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0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1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5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6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7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48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54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55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56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57.xml" ContentType="application/vnd.openxmlformats-officedocument.theme+xml"/>
  <Override PartName="/ppt/theme/themeOverride1.xml" ContentType="application/vnd.openxmlformats-officedocument.themeOverride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58.xml" ContentType="application/vnd.openxmlformats-officedocument.theme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theme/theme59.xml" ContentType="application/vnd.openxmlformats-officedocument.theme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60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61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62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theme/theme63.xml" ContentType="application/vnd.openxmlformats-officedocument.theme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64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65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6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theme/theme67.xml" ContentType="application/vnd.openxmlformats-officedocument.theme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68.xml" ContentType="application/vnd.openxmlformats-officedocument.theme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9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70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theme/theme71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theme/theme72.xml" ContentType="application/vnd.openxmlformats-officedocument.theme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73.xml" ContentType="application/vnd.openxmlformats-officedocument.theme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74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50" r:id="rId28"/>
    <p:sldMasterId id="2147484462" r:id="rId29"/>
    <p:sldMasterId id="2147484474" r:id="rId30"/>
    <p:sldMasterId id="2147484486" r:id="rId31"/>
    <p:sldMasterId id="2147484534" r:id="rId32"/>
    <p:sldMasterId id="2147484546" r:id="rId33"/>
    <p:sldMasterId id="2147484558" r:id="rId34"/>
    <p:sldMasterId id="2147484630" r:id="rId35"/>
    <p:sldMasterId id="2147484642" r:id="rId36"/>
    <p:sldMasterId id="2147484679" r:id="rId37"/>
    <p:sldMasterId id="2147484704" r:id="rId38"/>
    <p:sldMasterId id="2147484768" r:id="rId39"/>
    <p:sldMasterId id="2147484780" r:id="rId40"/>
    <p:sldMasterId id="2147484792" r:id="rId41"/>
    <p:sldMasterId id="2147484804" r:id="rId42"/>
    <p:sldMasterId id="2147484816" r:id="rId43"/>
    <p:sldMasterId id="2147484828" r:id="rId44"/>
    <p:sldMasterId id="2147484840" r:id="rId45"/>
    <p:sldMasterId id="2147484853" r:id="rId46"/>
    <p:sldMasterId id="2147484865" r:id="rId47"/>
    <p:sldMasterId id="2147484877" r:id="rId48"/>
    <p:sldMasterId id="2147484903" r:id="rId49"/>
    <p:sldMasterId id="2147484917" r:id="rId50"/>
    <p:sldMasterId id="2147484920" r:id="rId51"/>
    <p:sldMasterId id="2147484948" r:id="rId52"/>
    <p:sldMasterId id="2147484951" r:id="rId53"/>
    <p:sldMasterId id="2147484965" r:id="rId54"/>
    <p:sldMasterId id="2147484977" r:id="rId55"/>
    <p:sldMasterId id="2147485002" r:id="rId56"/>
    <p:sldMasterId id="2147485014" r:id="rId57"/>
    <p:sldMasterId id="2147485027" r:id="rId58"/>
    <p:sldMasterId id="2147485052" r:id="rId59"/>
    <p:sldMasterId id="2147485077" r:id="rId60"/>
    <p:sldMasterId id="2147485090" r:id="rId61"/>
    <p:sldMasterId id="2147485187" r:id="rId62"/>
    <p:sldMasterId id="2147485199" r:id="rId63"/>
    <p:sldMasterId id="2147485212" r:id="rId64"/>
    <p:sldMasterId id="2147485224" r:id="rId65"/>
    <p:sldMasterId id="2147485236" r:id="rId66"/>
    <p:sldMasterId id="2147485273" r:id="rId67"/>
    <p:sldMasterId id="2147485297" r:id="rId68"/>
    <p:sldMasterId id="2147485309" r:id="rId69"/>
    <p:sldMasterId id="2147485312" r:id="rId70"/>
    <p:sldMasterId id="2147485324" r:id="rId71"/>
    <p:sldMasterId id="2147485337" r:id="rId72"/>
    <p:sldMasterId id="2147485350" r:id="rId73"/>
    <p:sldMasterId id="2147485362" r:id="rId74"/>
    <p:sldMasterId id="2147485365" r:id="rId75"/>
  </p:sldMasterIdLst>
  <p:notesMasterIdLst>
    <p:notesMasterId r:id="rId184"/>
  </p:notesMasterIdLst>
  <p:handoutMasterIdLst>
    <p:handoutMasterId r:id="rId185"/>
  </p:handoutMasterIdLst>
  <p:sldIdLst>
    <p:sldId id="2025" r:id="rId76"/>
    <p:sldId id="2389" r:id="rId77"/>
    <p:sldId id="2238" r:id="rId78"/>
    <p:sldId id="2390" r:id="rId79"/>
    <p:sldId id="2391" r:id="rId80"/>
    <p:sldId id="2392" r:id="rId81"/>
    <p:sldId id="2393" r:id="rId82"/>
    <p:sldId id="2394" r:id="rId83"/>
    <p:sldId id="2395" r:id="rId84"/>
    <p:sldId id="2396" r:id="rId85"/>
    <p:sldId id="2397" r:id="rId86"/>
    <p:sldId id="2398" r:id="rId87"/>
    <p:sldId id="2399" r:id="rId88"/>
    <p:sldId id="2400" r:id="rId89"/>
    <p:sldId id="2401" r:id="rId90"/>
    <p:sldId id="2402" r:id="rId91"/>
    <p:sldId id="2403" r:id="rId92"/>
    <p:sldId id="2404" r:id="rId93"/>
    <p:sldId id="2405" r:id="rId94"/>
    <p:sldId id="2406" r:id="rId95"/>
    <p:sldId id="2407" r:id="rId96"/>
    <p:sldId id="2408" r:id="rId97"/>
    <p:sldId id="2409" r:id="rId98"/>
    <p:sldId id="2410" r:id="rId99"/>
    <p:sldId id="2411" r:id="rId100"/>
    <p:sldId id="2412" r:id="rId101"/>
    <p:sldId id="2413" r:id="rId102"/>
    <p:sldId id="2414" r:id="rId103"/>
    <p:sldId id="2427" r:id="rId104"/>
    <p:sldId id="2428" r:id="rId105"/>
    <p:sldId id="2452" r:id="rId106"/>
    <p:sldId id="2415" r:id="rId107"/>
    <p:sldId id="2416" r:id="rId108"/>
    <p:sldId id="2417" r:id="rId109"/>
    <p:sldId id="2418" r:id="rId110"/>
    <p:sldId id="2419" r:id="rId111"/>
    <p:sldId id="2420" r:id="rId112"/>
    <p:sldId id="2421" r:id="rId113"/>
    <p:sldId id="2422" r:id="rId114"/>
    <p:sldId id="2423" r:id="rId115"/>
    <p:sldId id="2424" r:id="rId116"/>
    <p:sldId id="2425" r:id="rId117"/>
    <p:sldId id="2426" r:id="rId118"/>
    <p:sldId id="2455" r:id="rId119"/>
    <p:sldId id="2456" r:id="rId120"/>
    <p:sldId id="2457" r:id="rId121"/>
    <p:sldId id="2458" r:id="rId122"/>
    <p:sldId id="2459" r:id="rId123"/>
    <p:sldId id="2460" r:id="rId124"/>
    <p:sldId id="2461" r:id="rId125"/>
    <p:sldId id="2462" r:id="rId126"/>
    <p:sldId id="2463" r:id="rId127"/>
    <p:sldId id="2464" r:id="rId128"/>
    <p:sldId id="2429" r:id="rId129"/>
    <p:sldId id="2430" r:id="rId130"/>
    <p:sldId id="2431" r:id="rId131"/>
    <p:sldId id="2432" r:id="rId132"/>
    <p:sldId id="2435" r:id="rId133"/>
    <p:sldId id="2436" r:id="rId134"/>
    <p:sldId id="2433" r:id="rId135"/>
    <p:sldId id="2434" r:id="rId136"/>
    <p:sldId id="2437" r:id="rId137"/>
    <p:sldId id="2438" r:id="rId138"/>
    <p:sldId id="2439" r:id="rId139"/>
    <p:sldId id="2440" r:id="rId140"/>
    <p:sldId id="2441" r:id="rId141"/>
    <p:sldId id="2442" r:id="rId142"/>
    <p:sldId id="2443" r:id="rId143"/>
    <p:sldId id="2444" r:id="rId144"/>
    <p:sldId id="2445" r:id="rId145"/>
    <p:sldId id="2446" r:id="rId146"/>
    <p:sldId id="2447" r:id="rId147"/>
    <p:sldId id="2448" r:id="rId148"/>
    <p:sldId id="2453" r:id="rId149"/>
    <p:sldId id="2454" r:id="rId150"/>
    <p:sldId id="2449" r:id="rId151"/>
    <p:sldId id="2450" r:id="rId152"/>
    <p:sldId id="2451" r:id="rId153"/>
    <p:sldId id="2465" r:id="rId154"/>
    <p:sldId id="2466" r:id="rId155"/>
    <p:sldId id="2467" r:id="rId156"/>
    <p:sldId id="2468" r:id="rId157"/>
    <p:sldId id="2469" r:id="rId158"/>
    <p:sldId id="2470" r:id="rId159"/>
    <p:sldId id="2471" r:id="rId160"/>
    <p:sldId id="2472" r:id="rId161"/>
    <p:sldId id="2492" r:id="rId162"/>
    <p:sldId id="2493" r:id="rId163"/>
    <p:sldId id="2494" r:id="rId164"/>
    <p:sldId id="2473" r:id="rId165"/>
    <p:sldId id="2474" r:id="rId166"/>
    <p:sldId id="2475" r:id="rId167"/>
    <p:sldId id="2476" r:id="rId168"/>
    <p:sldId id="2477" r:id="rId169"/>
    <p:sldId id="2478" r:id="rId170"/>
    <p:sldId id="2479" r:id="rId171"/>
    <p:sldId id="2480" r:id="rId172"/>
    <p:sldId id="2481" r:id="rId173"/>
    <p:sldId id="2482" r:id="rId174"/>
    <p:sldId id="2483" r:id="rId175"/>
    <p:sldId id="2484" r:id="rId176"/>
    <p:sldId id="2485" r:id="rId177"/>
    <p:sldId id="2486" r:id="rId178"/>
    <p:sldId id="2487" r:id="rId179"/>
    <p:sldId id="2488" r:id="rId180"/>
    <p:sldId id="2489" r:id="rId181"/>
    <p:sldId id="2490" r:id="rId182"/>
    <p:sldId id="2491" r:id="rId18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99219" autoAdjust="0"/>
  </p:normalViewPr>
  <p:slideViewPr>
    <p:cSldViewPr>
      <p:cViewPr>
        <p:scale>
          <a:sx n="120" d="100"/>
          <a:sy n="120" d="100"/>
        </p:scale>
        <p:origin x="-125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2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9.xml"/><Relationship Id="rId89" Type="http://schemas.openxmlformats.org/officeDocument/2006/relationships/slide" Target="slides/slide14.xml"/><Relationship Id="rId112" Type="http://schemas.openxmlformats.org/officeDocument/2006/relationships/slide" Target="slides/slide37.xml"/><Relationship Id="rId133" Type="http://schemas.openxmlformats.org/officeDocument/2006/relationships/slide" Target="slides/slide58.xml"/><Relationship Id="rId138" Type="http://schemas.openxmlformats.org/officeDocument/2006/relationships/slide" Target="slides/slide63.xml"/><Relationship Id="rId154" Type="http://schemas.openxmlformats.org/officeDocument/2006/relationships/slide" Target="slides/slide79.xml"/><Relationship Id="rId159" Type="http://schemas.openxmlformats.org/officeDocument/2006/relationships/slide" Target="slides/slide84.xml"/><Relationship Id="rId175" Type="http://schemas.openxmlformats.org/officeDocument/2006/relationships/slide" Target="slides/slide100.xml"/><Relationship Id="rId170" Type="http://schemas.openxmlformats.org/officeDocument/2006/relationships/slide" Target="slides/slide9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2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4.xml"/><Relationship Id="rId102" Type="http://schemas.openxmlformats.org/officeDocument/2006/relationships/slide" Target="slides/slide27.xml"/><Relationship Id="rId123" Type="http://schemas.openxmlformats.org/officeDocument/2006/relationships/slide" Target="slides/slide48.xml"/><Relationship Id="rId128" Type="http://schemas.openxmlformats.org/officeDocument/2006/relationships/slide" Target="slides/slide53.xml"/><Relationship Id="rId144" Type="http://schemas.openxmlformats.org/officeDocument/2006/relationships/slide" Target="slides/slide69.xml"/><Relationship Id="rId14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5.xml"/><Relationship Id="rId95" Type="http://schemas.openxmlformats.org/officeDocument/2006/relationships/slide" Target="slides/slide20.xml"/><Relationship Id="rId160" Type="http://schemas.openxmlformats.org/officeDocument/2006/relationships/slide" Target="slides/slide85.xml"/><Relationship Id="rId165" Type="http://schemas.openxmlformats.org/officeDocument/2006/relationships/slide" Target="slides/slide90.xml"/><Relationship Id="rId181" Type="http://schemas.openxmlformats.org/officeDocument/2006/relationships/slide" Target="slides/slide106.xml"/><Relationship Id="rId186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8.xml"/><Relationship Id="rId118" Type="http://schemas.openxmlformats.org/officeDocument/2006/relationships/slide" Target="slides/slide43.xml"/><Relationship Id="rId134" Type="http://schemas.openxmlformats.org/officeDocument/2006/relationships/slide" Target="slides/slide59.xml"/><Relationship Id="rId139" Type="http://schemas.openxmlformats.org/officeDocument/2006/relationships/slide" Target="slides/slide64.xml"/><Relationship Id="rId80" Type="http://schemas.openxmlformats.org/officeDocument/2006/relationships/slide" Target="slides/slide5.xml"/><Relationship Id="rId85" Type="http://schemas.openxmlformats.org/officeDocument/2006/relationships/slide" Target="slides/slide10.xml"/><Relationship Id="rId150" Type="http://schemas.openxmlformats.org/officeDocument/2006/relationships/slide" Target="slides/slide75.xml"/><Relationship Id="rId155" Type="http://schemas.openxmlformats.org/officeDocument/2006/relationships/slide" Target="slides/slide80.xml"/><Relationship Id="rId171" Type="http://schemas.openxmlformats.org/officeDocument/2006/relationships/slide" Target="slides/slide96.xml"/><Relationship Id="rId176" Type="http://schemas.openxmlformats.org/officeDocument/2006/relationships/slide" Target="slides/slide10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8.xml"/><Relationship Id="rId108" Type="http://schemas.openxmlformats.org/officeDocument/2006/relationships/slide" Target="slides/slide33.xml"/><Relationship Id="rId124" Type="http://schemas.openxmlformats.org/officeDocument/2006/relationships/slide" Target="slides/slide49.xml"/><Relationship Id="rId129" Type="http://schemas.openxmlformats.org/officeDocument/2006/relationships/slide" Target="slides/slide54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16.xml"/><Relationship Id="rId96" Type="http://schemas.openxmlformats.org/officeDocument/2006/relationships/slide" Target="slides/slide21.xml"/><Relationship Id="rId140" Type="http://schemas.openxmlformats.org/officeDocument/2006/relationships/slide" Target="slides/slide65.xml"/><Relationship Id="rId145" Type="http://schemas.openxmlformats.org/officeDocument/2006/relationships/slide" Target="slides/slide70.xml"/><Relationship Id="rId161" Type="http://schemas.openxmlformats.org/officeDocument/2006/relationships/slide" Target="slides/slide86.xml"/><Relationship Id="rId166" Type="http://schemas.openxmlformats.org/officeDocument/2006/relationships/slide" Target="slides/slide91.xml"/><Relationship Id="rId182" Type="http://schemas.openxmlformats.org/officeDocument/2006/relationships/slide" Target="slides/slide107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9.xml"/><Relationship Id="rId119" Type="http://schemas.openxmlformats.org/officeDocument/2006/relationships/slide" Target="slides/slide44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6.xml"/><Relationship Id="rId86" Type="http://schemas.openxmlformats.org/officeDocument/2006/relationships/slide" Target="slides/slide11.xml"/><Relationship Id="rId130" Type="http://schemas.openxmlformats.org/officeDocument/2006/relationships/slide" Target="slides/slide55.xml"/><Relationship Id="rId135" Type="http://schemas.openxmlformats.org/officeDocument/2006/relationships/slide" Target="slides/slide60.xml"/><Relationship Id="rId151" Type="http://schemas.openxmlformats.org/officeDocument/2006/relationships/slide" Target="slides/slide76.xml"/><Relationship Id="rId156" Type="http://schemas.openxmlformats.org/officeDocument/2006/relationships/slide" Target="slides/slide81.xml"/><Relationship Id="rId177" Type="http://schemas.openxmlformats.org/officeDocument/2006/relationships/slide" Target="slides/slide102.xml"/><Relationship Id="rId172" Type="http://schemas.openxmlformats.org/officeDocument/2006/relationships/slide" Target="slides/slide97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4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.xml"/><Relationship Id="rId97" Type="http://schemas.openxmlformats.org/officeDocument/2006/relationships/slide" Target="slides/slide22.xml"/><Relationship Id="rId104" Type="http://schemas.openxmlformats.org/officeDocument/2006/relationships/slide" Target="slides/slide29.xml"/><Relationship Id="rId120" Type="http://schemas.openxmlformats.org/officeDocument/2006/relationships/slide" Target="slides/slide45.xml"/><Relationship Id="rId125" Type="http://schemas.openxmlformats.org/officeDocument/2006/relationships/slide" Target="slides/slide50.xml"/><Relationship Id="rId141" Type="http://schemas.openxmlformats.org/officeDocument/2006/relationships/slide" Target="slides/slide66.xml"/><Relationship Id="rId146" Type="http://schemas.openxmlformats.org/officeDocument/2006/relationships/slide" Target="slides/slide71.xml"/><Relationship Id="rId167" Type="http://schemas.openxmlformats.org/officeDocument/2006/relationships/slide" Target="slides/slide92.xml"/><Relationship Id="rId18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7.xml"/><Relationship Id="rId162" Type="http://schemas.openxmlformats.org/officeDocument/2006/relationships/slide" Target="slides/slide87.xml"/><Relationship Id="rId183" Type="http://schemas.openxmlformats.org/officeDocument/2006/relationships/slide" Target="slides/slide10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2.xml"/><Relationship Id="rId110" Type="http://schemas.openxmlformats.org/officeDocument/2006/relationships/slide" Target="slides/slide35.xml"/><Relationship Id="rId115" Type="http://schemas.openxmlformats.org/officeDocument/2006/relationships/slide" Target="slides/slide40.xml"/><Relationship Id="rId131" Type="http://schemas.openxmlformats.org/officeDocument/2006/relationships/slide" Target="slides/slide56.xml"/><Relationship Id="rId136" Type="http://schemas.openxmlformats.org/officeDocument/2006/relationships/slide" Target="slides/slide61.xml"/><Relationship Id="rId157" Type="http://schemas.openxmlformats.org/officeDocument/2006/relationships/slide" Target="slides/slide82.xml"/><Relationship Id="rId178" Type="http://schemas.openxmlformats.org/officeDocument/2006/relationships/slide" Target="slides/slide103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7.xml"/><Relationship Id="rId152" Type="http://schemas.openxmlformats.org/officeDocument/2006/relationships/slide" Target="slides/slide77.xml"/><Relationship Id="rId173" Type="http://schemas.openxmlformats.org/officeDocument/2006/relationships/slide" Target="slides/slide9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2.xml"/><Relationship Id="rId100" Type="http://schemas.openxmlformats.org/officeDocument/2006/relationships/slide" Target="slides/slide25.xml"/><Relationship Id="rId105" Type="http://schemas.openxmlformats.org/officeDocument/2006/relationships/slide" Target="slides/slide30.xml"/><Relationship Id="rId126" Type="http://schemas.openxmlformats.org/officeDocument/2006/relationships/slide" Target="slides/slide51.xml"/><Relationship Id="rId147" Type="http://schemas.openxmlformats.org/officeDocument/2006/relationships/slide" Target="slides/slide72.xml"/><Relationship Id="rId168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8.xml"/><Relationship Id="rId98" Type="http://schemas.openxmlformats.org/officeDocument/2006/relationships/slide" Target="slides/slide23.xml"/><Relationship Id="rId121" Type="http://schemas.openxmlformats.org/officeDocument/2006/relationships/slide" Target="slides/slide46.xml"/><Relationship Id="rId142" Type="http://schemas.openxmlformats.org/officeDocument/2006/relationships/slide" Target="slides/slide67.xml"/><Relationship Id="rId163" Type="http://schemas.openxmlformats.org/officeDocument/2006/relationships/slide" Target="slides/slide88.xml"/><Relationship Id="rId184" Type="http://schemas.openxmlformats.org/officeDocument/2006/relationships/notesMaster" Target="notesMasters/notesMaster1.xml"/><Relationship Id="rId18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1.xml"/><Relationship Id="rId137" Type="http://schemas.openxmlformats.org/officeDocument/2006/relationships/slide" Target="slides/slide62.xml"/><Relationship Id="rId158" Type="http://schemas.openxmlformats.org/officeDocument/2006/relationships/slide" Target="slides/slide8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8.xml"/><Relationship Id="rId88" Type="http://schemas.openxmlformats.org/officeDocument/2006/relationships/slide" Target="slides/slide13.xml"/><Relationship Id="rId111" Type="http://schemas.openxmlformats.org/officeDocument/2006/relationships/slide" Target="slides/slide36.xml"/><Relationship Id="rId132" Type="http://schemas.openxmlformats.org/officeDocument/2006/relationships/slide" Target="slides/slide57.xml"/><Relationship Id="rId153" Type="http://schemas.openxmlformats.org/officeDocument/2006/relationships/slide" Target="slides/slide78.xml"/><Relationship Id="rId174" Type="http://schemas.openxmlformats.org/officeDocument/2006/relationships/slide" Target="slides/slide99.xml"/><Relationship Id="rId179" Type="http://schemas.openxmlformats.org/officeDocument/2006/relationships/slide" Target="slides/slide104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1.xml"/><Relationship Id="rId127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3.xml"/><Relationship Id="rId94" Type="http://schemas.openxmlformats.org/officeDocument/2006/relationships/slide" Target="slides/slide19.xml"/><Relationship Id="rId99" Type="http://schemas.openxmlformats.org/officeDocument/2006/relationships/slide" Target="slides/slide24.xml"/><Relationship Id="rId101" Type="http://schemas.openxmlformats.org/officeDocument/2006/relationships/slide" Target="slides/slide26.xml"/><Relationship Id="rId122" Type="http://schemas.openxmlformats.org/officeDocument/2006/relationships/slide" Target="slides/slide47.xml"/><Relationship Id="rId143" Type="http://schemas.openxmlformats.org/officeDocument/2006/relationships/slide" Target="slides/slide68.xml"/><Relationship Id="rId148" Type="http://schemas.openxmlformats.org/officeDocument/2006/relationships/slide" Target="slides/slide73.xml"/><Relationship Id="rId164" Type="http://schemas.openxmlformats.org/officeDocument/2006/relationships/slide" Target="slides/slide89.xml"/><Relationship Id="rId169" Type="http://schemas.openxmlformats.org/officeDocument/2006/relationships/slide" Target="slides/slide94.xml"/><Relationship Id="rId18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5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56905246394801"/>
          <c:y val="3.7435897435897501E-2"/>
          <c:w val="0.78971379279837295"/>
          <c:h val="0.669643246517263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Ideal</c:v>
                </c:pt>
              </c:strCache>
            </c:strRef>
          </c:tx>
          <c:marker>
            <c:symbol val="none"/>
          </c:marker>
          <c:xVal>
            <c:numRef>
              <c:f>Sheet1!$B$1:$X$1</c:f>
              <c:numCache>
                <c:formatCode>General</c:formatCode>
                <c:ptCount val="2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0.12</c:v>
                </c:pt>
                <c:pt idx="5">
                  <c:v>0.15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0.4</c:v>
                </c:pt>
                <c:pt idx="11">
                  <c:v>0.45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0.60000000000000098</c:v>
                </c:pt>
                <c:pt idx="15">
                  <c:v>0.65000000000000102</c:v>
                </c:pt>
                <c:pt idx="16">
                  <c:v>0.70000000000000095</c:v>
                </c:pt>
                <c:pt idx="17">
                  <c:v>0.750000000000001</c:v>
                </c:pt>
                <c:pt idx="18">
                  <c:v>0.76000000000000101</c:v>
                </c:pt>
                <c:pt idx="19">
                  <c:v>0.85000000000000098</c:v>
                </c:pt>
                <c:pt idx="20">
                  <c:v>0.9</c:v>
                </c:pt>
                <c:pt idx="21">
                  <c:v>0.95000000000000095</c:v>
                </c:pt>
                <c:pt idx="22">
                  <c:v>1</c:v>
                </c:pt>
              </c:numCache>
            </c:numRef>
          </c:xVal>
          <c:yVal>
            <c:numRef>
              <c:f>Sheet1!$B$2:$X$2</c:f>
              <c:numCache>
                <c:formatCode>General</c:formatCode>
                <c:ptCount val="2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On-chip Network</c:v>
                </c:pt>
              </c:strCache>
            </c:strRef>
          </c:tx>
          <c:marker>
            <c:symbol val="none"/>
          </c:marker>
          <c:xVal>
            <c:numRef>
              <c:f>Sheet1!$B$1:$X$1</c:f>
              <c:numCache>
                <c:formatCode>General</c:formatCode>
                <c:ptCount val="2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0.12</c:v>
                </c:pt>
                <c:pt idx="5">
                  <c:v>0.15</c:v>
                </c:pt>
                <c:pt idx="6">
                  <c:v>0.2</c:v>
                </c:pt>
                <c:pt idx="7">
                  <c:v>0.25</c:v>
                </c:pt>
                <c:pt idx="8">
                  <c:v>0.3</c:v>
                </c:pt>
                <c:pt idx="9">
                  <c:v>0.35</c:v>
                </c:pt>
                <c:pt idx="10">
                  <c:v>0.4</c:v>
                </c:pt>
                <c:pt idx="11">
                  <c:v>0.45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0.60000000000000098</c:v>
                </c:pt>
                <c:pt idx="15">
                  <c:v>0.65000000000000102</c:v>
                </c:pt>
                <c:pt idx="16">
                  <c:v>0.70000000000000095</c:v>
                </c:pt>
                <c:pt idx="17">
                  <c:v>0.750000000000001</c:v>
                </c:pt>
                <c:pt idx="18">
                  <c:v>0.76000000000000101</c:v>
                </c:pt>
                <c:pt idx="19">
                  <c:v>0.85000000000000098</c:v>
                </c:pt>
                <c:pt idx="20">
                  <c:v>0.9</c:v>
                </c:pt>
                <c:pt idx="21">
                  <c:v>0.95000000000000095</c:v>
                </c:pt>
                <c:pt idx="22">
                  <c:v>1</c:v>
                </c:pt>
              </c:numCache>
            </c:numRef>
          </c:xVal>
          <c:yVal>
            <c:numRef>
              <c:f>Sheet1!$B$3:$X$3</c:f>
              <c:numCache>
                <c:formatCode>General</c:formatCode>
                <c:ptCount val="2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20.100000000000001</c:v>
                </c:pt>
                <c:pt idx="5">
                  <c:v>20.3</c:v>
                </c:pt>
                <c:pt idx="6">
                  <c:v>20.399999999999999</c:v>
                </c:pt>
                <c:pt idx="7">
                  <c:v>20.7</c:v>
                </c:pt>
                <c:pt idx="8">
                  <c:v>21</c:v>
                </c:pt>
                <c:pt idx="9">
                  <c:v>21.6</c:v>
                </c:pt>
                <c:pt idx="10">
                  <c:v>22.5</c:v>
                </c:pt>
                <c:pt idx="11">
                  <c:v>23.8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33</c:v>
                </c:pt>
                <c:pt idx="16">
                  <c:v>39</c:v>
                </c:pt>
                <c:pt idx="17">
                  <c:v>50</c:v>
                </c:pt>
                <c:pt idx="18">
                  <c:v>60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61216"/>
        <c:axId val="84749696"/>
      </c:scatterChart>
      <c:valAx>
        <c:axId val="84361216"/>
        <c:scaling>
          <c:orientation val="minMax"/>
          <c:max val="1.05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Injected load (fraction of capacity)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749696"/>
        <c:crosses val="autoZero"/>
        <c:crossBetween val="midCat"/>
      </c:valAx>
      <c:valAx>
        <c:axId val="84749696"/>
        <c:scaling>
          <c:orientation val="minMax"/>
          <c:max val="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Latency (cycles)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361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921348314607"/>
          <c:y val="0.87864163133454798"/>
          <c:w val="0.66104868913857895"/>
          <c:h val="9.14346860488593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809B2B-1CEB-B14D-B505-29B98E56FE58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31142-4913-8343-AEC8-8F454B56A4B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 the best we can do?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5D57CF-97B4-DD44-B0B9-B359293D4460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81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</a:rPr>
              <a:t>One commonly proposed solution is on-chip network (NoC), which allows cores to communicate with a packet switched substrate.</a:t>
            </a:r>
            <a:r>
              <a:rPr lang="en-US">
                <a:latin typeface="Calibri" charset="0"/>
              </a:rPr>
              <a:t>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Here is a figure showing an on-chip network that uses a 2d-mesh topology which </a:t>
            </a:r>
          </a:p>
          <a:p>
            <a:r>
              <a:rPr lang="en-US">
                <a:latin typeface="Calibri" charset="0"/>
              </a:rPr>
              <a:t>is commonly used due to its low layout complexity.</a:t>
            </a:r>
          </a:p>
          <a:p>
            <a:r>
              <a:rPr lang="en-US" b="1">
                <a:latin typeface="Calibri" charset="0"/>
              </a:rPr>
              <a:t>This is also the topology we used for our evaluations, but our mechanism is also applicable to other topologies.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In most multi-core systems, NoC primarily serves cache misses and memory requests.</a:t>
            </a: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920ECB-8FDB-C246-8998-6D24C409F06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DAAD23-4662-494E-A6EA-690981236495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C61FDE-E35C-D74A-BEF7-65D11AC900B2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2322E5-0A20-D84F-AE30-96260DA4CC57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92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19A2E7-AB11-7744-B35C-B0EAAEBD1DC9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95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9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41BF64-C6BC-D745-A2E3-C1391D98A66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/>
            <a:endParaRPr lang="en-US" sz="19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18838F-720C-7848-A78F-E23DE4EE340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>
              <a:buFontTx/>
              <a:buAutoNum type="arabicPeriod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F78512-60A8-974B-BDDD-028312E7137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type of network is the one on the right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2660C4-FF4B-4C41-979D-A6C974639FB9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>
              <a:buFontTx/>
              <a:buAutoNum type="arabicPeriod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41F954-ECCE-F646-816A-94BEA145FB0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DDDD47-78A8-1C40-9F61-0BAE6ADEDA3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2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1F9468-1445-104D-92C2-E5D866AF7B0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>
              <a:buFontTx/>
              <a:buAutoNum type="arabicPeriod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C1E916-9004-A843-9FE0-967986FA464E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>
              <a:buFontTx/>
              <a:buAutoNum type="arabicPeriod"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2DBC97-BEF9-5D4D-849A-7DB20DFB163D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9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C7842C-3153-A749-A837-BAD78EF225AE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1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171A4-BF1C-D844-A2DB-0C0F5AFB446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002" indent="-220002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94C551-132B-6441-9AE3-3FE6C536E1D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809B2B-1CEB-B14D-B505-29B98E56FE58}" type="slidenum">
              <a:rPr lang="en-US" sz="1200">
                <a:solidFill>
                  <a:srgbClr val="000000"/>
                </a:solidFill>
              </a:rPr>
              <a:pPr eaLnBrk="1" hangingPunct="1"/>
              <a:t>108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irregular network?  Internet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38CB23-CE1A-3743-AD3F-43148386A4BB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049FFB-EA42-C14E-87C6-C6B8BA2626FF}" type="slidenum">
              <a:rPr lang="en-US" sz="1200">
                <a:latin typeface="Calibri" charset="0"/>
                <a:cs typeface="Arial" charset="0"/>
              </a:rPr>
              <a:pPr eaLnBrk="1" hangingPunct="1"/>
              <a:t>22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KSR machine, Hector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577B8-AFA0-8647-BF77-8ADCBD6CC36D}" type="slidenum">
              <a:rPr lang="en-US" sz="1200">
                <a:latin typeface="Calibri" charset="0"/>
                <a:cs typeface="Arial" charset="0"/>
              </a:rPr>
              <a:pPr eaLnBrk="1" hangingPunct="1"/>
              <a:t>32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e.g. Tile64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E1D160-B5E0-8A44-8DFD-380B923A3B05}" type="slidenum">
              <a:rPr lang="en-US" sz="1200">
                <a:latin typeface="Calibri" charset="0"/>
                <a:cs typeface="Arial" charset="0"/>
              </a:rPr>
              <a:pPr eaLnBrk="1" hangingPunct="1"/>
              <a:t>37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Popular in early message-passing computers (e.g., intel iPSC, NCUBE)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87A3FD-3D60-7845-B251-5035368E2300}" type="slidenum">
              <a:rPr lang="en-US" sz="1200">
                <a:latin typeface="Calibri" charset="0"/>
                <a:cs typeface="Arial" charset="0"/>
              </a:rPr>
              <a:pPr eaLnBrk="1" hangingPunct="1"/>
              <a:t>42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Any advantages of Table Lookup Based? Easier to support fault tolerance. E.g. can bypass faulty links</a:t>
            </a: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00C1C4-F5B1-2E4A-B0EA-A346F3A7232E}" type="slidenum">
              <a:rPr lang="en-US">
                <a:latin typeface="Calibri" charset="0"/>
              </a:rPr>
              <a:pPr eaLnBrk="1" hangingPunct="1"/>
              <a:t>45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55" indent="-169855"/>
            <a:endParaRPr lang="en-US">
              <a:latin typeface="Calibri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4AAEF5-2C50-E64C-B8D4-B9FB66BE5DE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7.xml"/><Relationship Id="rId1" Type="http://schemas.openxmlformats.org/officeDocument/2006/relationships/themeOverride" Target="../theme/themeOverride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63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019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913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07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4157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3055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8516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287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7674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3199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5D39-8A99-3244-8F9A-372BEEBCC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2734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29F8-9DA9-694E-B83F-60BEDEBD4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15042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1F8A-872E-3646-89B6-55BA95B3F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5299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43D1-58FC-C14A-A9F0-BDD7AF043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0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6380-4E56-A244-BA59-54B74623B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2996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5ED1-33F2-2645-AF95-92848C055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7022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64A4-5DB4-2D45-ADFF-1E3FBB6A1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34297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78E3-A4E9-8C44-9376-46FFDE548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7563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267F-2B60-1142-AD94-1D907EA9F2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7792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E77B-E84C-FA4C-AF81-38E30AF71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78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964-A99D-DB4D-8E5A-4012C2860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40648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BB4-B804-0A46-91EB-1C5EA2C8E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5859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9019-BB41-6245-A1FF-2891AF14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2570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D90B-F346-3C42-AD18-18315DB00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990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57EB-4A8B-1044-BBB4-CE4A4AF13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19953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90F7-73ED-7745-B383-3C29FF1DE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6806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B94D-0191-4749-BCBF-0FEB50E6E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8777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DF0-1835-D14D-9D16-04855C8F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0223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BA1E-770A-6D4D-A1FD-36213ED27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0526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FD7C-1AE1-0545-9494-DFC5ABA6D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30744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2E9B-C169-A540-8BBA-E3CEA95B4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6022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C06E-1BA5-454B-AA9A-B7A05D87F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803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A9FA-F86C-8242-A499-74AAE058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4447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093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57355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49059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39088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22870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16177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55053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05242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67407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76091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936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F0C4-D837-6C46-94E3-5BC8E661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6505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BA29-F9EE-E949-A023-5C86A1DB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624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AF8-F565-FA4E-8274-2B4BC4F9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5902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D23F-ECFE-0D4D-B2E6-436DBE55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801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8958-2976-E04C-95F2-F7BA9969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9795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A203-5F4A-D242-BFFC-E67BEF3C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78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7C03-D1F7-7649-B25E-C69A9A05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797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D415-29BD-5044-BE0B-B5623DC5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3092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E9C-08F4-D945-A98A-16C395F1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6578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5E11-9A4B-6843-BC27-2F8F6733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429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FA6-DAD4-8B47-9894-0243E5AC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204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41EA-6AD8-A84E-A074-C1AD0F617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7334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769A-21AF-414A-93C1-6CCCC861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6815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DD30-43F7-E347-81C9-5ABCA823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272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AD92-39C3-FC48-BB61-090AABD7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2296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A976-F99D-A54B-B526-B3E0C40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550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2F35-3FFB-6045-A749-9F10694F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9130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7EBC-6480-9A4A-85D2-A7E2CCF9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8270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42D9-2A93-3048-AD6E-812CC59C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085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9692-427A-D044-9850-338DF4B6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99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2519-7011-7742-869E-263EBCE9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8386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E09C-CCCB-F34D-8B3D-3514A70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4862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92D6-2602-0A4F-9B74-B323EC70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2528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0503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100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9278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0316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3445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0493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35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5533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4946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7409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9969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64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8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8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4283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4383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37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3035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18282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0029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26934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31914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94710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2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6453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391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1594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42770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41316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22003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98866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05585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911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1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5229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38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94837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74103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38978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74748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96420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3835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25222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D4463F-F2C4-BD43-9CF4-0EC14BFDF8D4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460E46-E011-CA4B-B460-87BF7D156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4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43675"/>
            <a:ext cx="119697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FFB184-0EDF-4F42-861F-5CC2C08EE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810F96-B0A2-3A4B-A5C0-B349BC10373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399" cy="1085850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j-lt"/>
              </a:defRPr>
            </a:lvl1pPr>
            <a:lvl2pPr>
              <a:defRPr sz="3200">
                <a:solidFill>
                  <a:schemeClr val="tx1"/>
                </a:solidFill>
                <a:latin typeface="+mj-lt"/>
              </a:defRPr>
            </a:lvl2pPr>
            <a:lvl3pPr>
              <a:defRPr sz="2800">
                <a:solidFill>
                  <a:schemeClr val="tx1"/>
                </a:solidFill>
                <a:latin typeface="+mj-lt"/>
              </a:defRPr>
            </a:lvl3pPr>
            <a:lvl4pPr>
              <a:defRPr sz="2400">
                <a:solidFill>
                  <a:schemeClr val="tx1"/>
                </a:solidFill>
                <a:latin typeface="+mj-lt"/>
              </a:defRPr>
            </a:lvl4pPr>
            <a:lvl5pPr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7AB44D-F518-5846-A0F3-D23C485E1DC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6D417AC-0B7D-1544-9519-92C9BC378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0025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51625"/>
            <a:ext cx="849313" cy="206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7C38E7-792E-C949-BA89-014185BDF33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91DE03-51FF-8143-BDE1-430BD10E2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182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BD8585-0863-9E4E-905D-9CEF8FDAD9EB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20E52D-6757-584F-B7E7-785E1A237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3290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56110C-D3FC-4B48-8CE3-9E44AE1FE741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66AD99-BF79-9947-A208-847908387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5321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F1868F6-D38B-C741-AF2B-0305D9AF5E8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3E1AA0-5084-1342-BC23-437787FE5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7315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B047CC-DA7E-AE44-B7FA-AED6F144CC9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6EB2A5-1CF7-C040-B3E4-57206D0AC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2077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AF63276-CF76-854C-BB3C-81762C11F6D2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95DBBC-6EC3-AF4F-8A21-F3C5BF793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47213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solidFill>
                  <a:prstClr val="white">
                    <a:lumMod val="65000"/>
                    <a:lumOff val="35000"/>
                    <a:alpha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7C023C-D4B5-1643-94F9-F6C8C94697C0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alpha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A0FFF1-7861-B740-AFE3-7C12C3BB2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8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7E4A7-226F-9141-A6D7-949194224FE7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43F04D-B50A-994F-9979-39A435F6C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07105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5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921374-CE6E-B44D-9CC1-EBE6EF70217F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1CBC36-8413-5444-B2AE-E8AB8CC5A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10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401414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565500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413240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329898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20860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954300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56402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409029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696970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4566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6865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6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1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4418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19677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8867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39164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62387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2596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17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78661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849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A11D949-9A42-224D-A610-16FC4A33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3824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E7C1-E4C4-4441-A58C-46B7DFD2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8847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41DF-A0D4-3049-886F-4233F06A8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74292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5E9C8-D6B1-D14A-AE13-B78E238C6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9939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4256-52F5-6B46-8791-BAA217F7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96269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CE34E-2106-8046-8431-BB112845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6806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DCD3-2B34-9A41-8247-AAC398866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1679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F975-D8EC-774D-B6B3-ED5302F54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025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4FE80-0668-A44D-9215-1CCBB5518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8789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9193-48F7-1943-9F79-004D600CA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8385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0D5A-9BC4-5A44-836E-A3A90D8C0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1750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1669-00FD-1A4D-9B2B-84C65C3B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9310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2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52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82823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95878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34562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1143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4203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48314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6092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03720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914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4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6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13508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46445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397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00923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6575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42093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16602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78140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49130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056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34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53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17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66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72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7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79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78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47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390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17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71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8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74376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9132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7900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385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52900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4208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67588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21969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29079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5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5639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50057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91211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66693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69685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07824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53466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30878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7261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4643D9-7DBF-4349-8C4A-B18C766C3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38956"/>
      </p:ext>
    </p:extLst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E2FFEB-30C7-B648-A7A2-017801357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830665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BE8596-0A61-E54A-8134-E3F0233E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534637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65F02E-DC6D-594C-9230-EF9386D72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166571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DB2D45-D713-744D-B5F2-A7C564DD3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124876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7376A1-3544-7A4B-AFEB-DB6B31B02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89154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5DF251-893C-F443-934D-EA2ECA5F7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855596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13A049-FD30-8D4D-B0D2-E8675CEC8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386852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B5850D-0EC3-144C-A96C-2707D9FAD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83720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531D4C-558B-D041-82CF-B8A67F817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7155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3970D0-C71E-F548-84A0-90BDB89A5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938712"/>
      </p:ext>
    </p:extLst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9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1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60252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88072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08716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81767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55994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72118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4491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48027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91512"/>
      </p:ext>
    </p:extLst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4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43159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5428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2711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13152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39719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531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57027"/>
      </p:ext>
    </p:extLst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29206"/>
      </p:ext>
    </p:extLst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2488"/>
      </p:ext>
    </p:extLst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35E-7FF7-B94A-8EE7-78D216ED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19220"/>
      </p:ext>
    </p:extLst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005C1BD-CB44-9643-B02C-9A0DA39DD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7008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2574C7-B75B-7A44-806C-F61984A10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063864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940992-BFCE-4446-B3D2-3C722F9CE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370282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975979-8182-0742-B56E-BDD7C5BC3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33668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EE9290-381B-2A40-BA1F-915E7F98B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71967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32596D-B85C-B04E-BED5-F085E5781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8069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743AD7-8253-BB44-BF51-57F3BBA93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452190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219CD9-BC96-4943-A7D3-3FBF1F9C4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849503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F8638D-95F8-2947-A06C-530F6F63D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90431"/>
      </p:ext>
    </p:extLst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36AB12-8354-1343-A9DA-92B791D23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63989"/>
      </p:ext>
    </p:extLst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9CC551-FC0D-724B-ABD6-A27659EF6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985272"/>
      </p:ext>
    </p:extLst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435373-EA4D-0F4E-8CDF-6F7A4A9F2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55841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3210292-D653-1347-8667-3A6D85C27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77912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2F9BC-5288-8248-943D-2C86D9BF7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4622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433F9-AF0E-6E4F-8E21-57DB6E496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1752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242DC-02F7-7240-B020-3424034AD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495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24342-B60F-544F-ADF0-7940639C8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9924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267E6-2FE0-F443-8FFD-299DF396A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5141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BB3E2-52F8-464D-85D7-B19E66931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3397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18B46-DAD6-FE4B-8352-106D9FBFC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5507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EE815-6E2D-1644-8F0C-D241BE329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1907"/>
      </p:ext>
    </p:extLst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5779D-8151-414A-B289-21AC36F31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8577"/>
      </p:ext>
    </p:extLst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D9CFF-5259-9E4A-A64D-53FBFB4C4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6963"/>
      </p:ext>
    </p:extLst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D9590-B363-3644-805C-E3BD814F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5409"/>
      </p:ext>
    </p:extLst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B44AC5F-686F-284E-A21C-05165FDEC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5758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07199-5A47-A049-8D5E-F0A177A45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934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12D22-0559-334F-BA3A-5B2732780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2471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637AC-6B28-F643-9D2E-95C9FD64A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9013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356A-5AF2-F049-8E48-3CD312F06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13724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7C01C-51B9-B84A-B14C-CB44A3C4A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0269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13CC4-71FD-774F-A216-95B1DD7E3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293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EFFBA-F379-2244-BA2E-9AA07B9D0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1561"/>
      </p:ext>
    </p:extLst>
  </p:cSld>
  <p:clrMapOvr>
    <a:masterClrMapping/>
  </p:clrMapOvr>
  <p:transition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4B95E-0B1A-E54D-99AD-FD05E0257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8735"/>
      </p:ext>
    </p:extLst>
  </p:cSld>
  <p:clrMapOvr>
    <a:masterClrMapping/>
  </p:clrMapOvr>
  <p:transition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4CE19-BEF9-714A-B106-3A57F2E3C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9524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D46D2-A282-914E-8E4F-370B644A6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1171"/>
      </p:ext>
    </p:extLst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CF79C-58D9-8C41-8566-B0C580CA5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285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022E8DB4-91F4-CB42-9D6F-C94B74A26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59984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41A1232-F1DE-874C-B3EC-3A547BE8E2E0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F84EAA83-20DB-E747-BA75-0041C1B618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907485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F94096-18F1-C14E-B36E-ADFC2AB9BE34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30675A-9715-7A44-B2DC-096D36269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04142"/>
      </p:ext>
    </p:extLst>
  </p:cSld>
  <p:clrMapOvr>
    <a:masterClrMapping/>
  </p:clrMapOvr>
  <p:hf hdr="0" ftr="0" dt="0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44CE4B3-C3CC-AC42-9B37-B7BF3CC6BB01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DCA88E-B5DE-FB4D-99B3-47AD2C9E4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833530"/>
      </p:ext>
    </p:extLst>
  </p:cSld>
  <p:clrMapOvr>
    <a:masterClrMapping/>
  </p:clrMapOvr>
  <p:hf hdr="0" ftr="0" dt="0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231A28-777A-6B41-A888-8A4D6583389B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75864F-F9A2-E844-AE09-C0F4164D2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96643"/>
      </p:ext>
    </p:extLst>
  </p:cSld>
  <p:clrMapOvr>
    <a:masterClrMapping/>
  </p:clrMapOvr>
  <p:hf hdr="0" ftr="0" dt="0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663791-AA37-794D-B642-079FFCAE7937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3C800E-02CE-DA40-8C62-69FD34E8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800667"/>
      </p:ext>
    </p:extLst>
  </p:cSld>
  <p:clrMapOvr>
    <a:masterClrMapping/>
  </p:clrMapOvr>
  <p:hf hdr="0" ftr="0" dt="0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4B2DD5C-C735-A343-BA71-CF3D956A5E7A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F95619-7521-AA44-9F12-9019FA295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86094"/>
      </p:ext>
    </p:extLst>
  </p:cSld>
  <p:clrMapOvr>
    <a:masterClrMapping/>
  </p:clrMapOvr>
  <p:hf hdr="0" ftr="0" dt="0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7495B6-477B-CC4A-A10D-64D47A3F501F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F9D7D3-B1F7-944C-8315-FDC82E566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83390"/>
      </p:ext>
    </p:extLst>
  </p:cSld>
  <p:clrMapOvr>
    <a:masterClrMapping/>
  </p:clrMapOvr>
  <p:hf hdr="0" ftr="0" dt="0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E8AF04-B4EB-2248-9570-20756691EF02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36600C-C7F7-8942-BA63-8CB6AFD95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69047"/>
      </p:ext>
    </p:extLst>
  </p:cSld>
  <p:clrMapOvr>
    <a:masterClrMapping/>
  </p:clrMapOvr>
  <p:hf hdr="0" ftr="0" dt="0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A62C02-F1F0-6443-B6B6-FF63AFAE7FA4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DB05E0-BBAD-4243-B035-CEBCA9B4B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428368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064F36-D5C9-C944-BD3D-C888784B4970}" type="datetimeFigureOut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B97CFC-0319-F246-B47F-473A6FCBD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397737"/>
      </p:ext>
    </p:extLst>
  </p:cSld>
  <p:clrMapOvr>
    <a:masterClrMapping/>
  </p:clrMapOvr>
  <p:hf hdr="0" ftr="0" dt="0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C2F14A-E512-454C-95C6-75B82960A3AE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806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9E8D6C-D92B-2A47-9854-82C5E8E950AD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215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71084BB-2D5D-524C-84C9-4522B4FA7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4962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FC59-9461-E742-B220-E5701D825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3577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47D5-29F2-8942-82D7-FF2B8E53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9155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7AEF-A744-8A4E-BD1B-B07AC33C5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9538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76319-D20A-354D-877F-A4DAB55D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1873"/>
      </p:ext>
    </p:extLst>
  </p:cSld>
  <p:clrMapOvr>
    <a:masterClrMapping/>
  </p:clrMapOvr>
  <p:transition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4A60-0C19-E448-96AA-0CB41200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0759"/>
      </p:ext>
    </p:extLst>
  </p:cSld>
  <p:clrMapOvr>
    <a:masterClrMapping/>
  </p:clrMapOvr>
  <p:transition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79685-6D59-4247-AC6E-7D7A2259F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939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AD92-0B51-4144-A1D2-44CC3BCE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3288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0C32-EE0D-8E4E-B781-7B60B7A7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2227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00EB-7B64-2543-B7D6-75B59B0E0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3324"/>
      </p:ext>
    </p:extLst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F527-92BF-AB46-A51B-B782E6A9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4606"/>
      </p:ext>
    </p:extLst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1E6F-102F-E145-A3FA-0068DF187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89824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2323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3A9CC-D132-7E47-AD5B-48FA8F1C66F3}" type="datetime1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11/4/2015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1054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2323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75B63-6B3A-B44B-8552-1F7114D6745E}" type="datetime1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11/4/2015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7713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2323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8BA57-1390-FF46-A01D-554FB2E759FE}" type="datetime1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11/4/2015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8670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2323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01426-14A7-B04B-B6B3-56EBBB2B6D1C}" type="datetime1">
              <a:rPr lang="en-US"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11/4/2015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4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3.xml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slideLayout" Target="../slideLayouts/slideLayout522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9.xml"/><Relationship Id="rId12" Type="http://schemas.openxmlformats.org/officeDocument/2006/relationships/slideLayout" Target="../slideLayouts/slideLayout534.xml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527.xml"/><Relationship Id="rId10" Type="http://schemas.openxmlformats.org/officeDocument/2006/relationships/slideLayout" Target="../slideLayouts/slideLayout532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2.xml"/><Relationship Id="rId3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41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36.xml"/><Relationship Id="rId1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38.xml"/><Relationship Id="rId9" Type="http://schemas.openxmlformats.org/officeDocument/2006/relationships/slideLayout" Target="../slideLayouts/slideLayout543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2" Type="http://schemas.openxmlformats.org/officeDocument/2006/relationships/slideLayout" Target="../slideLayouts/slideLayout569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image" Target="../media/image7.pn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2.xml"/><Relationship Id="rId7" Type="http://schemas.openxmlformats.org/officeDocument/2006/relationships/slideLayout" Target="../slideLayouts/slideLayout586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581.xml"/><Relationship Id="rId1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5.xml"/><Relationship Id="rId11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93.xml"/><Relationship Id="rId7" Type="http://schemas.openxmlformats.org/officeDocument/2006/relationships/slideLayout" Target="../slideLayouts/slideLayout597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92.xml"/><Relationship Id="rId1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6.xml"/><Relationship Id="rId11" Type="http://schemas.openxmlformats.org/officeDocument/2006/relationships/slideLayout" Target="../slideLayouts/slideLayout601.xml"/><Relationship Id="rId5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9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04.xml"/><Relationship Id="rId7" Type="http://schemas.openxmlformats.org/officeDocument/2006/relationships/slideLayout" Target="../slideLayouts/slideLayout608.xml"/><Relationship Id="rId12" Type="http://schemas.openxmlformats.org/officeDocument/2006/relationships/slideLayout" Target="../slideLayouts/slideLayout613.xml"/><Relationship Id="rId2" Type="http://schemas.openxmlformats.org/officeDocument/2006/relationships/slideLayout" Target="../slideLayouts/slideLayout603.xml"/><Relationship Id="rId1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7.xml"/><Relationship Id="rId11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10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20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14.xml"/><Relationship Id="rId6" Type="http://schemas.openxmlformats.org/officeDocument/2006/relationships/slideLayout" Target="../slideLayouts/slideLayout619.xml"/><Relationship Id="rId11" Type="http://schemas.openxmlformats.org/officeDocument/2006/relationships/slideLayout" Target="../slideLayouts/slideLayout624.xml"/><Relationship Id="rId5" Type="http://schemas.openxmlformats.org/officeDocument/2006/relationships/slideLayout" Target="../slideLayouts/slideLayout618.xml"/><Relationship Id="rId10" Type="http://schemas.openxmlformats.org/officeDocument/2006/relationships/slideLayout" Target="../slideLayouts/slideLayout623.xml"/><Relationship Id="rId4" Type="http://schemas.openxmlformats.org/officeDocument/2006/relationships/slideLayout" Target="../slideLayouts/slideLayout617.xml"/><Relationship Id="rId9" Type="http://schemas.openxmlformats.org/officeDocument/2006/relationships/slideLayout" Target="../slideLayouts/slideLayout62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2.xml"/><Relationship Id="rId3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31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25.xml"/><Relationship Id="rId6" Type="http://schemas.openxmlformats.org/officeDocument/2006/relationships/slideLayout" Target="../slideLayouts/slideLayout630.xml"/><Relationship Id="rId11" Type="http://schemas.openxmlformats.org/officeDocument/2006/relationships/slideLayout" Target="../slideLayouts/slideLayout635.xml"/><Relationship Id="rId5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34.xml"/><Relationship Id="rId4" Type="http://schemas.openxmlformats.org/officeDocument/2006/relationships/slideLayout" Target="../slideLayouts/slideLayout628.xml"/><Relationship Id="rId9" Type="http://schemas.openxmlformats.org/officeDocument/2006/relationships/slideLayout" Target="../slideLayouts/slideLayout633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3.xml"/><Relationship Id="rId13" Type="http://schemas.openxmlformats.org/officeDocument/2006/relationships/theme" Target="../theme/theme63.xml"/><Relationship Id="rId3" Type="http://schemas.openxmlformats.org/officeDocument/2006/relationships/slideLayout" Target="../slideLayouts/slideLayout638.xml"/><Relationship Id="rId7" Type="http://schemas.openxmlformats.org/officeDocument/2006/relationships/slideLayout" Target="../slideLayouts/slideLayout642.xml"/><Relationship Id="rId12" Type="http://schemas.openxmlformats.org/officeDocument/2006/relationships/slideLayout" Target="../slideLayouts/slideLayout647.xml"/><Relationship Id="rId2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36.xml"/><Relationship Id="rId6" Type="http://schemas.openxmlformats.org/officeDocument/2006/relationships/slideLayout" Target="../slideLayouts/slideLayout641.xml"/><Relationship Id="rId11" Type="http://schemas.openxmlformats.org/officeDocument/2006/relationships/slideLayout" Target="../slideLayouts/slideLayout646.xml"/><Relationship Id="rId5" Type="http://schemas.openxmlformats.org/officeDocument/2006/relationships/slideLayout" Target="../slideLayouts/slideLayout640.xml"/><Relationship Id="rId10" Type="http://schemas.openxmlformats.org/officeDocument/2006/relationships/slideLayout" Target="../slideLayouts/slideLayout645.xml"/><Relationship Id="rId4" Type="http://schemas.openxmlformats.org/officeDocument/2006/relationships/slideLayout" Target="../slideLayouts/slideLayout639.xml"/><Relationship Id="rId9" Type="http://schemas.openxmlformats.org/officeDocument/2006/relationships/slideLayout" Target="../slideLayouts/slideLayout64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0.xml"/><Relationship Id="rId7" Type="http://schemas.openxmlformats.org/officeDocument/2006/relationships/slideLayout" Target="../slideLayouts/slideLayout654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49.xml"/><Relationship Id="rId1" Type="http://schemas.openxmlformats.org/officeDocument/2006/relationships/slideLayout" Target="../slideLayouts/slideLayout648.xml"/><Relationship Id="rId6" Type="http://schemas.openxmlformats.org/officeDocument/2006/relationships/slideLayout" Target="../slideLayouts/slideLayout653.xml"/><Relationship Id="rId11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2.xml"/><Relationship Id="rId10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1.xml"/><Relationship Id="rId9" Type="http://schemas.openxmlformats.org/officeDocument/2006/relationships/slideLayout" Target="../slideLayouts/slideLayout656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6.xml"/><Relationship Id="rId3" Type="http://schemas.openxmlformats.org/officeDocument/2006/relationships/slideLayout" Target="../slideLayouts/slideLayout661.xml"/><Relationship Id="rId7" Type="http://schemas.openxmlformats.org/officeDocument/2006/relationships/slideLayout" Target="../slideLayouts/slideLayout665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6" Type="http://schemas.openxmlformats.org/officeDocument/2006/relationships/slideLayout" Target="../slideLayouts/slideLayout664.xml"/><Relationship Id="rId11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63.xml"/><Relationship Id="rId10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2.xml"/><Relationship Id="rId9" Type="http://schemas.openxmlformats.org/officeDocument/2006/relationships/slideLayout" Target="../slideLayouts/slideLayout667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72.xml"/><Relationship Id="rId7" Type="http://schemas.openxmlformats.org/officeDocument/2006/relationships/slideLayout" Target="../slideLayouts/slideLayout676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671.xml"/><Relationship Id="rId1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5.xml"/><Relationship Id="rId11" Type="http://schemas.openxmlformats.org/officeDocument/2006/relationships/slideLayout" Target="../slideLayouts/slideLayout680.xml"/><Relationship Id="rId5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9.xml"/><Relationship Id="rId4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8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682.xml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slideLayout" Target="../slideLayouts/slideLayout691.xml"/><Relationship Id="rId5" Type="http://schemas.openxmlformats.org/officeDocument/2006/relationships/slideLayout" Target="../slideLayouts/slideLayout685.xml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4.xml"/><Relationship Id="rId7" Type="http://schemas.openxmlformats.org/officeDocument/2006/relationships/slideLayout" Target="../slideLayouts/slideLayout698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693.xml"/><Relationship Id="rId1" Type="http://schemas.openxmlformats.org/officeDocument/2006/relationships/slideLayout" Target="../slideLayouts/slideLayout692.xml"/><Relationship Id="rId6" Type="http://schemas.openxmlformats.org/officeDocument/2006/relationships/slideLayout" Target="../slideLayouts/slideLayout697.xml"/><Relationship Id="rId11" Type="http://schemas.openxmlformats.org/officeDocument/2006/relationships/slideLayout" Target="../slideLayouts/slideLayout702.xml"/><Relationship Id="rId5" Type="http://schemas.openxmlformats.org/officeDocument/2006/relationships/slideLayout" Target="../slideLayouts/slideLayout696.xml"/><Relationship Id="rId10" Type="http://schemas.openxmlformats.org/officeDocument/2006/relationships/slideLayout" Target="../slideLayouts/slideLayout701.xml"/><Relationship Id="rId4" Type="http://schemas.openxmlformats.org/officeDocument/2006/relationships/slideLayout" Target="../slideLayouts/slideLayout695.xml"/><Relationship Id="rId9" Type="http://schemas.openxmlformats.org/officeDocument/2006/relationships/slideLayout" Target="../slideLayouts/slideLayout700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theme" Target="../theme/theme69.xml"/><Relationship Id="rId2" Type="http://schemas.openxmlformats.org/officeDocument/2006/relationships/slideLayout" Target="../slideLayouts/slideLayout704.xml"/><Relationship Id="rId1" Type="http://schemas.openxmlformats.org/officeDocument/2006/relationships/slideLayout" Target="../slideLayouts/slideLayout7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theme" Target="../theme/theme71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slideLayout" Target="../slideLayouts/slideLayout727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5.xml"/><Relationship Id="rId13" Type="http://schemas.openxmlformats.org/officeDocument/2006/relationships/theme" Target="../theme/theme72.xml"/><Relationship Id="rId3" Type="http://schemas.openxmlformats.org/officeDocument/2006/relationships/slideLayout" Target="../slideLayouts/slideLayout730.xml"/><Relationship Id="rId7" Type="http://schemas.openxmlformats.org/officeDocument/2006/relationships/slideLayout" Target="../slideLayouts/slideLayout734.xml"/><Relationship Id="rId12" Type="http://schemas.openxmlformats.org/officeDocument/2006/relationships/slideLayout" Target="../slideLayouts/slideLayout739.xml"/><Relationship Id="rId2" Type="http://schemas.openxmlformats.org/officeDocument/2006/relationships/slideLayout" Target="../slideLayouts/slideLayout729.xml"/><Relationship Id="rId1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33.xml"/><Relationship Id="rId11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2.xml"/><Relationship Id="rId10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6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7.xml"/><Relationship Id="rId3" Type="http://schemas.openxmlformats.org/officeDocument/2006/relationships/slideLayout" Target="../slideLayouts/slideLayout742.xml"/><Relationship Id="rId7" Type="http://schemas.openxmlformats.org/officeDocument/2006/relationships/slideLayout" Target="../slideLayouts/slideLayout746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41.xml"/><Relationship Id="rId1" Type="http://schemas.openxmlformats.org/officeDocument/2006/relationships/slideLayout" Target="../slideLayouts/slideLayout740.xml"/><Relationship Id="rId6" Type="http://schemas.openxmlformats.org/officeDocument/2006/relationships/slideLayout" Target="../slideLayouts/slideLayout745.xml"/><Relationship Id="rId11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44.xml"/><Relationship Id="rId10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43.xml"/><Relationship Id="rId9" Type="http://schemas.openxmlformats.org/officeDocument/2006/relationships/slideLayout" Target="../slideLayouts/slideLayout748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theme" Target="../theme/theme74.xml"/><Relationship Id="rId2" Type="http://schemas.openxmlformats.org/officeDocument/2006/relationships/slideLayout" Target="../slideLayouts/slideLayout752.xml"/><Relationship Id="rId1" Type="http://schemas.openxmlformats.org/officeDocument/2006/relationships/slideLayout" Target="../slideLayouts/slideLayout751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slideLayout" Target="../slideLayouts/slideLayout765.xml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slideLayout" Target="../slideLayouts/slideLayout764.xml"/><Relationship Id="rId17" Type="http://schemas.openxmlformats.org/officeDocument/2006/relationships/theme" Target="../theme/theme75.xml"/><Relationship Id="rId2" Type="http://schemas.openxmlformats.org/officeDocument/2006/relationships/slideLayout" Target="../slideLayouts/slideLayout754.xml"/><Relationship Id="rId16" Type="http://schemas.openxmlformats.org/officeDocument/2006/relationships/slideLayout" Target="../slideLayouts/slideLayout768.xml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5" Type="http://schemas.openxmlformats.org/officeDocument/2006/relationships/slideLayout" Target="../slideLayouts/slideLayout767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Relationship Id="rId14" Type="http://schemas.openxmlformats.org/officeDocument/2006/relationships/slideLayout" Target="../slideLayouts/slideLayout7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89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48D1-0A2D-6448-BAD7-D50BFB3AECB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C5A93-40C1-004C-AC49-AA5A1C7A81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7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8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9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B802D-25DB-1149-B44D-EAC195EDF7D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7CA05-D08B-324A-B21A-98259EFDA3F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0924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8531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2300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823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0102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2403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56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6825" y="0"/>
            <a:ext cx="7877175" cy="108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2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" y="1250950"/>
            <a:ext cx="889793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6543675"/>
            <a:ext cx="18208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65000"/>
                    <a:lumOff val="35000"/>
                    <a:alpha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B1AC335E-35A0-FD4D-BCD5-54BB91F67C51}" type="datetime1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9525" y="6543675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675" y="64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BFCEF44F-023C-3C4F-B2E3-6DD80F318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5287" name="Picture 6" descr="FMS_logo_lightbluematte_3C5CA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•"/>
        <a:defRPr sz="2800" i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5125" indent="-1825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Calibri" charset="0"/>
        <a:buChar char="‐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7688" indent="-1825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sz="2000" i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0250" indent="-1825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14400" indent="-1825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7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E18E8-B42B-7548-B471-BFE325E10FF1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  <p:sldLayoutId id="214748508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8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0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11/4/2015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4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453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19" r:id="rId7"/>
    <p:sldLayoutId id="2147485220" r:id="rId8"/>
    <p:sldLayoutId id="2147485221" r:id="rId9"/>
    <p:sldLayoutId id="2147485222" r:id="rId10"/>
    <p:sldLayoutId id="214748522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73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27" r:id="rId3"/>
    <p:sldLayoutId id="2147485228" r:id="rId4"/>
    <p:sldLayoutId id="2147485229" r:id="rId5"/>
    <p:sldLayoutId id="2147485230" r:id="rId6"/>
    <p:sldLayoutId id="2147485231" r:id="rId7"/>
    <p:sldLayoutId id="2147485232" r:id="rId8"/>
    <p:sldLayoutId id="2147485233" r:id="rId9"/>
    <p:sldLayoutId id="2147485234" r:id="rId10"/>
    <p:sldLayoutId id="21474852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C4F264-F51C-7143-BC1C-59CFD03C2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047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7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0472" name="Picture 7" descr="safari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57938"/>
            <a:ext cx="1347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2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6" r:id="rId9"/>
    <p:sldLayoutId id="2147485307" r:id="rId10"/>
    <p:sldLayoutId id="21474853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1B0C4-01FB-5640-9696-6B7942C10EA0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E1F618-3605-084B-B1A7-646F1746D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8726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7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14C129-938D-334D-9E00-C7F3E333496D}" type="slidenum">
              <a:rPr lang="en-US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8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D8553D-F350-6E4C-8D6D-016E350A2257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  <p:sldLayoutId id="214748534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EDE25D-5469-784D-8CAF-5A810000D111}" type="datetimeFigureOut">
              <a:rPr lang="en-US">
                <a:ea typeface="ＭＳ Ｐゴシック" charset="0"/>
                <a:cs typeface="ＭＳ Ｐゴシック" charset="0"/>
              </a:rPr>
              <a:pPr>
                <a:defRPr/>
              </a:pPr>
              <a:t>11/4/2015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B16B65-753E-8141-ABEE-18F120012AA0}" type="slidenum">
              <a:rPr lang="en-US" altLang="en-US"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6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0051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0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232"/>
                </a:solidFill>
                <a:latin typeface="Perpetua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2DA0F9-154E-B340-8214-879C742526C4}" type="datetime1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11/4/2015</a:t>
            </a:fld>
            <a:endParaRPr lang="en-US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Perpetu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Line 1033"/>
          <p:cNvSpPr>
            <a:spLocks noChangeShapeType="1"/>
          </p:cNvSpPr>
          <p:nvPr/>
        </p:nvSpPr>
        <p:spPr bwMode="auto">
          <a:xfrm>
            <a:off x="914400" y="1371600"/>
            <a:ext cx="7772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3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" charset="0"/>
        <a:buChar char="§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F0D56-D805-594B-9B25-3670ECE53F65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22119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119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029"/>
          <p:cNvSpPr txBox="1">
            <a:spLocks noChangeArrowheads="1"/>
          </p:cNvSpPr>
          <p:nvPr userDrawn="1"/>
        </p:nvSpPr>
        <p:spPr bwMode="auto">
          <a:xfrm>
            <a:off x="152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>
              <a:defRPr sz="1200" dirty="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aramond"/>
                <a:ea typeface="Arial" pitchFamily="-106" charset="0"/>
                <a:cs typeface="Arial" pitchFamily="-106" charset="0"/>
              </a:rPr>
              <a:t>© Onur Mutlu, 2009, 2010</a:t>
            </a:r>
          </a:p>
        </p:txBody>
      </p:sp>
    </p:spTree>
    <p:extLst>
      <p:ext uri="{BB962C8B-B14F-4D97-AF65-F5344CB8AC3E}">
        <p14:creationId xmlns:p14="http://schemas.microsoft.com/office/powerpoint/2010/main" val="31236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  <p:sldLayoutId id="2147485378" r:id="rId13"/>
    <p:sldLayoutId id="2147485379" r:id="rId14"/>
    <p:sldLayoutId id="2147485380" r:id="rId15"/>
    <p:sldLayoutId id="2147485381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5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5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5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5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5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5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5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users.ece.cmu.edu/~omutlu/pub/app-aware-noc_micro09.pdf" TargetMode="External"/><Relationship Id="rId1" Type="http://schemas.openxmlformats.org/officeDocument/2006/relationships/slideLayout" Target="../slideLayouts/slideLayout72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ce.cmu.edu/~omutlu/pub/hierarchical-rings-with-deflection_sbacpad14.pdf" TargetMode="External"/><Relationship Id="rId1" Type="http://schemas.openxmlformats.org/officeDocument/2006/relationships/slideLayout" Target="../slideLayouts/slideLayout70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0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0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omutlu/pub/maze-routing_nocs15.pdf" TargetMode="External"/><Relationship Id="rId1" Type="http://schemas.openxmlformats.org/officeDocument/2006/relationships/slideLayout" Target="../slideLayouts/slideLayout70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43.xml"/><Relationship Id="rId1" Type="http://schemas.openxmlformats.org/officeDocument/2006/relationships/tags" Target="../tags/tag1.xml"/><Relationship Id="rId4" Type="http://schemas.openxmlformats.org/officeDocument/2006/relationships/image" Target="../media/image3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43.xml"/><Relationship Id="rId1" Type="http://schemas.openxmlformats.org/officeDocument/2006/relationships/tags" Target="../tags/tag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43.xml"/><Relationship Id="rId1" Type="http://schemas.openxmlformats.org/officeDocument/2006/relationships/tags" Target="../tags/tag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users.ece.cmu.edu/~omutlu/pub/bless_isca09.pdf" TargetMode="External"/><Relationship Id="rId1" Type="http://schemas.openxmlformats.org/officeDocument/2006/relationships/slideLayout" Target="../slideLayouts/slideLayout7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509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18-740/640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Lecture </a:t>
            </a:r>
            <a:r>
              <a:rPr lang="en-US" sz="4000" dirty="0" smtClean="0">
                <a:latin typeface="Garamond" charset="0"/>
              </a:rPr>
              <a:t>16: Interconnection Networks</a:t>
            </a:r>
            <a:endParaRPr lang="en-US" sz="4000" dirty="0">
              <a:latin typeface="Garamond" charset="0"/>
            </a:endParaRP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Fall 2015, </a:t>
            </a:r>
            <a:r>
              <a:rPr lang="en-US" dirty="0" smtClean="0">
                <a:latin typeface="Tahoma" charset="0"/>
              </a:rPr>
              <a:t>11/4/</a:t>
            </a:r>
            <a:r>
              <a:rPr lang="en-US" dirty="0">
                <a:latin typeface="Tahoma" charset="0"/>
              </a:rPr>
              <a:t>2015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0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Interconnection Network</a:t>
            </a:r>
            <a:b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Garamond" charset="0"/>
              </a:rPr>
              <a:t>Topology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0F9DB-52B2-F546-84AD-C19B2B92BC4C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0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Oval 422"/>
          <p:cNvSpPr/>
          <p:nvPr/>
        </p:nvSpPr>
        <p:spPr>
          <a:xfrm>
            <a:off x="7315200" y="17907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7315200" y="2825511"/>
            <a:ext cx="553998" cy="140358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Scheduler</a:t>
            </a:r>
          </a:p>
        </p:txBody>
      </p:sp>
      <p:cxnSp>
        <p:nvCxnSpPr>
          <p:cNvPr id="425" name="Straight Arrow Connector 424"/>
          <p:cNvCxnSpPr>
            <a:endCxn id="423" idx="2"/>
          </p:cNvCxnSpPr>
          <p:nvPr/>
        </p:nvCxnSpPr>
        <p:spPr>
          <a:xfrm rot="5400000">
            <a:off x="7258051" y="36004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Rounded Rectangle 448"/>
          <p:cNvSpPr>
            <a:spLocks noChangeArrowheads="1"/>
          </p:cNvSpPr>
          <p:nvPr/>
        </p:nvSpPr>
        <p:spPr bwMode="auto">
          <a:xfrm>
            <a:off x="6497638" y="231775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0" name="Rounded Rectangle 449"/>
          <p:cNvSpPr>
            <a:spLocks noChangeArrowheads="1"/>
          </p:cNvSpPr>
          <p:nvPr/>
        </p:nvSpPr>
        <p:spPr bwMode="auto">
          <a:xfrm>
            <a:off x="6246813" y="231775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1" name="Rounded Rectangle 450"/>
          <p:cNvSpPr>
            <a:spLocks noChangeArrowheads="1"/>
          </p:cNvSpPr>
          <p:nvPr/>
        </p:nvSpPr>
        <p:spPr bwMode="auto">
          <a:xfrm>
            <a:off x="6507163" y="20955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3" name="Rounded Rectangle 452"/>
          <p:cNvSpPr>
            <a:spLocks noChangeArrowheads="1"/>
          </p:cNvSpPr>
          <p:nvPr/>
        </p:nvSpPr>
        <p:spPr bwMode="auto">
          <a:xfrm>
            <a:off x="6497638" y="2874963"/>
            <a:ext cx="198437" cy="185737"/>
          </a:xfrm>
          <a:prstGeom prst="roundRect">
            <a:avLst>
              <a:gd name="adj" fmla="val 16667"/>
            </a:avLst>
          </a:prstGeom>
          <a:solidFill>
            <a:srgbClr val="37EE18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4" name="Rounded Rectangle 453"/>
          <p:cNvSpPr>
            <a:spLocks noChangeArrowheads="1"/>
          </p:cNvSpPr>
          <p:nvPr/>
        </p:nvSpPr>
        <p:spPr bwMode="auto">
          <a:xfrm>
            <a:off x="6246813" y="2874963"/>
            <a:ext cx="198437" cy="185737"/>
          </a:xfrm>
          <a:prstGeom prst="roundRect">
            <a:avLst>
              <a:gd name="adj" fmla="val 16667"/>
            </a:avLst>
          </a:prstGeom>
          <a:solidFill>
            <a:srgbClr val="37EE18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5" name="Rounded Rectangle 454"/>
          <p:cNvSpPr>
            <a:spLocks noChangeArrowheads="1"/>
          </p:cNvSpPr>
          <p:nvPr/>
        </p:nvSpPr>
        <p:spPr bwMode="auto">
          <a:xfrm>
            <a:off x="6497638" y="26289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604878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7" name="Rounded Rectangle 456"/>
          <p:cNvSpPr>
            <a:spLocks noChangeArrowheads="1"/>
          </p:cNvSpPr>
          <p:nvPr/>
        </p:nvSpPr>
        <p:spPr bwMode="auto">
          <a:xfrm>
            <a:off x="6497638" y="3713163"/>
            <a:ext cx="198437" cy="185737"/>
          </a:xfrm>
          <a:prstGeom prst="roundRect">
            <a:avLst>
              <a:gd name="adj" fmla="val 16667"/>
            </a:avLst>
          </a:prstGeom>
          <a:solidFill>
            <a:srgbClr val="4E8542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8" name="Rounded Rectangle 457"/>
          <p:cNvSpPr>
            <a:spLocks noChangeArrowheads="1"/>
          </p:cNvSpPr>
          <p:nvPr/>
        </p:nvSpPr>
        <p:spPr bwMode="auto">
          <a:xfrm>
            <a:off x="6246813" y="34671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59" name="Rounded Rectangle 458"/>
          <p:cNvSpPr>
            <a:spLocks noChangeArrowheads="1"/>
          </p:cNvSpPr>
          <p:nvPr/>
        </p:nvSpPr>
        <p:spPr bwMode="auto">
          <a:xfrm>
            <a:off x="6497638" y="34671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61" name="Rounded Rectangle 460"/>
          <p:cNvSpPr>
            <a:spLocks noChangeArrowheads="1"/>
          </p:cNvSpPr>
          <p:nvPr/>
        </p:nvSpPr>
        <p:spPr bwMode="auto">
          <a:xfrm>
            <a:off x="6497638" y="4557713"/>
            <a:ext cx="198437" cy="185737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62" name="Rounded Rectangle 461"/>
          <p:cNvSpPr>
            <a:spLocks noChangeArrowheads="1"/>
          </p:cNvSpPr>
          <p:nvPr/>
        </p:nvSpPr>
        <p:spPr bwMode="auto">
          <a:xfrm>
            <a:off x="6497638" y="431165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64" name="Straight Connector 463"/>
          <p:cNvCxnSpPr/>
          <p:nvPr/>
        </p:nvCxnSpPr>
        <p:spPr>
          <a:xfrm>
            <a:off x="5494338" y="182245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Rounded Rectangle 464"/>
          <p:cNvSpPr>
            <a:spLocks noChangeArrowheads="1"/>
          </p:cNvSpPr>
          <p:nvPr/>
        </p:nvSpPr>
        <p:spPr bwMode="auto">
          <a:xfrm>
            <a:off x="6491288" y="18669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66" name="Rounded Rectangle 465"/>
          <p:cNvSpPr>
            <a:spLocks noChangeArrowheads="1"/>
          </p:cNvSpPr>
          <p:nvPr/>
        </p:nvSpPr>
        <p:spPr bwMode="auto">
          <a:xfrm>
            <a:off x="6246813" y="18669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67" name="Rounded Rectangle 466"/>
          <p:cNvSpPr>
            <a:spLocks noChangeArrowheads="1"/>
          </p:cNvSpPr>
          <p:nvPr/>
        </p:nvSpPr>
        <p:spPr bwMode="auto">
          <a:xfrm>
            <a:off x="6261100" y="4768850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68" name="Rounded Rectangle 467"/>
          <p:cNvSpPr>
            <a:spLocks noChangeArrowheads="1"/>
          </p:cNvSpPr>
          <p:nvPr/>
        </p:nvSpPr>
        <p:spPr bwMode="auto">
          <a:xfrm>
            <a:off x="6513513" y="476885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69" name="Rounded Rectangle 468"/>
          <p:cNvSpPr>
            <a:spLocks noChangeArrowheads="1"/>
          </p:cNvSpPr>
          <p:nvPr/>
        </p:nvSpPr>
        <p:spPr bwMode="auto">
          <a:xfrm>
            <a:off x="6475413" y="3987800"/>
            <a:ext cx="198437" cy="1857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0" name="Rounded Rectangle 469"/>
          <p:cNvSpPr>
            <a:spLocks noChangeArrowheads="1"/>
          </p:cNvSpPr>
          <p:nvPr/>
        </p:nvSpPr>
        <p:spPr bwMode="auto">
          <a:xfrm>
            <a:off x="6486525" y="3141663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1" name="Rounded Rectangle 470"/>
          <p:cNvSpPr>
            <a:spLocks noChangeArrowheads="1"/>
          </p:cNvSpPr>
          <p:nvPr/>
        </p:nvSpPr>
        <p:spPr bwMode="auto">
          <a:xfrm>
            <a:off x="6234113" y="3141663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2" name="Rounded Rectangle 471"/>
          <p:cNvSpPr>
            <a:spLocks noChangeArrowheads="1"/>
          </p:cNvSpPr>
          <p:nvPr/>
        </p:nvSpPr>
        <p:spPr bwMode="auto">
          <a:xfrm>
            <a:off x="5983288" y="3141663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3" name="Rounded Rectangle 472"/>
          <p:cNvSpPr>
            <a:spLocks noChangeArrowheads="1"/>
          </p:cNvSpPr>
          <p:nvPr/>
        </p:nvSpPr>
        <p:spPr bwMode="auto">
          <a:xfrm>
            <a:off x="5730875" y="3141663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4" name="Rounded Rectangle 473"/>
          <p:cNvSpPr>
            <a:spLocks noChangeArrowheads="1"/>
          </p:cNvSpPr>
          <p:nvPr/>
        </p:nvSpPr>
        <p:spPr bwMode="auto">
          <a:xfrm>
            <a:off x="6257925" y="3716338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4E8542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Rounded Rectangle 474"/>
          <p:cNvSpPr>
            <a:spLocks noChangeArrowheads="1"/>
          </p:cNvSpPr>
          <p:nvPr/>
        </p:nvSpPr>
        <p:spPr bwMode="auto">
          <a:xfrm>
            <a:off x="6005513" y="3716338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4E8542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Rounded Rectangle 475"/>
          <p:cNvSpPr>
            <a:spLocks noChangeArrowheads="1"/>
          </p:cNvSpPr>
          <p:nvPr/>
        </p:nvSpPr>
        <p:spPr bwMode="auto">
          <a:xfrm>
            <a:off x="5754688" y="3716338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4E8542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189468" name="TextBox 482"/>
          <p:cNvSpPr txBox="1">
            <a:spLocks noChangeArrowheads="1"/>
          </p:cNvSpPr>
          <p:nvPr/>
        </p:nvSpPr>
        <p:spPr bwMode="auto">
          <a:xfrm>
            <a:off x="5181600" y="15621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Perpetua" charset="0"/>
            </a:endParaRPr>
          </a:p>
        </p:txBody>
      </p:sp>
      <p:grpSp>
        <p:nvGrpSpPr>
          <p:cNvPr id="189469" name="Group 244"/>
          <p:cNvGrpSpPr>
            <a:grpSpLocks/>
          </p:cNvGrpSpPr>
          <p:nvPr/>
        </p:nvGrpSpPr>
        <p:grpSpPr bwMode="auto">
          <a:xfrm>
            <a:off x="3886200" y="1676400"/>
            <a:ext cx="4419600" cy="4229100"/>
            <a:chOff x="3886200" y="1676400"/>
            <a:chExt cx="4419600" cy="4229100"/>
          </a:xfrm>
        </p:grpSpPr>
        <p:sp>
          <p:nvSpPr>
            <p:cNvPr id="484" name="Rectangle 483"/>
            <p:cNvSpPr/>
            <p:nvPr/>
          </p:nvSpPr>
          <p:spPr>
            <a:xfrm>
              <a:off x="5181600" y="1676400"/>
              <a:ext cx="3124200" cy="42291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grpSp>
          <p:nvGrpSpPr>
            <p:cNvPr id="189681" name="Group 286"/>
            <p:cNvGrpSpPr>
              <a:grpSpLocks/>
            </p:cNvGrpSpPr>
            <p:nvPr/>
          </p:nvGrpSpPr>
          <p:grpSpPr bwMode="auto">
            <a:xfrm>
              <a:off x="3886200" y="3021568"/>
              <a:ext cx="1314784" cy="978932"/>
              <a:chOff x="3886200" y="2831068"/>
              <a:chExt cx="1314784" cy="978932"/>
            </a:xfrm>
          </p:grpSpPr>
          <p:sp>
            <p:nvSpPr>
              <p:cNvPr id="229" name="Right Arrow 228"/>
              <p:cNvSpPr/>
              <p:nvPr/>
            </p:nvSpPr>
            <p:spPr>
              <a:xfrm>
                <a:off x="4038600" y="31242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89683" name="TextBox 259"/>
              <p:cNvSpPr txBox="1">
                <a:spLocks noChangeArrowheads="1"/>
              </p:cNvSpPr>
              <p:nvPr/>
            </p:nvSpPr>
            <p:spPr bwMode="auto">
              <a:xfrm>
                <a:off x="3886200" y="2830513"/>
                <a:ext cx="13144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smtClean="0">
                    <a:solidFill>
                      <a:srgbClr val="000000"/>
                    </a:solidFill>
                    <a:latin typeface="Perpetua" charset="0"/>
                  </a:rPr>
                  <a:t>Conceptual</a:t>
                </a:r>
              </a:p>
            </p:txBody>
          </p:sp>
          <p:sp>
            <p:nvSpPr>
              <p:cNvPr id="189684" name="TextBox 262"/>
              <p:cNvSpPr txBox="1">
                <a:spLocks noChangeArrowheads="1"/>
              </p:cNvSpPr>
              <p:nvPr/>
            </p:nvSpPr>
            <p:spPr bwMode="auto">
              <a:xfrm>
                <a:off x="4184650" y="3440113"/>
                <a:ext cx="67627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smtClean="0">
                    <a:solidFill>
                      <a:srgbClr val="000000"/>
                    </a:solidFill>
                    <a:latin typeface="Perpetua" charset="0"/>
                  </a:rPr>
                  <a:t>View</a:t>
                </a:r>
              </a:p>
            </p:txBody>
          </p:sp>
        </p:grpSp>
      </p:grpSp>
      <p:grpSp>
        <p:nvGrpSpPr>
          <p:cNvPr id="189470" name="Group 315"/>
          <p:cNvGrpSpPr>
            <a:grpSpLocks/>
          </p:cNvGrpSpPr>
          <p:nvPr/>
        </p:nvGrpSpPr>
        <p:grpSpPr bwMode="auto">
          <a:xfrm>
            <a:off x="152400" y="1828800"/>
            <a:ext cx="3581400" cy="3810000"/>
            <a:chOff x="152400" y="1638300"/>
            <a:chExt cx="3581400" cy="3810000"/>
          </a:xfrm>
        </p:grpSpPr>
        <p:grpSp>
          <p:nvGrpSpPr>
            <p:cNvPr id="189512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89519" name="Freeform 4"/>
              <p:cNvSpPr>
                <a:spLocks/>
              </p:cNvSpPr>
              <p:nvPr/>
            </p:nvSpPr>
            <p:spPr bwMode="auto">
              <a:xfrm>
                <a:off x="1060450" y="1800225"/>
                <a:ext cx="128588" cy="574675"/>
              </a:xfrm>
              <a:custGeom>
                <a:avLst/>
                <a:gdLst>
                  <a:gd name="T0" fmla="*/ 0 w 127"/>
                  <a:gd name="T1" fmla="*/ 87 h 522"/>
                  <a:gd name="T2" fmla="*/ 0 w 127"/>
                  <a:gd name="T3" fmla="*/ 435 h 522"/>
                  <a:gd name="T4" fmla="*/ 127 w 127"/>
                  <a:gd name="T5" fmla="*/ 522 h 522"/>
                  <a:gd name="T6" fmla="*/ 127 w 127"/>
                  <a:gd name="T7" fmla="*/ 0 h 522"/>
                  <a:gd name="T8" fmla="*/ 0 w 127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0" name="Freeform 5"/>
              <p:cNvSpPr>
                <a:spLocks/>
              </p:cNvSpPr>
              <p:nvPr/>
            </p:nvSpPr>
            <p:spPr bwMode="auto">
              <a:xfrm>
                <a:off x="1060450" y="1800225"/>
                <a:ext cx="128588" cy="574675"/>
              </a:xfrm>
              <a:custGeom>
                <a:avLst/>
                <a:gdLst>
                  <a:gd name="T0" fmla="*/ 0 w 127"/>
                  <a:gd name="T1" fmla="*/ 87 h 522"/>
                  <a:gd name="T2" fmla="*/ 0 w 127"/>
                  <a:gd name="T3" fmla="*/ 435 h 522"/>
                  <a:gd name="T4" fmla="*/ 127 w 127"/>
                  <a:gd name="T5" fmla="*/ 522 h 522"/>
                  <a:gd name="T6" fmla="*/ 127 w 127"/>
                  <a:gd name="T7" fmla="*/ 0 h 522"/>
                  <a:gd name="T8" fmla="*/ 0 w 127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1" name="Freeform 6"/>
              <p:cNvSpPr>
                <a:spLocks/>
              </p:cNvSpPr>
              <p:nvPr/>
            </p:nvSpPr>
            <p:spPr bwMode="auto">
              <a:xfrm>
                <a:off x="1833563" y="1800225"/>
                <a:ext cx="130175" cy="574675"/>
              </a:xfrm>
              <a:custGeom>
                <a:avLst/>
                <a:gdLst>
                  <a:gd name="T0" fmla="*/ 129 w 129"/>
                  <a:gd name="T1" fmla="*/ 87 h 522"/>
                  <a:gd name="T2" fmla="*/ 129 w 129"/>
                  <a:gd name="T3" fmla="*/ 435 h 522"/>
                  <a:gd name="T4" fmla="*/ 0 w 129"/>
                  <a:gd name="T5" fmla="*/ 522 h 522"/>
                  <a:gd name="T6" fmla="*/ 0 w 129"/>
                  <a:gd name="T7" fmla="*/ 0 h 522"/>
                  <a:gd name="T8" fmla="*/ 129 w 129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2" name="Freeform 7"/>
              <p:cNvSpPr>
                <a:spLocks/>
              </p:cNvSpPr>
              <p:nvPr/>
            </p:nvSpPr>
            <p:spPr bwMode="auto">
              <a:xfrm>
                <a:off x="1833563" y="1800225"/>
                <a:ext cx="130175" cy="574675"/>
              </a:xfrm>
              <a:custGeom>
                <a:avLst/>
                <a:gdLst>
                  <a:gd name="T0" fmla="*/ 129 w 129"/>
                  <a:gd name="T1" fmla="*/ 87 h 522"/>
                  <a:gd name="T2" fmla="*/ 129 w 129"/>
                  <a:gd name="T3" fmla="*/ 435 h 522"/>
                  <a:gd name="T4" fmla="*/ 0 w 129"/>
                  <a:gd name="T5" fmla="*/ 522 h 522"/>
                  <a:gd name="T6" fmla="*/ 0 w 129"/>
                  <a:gd name="T7" fmla="*/ 0 h 522"/>
                  <a:gd name="T8" fmla="*/ 129 w 129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3" name="Rectangle 8"/>
              <p:cNvSpPr>
                <a:spLocks noChangeArrowheads="1"/>
              </p:cNvSpPr>
              <p:nvPr/>
            </p:nvSpPr>
            <p:spPr bwMode="auto">
              <a:xfrm>
                <a:off x="1266825" y="1800225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4" name="Rectangle 9"/>
              <p:cNvSpPr>
                <a:spLocks noChangeArrowheads="1"/>
              </p:cNvSpPr>
              <p:nvPr/>
            </p:nvSpPr>
            <p:spPr bwMode="auto">
              <a:xfrm>
                <a:off x="1266825" y="1800225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5" name="Rectangle 10"/>
              <p:cNvSpPr>
                <a:spLocks noChangeArrowheads="1"/>
              </p:cNvSpPr>
              <p:nvPr/>
            </p:nvSpPr>
            <p:spPr bwMode="auto">
              <a:xfrm>
                <a:off x="1352550" y="1803400"/>
                <a:ext cx="204788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26" name="Rectangle 11"/>
              <p:cNvSpPr>
                <a:spLocks noChangeArrowheads="1"/>
              </p:cNvSpPr>
              <p:nvPr/>
            </p:nvSpPr>
            <p:spPr bwMode="auto">
              <a:xfrm>
                <a:off x="1536700" y="1803400"/>
                <a:ext cx="635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0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27" name="Rectangle 13"/>
              <p:cNvSpPr>
                <a:spLocks noChangeArrowheads="1"/>
              </p:cNvSpPr>
              <p:nvPr/>
            </p:nvSpPr>
            <p:spPr bwMode="auto">
              <a:xfrm>
                <a:off x="2298700" y="3068638"/>
                <a:ext cx="1031875" cy="140811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8" name="Rectangle 14"/>
              <p:cNvSpPr>
                <a:spLocks noChangeArrowheads="1"/>
              </p:cNvSpPr>
              <p:nvPr/>
            </p:nvSpPr>
            <p:spPr bwMode="auto">
              <a:xfrm>
                <a:off x="2298700" y="3068638"/>
                <a:ext cx="1031875" cy="140811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29" name="Freeform 15"/>
              <p:cNvSpPr>
                <a:spLocks/>
              </p:cNvSpPr>
              <p:nvPr/>
            </p:nvSpPr>
            <p:spPr bwMode="auto">
              <a:xfrm>
                <a:off x="2427288" y="3305175"/>
                <a:ext cx="773112" cy="928688"/>
              </a:xfrm>
              <a:custGeom>
                <a:avLst/>
                <a:gdLst>
                  <a:gd name="T0" fmla="*/ 0 w 766"/>
                  <a:gd name="T1" fmla="*/ 0 h 843"/>
                  <a:gd name="T2" fmla="*/ 153 w 766"/>
                  <a:gd name="T3" fmla="*/ 0 h 843"/>
                  <a:gd name="T4" fmla="*/ 613 w 766"/>
                  <a:gd name="T5" fmla="*/ 843 h 843"/>
                  <a:gd name="T6" fmla="*/ 766 w 766"/>
                  <a:gd name="T7" fmla="*/ 843 h 8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0" name="Freeform 16"/>
              <p:cNvSpPr>
                <a:spLocks/>
              </p:cNvSpPr>
              <p:nvPr/>
            </p:nvSpPr>
            <p:spPr bwMode="auto">
              <a:xfrm>
                <a:off x="2427288" y="3305175"/>
                <a:ext cx="773112" cy="928688"/>
              </a:xfrm>
              <a:custGeom>
                <a:avLst/>
                <a:gdLst>
                  <a:gd name="T0" fmla="*/ 766 w 766"/>
                  <a:gd name="T1" fmla="*/ 0 h 843"/>
                  <a:gd name="T2" fmla="*/ 613 w 766"/>
                  <a:gd name="T3" fmla="*/ 0 h 843"/>
                  <a:gd name="T4" fmla="*/ 153 w 766"/>
                  <a:gd name="T5" fmla="*/ 843 h 843"/>
                  <a:gd name="T6" fmla="*/ 0 w 766"/>
                  <a:gd name="T7" fmla="*/ 843 h 8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1" name="Line 17"/>
              <p:cNvSpPr>
                <a:spLocks noChangeShapeType="1"/>
              </p:cNvSpPr>
              <p:nvPr/>
            </p:nvSpPr>
            <p:spPr bwMode="auto">
              <a:xfrm>
                <a:off x="3330575" y="3306763"/>
                <a:ext cx="24923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2" name="Freeform 18"/>
              <p:cNvSpPr>
                <a:spLocks/>
              </p:cNvSpPr>
              <p:nvPr/>
            </p:nvSpPr>
            <p:spPr bwMode="auto">
              <a:xfrm>
                <a:off x="3570288" y="3271838"/>
                <a:ext cx="68262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3" name="Line 19"/>
              <p:cNvSpPr>
                <a:spLocks noChangeShapeType="1"/>
              </p:cNvSpPr>
              <p:nvPr/>
            </p:nvSpPr>
            <p:spPr bwMode="auto">
              <a:xfrm>
                <a:off x="3330575" y="4237038"/>
                <a:ext cx="24923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4" name="Freeform 20"/>
              <p:cNvSpPr>
                <a:spLocks/>
              </p:cNvSpPr>
              <p:nvPr/>
            </p:nvSpPr>
            <p:spPr bwMode="auto">
              <a:xfrm>
                <a:off x="3570288" y="4200525"/>
                <a:ext cx="68262" cy="74613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6" name="Rectangle 27"/>
              <p:cNvSpPr>
                <a:spLocks noChangeArrowheads="1"/>
              </p:cNvSpPr>
              <p:nvPr/>
            </p:nvSpPr>
            <p:spPr bwMode="auto">
              <a:xfrm>
                <a:off x="2374900" y="1871663"/>
                <a:ext cx="1008063" cy="317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6" name="Rectangle 28"/>
              <p:cNvSpPr>
                <a:spLocks noChangeArrowheads="1"/>
              </p:cNvSpPr>
              <p:nvPr/>
            </p:nvSpPr>
            <p:spPr bwMode="auto">
              <a:xfrm>
                <a:off x="2374900" y="1871663"/>
                <a:ext cx="1008063" cy="3175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37" name="Rectangle 29"/>
              <p:cNvSpPr>
                <a:spLocks noChangeArrowheads="1"/>
              </p:cNvSpPr>
              <p:nvPr/>
            </p:nvSpPr>
            <p:spPr bwMode="auto">
              <a:xfrm>
                <a:off x="2484438" y="1878013"/>
                <a:ext cx="950912" cy="173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38" name="Rectangle 30"/>
              <p:cNvSpPr>
                <a:spLocks noChangeArrowheads="1"/>
              </p:cNvSpPr>
              <p:nvPr/>
            </p:nvSpPr>
            <p:spPr bwMode="auto">
              <a:xfrm>
                <a:off x="2695575" y="2019300"/>
                <a:ext cx="58738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39" name="Rectangle 31"/>
              <p:cNvSpPr>
                <a:spLocks noChangeArrowheads="1"/>
              </p:cNvSpPr>
              <p:nvPr/>
            </p:nvSpPr>
            <p:spPr bwMode="auto">
              <a:xfrm>
                <a:off x="2736850" y="2019300"/>
                <a:ext cx="206375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40" name="Rectangle 32"/>
              <p:cNvSpPr>
                <a:spLocks noChangeArrowheads="1"/>
              </p:cNvSpPr>
              <p:nvPr/>
            </p:nvSpPr>
            <p:spPr bwMode="auto">
              <a:xfrm>
                <a:off x="2894013" y="2019300"/>
                <a:ext cx="58737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41" name="Rectangle 33"/>
              <p:cNvSpPr>
                <a:spLocks noChangeArrowheads="1"/>
              </p:cNvSpPr>
              <p:nvPr/>
            </p:nvSpPr>
            <p:spPr bwMode="auto">
              <a:xfrm>
                <a:off x="2374900" y="2181225"/>
                <a:ext cx="1008063" cy="3175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42" name="Rectangle 34"/>
              <p:cNvSpPr>
                <a:spLocks noChangeArrowheads="1"/>
              </p:cNvSpPr>
              <p:nvPr/>
            </p:nvSpPr>
            <p:spPr bwMode="auto">
              <a:xfrm>
                <a:off x="2374900" y="2181225"/>
                <a:ext cx="1008063" cy="317500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43" name="Rectangle 35"/>
              <p:cNvSpPr>
                <a:spLocks noChangeArrowheads="1"/>
              </p:cNvSpPr>
              <p:nvPr/>
            </p:nvSpPr>
            <p:spPr bwMode="auto">
              <a:xfrm>
                <a:off x="2484438" y="2190750"/>
                <a:ext cx="887412" cy="185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Allocator</a:t>
                </a:r>
                <a:endParaRPr lang="en-US" altLang="ko-KR" sz="16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44" name="Rectangle 36"/>
              <p:cNvSpPr>
                <a:spLocks noChangeArrowheads="1"/>
              </p:cNvSpPr>
              <p:nvPr/>
            </p:nvSpPr>
            <p:spPr bwMode="auto">
              <a:xfrm>
                <a:off x="2703513" y="2333625"/>
                <a:ext cx="58737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45" name="Rectangle 37"/>
              <p:cNvSpPr>
                <a:spLocks noChangeArrowheads="1"/>
              </p:cNvSpPr>
              <p:nvPr/>
            </p:nvSpPr>
            <p:spPr bwMode="auto">
              <a:xfrm>
                <a:off x="2736850" y="2333625"/>
                <a:ext cx="207963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46" name="Rectangle 38"/>
              <p:cNvSpPr>
                <a:spLocks noChangeArrowheads="1"/>
              </p:cNvSpPr>
              <p:nvPr/>
            </p:nvSpPr>
            <p:spPr bwMode="auto">
              <a:xfrm>
                <a:off x="2887663" y="2333625"/>
                <a:ext cx="58737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47" name="Rectangle 39"/>
              <p:cNvSpPr>
                <a:spLocks noChangeArrowheads="1"/>
              </p:cNvSpPr>
              <p:nvPr/>
            </p:nvSpPr>
            <p:spPr bwMode="auto">
              <a:xfrm>
                <a:off x="2374900" y="2490788"/>
                <a:ext cx="1008063" cy="3175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48" name="Rectangle 40"/>
              <p:cNvSpPr>
                <a:spLocks noChangeArrowheads="1"/>
              </p:cNvSpPr>
              <p:nvPr/>
            </p:nvSpPr>
            <p:spPr bwMode="auto">
              <a:xfrm>
                <a:off x="2374900" y="2490788"/>
                <a:ext cx="1008063" cy="3175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49" name="Rectangle 41"/>
              <p:cNvSpPr>
                <a:spLocks noChangeArrowheads="1"/>
              </p:cNvSpPr>
              <p:nvPr/>
            </p:nvSpPr>
            <p:spPr bwMode="auto">
              <a:xfrm>
                <a:off x="2633663" y="2497138"/>
                <a:ext cx="504825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Switch </a:t>
                </a:r>
                <a:endParaRPr lang="en-US" altLang="ko-KR" sz="16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50" name="Rectangle 42"/>
              <p:cNvSpPr>
                <a:spLocks noChangeArrowheads="1"/>
              </p:cNvSpPr>
              <p:nvPr/>
            </p:nvSpPr>
            <p:spPr bwMode="auto">
              <a:xfrm>
                <a:off x="2465388" y="2590800"/>
                <a:ext cx="688975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Allocator </a:t>
                </a:r>
                <a:endParaRPr lang="en-US" altLang="ko-KR" sz="16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51" name="Rectangle 44"/>
              <p:cNvSpPr>
                <a:spLocks noChangeArrowheads="1"/>
              </p:cNvSpPr>
              <p:nvPr/>
            </p:nvSpPr>
            <p:spPr bwMode="auto">
              <a:xfrm>
                <a:off x="3078163" y="2603500"/>
                <a:ext cx="274637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52" name="Freeform 46"/>
              <p:cNvSpPr>
                <a:spLocks/>
              </p:cNvSpPr>
              <p:nvPr/>
            </p:nvSpPr>
            <p:spPr bwMode="auto">
              <a:xfrm>
                <a:off x="1911350" y="1738313"/>
                <a:ext cx="463550" cy="908050"/>
              </a:xfrm>
              <a:custGeom>
                <a:avLst/>
                <a:gdLst>
                  <a:gd name="T0" fmla="*/ 460 w 460"/>
                  <a:gd name="T1" fmla="*/ 824 h 824"/>
                  <a:gd name="T2" fmla="*/ 373 w 460"/>
                  <a:gd name="T3" fmla="*/ 824 h 824"/>
                  <a:gd name="T4" fmla="*/ 373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3" name="Line 47"/>
              <p:cNvSpPr>
                <a:spLocks noChangeShapeType="1"/>
              </p:cNvSpPr>
              <p:nvPr/>
            </p:nvSpPr>
            <p:spPr bwMode="auto">
              <a:xfrm>
                <a:off x="1911350" y="1738313"/>
                <a:ext cx="1588" cy="6350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4" name="Freeform 48"/>
              <p:cNvSpPr>
                <a:spLocks/>
              </p:cNvSpPr>
              <p:nvPr/>
            </p:nvSpPr>
            <p:spPr bwMode="auto">
              <a:xfrm>
                <a:off x="1878013" y="1782763"/>
                <a:ext cx="68262" cy="73025"/>
              </a:xfrm>
              <a:custGeom>
                <a:avLst/>
                <a:gdLst>
                  <a:gd name="T0" fmla="*/ 80 w 159"/>
                  <a:gd name="T1" fmla="*/ 159 h 159"/>
                  <a:gd name="T2" fmla="*/ 0 w 159"/>
                  <a:gd name="T3" fmla="*/ 0 h 159"/>
                  <a:gd name="T4" fmla="*/ 159 w 159"/>
                  <a:gd name="T5" fmla="*/ 0 h 159"/>
                  <a:gd name="T6" fmla="*/ 80 w 159"/>
                  <a:gd name="T7" fmla="*/ 159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5" name="Line 49"/>
              <p:cNvSpPr>
                <a:spLocks noChangeShapeType="1"/>
              </p:cNvSpPr>
              <p:nvPr/>
            </p:nvSpPr>
            <p:spPr bwMode="auto">
              <a:xfrm>
                <a:off x="2813050" y="2800350"/>
                <a:ext cx="1588" cy="20320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6" name="Freeform 50"/>
              <p:cNvSpPr>
                <a:spLocks/>
              </p:cNvSpPr>
              <p:nvPr/>
            </p:nvSpPr>
            <p:spPr bwMode="auto">
              <a:xfrm>
                <a:off x="2779713" y="2994025"/>
                <a:ext cx="68262" cy="74613"/>
              </a:xfrm>
              <a:custGeom>
                <a:avLst/>
                <a:gdLst>
                  <a:gd name="T0" fmla="*/ 67 w 67"/>
                  <a:gd name="T1" fmla="*/ 0 h 67"/>
                  <a:gd name="T2" fmla="*/ 33 w 67"/>
                  <a:gd name="T3" fmla="*/ 67 h 67"/>
                  <a:gd name="T4" fmla="*/ 0 w 67"/>
                  <a:gd name="T5" fmla="*/ 0 h 67"/>
                  <a:gd name="T6" fmla="*/ 67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7" name="Line 51"/>
              <p:cNvSpPr>
                <a:spLocks noChangeShapeType="1"/>
              </p:cNvSpPr>
              <p:nvPr/>
            </p:nvSpPr>
            <p:spPr bwMode="auto">
              <a:xfrm>
                <a:off x="466725" y="2087563"/>
                <a:ext cx="5349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8" name="Freeform 52"/>
              <p:cNvSpPr>
                <a:spLocks/>
              </p:cNvSpPr>
              <p:nvPr/>
            </p:nvSpPr>
            <p:spPr bwMode="auto">
              <a:xfrm>
                <a:off x="992188" y="2049463"/>
                <a:ext cx="68262" cy="76200"/>
              </a:xfrm>
              <a:custGeom>
                <a:avLst/>
                <a:gdLst>
                  <a:gd name="T0" fmla="*/ 0 w 68"/>
                  <a:gd name="T1" fmla="*/ 0 h 68"/>
                  <a:gd name="T2" fmla="*/ 68 w 68"/>
                  <a:gd name="T3" fmla="*/ 34 h 68"/>
                  <a:gd name="T4" fmla="*/ 0 w 68"/>
                  <a:gd name="T5" fmla="*/ 68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59" name="Freeform 55"/>
              <p:cNvSpPr>
                <a:spLocks/>
              </p:cNvSpPr>
              <p:nvPr/>
            </p:nvSpPr>
            <p:spPr bwMode="auto">
              <a:xfrm>
                <a:off x="2106613" y="2082800"/>
                <a:ext cx="131762" cy="1223963"/>
              </a:xfrm>
              <a:custGeom>
                <a:avLst/>
                <a:gdLst>
                  <a:gd name="T0" fmla="*/ 0 w 131"/>
                  <a:gd name="T1" fmla="*/ 0 h 1112"/>
                  <a:gd name="T2" fmla="*/ 88 w 131"/>
                  <a:gd name="T3" fmla="*/ 0 h 1112"/>
                  <a:gd name="T4" fmla="*/ 88 w 131"/>
                  <a:gd name="T5" fmla="*/ 1112 h 1112"/>
                  <a:gd name="T6" fmla="*/ 131 w 131"/>
                  <a:gd name="T7" fmla="*/ 1112 h 1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0" name="Freeform 56"/>
              <p:cNvSpPr>
                <a:spLocks/>
              </p:cNvSpPr>
              <p:nvPr/>
            </p:nvSpPr>
            <p:spPr bwMode="auto">
              <a:xfrm>
                <a:off x="2230438" y="3271838"/>
                <a:ext cx="68262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1" name="Line 61"/>
              <p:cNvSpPr>
                <a:spLocks noChangeShapeType="1"/>
              </p:cNvSpPr>
              <p:nvPr/>
            </p:nvSpPr>
            <p:spPr bwMode="auto">
              <a:xfrm>
                <a:off x="1189038" y="1876425"/>
                <a:ext cx="7778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2" name="Line 62"/>
              <p:cNvSpPr>
                <a:spLocks noChangeShapeType="1"/>
              </p:cNvSpPr>
              <p:nvPr/>
            </p:nvSpPr>
            <p:spPr bwMode="auto">
              <a:xfrm>
                <a:off x="1679575" y="1876425"/>
                <a:ext cx="9525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3" name="Freeform 63"/>
              <p:cNvSpPr>
                <a:spLocks/>
              </p:cNvSpPr>
              <p:nvPr/>
            </p:nvSpPr>
            <p:spPr bwMode="auto">
              <a:xfrm>
                <a:off x="1766888" y="1839913"/>
                <a:ext cx="66675" cy="73025"/>
              </a:xfrm>
              <a:custGeom>
                <a:avLst/>
                <a:gdLst>
                  <a:gd name="T0" fmla="*/ 0 w 66"/>
                  <a:gd name="T1" fmla="*/ 0 h 67"/>
                  <a:gd name="T2" fmla="*/ 66 w 66"/>
                  <a:gd name="T3" fmla="*/ 33 h 67"/>
                  <a:gd name="T4" fmla="*/ 0 w 66"/>
                  <a:gd name="T5" fmla="*/ 6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4" name="Line 64"/>
              <p:cNvSpPr>
                <a:spLocks noChangeShapeType="1"/>
              </p:cNvSpPr>
              <p:nvPr/>
            </p:nvSpPr>
            <p:spPr bwMode="auto">
              <a:xfrm>
                <a:off x="1189038" y="2301875"/>
                <a:ext cx="7778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5" name="Line 65"/>
              <p:cNvSpPr>
                <a:spLocks noChangeShapeType="1"/>
              </p:cNvSpPr>
              <p:nvPr/>
            </p:nvSpPr>
            <p:spPr bwMode="auto">
              <a:xfrm>
                <a:off x="1679575" y="2301875"/>
                <a:ext cx="9525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6" name="Freeform 66"/>
              <p:cNvSpPr>
                <a:spLocks/>
              </p:cNvSpPr>
              <p:nvPr/>
            </p:nvSpPr>
            <p:spPr bwMode="auto">
              <a:xfrm>
                <a:off x="1766888" y="2265363"/>
                <a:ext cx="66675" cy="73025"/>
              </a:xfrm>
              <a:custGeom>
                <a:avLst/>
                <a:gdLst>
                  <a:gd name="T0" fmla="*/ 0 w 66"/>
                  <a:gd name="T1" fmla="*/ 0 h 67"/>
                  <a:gd name="T2" fmla="*/ 66 w 66"/>
                  <a:gd name="T3" fmla="*/ 33 h 67"/>
                  <a:gd name="T4" fmla="*/ 0 w 66"/>
                  <a:gd name="T5" fmla="*/ 6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7" name="Line 67"/>
              <p:cNvSpPr>
                <a:spLocks noChangeShapeType="1"/>
              </p:cNvSpPr>
              <p:nvPr/>
            </p:nvSpPr>
            <p:spPr bwMode="auto">
              <a:xfrm>
                <a:off x="1190625" y="2087563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8" name="Line 68"/>
              <p:cNvSpPr>
                <a:spLocks noChangeShapeType="1"/>
              </p:cNvSpPr>
              <p:nvPr/>
            </p:nvSpPr>
            <p:spPr bwMode="auto">
              <a:xfrm>
                <a:off x="1681163" y="2087563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69" name="Freeform 69"/>
              <p:cNvSpPr>
                <a:spLocks/>
              </p:cNvSpPr>
              <p:nvPr/>
            </p:nvSpPr>
            <p:spPr bwMode="auto">
              <a:xfrm>
                <a:off x="1768475" y="2049463"/>
                <a:ext cx="68263" cy="76200"/>
              </a:xfrm>
              <a:custGeom>
                <a:avLst/>
                <a:gdLst>
                  <a:gd name="T0" fmla="*/ 0 w 68"/>
                  <a:gd name="T1" fmla="*/ 0 h 68"/>
                  <a:gd name="T2" fmla="*/ 68 w 68"/>
                  <a:gd name="T3" fmla="*/ 34 h 68"/>
                  <a:gd name="T4" fmla="*/ 0 w 68"/>
                  <a:gd name="T5" fmla="*/ 68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0" name="Line 70"/>
              <p:cNvSpPr>
                <a:spLocks noChangeShapeType="1"/>
              </p:cNvSpPr>
              <p:nvPr/>
            </p:nvSpPr>
            <p:spPr bwMode="auto">
              <a:xfrm>
                <a:off x="2092325" y="3771900"/>
                <a:ext cx="14605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1" name="Freeform 71"/>
              <p:cNvSpPr>
                <a:spLocks/>
              </p:cNvSpPr>
              <p:nvPr/>
            </p:nvSpPr>
            <p:spPr bwMode="auto">
              <a:xfrm>
                <a:off x="2230438" y="3735388"/>
                <a:ext cx="68262" cy="73025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2" name="Freeform 72"/>
              <p:cNvSpPr>
                <a:spLocks/>
              </p:cNvSpPr>
              <p:nvPr/>
            </p:nvSpPr>
            <p:spPr bwMode="auto">
              <a:xfrm>
                <a:off x="2014538" y="4233863"/>
                <a:ext cx="223837" cy="733425"/>
              </a:xfrm>
              <a:custGeom>
                <a:avLst/>
                <a:gdLst>
                  <a:gd name="T0" fmla="*/ 0 w 222"/>
                  <a:gd name="T1" fmla="*/ 665 h 665"/>
                  <a:gd name="T2" fmla="*/ 129 w 222"/>
                  <a:gd name="T3" fmla="*/ 665 h 665"/>
                  <a:gd name="T4" fmla="*/ 129 w 222"/>
                  <a:gd name="T5" fmla="*/ 0 h 665"/>
                  <a:gd name="T6" fmla="*/ 222 w 222"/>
                  <a:gd name="T7" fmla="*/ 0 h 6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3" name="Freeform 73"/>
              <p:cNvSpPr>
                <a:spLocks/>
              </p:cNvSpPr>
              <p:nvPr/>
            </p:nvSpPr>
            <p:spPr bwMode="auto">
              <a:xfrm>
                <a:off x="2230438" y="4197350"/>
                <a:ext cx="68262" cy="74613"/>
              </a:xfrm>
              <a:custGeom>
                <a:avLst/>
                <a:gdLst>
                  <a:gd name="T0" fmla="*/ 0 w 67"/>
                  <a:gd name="T1" fmla="*/ 67 h 67"/>
                  <a:gd name="T2" fmla="*/ 67 w 67"/>
                  <a:gd name="T3" fmla="*/ 33 h 67"/>
                  <a:gd name="T4" fmla="*/ 0 w 67"/>
                  <a:gd name="T5" fmla="*/ 0 h 67"/>
                  <a:gd name="T6" fmla="*/ 0 w 67"/>
                  <a:gd name="T7" fmla="*/ 67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4" name="Rectangle 74"/>
              <p:cNvSpPr>
                <a:spLocks noChangeArrowheads="1"/>
              </p:cNvSpPr>
              <p:nvPr/>
            </p:nvSpPr>
            <p:spPr bwMode="auto">
              <a:xfrm>
                <a:off x="1266825" y="2008188"/>
                <a:ext cx="412750" cy="153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5" name="Rectangle 75"/>
              <p:cNvSpPr>
                <a:spLocks noChangeArrowheads="1"/>
              </p:cNvSpPr>
              <p:nvPr/>
            </p:nvSpPr>
            <p:spPr bwMode="auto">
              <a:xfrm>
                <a:off x="1266825" y="2008188"/>
                <a:ext cx="412750" cy="153987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6" name="Rectangle 76"/>
              <p:cNvSpPr>
                <a:spLocks noChangeArrowheads="1"/>
              </p:cNvSpPr>
              <p:nvPr/>
            </p:nvSpPr>
            <p:spPr bwMode="auto">
              <a:xfrm>
                <a:off x="1352550" y="2012950"/>
                <a:ext cx="204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77" name="Rectangle 77"/>
              <p:cNvSpPr>
                <a:spLocks noChangeArrowheads="1"/>
              </p:cNvSpPr>
              <p:nvPr/>
            </p:nvSpPr>
            <p:spPr bwMode="auto">
              <a:xfrm>
                <a:off x="1536700" y="2012950"/>
                <a:ext cx="635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1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78" name="Rectangle 78"/>
              <p:cNvSpPr>
                <a:spLocks noChangeArrowheads="1"/>
              </p:cNvSpPr>
              <p:nvPr/>
            </p:nvSpPr>
            <p:spPr bwMode="auto">
              <a:xfrm>
                <a:off x="1266825" y="2222500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79" name="Rectangle 79"/>
              <p:cNvSpPr>
                <a:spLocks noChangeArrowheads="1"/>
              </p:cNvSpPr>
              <p:nvPr/>
            </p:nvSpPr>
            <p:spPr bwMode="auto">
              <a:xfrm>
                <a:off x="1266825" y="2222500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0" name="Rectangle 80"/>
              <p:cNvSpPr>
                <a:spLocks noChangeArrowheads="1"/>
              </p:cNvSpPr>
              <p:nvPr/>
            </p:nvSpPr>
            <p:spPr bwMode="auto">
              <a:xfrm>
                <a:off x="1352550" y="2220913"/>
                <a:ext cx="204788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81" name="Rectangle 81"/>
              <p:cNvSpPr>
                <a:spLocks noChangeArrowheads="1"/>
              </p:cNvSpPr>
              <p:nvPr/>
            </p:nvSpPr>
            <p:spPr bwMode="auto">
              <a:xfrm>
                <a:off x="1536700" y="2220913"/>
                <a:ext cx="635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2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9582" name="Freeform 82"/>
              <p:cNvSpPr>
                <a:spLocks/>
              </p:cNvSpPr>
              <p:nvPr/>
            </p:nvSpPr>
            <p:spPr bwMode="auto">
              <a:xfrm>
                <a:off x="1057275" y="2516188"/>
                <a:ext cx="128588" cy="574675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3" name="Freeform 83"/>
              <p:cNvSpPr>
                <a:spLocks/>
              </p:cNvSpPr>
              <p:nvPr/>
            </p:nvSpPr>
            <p:spPr bwMode="auto">
              <a:xfrm>
                <a:off x="1057275" y="2516188"/>
                <a:ext cx="128588" cy="574675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4" name="Freeform 84"/>
              <p:cNvSpPr>
                <a:spLocks/>
              </p:cNvSpPr>
              <p:nvPr/>
            </p:nvSpPr>
            <p:spPr bwMode="auto">
              <a:xfrm>
                <a:off x="1830388" y="2516188"/>
                <a:ext cx="128587" cy="574675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5" name="Freeform 85"/>
              <p:cNvSpPr>
                <a:spLocks/>
              </p:cNvSpPr>
              <p:nvPr/>
            </p:nvSpPr>
            <p:spPr bwMode="auto">
              <a:xfrm>
                <a:off x="1830388" y="2516188"/>
                <a:ext cx="128587" cy="574675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6" name="Rectangle 87"/>
              <p:cNvSpPr>
                <a:spLocks noChangeArrowheads="1"/>
              </p:cNvSpPr>
              <p:nvPr/>
            </p:nvSpPr>
            <p:spPr bwMode="auto">
              <a:xfrm>
                <a:off x="1263650" y="2516188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7" name="Line 91"/>
              <p:cNvSpPr>
                <a:spLocks noChangeShapeType="1"/>
              </p:cNvSpPr>
              <p:nvPr/>
            </p:nvSpPr>
            <p:spPr bwMode="auto">
              <a:xfrm>
                <a:off x="463550" y="2803525"/>
                <a:ext cx="53340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8" name="Freeform 92"/>
              <p:cNvSpPr>
                <a:spLocks/>
              </p:cNvSpPr>
              <p:nvPr/>
            </p:nvSpPr>
            <p:spPr bwMode="auto">
              <a:xfrm>
                <a:off x="989013" y="2767013"/>
                <a:ext cx="68262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89" name="Line 94"/>
              <p:cNvSpPr>
                <a:spLocks noChangeShapeType="1"/>
              </p:cNvSpPr>
              <p:nvPr/>
            </p:nvSpPr>
            <p:spPr bwMode="auto">
              <a:xfrm>
                <a:off x="1185863" y="2592388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0" name="Line 95"/>
              <p:cNvSpPr>
                <a:spLocks noChangeShapeType="1"/>
              </p:cNvSpPr>
              <p:nvPr/>
            </p:nvSpPr>
            <p:spPr bwMode="auto">
              <a:xfrm>
                <a:off x="1676400" y="259238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1" name="Freeform 96"/>
              <p:cNvSpPr>
                <a:spLocks/>
              </p:cNvSpPr>
              <p:nvPr/>
            </p:nvSpPr>
            <p:spPr bwMode="auto">
              <a:xfrm>
                <a:off x="1763713" y="2554288"/>
                <a:ext cx="66675" cy="74612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2" name="Line 97"/>
              <p:cNvSpPr>
                <a:spLocks noChangeShapeType="1"/>
              </p:cNvSpPr>
              <p:nvPr/>
            </p:nvSpPr>
            <p:spPr bwMode="auto">
              <a:xfrm>
                <a:off x="1185863" y="3017838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3" name="Line 98"/>
              <p:cNvSpPr>
                <a:spLocks noChangeShapeType="1"/>
              </p:cNvSpPr>
              <p:nvPr/>
            </p:nvSpPr>
            <p:spPr bwMode="auto">
              <a:xfrm>
                <a:off x="1676400" y="301783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4" name="Freeform 99"/>
              <p:cNvSpPr>
                <a:spLocks/>
              </p:cNvSpPr>
              <p:nvPr/>
            </p:nvSpPr>
            <p:spPr bwMode="auto">
              <a:xfrm>
                <a:off x="1763713" y="2979738"/>
                <a:ext cx="66675" cy="74612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5" name="Line 100"/>
              <p:cNvSpPr>
                <a:spLocks noChangeShapeType="1"/>
              </p:cNvSpPr>
              <p:nvPr/>
            </p:nvSpPr>
            <p:spPr bwMode="auto">
              <a:xfrm>
                <a:off x="1189038" y="2803525"/>
                <a:ext cx="7620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6" name="Line 101"/>
              <p:cNvSpPr>
                <a:spLocks noChangeShapeType="1"/>
              </p:cNvSpPr>
              <p:nvPr/>
            </p:nvSpPr>
            <p:spPr bwMode="auto">
              <a:xfrm>
                <a:off x="1677988" y="2803525"/>
                <a:ext cx="9525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7" name="Freeform 102"/>
              <p:cNvSpPr>
                <a:spLocks/>
              </p:cNvSpPr>
              <p:nvPr/>
            </p:nvSpPr>
            <p:spPr bwMode="auto">
              <a:xfrm>
                <a:off x="1765300" y="2767013"/>
                <a:ext cx="66675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8" name="Rectangle 103"/>
              <p:cNvSpPr>
                <a:spLocks noChangeArrowheads="1"/>
              </p:cNvSpPr>
              <p:nvPr/>
            </p:nvSpPr>
            <p:spPr bwMode="auto">
              <a:xfrm>
                <a:off x="1263650" y="2724150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599" name="Rectangle 104"/>
              <p:cNvSpPr>
                <a:spLocks noChangeArrowheads="1"/>
              </p:cNvSpPr>
              <p:nvPr/>
            </p:nvSpPr>
            <p:spPr bwMode="auto">
              <a:xfrm>
                <a:off x="1263650" y="2724150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0" name="Rectangle 107"/>
              <p:cNvSpPr>
                <a:spLocks noChangeArrowheads="1"/>
              </p:cNvSpPr>
              <p:nvPr/>
            </p:nvSpPr>
            <p:spPr bwMode="auto">
              <a:xfrm>
                <a:off x="1263650" y="2938463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1" name="Rectangle 108"/>
              <p:cNvSpPr>
                <a:spLocks noChangeArrowheads="1"/>
              </p:cNvSpPr>
              <p:nvPr/>
            </p:nvSpPr>
            <p:spPr bwMode="auto">
              <a:xfrm>
                <a:off x="1263650" y="2938463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2" name="Freeform 109"/>
              <p:cNvSpPr>
                <a:spLocks/>
              </p:cNvSpPr>
              <p:nvPr/>
            </p:nvSpPr>
            <p:spPr bwMode="auto">
              <a:xfrm>
                <a:off x="1055688" y="3238500"/>
                <a:ext cx="128587" cy="573088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3" name="Freeform 110"/>
              <p:cNvSpPr>
                <a:spLocks/>
              </p:cNvSpPr>
              <p:nvPr/>
            </p:nvSpPr>
            <p:spPr bwMode="auto">
              <a:xfrm>
                <a:off x="1055688" y="3238500"/>
                <a:ext cx="128587" cy="573088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4" name="Freeform 111"/>
              <p:cNvSpPr>
                <a:spLocks/>
              </p:cNvSpPr>
              <p:nvPr/>
            </p:nvSpPr>
            <p:spPr bwMode="auto">
              <a:xfrm>
                <a:off x="1828800" y="3238500"/>
                <a:ext cx="128588" cy="573088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5" name="Freeform 112"/>
              <p:cNvSpPr>
                <a:spLocks/>
              </p:cNvSpPr>
              <p:nvPr/>
            </p:nvSpPr>
            <p:spPr bwMode="auto">
              <a:xfrm>
                <a:off x="1828800" y="3238500"/>
                <a:ext cx="128588" cy="573088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6" name="Rectangle 113"/>
              <p:cNvSpPr>
                <a:spLocks noChangeArrowheads="1"/>
              </p:cNvSpPr>
              <p:nvPr/>
            </p:nvSpPr>
            <p:spPr bwMode="auto">
              <a:xfrm>
                <a:off x="1262063" y="3236913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7" name="Rectangle 114"/>
              <p:cNvSpPr>
                <a:spLocks noChangeArrowheads="1"/>
              </p:cNvSpPr>
              <p:nvPr/>
            </p:nvSpPr>
            <p:spPr bwMode="auto">
              <a:xfrm>
                <a:off x="1262063" y="3236913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8" name="Line 118"/>
              <p:cNvSpPr>
                <a:spLocks noChangeShapeType="1"/>
              </p:cNvSpPr>
              <p:nvPr/>
            </p:nvSpPr>
            <p:spPr bwMode="auto">
              <a:xfrm>
                <a:off x="461963" y="3524250"/>
                <a:ext cx="53498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09" name="Freeform 119"/>
              <p:cNvSpPr>
                <a:spLocks/>
              </p:cNvSpPr>
              <p:nvPr/>
            </p:nvSpPr>
            <p:spPr bwMode="auto">
              <a:xfrm>
                <a:off x="987425" y="3487738"/>
                <a:ext cx="68263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0" name="Line 121"/>
              <p:cNvSpPr>
                <a:spLocks noChangeShapeType="1"/>
              </p:cNvSpPr>
              <p:nvPr/>
            </p:nvSpPr>
            <p:spPr bwMode="auto">
              <a:xfrm>
                <a:off x="1184275" y="3313113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1" name="Line 122"/>
              <p:cNvSpPr>
                <a:spLocks noChangeShapeType="1"/>
              </p:cNvSpPr>
              <p:nvPr/>
            </p:nvSpPr>
            <p:spPr bwMode="auto">
              <a:xfrm>
                <a:off x="1674813" y="3313113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2" name="Freeform 123"/>
              <p:cNvSpPr>
                <a:spLocks/>
              </p:cNvSpPr>
              <p:nvPr/>
            </p:nvSpPr>
            <p:spPr bwMode="auto">
              <a:xfrm>
                <a:off x="1760538" y="3276600"/>
                <a:ext cx="68262" cy="74613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3" name="Line 124"/>
              <p:cNvSpPr>
                <a:spLocks noChangeShapeType="1"/>
              </p:cNvSpPr>
              <p:nvPr/>
            </p:nvSpPr>
            <p:spPr bwMode="auto">
              <a:xfrm>
                <a:off x="1184275" y="3738563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4" name="Line 125"/>
              <p:cNvSpPr>
                <a:spLocks noChangeShapeType="1"/>
              </p:cNvSpPr>
              <p:nvPr/>
            </p:nvSpPr>
            <p:spPr bwMode="auto">
              <a:xfrm>
                <a:off x="1674813" y="3738563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5" name="Freeform 126"/>
              <p:cNvSpPr>
                <a:spLocks/>
              </p:cNvSpPr>
              <p:nvPr/>
            </p:nvSpPr>
            <p:spPr bwMode="auto">
              <a:xfrm>
                <a:off x="1760538" y="3702050"/>
                <a:ext cx="68262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6" name="Line 127"/>
              <p:cNvSpPr>
                <a:spLocks noChangeShapeType="1"/>
              </p:cNvSpPr>
              <p:nvPr/>
            </p:nvSpPr>
            <p:spPr bwMode="auto">
              <a:xfrm>
                <a:off x="1185863" y="3524250"/>
                <a:ext cx="7778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7" name="Line 128"/>
              <p:cNvSpPr>
                <a:spLocks noChangeShapeType="1"/>
              </p:cNvSpPr>
              <p:nvPr/>
            </p:nvSpPr>
            <p:spPr bwMode="auto">
              <a:xfrm>
                <a:off x="1676400" y="3524250"/>
                <a:ext cx="9525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8" name="Freeform 129"/>
              <p:cNvSpPr>
                <a:spLocks/>
              </p:cNvSpPr>
              <p:nvPr/>
            </p:nvSpPr>
            <p:spPr bwMode="auto">
              <a:xfrm>
                <a:off x="1763713" y="3487738"/>
                <a:ext cx="66675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19" name="Rectangle 130"/>
              <p:cNvSpPr>
                <a:spLocks noChangeArrowheads="1"/>
              </p:cNvSpPr>
              <p:nvPr/>
            </p:nvSpPr>
            <p:spPr bwMode="auto">
              <a:xfrm>
                <a:off x="1262063" y="3444875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0" name="Rectangle 131"/>
              <p:cNvSpPr>
                <a:spLocks noChangeArrowheads="1"/>
              </p:cNvSpPr>
              <p:nvPr/>
            </p:nvSpPr>
            <p:spPr bwMode="auto">
              <a:xfrm>
                <a:off x="1262063" y="3444875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1" name="Rectangle 134"/>
              <p:cNvSpPr>
                <a:spLocks noChangeArrowheads="1"/>
              </p:cNvSpPr>
              <p:nvPr/>
            </p:nvSpPr>
            <p:spPr bwMode="auto">
              <a:xfrm>
                <a:off x="1262063" y="3660775"/>
                <a:ext cx="412750" cy="1508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2" name="Rectangle 135"/>
              <p:cNvSpPr>
                <a:spLocks noChangeArrowheads="1"/>
              </p:cNvSpPr>
              <p:nvPr/>
            </p:nvSpPr>
            <p:spPr bwMode="auto">
              <a:xfrm>
                <a:off x="1262063" y="3660775"/>
                <a:ext cx="412750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3" name="Freeform 138"/>
              <p:cNvSpPr>
                <a:spLocks/>
              </p:cNvSpPr>
              <p:nvPr/>
            </p:nvSpPr>
            <p:spPr bwMode="auto">
              <a:xfrm>
                <a:off x="1052513" y="3959225"/>
                <a:ext cx="128587" cy="573088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4" name="Freeform 139"/>
              <p:cNvSpPr>
                <a:spLocks/>
              </p:cNvSpPr>
              <p:nvPr/>
            </p:nvSpPr>
            <p:spPr bwMode="auto">
              <a:xfrm>
                <a:off x="1052513" y="3959225"/>
                <a:ext cx="128587" cy="573088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5" name="Freeform 140"/>
              <p:cNvSpPr>
                <a:spLocks/>
              </p:cNvSpPr>
              <p:nvPr/>
            </p:nvSpPr>
            <p:spPr bwMode="auto">
              <a:xfrm>
                <a:off x="1825625" y="3959225"/>
                <a:ext cx="128588" cy="573088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6" name="Freeform 141"/>
              <p:cNvSpPr>
                <a:spLocks/>
              </p:cNvSpPr>
              <p:nvPr/>
            </p:nvSpPr>
            <p:spPr bwMode="auto">
              <a:xfrm>
                <a:off x="1825625" y="3959225"/>
                <a:ext cx="128588" cy="573088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7" name="Rectangle 142"/>
              <p:cNvSpPr>
                <a:spLocks noChangeArrowheads="1"/>
              </p:cNvSpPr>
              <p:nvPr/>
            </p:nvSpPr>
            <p:spPr bwMode="auto">
              <a:xfrm>
                <a:off x="1257300" y="3959225"/>
                <a:ext cx="414338" cy="1508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8" name="Rectangle 143"/>
              <p:cNvSpPr>
                <a:spLocks noChangeArrowheads="1"/>
              </p:cNvSpPr>
              <p:nvPr/>
            </p:nvSpPr>
            <p:spPr bwMode="auto">
              <a:xfrm>
                <a:off x="1257300" y="3959225"/>
                <a:ext cx="414338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29" name="Line 147"/>
              <p:cNvSpPr>
                <a:spLocks noChangeShapeType="1"/>
              </p:cNvSpPr>
              <p:nvPr/>
            </p:nvSpPr>
            <p:spPr bwMode="auto">
              <a:xfrm>
                <a:off x="458788" y="4246563"/>
                <a:ext cx="53340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0" name="Freeform 148"/>
              <p:cNvSpPr>
                <a:spLocks/>
              </p:cNvSpPr>
              <p:nvPr/>
            </p:nvSpPr>
            <p:spPr bwMode="auto">
              <a:xfrm>
                <a:off x="984250" y="4208463"/>
                <a:ext cx="68263" cy="74612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1" name="Line 150"/>
              <p:cNvSpPr>
                <a:spLocks noChangeShapeType="1"/>
              </p:cNvSpPr>
              <p:nvPr/>
            </p:nvSpPr>
            <p:spPr bwMode="auto">
              <a:xfrm>
                <a:off x="1181100" y="4035425"/>
                <a:ext cx="7620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2" name="Line 151"/>
              <p:cNvSpPr>
                <a:spLocks noChangeShapeType="1"/>
              </p:cNvSpPr>
              <p:nvPr/>
            </p:nvSpPr>
            <p:spPr bwMode="auto">
              <a:xfrm>
                <a:off x="1671638" y="4035425"/>
                <a:ext cx="93662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3" name="Freeform 152"/>
              <p:cNvSpPr>
                <a:spLocks/>
              </p:cNvSpPr>
              <p:nvPr/>
            </p:nvSpPr>
            <p:spPr bwMode="auto">
              <a:xfrm>
                <a:off x="1757363" y="3997325"/>
                <a:ext cx="68262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4" name="Line 153"/>
              <p:cNvSpPr>
                <a:spLocks noChangeShapeType="1"/>
              </p:cNvSpPr>
              <p:nvPr/>
            </p:nvSpPr>
            <p:spPr bwMode="auto">
              <a:xfrm>
                <a:off x="1181100" y="4460875"/>
                <a:ext cx="7620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5" name="Line 154"/>
              <p:cNvSpPr>
                <a:spLocks noChangeShapeType="1"/>
              </p:cNvSpPr>
              <p:nvPr/>
            </p:nvSpPr>
            <p:spPr bwMode="auto">
              <a:xfrm>
                <a:off x="1671638" y="4460875"/>
                <a:ext cx="93662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6" name="Freeform 155"/>
              <p:cNvSpPr>
                <a:spLocks/>
              </p:cNvSpPr>
              <p:nvPr/>
            </p:nvSpPr>
            <p:spPr bwMode="auto">
              <a:xfrm>
                <a:off x="1757363" y="4422775"/>
                <a:ext cx="68262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7" name="Line 156"/>
              <p:cNvSpPr>
                <a:spLocks noChangeShapeType="1"/>
              </p:cNvSpPr>
              <p:nvPr/>
            </p:nvSpPr>
            <p:spPr bwMode="auto">
              <a:xfrm>
                <a:off x="1182688" y="4246563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8" name="Line 157"/>
              <p:cNvSpPr>
                <a:spLocks noChangeShapeType="1"/>
              </p:cNvSpPr>
              <p:nvPr/>
            </p:nvSpPr>
            <p:spPr bwMode="auto">
              <a:xfrm>
                <a:off x="1671638" y="4246563"/>
                <a:ext cx="9683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39" name="Freeform 158"/>
              <p:cNvSpPr>
                <a:spLocks/>
              </p:cNvSpPr>
              <p:nvPr/>
            </p:nvSpPr>
            <p:spPr bwMode="auto">
              <a:xfrm>
                <a:off x="1758950" y="4208463"/>
                <a:ext cx="68263" cy="74612"/>
              </a:xfrm>
              <a:custGeom>
                <a:avLst/>
                <a:gdLst>
                  <a:gd name="T0" fmla="*/ 0 w 68"/>
                  <a:gd name="T1" fmla="*/ 0 h 67"/>
                  <a:gd name="T2" fmla="*/ 68 w 68"/>
                  <a:gd name="T3" fmla="*/ 34 h 67"/>
                  <a:gd name="T4" fmla="*/ 0 w 68"/>
                  <a:gd name="T5" fmla="*/ 67 h 67"/>
                  <a:gd name="T6" fmla="*/ 0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0" name="Rectangle 159"/>
              <p:cNvSpPr>
                <a:spLocks noChangeArrowheads="1"/>
              </p:cNvSpPr>
              <p:nvPr/>
            </p:nvSpPr>
            <p:spPr bwMode="auto">
              <a:xfrm>
                <a:off x="1257300" y="4167188"/>
                <a:ext cx="414338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1" name="Rectangle 160"/>
              <p:cNvSpPr>
                <a:spLocks noChangeArrowheads="1"/>
              </p:cNvSpPr>
              <p:nvPr/>
            </p:nvSpPr>
            <p:spPr bwMode="auto">
              <a:xfrm>
                <a:off x="1257300" y="4167188"/>
                <a:ext cx="414338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2" name="Rectangle 163"/>
              <p:cNvSpPr>
                <a:spLocks noChangeArrowheads="1"/>
              </p:cNvSpPr>
              <p:nvPr/>
            </p:nvSpPr>
            <p:spPr bwMode="auto">
              <a:xfrm>
                <a:off x="1257300" y="4381500"/>
                <a:ext cx="414338" cy="1508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3" name="Rectangle 164"/>
              <p:cNvSpPr>
                <a:spLocks noChangeArrowheads="1"/>
              </p:cNvSpPr>
              <p:nvPr/>
            </p:nvSpPr>
            <p:spPr bwMode="auto">
              <a:xfrm>
                <a:off x="1257300" y="4381500"/>
                <a:ext cx="414338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4" name="Freeform 165"/>
              <p:cNvSpPr>
                <a:spLocks/>
              </p:cNvSpPr>
              <p:nvPr/>
            </p:nvSpPr>
            <p:spPr bwMode="auto">
              <a:xfrm>
                <a:off x="1049338" y="4679950"/>
                <a:ext cx="130175" cy="574675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5" name="Freeform 166"/>
              <p:cNvSpPr>
                <a:spLocks/>
              </p:cNvSpPr>
              <p:nvPr/>
            </p:nvSpPr>
            <p:spPr bwMode="auto">
              <a:xfrm>
                <a:off x="1049338" y="4679950"/>
                <a:ext cx="130175" cy="574675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6" name="Freeform 167"/>
              <p:cNvSpPr>
                <a:spLocks/>
              </p:cNvSpPr>
              <p:nvPr/>
            </p:nvSpPr>
            <p:spPr bwMode="auto">
              <a:xfrm>
                <a:off x="1824038" y="4679950"/>
                <a:ext cx="128587" cy="574675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7" name="Freeform 168"/>
              <p:cNvSpPr>
                <a:spLocks/>
              </p:cNvSpPr>
              <p:nvPr/>
            </p:nvSpPr>
            <p:spPr bwMode="auto">
              <a:xfrm>
                <a:off x="1824038" y="4679950"/>
                <a:ext cx="128587" cy="574675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8" name="Rectangle 169"/>
              <p:cNvSpPr>
                <a:spLocks noChangeArrowheads="1"/>
              </p:cNvSpPr>
              <p:nvPr/>
            </p:nvSpPr>
            <p:spPr bwMode="auto">
              <a:xfrm>
                <a:off x="1257300" y="4679950"/>
                <a:ext cx="411163" cy="1508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49" name="Rectangle 170"/>
              <p:cNvSpPr>
                <a:spLocks noChangeArrowheads="1"/>
              </p:cNvSpPr>
              <p:nvPr/>
            </p:nvSpPr>
            <p:spPr bwMode="auto">
              <a:xfrm>
                <a:off x="1257300" y="4679950"/>
                <a:ext cx="411163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0" name="Line 174"/>
              <p:cNvSpPr>
                <a:spLocks noChangeShapeType="1"/>
              </p:cNvSpPr>
              <p:nvPr/>
            </p:nvSpPr>
            <p:spPr bwMode="auto">
              <a:xfrm>
                <a:off x="457200" y="4967288"/>
                <a:ext cx="5349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1" name="Freeform 175"/>
              <p:cNvSpPr>
                <a:spLocks/>
              </p:cNvSpPr>
              <p:nvPr/>
            </p:nvSpPr>
            <p:spPr bwMode="auto">
              <a:xfrm>
                <a:off x="982663" y="4930775"/>
                <a:ext cx="66675" cy="73025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2" name="Line 177"/>
              <p:cNvSpPr>
                <a:spLocks noChangeShapeType="1"/>
              </p:cNvSpPr>
              <p:nvPr/>
            </p:nvSpPr>
            <p:spPr bwMode="auto">
              <a:xfrm>
                <a:off x="1179513" y="4756150"/>
                <a:ext cx="7778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3" name="Line 178"/>
              <p:cNvSpPr>
                <a:spLocks noChangeShapeType="1"/>
              </p:cNvSpPr>
              <p:nvPr/>
            </p:nvSpPr>
            <p:spPr bwMode="auto">
              <a:xfrm>
                <a:off x="1668463" y="4756150"/>
                <a:ext cx="9683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4" name="Freeform 179"/>
              <p:cNvSpPr>
                <a:spLocks/>
              </p:cNvSpPr>
              <p:nvPr/>
            </p:nvSpPr>
            <p:spPr bwMode="auto">
              <a:xfrm>
                <a:off x="1755775" y="4719638"/>
                <a:ext cx="68263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5" name="Line 180"/>
              <p:cNvSpPr>
                <a:spLocks noChangeShapeType="1"/>
              </p:cNvSpPr>
              <p:nvPr/>
            </p:nvSpPr>
            <p:spPr bwMode="auto">
              <a:xfrm>
                <a:off x="1179513" y="5180013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6" name="Line 181"/>
              <p:cNvSpPr>
                <a:spLocks noChangeShapeType="1"/>
              </p:cNvSpPr>
              <p:nvPr/>
            </p:nvSpPr>
            <p:spPr bwMode="auto">
              <a:xfrm>
                <a:off x="1668463" y="5180013"/>
                <a:ext cx="9683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7" name="Freeform 182"/>
              <p:cNvSpPr>
                <a:spLocks/>
              </p:cNvSpPr>
              <p:nvPr/>
            </p:nvSpPr>
            <p:spPr bwMode="auto">
              <a:xfrm>
                <a:off x="1755775" y="5145088"/>
                <a:ext cx="68263" cy="73025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8" name="Line 183"/>
              <p:cNvSpPr>
                <a:spLocks noChangeShapeType="1"/>
              </p:cNvSpPr>
              <p:nvPr/>
            </p:nvSpPr>
            <p:spPr bwMode="auto">
              <a:xfrm>
                <a:off x="1181100" y="4967288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59" name="Line 184"/>
              <p:cNvSpPr>
                <a:spLocks noChangeShapeType="1"/>
              </p:cNvSpPr>
              <p:nvPr/>
            </p:nvSpPr>
            <p:spPr bwMode="auto">
              <a:xfrm>
                <a:off x="1671638" y="496728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0" name="Freeform 185"/>
              <p:cNvSpPr>
                <a:spLocks/>
              </p:cNvSpPr>
              <p:nvPr/>
            </p:nvSpPr>
            <p:spPr bwMode="auto">
              <a:xfrm>
                <a:off x="1757363" y="4930775"/>
                <a:ext cx="68262" cy="73025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1" name="Rectangle 186"/>
              <p:cNvSpPr>
                <a:spLocks noChangeArrowheads="1"/>
              </p:cNvSpPr>
              <p:nvPr/>
            </p:nvSpPr>
            <p:spPr bwMode="auto">
              <a:xfrm>
                <a:off x="1257300" y="4889500"/>
                <a:ext cx="411163" cy="1508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2" name="Rectangle 187"/>
              <p:cNvSpPr>
                <a:spLocks noChangeArrowheads="1"/>
              </p:cNvSpPr>
              <p:nvPr/>
            </p:nvSpPr>
            <p:spPr bwMode="auto">
              <a:xfrm>
                <a:off x="1257300" y="4889500"/>
                <a:ext cx="411163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3" name="Rectangle 190"/>
              <p:cNvSpPr>
                <a:spLocks noChangeArrowheads="1"/>
              </p:cNvSpPr>
              <p:nvPr/>
            </p:nvSpPr>
            <p:spPr bwMode="auto">
              <a:xfrm>
                <a:off x="1257300" y="5102225"/>
                <a:ext cx="411163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4" name="Rectangle 191"/>
              <p:cNvSpPr>
                <a:spLocks noChangeArrowheads="1"/>
              </p:cNvSpPr>
              <p:nvPr/>
            </p:nvSpPr>
            <p:spPr bwMode="auto">
              <a:xfrm>
                <a:off x="1257300" y="5102225"/>
                <a:ext cx="411163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5" name="Freeform 194"/>
              <p:cNvSpPr>
                <a:spLocks/>
              </p:cNvSpPr>
              <p:nvPr/>
            </p:nvSpPr>
            <p:spPr bwMode="auto">
              <a:xfrm>
                <a:off x="1958975" y="2797175"/>
                <a:ext cx="184150" cy="760413"/>
              </a:xfrm>
              <a:custGeom>
                <a:avLst/>
                <a:gdLst>
                  <a:gd name="T0" fmla="*/ 0 w 182"/>
                  <a:gd name="T1" fmla="*/ 0 h 690"/>
                  <a:gd name="T2" fmla="*/ 182 w 182"/>
                  <a:gd name="T3" fmla="*/ 0 h 690"/>
                  <a:gd name="T4" fmla="*/ 182 w 182"/>
                  <a:gd name="T5" fmla="*/ 690 h 6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6" name="Line 195"/>
              <p:cNvSpPr>
                <a:spLocks noChangeShapeType="1"/>
              </p:cNvSpPr>
              <p:nvPr/>
            </p:nvSpPr>
            <p:spPr bwMode="auto">
              <a:xfrm>
                <a:off x="2143125" y="355758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7" name="Freeform 196"/>
              <p:cNvSpPr>
                <a:spLocks/>
              </p:cNvSpPr>
              <p:nvPr/>
            </p:nvSpPr>
            <p:spPr bwMode="auto">
              <a:xfrm>
                <a:off x="2230438" y="3521075"/>
                <a:ext cx="68262" cy="74613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8" name="Line 197"/>
              <p:cNvSpPr>
                <a:spLocks noChangeShapeType="1"/>
              </p:cNvSpPr>
              <p:nvPr/>
            </p:nvSpPr>
            <p:spPr bwMode="auto">
              <a:xfrm flipH="1">
                <a:off x="1963738" y="2082800"/>
                <a:ext cx="142875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69" name="Freeform 198"/>
              <p:cNvSpPr>
                <a:spLocks/>
              </p:cNvSpPr>
              <p:nvPr/>
            </p:nvSpPr>
            <p:spPr bwMode="auto">
              <a:xfrm>
                <a:off x="1957388" y="3530600"/>
                <a:ext cx="134937" cy="241300"/>
              </a:xfrm>
              <a:custGeom>
                <a:avLst/>
                <a:gdLst>
                  <a:gd name="T0" fmla="*/ 0 w 133"/>
                  <a:gd name="T1" fmla="*/ 0 h 220"/>
                  <a:gd name="T2" fmla="*/ 133 w 133"/>
                  <a:gd name="T3" fmla="*/ 0 h 220"/>
                  <a:gd name="T4" fmla="*/ 133 w 133"/>
                  <a:gd name="T5" fmla="*/ 22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0" name="Line 199"/>
              <p:cNvSpPr>
                <a:spLocks noChangeShapeType="1"/>
              </p:cNvSpPr>
              <p:nvPr/>
            </p:nvSpPr>
            <p:spPr bwMode="auto">
              <a:xfrm flipH="1">
                <a:off x="1952625" y="4967288"/>
                <a:ext cx="6191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1" name="Line 200"/>
              <p:cNvSpPr>
                <a:spLocks noChangeShapeType="1"/>
              </p:cNvSpPr>
              <p:nvPr/>
            </p:nvSpPr>
            <p:spPr bwMode="auto">
              <a:xfrm>
                <a:off x="1954213" y="4262438"/>
                <a:ext cx="138112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2" name="Freeform 201"/>
              <p:cNvSpPr>
                <a:spLocks/>
              </p:cNvSpPr>
              <p:nvPr/>
            </p:nvSpPr>
            <p:spPr bwMode="auto">
              <a:xfrm>
                <a:off x="2092325" y="4010025"/>
                <a:ext cx="146050" cy="252413"/>
              </a:xfrm>
              <a:custGeom>
                <a:avLst/>
                <a:gdLst>
                  <a:gd name="T0" fmla="*/ 146 w 146"/>
                  <a:gd name="T1" fmla="*/ 0 h 230"/>
                  <a:gd name="T2" fmla="*/ 0 w 146"/>
                  <a:gd name="T3" fmla="*/ 0 h 230"/>
                  <a:gd name="T4" fmla="*/ 0 w 146"/>
                  <a:gd name="T5" fmla="*/ 230 h 2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3" name="Freeform 202"/>
              <p:cNvSpPr>
                <a:spLocks/>
              </p:cNvSpPr>
              <p:nvPr/>
            </p:nvSpPr>
            <p:spPr bwMode="auto">
              <a:xfrm>
                <a:off x="2230438" y="3971925"/>
                <a:ext cx="68262" cy="74613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4" name="Line 203"/>
              <p:cNvSpPr>
                <a:spLocks noChangeShapeType="1"/>
              </p:cNvSpPr>
              <p:nvPr/>
            </p:nvSpPr>
            <p:spPr bwMode="auto">
              <a:xfrm>
                <a:off x="3330575" y="3557588"/>
                <a:ext cx="24923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5" name="Freeform 204"/>
              <p:cNvSpPr>
                <a:spLocks/>
              </p:cNvSpPr>
              <p:nvPr/>
            </p:nvSpPr>
            <p:spPr bwMode="auto">
              <a:xfrm>
                <a:off x="3570288" y="3521075"/>
                <a:ext cx="68262" cy="74613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6" name="Line 205"/>
              <p:cNvSpPr>
                <a:spLocks noChangeShapeType="1"/>
              </p:cNvSpPr>
              <p:nvPr/>
            </p:nvSpPr>
            <p:spPr bwMode="auto">
              <a:xfrm>
                <a:off x="3330575" y="3771900"/>
                <a:ext cx="24923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7" name="Freeform 206"/>
              <p:cNvSpPr>
                <a:spLocks/>
              </p:cNvSpPr>
              <p:nvPr/>
            </p:nvSpPr>
            <p:spPr bwMode="auto">
              <a:xfrm>
                <a:off x="3570288" y="3735388"/>
                <a:ext cx="68262" cy="73025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8" name="Line 207"/>
              <p:cNvSpPr>
                <a:spLocks noChangeShapeType="1"/>
              </p:cNvSpPr>
              <p:nvPr/>
            </p:nvSpPr>
            <p:spPr bwMode="auto">
              <a:xfrm>
                <a:off x="3330575" y="4010025"/>
                <a:ext cx="249238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679" name="Freeform 208"/>
              <p:cNvSpPr>
                <a:spLocks/>
              </p:cNvSpPr>
              <p:nvPr/>
            </p:nvSpPr>
            <p:spPr bwMode="auto">
              <a:xfrm>
                <a:off x="3570288" y="3971925"/>
                <a:ext cx="68262" cy="74613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6" name="Rectangle 345"/>
            <p:cNvSpPr/>
            <p:nvPr/>
          </p:nvSpPr>
          <p:spPr>
            <a:xfrm>
              <a:off x="152400" y="1638300"/>
              <a:ext cx="3581400" cy="38100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89514" name="Rectangle 58"/>
            <p:cNvSpPr>
              <a:spLocks noChangeArrowheads="1"/>
            </p:cNvSpPr>
            <p:nvPr/>
          </p:nvSpPr>
          <p:spPr bwMode="auto">
            <a:xfrm>
              <a:off x="190500" y="1905000"/>
              <a:ext cx="7429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East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9515" name="Rectangle 93"/>
            <p:cNvSpPr>
              <a:spLocks noChangeArrowheads="1"/>
            </p:cNvSpPr>
            <p:nvPr/>
          </p:nvSpPr>
          <p:spPr bwMode="auto">
            <a:xfrm>
              <a:off x="212725" y="2620963"/>
              <a:ext cx="7794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West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9516" name="Rectangle 120"/>
            <p:cNvSpPr>
              <a:spLocks noChangeArrowheads="1"/>
            </p:cNvSpPr>
            <p:nvPr/>
          </p:nvSpPr>
          <p:spPr bwMode="auto">
            <a:xfrm>
              <a:off x="179388" y="3343275"/>
              <a:ext cx="9001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North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9517" name="Rectangle 149"/>
            <p:cNvSpPr>
              <a:spLocks noChangeArrowheads="1"/>
            </p:cNvSpPr>
            <p:nvPr/>
          </p:nvSpPr>
          <p:spPr bwMode="auto">
            <a:xfrm>
              <a:off x="158750" y="4067175"/>
              <a:ext cx="8842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South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9518" name="Rectangle 176"/>
            <p:cNvSpPr>
              <a:spLocks noChangeArrowheads="1"/>
            </p:cNvSpPr>
            <p:nvPr/>
          </p:nvSpPr>
          <p:spPr bwMode="auto">
            <a:xfrm>
              <a:off x="342900" y="4789488"/>
              <a:ext cx="6286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PE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</p:grpSp>
      <p:cxnSp>
        <p:nvCxnSpPr>
          <p:cNvPr id="588" name="Straight Connector 587"/>
          <p:cNvCxnSpPr/>
          <p:nvPr/>
        </p:nvCxnSpPr>
        <p:spPr>
          <a:xfrm>
            <a:off x="5507038" y="25654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5508625" y="34036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>
            <a:off x="5514975" y="42418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5546725" y="502285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Rounded Rectangle 591"/>
          <p:cNvSpPr>
            <a:spLocks noChangeArrowheads="1"/>
          </p:cNvSpPr>
          <p:nvPr/>
        </p:nvSpPr>
        <p:spPr bwMode="auto">
          <a:xfrm>
            <a:off x="6548438" y="5313363"/>
            <a:ext cx="198437" cy="185737"/>
          </a:xfrm>
          <a:prstGeom prst="roundRect">
            <a:avLst>
              <a:gd name="adj" fmla="val 16667"/>
            </a:avLst>
          </a:prstGeom>
          <a:solidFill>
            <a:srgbClr val="37EE18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93" name="Rounded Rectangle 592"/>
          <p:cNvSpPr>
            <a:spLocks noChangeArrowheads="1"/>
          </p:cNvSpPr>
          <p:nvPr/>
        </p:nvSpPr>
        <p:spPr bwMode="auto">
          <a:xfrm>
            <a:off x="6297613" y="5313363"/>
            <a:ext cx="198437" cy="185737"/>
          </a:xfrm>
          <a:prstGeom prst="roundRect">
            <a:avLst>
              <a:gd name="adj" fmla="val 16667"/>
            </a:avLst>
          </a:prstGeom>
          <a:solidFill>
            <a:srgbClr val="37EE18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94" name="Rounded Rectangle 593"/>
          <p:cNvSpPr>
            <a:spLocks noChangeArrowheads="1"/>
          </p:cNvSpPr>
          <p:nvPr/>
        </p:nvSpPr>
        <p:spPr bwMode="auto">
          <a:xfrm>
            <a:off x="6529388" y="5067300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95" name="Rounded Rectangle 594"/>
          <p:cNvSpPr>
            <a:spLocks noChangeArrowheads="1"/>
          </p:cNvSpPr>
          <p:nvPr/>
        </p:nvSpPr>
        <p:spPr bwMode="auto">
          <a:xfrm>
            <a:off x="6537325" y="5580063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96" name="Rounded Rectangle 595"/>
          <p:cNvSpPr>
            <a:spLocks noChangeArrowheads="1"/>
          </p:cNvSpPr>
          <p:nvPr/>
        </p:nvSpPr>
        <p:spPr bwMode="auto">
          <a:xfrm>
            <a:off x="6284913" y="5580063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97" name="Rounded Rectangle 596"/>
          <p:cNvSpPr>
            <a:spLocks noChangeArrowheads="1"/>
          </p:cNvSpPr>
          <p:nvPr/>
        </p:nvSpPr>
        <p:spPr bwMode="auto">
          <a:xfrm>
            <a:off x="6034088" y="5580063"/>
            <a:ext cx="198437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98" name="Rounded Rectangle 597"/>
          <p:cNvSpPr>
            <a:spLocks noChangeArrowheads="1"/>
          </p:cNvSpPr>
          <p:nvPr/>
        </p:nvSpPr>
        <p:spPr bwMode="auto">
          <a:xfrm>
            <a:off x="5781675" y="5580063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189482" name="Rectangle 58"/>
          <p:cNvSpPr>
            <a:spLocks noChangeArrowheads="1"/>
          </p:cNvSpPr>
          <p:nvPr/>
        </p:nvSpPr>
        <p:spPr bwMode="auto">
          <a:xfrm>
            <a:off x="5429250" y="2074863"/>
            <a:ext cx="741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East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3" name="Rectangle 93"/>
          <p:cNvSpPr>
            <a:spLocks noChangeArrowheads="1"/>
          </p:cNvSpPr>
          <p:nvPr/>
        </p:nvSpPr>
        <p:spPr bwMode="auto">
          <a:xfrm>
            <a:off x="5387975" y="2790825"/>
            <a:ext cx="779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West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4" name="Rectangle 120"/>
          <p:cNvSpPr>
            <a:spLocks noChangeArrowheads="1"/>
          </p:cNvSpPr>
          <p:nvPr/>
        </p:nvSpPr>
        <p:spPr bwMode="auto">
          <a:xfrm>
            <a:off x="5354638" y="3513138"/>
            <a:ext cx="900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North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5" name="Rectangle 149"/>
          <p:cNvSpPr>
            <a:spLocks noChangeArrowheads="1"/>
          </p:cNvSpPr>
          <p:nvPr/>
        </p:nvSpPr>
        <p:spPr bwMode="auto">
          <a:xfrm>
            <a:off x="5413375" y="4425950"/>
            <a:ext cx="885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South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6" name="Rectangle 176"/>
          <p:cNvSpPr>
            <a:spLocks noChangeArrowheads="1"/>
          </p:cNvSpPr>
          <p:nvPr/>
        </p:nvSpPr>
        <p:spPr bwMode="auto">
          <a:xfrm>
            <a:off x="5518150" y="5264150"/>
            <a:ext cx="628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PE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7" name="Rectangle 10"/>
          <p:cNvSpPr>
            <a:spLocks noChangeArrowheads="1"/>
          </p:cNvSpPr>
          <p:nvPr/>
        </p:nvSpPr>
        <p:spPr bwMode="auto">
          <a:xfrm>
            <a:off x="6781800" y="1828800"/>
            <a:ext cx="3016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VC 0 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8" name="Rectangle 10"/>
          <p:cNvSpPr>
            <a:spLocks noChangeArrowheads="1"/>
          </p:cNvSpPr>
          <p:nvPr/>
        </p:nvSpPr>
        <p:spPr bwMode="auto">
          <a:xfrm>
            <a:off x="6794500" y="20780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VC 1 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9489" name="Rectangle 10"/>
          <p:cNvSpPr>
            <a:spLocks noChangeArrowheads="1"/>
          </p:cNvSpPr>
          <p:nvPr/>
        </p:nvSpPr>
        <p:spPr bwMode="auto">
          <a:xfrm>
            <a:off x="6810375" y="23066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VC 2 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grpSp>
        <p:nvGrpSpPr>
          <p:cNvPr id="189490" name="Group 628"/>
          <p:cNvGrpSpPr>
            <a:grpSpLocks/>
          </p:cNvGrpSpPr>
          <p:nvPr/>
        </p:nvGrpSpPr>
        <p:grpSpPr bwMode="auto">
          <a:xfrm>
            <a:off x="5211763" y="5905500"/>
            <a:ext cx="3108325" cy="609600"/>
            <a:chOff x="5211751" y="5715000"/>
            <a:chExt cx="3108348" cy="609600"/>
          </a:xfrm>
        </p:grpSpPr>
        <p:sp>
          <p:nvSpPr>
            <p:cNvPr id="611" name="Rounded Rectangle 610"/>
            <p:cNvSpPr>
              <a:spLocks noChangeArrowheads="1"/>
            </p:cNvSpPr>
            <p:nvPr/>
          </p:nvSpPr>
          <p:spPr bwMode="auto">
            <a:xfrm>
              <a:off x="5211751" y="5797550"/>
              <a:ext cx="198438" cy="18415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497" name="TextBox 611"/>
            <p:cNvSpPr txBox="1">
              <a:spLocks noChangeArrowheads="1"/>
            </p:cNvSpPr>
            <p:nvPr/>
          </p:nvSpPr>
          <p:spPr bwMode="auto">
            <a:xfrm>
              <a:off x="5410189" y="5715000"/>
              <a:ext cx="58261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App1</a:t>
              </a:r>
            </a:p>
          </p:txBody>
        </p:sp>
        <p:sp>
          <p:nvSpPr>
            <p:cNvPr id="613" name="Rounded Rectangle 612"/>
            <p:cNvSpPr>
              <a:spLocks noChangeArrowheads="1"/>
            </p:cNvSpPr>
            <p:nvPr/>
          </p:nvSpPr>
          <p:spPr bwMode="auto">
            <a:xfrm>
              <a:off x="5924543" y="5797550"/>
              <a:ext cx="198439" cy="1841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499" name="TextBox 613"/>
            <p:cNvSpPr txBox="1">
              <a:spLocks noChangeArrowheads="1"/>
            </p:cNvSpPr>
            <p:nvPr/>
          </p:nvSpPr>
          <p:spPr bwMode="auto">
            <a:xfrm>
              <a:off x="6122983" y="5715000"/>
              <a:ext cx="58261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App2</a:t>
              </a:r>
            </a:p>
          </p:txBody>
        </p:sp>
        <p:sp>
          <p:nvSpPr>
            <p:cNvPr id="615" name="Rounded Rectangle 614"/>
            <p:cNvSpPr>
              <a:spLocks noChangeArrowheads="1"/>
            </p:cNvSpPr>
            <p:nvPr/>
          </p:nvSpPr>
          <p:spPr bwMode="auto">
            <a:xfrm>
              <a:off x="6705599" y="5797550"/>
              <a:ext cx="198439" cy="184150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501" name="TextBox 615"/>
            <p:cNvSpPr txBox="1">
              <a:spLocks noChangeArrowheads="1"/>
            </p:cNvSpPr>
            <p:nvPr/>
          </p:nvSpPr>
          <p:spPr bwMode="auto">
            <a:xfrm>
              <a:off x="6904039" y="5715000"/>
              <a:ext cx="58261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App3</a:t>
              </a:r>
            </a:p>
          </p:txBody>
        </p:sp>
        <p:sp>
          <p:nvSpPr>
            <p:cNvPr id="617" name="Rounded Rectangle 616"/>
            <p:cNvSpPr>
              <a:spLocks noChangeArrowheads="1"/>
            </p:cNvSpPr>
            <p:nvPr/>
          </p:nvSpPr>
          <p:spPr bwMode="auto">
            <a:xfrm>
              <a:off x="7524755" y="5797550"/>
              <a:ext cx="198439" cy="184150"/>
            </a:xfrm>
            <a:prstGeom prst="roundRect">
              <a:avLst>
                <a:gd name="adj" fmla="val 16667"/>
              </a:avLst>
            </a:prstGeom>
            <a:solidFill>
              <a:srgbClr val="60487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503" name="TextBox 617"/>
            <p:cNvSpPr txBox="1">
              <a:spLocks noChangeArrowheads="1"/>
            </p:cNvSpPr>
            <p:nvPr/>
          </p:nvSpPr>
          <p:spPr bwMode="auto">
            <a:xfrm>
              <a:off x="7723195" y="5715000"/>
              <a:ext cx="58261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App4</a:t>
              </a:r>
            </a:p>
          </p:txBody>
        </p:sp>
        <p:sp>
          <p:nvSpPr>
            <p:cNvPr id="619" name="Rounded Rectangle 618"/>
            <p:cNvSpPr>
              <a:spLocks noChangeArrowheads="1"/>
            </p:cNvSpPr>
            <p:nvPr/>
          </p:nvSpPr>
          <p:spPr bwMode="auto">
            <a:xfrm>
              <a:off x="5226038" y="6037263"/>
              <a:ext cx="198439" cy="185737"/>
            </a:xfrm>
            <a:prstGeom prst="roundRect">
              <a:avLst>
                <a:gd name="adj" fmla="val 16667"/>
              </a:avLst>
            </a:prstGeom>
            <a:solidFill>
              <a:srgbClr val="37EE1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505" name="TextBox 619"/>
            <p:cNvSpPr txBox="1">
              <a:spLocks noChangeArrowheads="1"/>
            </p:cNvSpPr>
            <p:nvPr/>
          </p:nvSpPr>
          <p:spPr bwMode="auto">
            <a:xfrm>
              <a:off x="5424478" y="5954713"/>
              <a:ext cx="58261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App5</a:t>
              </a:r>
            </a:p>
          </p:txBody>
        </p:sp>
        <p:sp>
          <p:nvSpPr>
            <p:cNvPr id="621" name="Rounded Rectangle 620"/>
            <p:cNvSpPr>
              <a:spLocks noChangeArrowheads="1"/>
            </p:cNvSpPr>
            <p:nvPr/>
          </p:nvSpPr>
          <p:spPr bwMode="auto">
            <a:xfrm>
              <a:off x="5938831" y="6037263"/>
              <a:ext cx="198438" cy="18573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507" name="TextBox 621"/>
            <p:cNvSpPr txBox="1">
              <a:spLocks noChangeArrowheads="1"/>
            </p:cNvSpPr>
            <p:nvPr/>
          </p:nvSpPr>
          <p:spPr bwMode="auto">
            <a:xfrm>
              <a:off x="6137270" y="5954713"/>
              <a:ext cx="5826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App6</a:t>
              </a:r>
            </a:p>
          </p:txBody>
        </p:sp>
        <p:sp>
          <p:nvSpPr>
            <p:cNvPr id="623" name="Rounded Rectangle 622"/>
            <p:cNvSpPr>
              <a:spLocks noChangeArrowheads="1"/>
            </p:cNvSpPr>
            <p:nvPr/>
          </p:nvSpPr>
          <p:spPr bwMode="auto">
            <a:xfrm>
              <a:off x="6719887" y="6037263"/>
              <a:ext cx="198438" cy="18573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509" name="TextBox 623"/>
            <p:cNvSpPr txBox="1">
              <a:spLocks noChangeArrowheads="1"/>
            </p:cNvSpPr>
            <p:nvPr/>
          </p:nvSpPr>
          <p:spPr bwMode="auto">
            <a:xfrm>
              <a:off x="6918326" y="5954713"/>
              <a:ext cx="5826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App7</a:t>
              </a:r>
            </a:p>
          </p:txBody>
        </p:sp>
        <p:sp>
          <p:nvSpPr>
            <p:cNvPr id="625" name="Rounded Rectangle 624"/>
            <p:cNvSpPr>
              <a:spLocks noChangeArrowheads="1"/>
            </p:cNvSpPr>
            <p:nvPr/>
          </p:nvSpPr>
          <p:spPr bwMode="auto">
            <a:xfrm>
              <a:off x="7539043" y="6037263"/>
              <a:ext cx="198438" cy="185737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511" name="TextBox 625"/>
            <p:cNvSpPr txBox="1">
              <a:spLocks noChangeArrowheads="1"/>
            </p:cNvSpPr>
            <p:nvPr/>
          </p:nvSpPr>
          <p:spPr bwMode="auto">
            <a:xfrm>
              <a:off x="7737482" y="5954713"/>
              <a:ext cx="5826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App8</a:t>
              </a:r>
            </a:p>
          </p:txBody>
        </p:sp>
      </p:grpSp>
      <p:sp>
        <p:nvSpPr>
          <p:cNvPr id="627" name="Rounded Rectangle 626"/>
          <p:cNvSpPr>
            <a:spLocks noChangeArrowheads="1"/>
          </p:cNvSpPr>
          <p:nvPr/>
        </p:nvSpPr>
        <p:spPr bwMode="auto">
          <a:xfrm>
            <a:off x="6280150" y="5067300"/>
            <a:ext cx="198438" cy="1841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304" tIns="73152" rIns="146304" bIns="73152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189492" name="Rectangle 216"/>
          <p:cNvSpPr>
            <a:spLocks noChangeArrowheads="1"/>
          </p:cNvSpPr>
          <p:nvPr/>
        </p:nvSpPr>
        <p:spPr bwMode="auto">
          <a:xfrm>
            <a:off x="2254250" y="23241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30" name="Straight Connector 629"/>
          <p:cNvCxnSpPr/>
          <p:nvPr/>
        </p:nvCxnSpPr>
        <p:spPr>
          <a:xfrm>
            <a:off x="5559425" y="58420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>
            <a:spLocks noChangeArrowheads="1"/>
          </p:cNvSpPr>
          <p:nvPr/>
        </p:nvSpPr>
        <p:spPr bwMode="auto">
          <a:xfrm>
            <a:off x="53975" y="4495800"/>
            <a:ext cx="5051425" cy="6461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u="sng" smtClean="0">
                <a:solidFill>
                  <a:srgbClr val="FF0000"/>
                </a:solidFill>
                <a:latin typeface="Perpetua" charset="0"/>
              </a:rPr>
              <a:t>Which packet to choose?</a:t>
            </a:r>
          </a:p>
        </p:txBody>
      </p:sp>
      <p:sp>
        <p:nvSpPr>
          <p:cNvPr id="189495" name="Title 1"/>
          <p:cNvSpPr txBox="1">
            <a:spLocks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323232"/>
                </a:solidFill>
                <a:latin typeface="Franklin Gothic Book" charset="0"/>
              </a:rPr>
              <a:t>The Problem: Packet Scheduling</a:t>
            </a:r>
          </a:p>
        </p:txBody>
      </p:sp>
    </p:spTree>
    <p:extLst>
      <p:ext uri="{BB962C8B-B14F-4D97-AF65-F5344CB8AC3E}">
        <p14:creationId xmlns:p14="http://schemas.microsoft.com/office/powerpoint/2010/main" val="23331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6389 C 0.04514 -0.26389 0.05833 -0.14213 0.05833 0.00833 C 0.05833 0.15833 0.04514 0.28055 0.02917 0.28055 C 0.01302 0.28055 0 0.15833 0 0.00833 C 0 -0.14213 0.01302 -0.26389 0.02917 -0.2638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The Problem: Packet Scheduling</a:t>
            </a:r>
          </a:p>
        </p:txBody>
      </p:sp>
      <p:sp>
        <p:nvSpPr>
          <p:cNvPr id="287" name="Content Placeholder 28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Existing scheduling policies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Round Robin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Age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Problem 1: 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Local </a:t>
            </a:r>
            <a:r>
              <a:rPr lang="en-US">
                <a:latin typeface="Perpetua" charset="0"/>
              </a:rPr>
              <a:t>to a router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Lead to contradictory decision making between routers: packets from one application may be prioritized at one router, to be delayed at next. 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Problem 2: </a:t>
            </a:r>
            <a:r>
              <a:rPr lang="en-US">
                <a:solidFill>
                  <a:srgbClr val="FF0000"/>
                </a:solidFill>
                <a:latin typeface="Perpetua" charset="0"/>
              </a:rPr>
              <a:t>Application oblivious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Treat all applications packets equally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Perpetua" charset="0"/>
              </a:rPr>
              <a:t>But applications are heterogeneous</a:t>
            </a:r>
          </a:p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FF0000"/>
                </a:solidFill>
                <a:latin typeface="Perpetua" charset="0"/>
              </a:rPr>
              <a:t>Solution </a:t>
            </a:r>
            <a:r>
              <a:rPr lang="en-US">
                <a:latin typeface="Perpetua" charset="0"/>
              </a:rPr>
              <a:t>: Application-aware global scheduling policies.</a:t>
            </a:r>
            <a:endParaRPr lang="en-US">
              <a:solidFill>
                <a:srgbClr val="FF0000"/>
              </a:solidFill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 sz="2800">
              <a:solidFill>
                <a:srgbClr val="FF0000"/>
              </a:solidFill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 sz="2800">
              <a:solidFill>
                <a:srgbClr val="FF0000"/>
              </a:solidFill>
              <a:latin typeface="Perpetua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 sz="2800">
              <a:latin typeface="Perpetu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4876800"/>
            <a:ext cx="1828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9385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1.11111E-6 L -0.00973 0.0611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  <p:bldP spid="4" grpId="0" animBg="1"/>
      <p:bldP spid="4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STC Scheduling Example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600" y="2852433"/>
            <a:ext cx="553998" cy="187006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Injection Cycles</a:t>
            </a:r>
          </a:p>
        </p:txBody>
      </p:sp>
      <p:cxnSp>
        <p:nvCxnSpPr>
          <p:cNvPr id="49" name="Elbow Connector 48"/>
          <p:cNvCxnSpPr/>
          <p:nvPr/>
        </p:nvCxnSpPr>
        <p:spPr>
          <a:xfrm>
            <a:off x="717550" y="6018213"/>
            <a:ext cx="3168650" cy="158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 flipH="1" flipV="1">
            <a:off x="-1384300" y="3916363"/>
            <a:ext cx="4205287" cy="158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1019175" y="54943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1011238" y="5083175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1011238" y="46180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1003300" y="3973513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979488" y="35639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987425" y="3098800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971550" y="252888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971550" y="21034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1731963" y="5083175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2428875" y="5084763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1716088" y="4635500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667000" y="5410200"/>
            <a:ext cx="779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Batch 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52400" y="6400800"/>
            <a:ext cx="48196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Perpetua" charset="0"/>
              </a:rPr>
              <a:t>Packet Injection Order at Processor</a:t>
            </a:r>
          </a:p>
        </p:txBody>
      </p:sp>
      <p:sp>
        <p:nvSpPr>
          <p:cNvPr id="214034" name="TextBox 67"/>
          <p:cNvSpPr txBox="1">
            <a:spLocks noChangeArrowheads="1"/>
          </p:cNvSpPr>
          <p:nvPr/>
        </p:nvSpPr>
        <p:spPr bwMode="auto">
          <a:xfrm>
            <a:off x="762000" y="6015038"/>
            <a:ext cx="244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</a:rPr>
              <a:t>Core1   Core2   Core3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572000" y="3581400"/>
            <a:ext cx="404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Perpetua" charset="0"/>
              </a:rPr>
              <a:t>Batching interval length = 3 cycles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4262438"/>
            <a:ext cx="4114800" cy="461962"/>
            <a:chOff x="4572000" y="4262735"/>
            <a:chExt cx="4114800" cy="461665"/>
          </a:xfrm>
        </p:grpSpPr>
        <p:sp>
          <p:nvSpPr>
            <p:cNvPr id="46" name="Rounded Rectangle 45"/>
            <p:cNvSpPr>
              <a:spLocks noChangeArrowheads="1"/>
            </p:cNvSpPr>
            <p:nvPr/>
          </p:nvSpPr>
          <p:spPr bwMode="auto">
            <a:xfrm>
              <a:off x="6553200" y="4281773"/>
              <a:ext cx="365125" cy="293498"/>
            </a:xfrm>
            <a:prstGeom prst="roundRect">
              <a:avLst>
                <a:gd name="adj" fmla="val 16667"/>
              </a:avLst>
            </a:prstGeom>
            <a:solidFill>
              <a:srgbClr val="5EFA26"/>
            </a:solidFill>
            <a:ln w="9525">
              <a:solidFill>
                <a:srgbClr val="5EFA26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7721387">
              <a:off x="6866056" y="4261021"/>
              <a:ext cx="368063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69" name="Rounded Rectangle 68"/>
            <p:cNvSpPr>
              <a:spLocks noChangeArrowheads="1"/>
            </p:cNvSpPr>
            <p:nvPr/>
          </p:nvSpPr>
          <p:spPr bwMode="auto">
            <a:xfrm>
              <a:off x="7446963" y="4299224"/>
              <a:ext cx="365125" cy="29349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Half Frame 69"/>
            <p:cNvSpPr/>
            <p:nvPr/>
          </p:nvSpPr>
          <p:spPr>
            <a:xfrm rot="7721387">
              <a:off x="7777281" y="4268954"/>
              <a:ext cx="368063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8321675" y="4283359"/>
              <a:ext cx="365125" cy="2934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045" name="TextBox 29"/>
            <p:cNvSpPr txBox="1">
              <a:spLocks noChangeArrowheads="1"/>
            </p:cNvSpPr>
            <p:nvPr/>
          </p:nvSpPr>
          <p:spPr bwMode="auto">
            <a:xfrm>
              <a:off x="4572000" y="426273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Perpetua" charset="0"/>
                </a:rPr>
                <a:t>Ranking order =</a:t>
              </a:r>
            </a:p>
          </p:txBody>
        </p:sp>
      </p:grp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838200" y="4573588"/>
            <a:ext cx="2590800" cy="129381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66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511425" y="3962400"/>
            <a:ext cx="9382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Batch 1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590800" y="2514600"/>
            <a:ext cx="9382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Batch 2</a:t>
            </a:r>
          </a:p>
        </p:txBody>
      </p:sp>
    </p:spTree>
    <p:extLst>
      <p:ext uri="{BB962C8B-B14F-4D97-AF65-F5344CB8AC3E}">
        <p14:creationId xmlns:p14="http://schemas.microsoft.com/office/powerpoint/2010/main" val="24178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7037E-6 L 0.00035 -0.225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546 L -3.33333E-6 -0.4277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/>
      <p:bldP spid="32" grpId="0" animBg="1"/>
      <p:bldP spid="33" grpId="0"/>
      <p:bldP spid="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STC Scheduling Example</a:t>
            </a:r>
          </a:p>
        </p:txBody>
      </p:sp>
      <p:sp>
        <p:nvSpPr>
          <p:cNvPr id="193" name="Rounded Rectangle 192"/>
          <p:cNvSpPr>
            <a:spLocks noChangeArrowheads="1"/>
          </p:cNvSpPr>
          <p:nvPr/>
        </p:nvSpPr>
        <p:spPr bwMode="auto">
          <a:xfrm>
            <a:off x="6548438" y="26241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94" name="Rounded Rectangle 193"/>
          <p:cNvSpPr>
            <a:spLocks noChangeArrowheads="1"/>
          </p:cNvSpPr>
          <p:nvPr/>
        </p:nvSpPr>
        <p:spPr bwMode="auto">
          <a:xfrm>
            <a:off x="6115050" y="2624138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6548438" y="2238375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5032375" y="31035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>
            <a:spLocks noChangeArrowheads="1"/>
          </p:cNvSpPr>
          <p:nvPr/>
        </p:nvSpPr>
        <p:spPr bwMode="auto">
          <a:xfrm>
            <a:off x="6548438" y="368141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6115050" y="3681413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199" name="Rounded Rectangle 198"/>
          <p:cNvSpPr>
            <a:spLocks noChangeArrowheads="1"/>
          </p:cNvSpPr>
          <p:nvPr/>
        </p:nvSpPr>
        <p:spPr bwMode="auto">
          <a:xfrm>
            <a:off x="6548438" y="32972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5032375" y="41624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6548438" y="47386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2" name="Rounded Rectangle 201"/>
          <p:cNvSpPr>
            <a:spLocks noChangeArrowheads="1"/>
          </p:cNvSpPr>
          <p:nvPr/>
        </p:nvSpPr>
        <p:spPr bwMode="auto">
          <a:xfrm>
            <a:off x="6115050" y="4354513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203" name="Rounded Rectangle 202"/>
          <p:cNvSpPr>
            <a:spLocks noChangeArrowheads="1"/>
          </p:cNvSpPr>
          <p:nvPr/>
        </p:nvSpPr>
        <p:spPr bwMode="auto">
          <a:xfrm>
            <a:off x="6548438" y="4354513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5032375" y="52197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>
            <a:spLocks noChangeArrowheads="1"/>
          </p:cNvSpPr>
          <p:nvPr/>
        </p:nvSpPr>
        <p:spPr bwMode="auto">
          <a:xfrm>
            <a:off x="6548438" y="579596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6" name="Rounded Rectangle 205"/>
          <p:cNvSpPr>
            <a:spLocks noChangeArrowheads="1"/>
          </p:cNvSpPr>
          <p:nvPr/>
        </p:nvSpPr>
        <p:spPr bwMode="auto">
          <a:xfrm>
            <a:off x="6548438" y="54117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032375" y="62769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114925" y="21256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82" name="Rectangle 213"/>
          <p:cNvSpPr>
            <a:spLocks noChangeArrowheads="1"/>
          </p:cNvSpPr>
          <p:nvPr/>
        </p:nvSpPr>
        <p:spPr bwMode="auto">
          <a:xfrm>
            <a:off x="6159500" y="15240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953000" y="19050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391400" y="21336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391400" y="30480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7334251" y="37528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" y="2852433"/>
            <a:ext cx="553998" cy="187006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Injection Cycles</a:t>
            </a:r>
          </a:p>
        </p:txBody>
      </p:sp>
      <p:cxnSp>
        <p:nvCxnSpPr>
          <p:cNvPr id="48" name="Elbow Connector 47"/>
          <p:cNvCxnSpPr/>
          <p:nvPr/>
        </p:nvCxnSpPr>
        <p:spPr>
          <a:xfrm>
            <a:off x="717550" y="6018213"/>
            <a:ext cx="3168650" cy="158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-1384300" y="3916363"/>
            <a:ext cx="4205287" cy="158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1019175" y="54943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1011238" y="5083175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1011238" y="46180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1003300" y="3973513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4" name="Rounded Rectangle 73"/>
          <p:cNvSpPr>
            <a:spLocks noChangeArrowheads="1"/>
          </p:cNvSpPr>
          <p:nvPr/>
        </p:nvSpPr>
        <p:spPr bwMode="auto">
          <a:xfrm>
            <a:off x="979488" y="35639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987425" y="3098800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6" name="Rounded Rectangle 75"/>
          <p:cNvSpPr>
            <a:spLocks noChangeArrowheads="1"/>
          </p:cNvSpPr>
          <p:nvPr/>
        </p:nvSpPr>
        <p:spPr bwMode="auto">
          <a:xfrm>
            <a:off x="971550" y="252888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77" name="Rounded Rectangle 76"/>
          <p:cNvSpPr>
            <a:spLocks noChangeArrowheads="1"/>
          </p:cNvSpPr>
          <p:nvPr/>
        </p:nvSpPr>
        <p:spPr bwMode="auto">
          <a:xfrm>
            <a:off x="971550" y="2103438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8" name="Rounded Rectangle 77"/>
          <p:cNvSpPr>
            <a:spLocks noChangeArrowheads="1"/>
          </p:cNvSpPr>
          <p:nvPr/>
        </p:nvSpPr>
        <p:spPr bwMode="auto">
          <a:xfrm>
            <a:off x="1731963" y="5083175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2428875" y="5084763"/>
            <a:ext cx="365125" cy="293687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80" name="Rounded Rectangle 79"/>
          <p:cNvSpPr>
            <a:spLocks noChangeArrowheads="1"/>
          </p:cNvSpPr>
          <p:nvPr/>
        </p:nvSpPr>
        <p:spPr bwMode="auto">
          <a:xfrm>
            <a:off x="1716088" y="4635500"/>
            <a:ext cx="365125" cy="2936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908050" y="4441825"/>
            <a:ext cx="273843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08050" y="2924175"/>
            <a:ext cx="27368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03" name="Rectangle 82"/>
          <p:cNvSpPr>
            <a:spLocks noChangeArrowheads="1"/>
          </p:cNvSpPr>
          <p:nvPr/>
        </p:nvSpPr>
        <p:spPr bwMode="auto">
          <a:xfrm>
            <a:off x="2617788" y="2397125"/>
            <a:ext cx="7794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Batch 2</a:t>
            </a:r>
          </a:p>
        </p:txBody>
      </p:sp>
      <p:sp>
        <p:nvSpPr>
          <p:cNvPr id="216104" name="Rectangle 83"/>
          <p:cNvSpPr>
            <a:spLocks noChangeArrowheads="1"/>
          </p:cNvSpPr>
          <p:nvPr/>
        </p:nvSpPr>
        <p:spPr bwMode="auto">
          <a:xfrm>
            <a:off x="2617788" y="3975100"/>
            <a:ext cx="779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Batch 1</a:t>
            </a:r>
          </a:p>
        </p:txBody>
      </p:sp>
      <p:sp>
        <p:nvSpPr>
          <p:cNvPr id="216105" name="Rectangle 84"/>
          <p:cNvSpPr>
            <a:spLocks noChangeArrowheads="1"/>
          </p:cNvSpPr>
          <p:nvPr/>
        </p:nvSpPr>
        <p:spPr bwMode="auto">
          <a:xfrm>
            <a:off x="2663825" y="5448300"/>
            <a:ext cx="779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Batch 0</a:t>
            </a:r>
          </a:p>
        </p:txBody>
      </p:sp>
      <p:sp>
        <p:nvSpPr>
          <p:cNvPr id="216106" name="TextBox 86"/>
          <p:cNvSpPr txBox="1">
            <a:spLocks noChangeArrowheads="1"/>
          </p:cNvSpPr>
          <p:nvPr/>
        </p:nvSpPr>
        <p:spPr bwMode="auto">
          <a:xfrm>
            <a:off x="1525588" y="6019800"/>
            <a:ext cx="1560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Perpetua" charset="0"/>
              </a:rPr>
              <a:t>Applications</a:t>
            </a:r>
            <a:endParaRPr lang="en-US" sz="2000" smtClean="0">
              <a:solidFill>
                <a:srgbClr val="000000"/>
              </a:solidFill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3611 C 0.04514 -0.23611 0.05833 -0.11435 0.05833 0.03611 C 0.05833 0.18611 0.04514 0.30833 0.02917 0.30833 C 0.01302 0.30833 0 0.18611 0 0.03611 C 0 -0.11435 0.01302 -0.23611 0.02917 -0.236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wn Arrow 37"/>
          <p:cNvSpPr/>
          <p:nvPr/>
        </p:nvSpPr>
        <p:spPr>
          <a:xfrm rot="16200000" flipH="1">
            <a:off x="6577013" y="-508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STC Scheduling Example</a:t>
            </a:r>
          </a:p>
        </p:txBody>
      </p:sp>
      <p:sp>
        <p:nvSpPr>
          <p:cNvPr id="193" name="Rounded Rectangle 192"/>
          <p:cNvSpPr>
            <a:spLocks noChangeArrowheads="1"/>
          </p:cNvSpPr>
          <p:nvPr/>
        </p:nvSpPr>
        <p:spPr bwMode="auto">
          <a:xfrm>
            <a:off x="2205038" y="27003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94" name="Rounded Rectangle 193"/>
          <p:cNvSpPr>
            <a:spLocks noChangeArrowheads="1"/>
          </p:cNvSpPr>
          <p:nvPr/>
        </p:nvSpPr>
        <p:spPr bwMode="auto">
          <a:xfrm>
            <a:off x="1771650" y="2700338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05038" y="2314575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8975" y="31797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>
            <a:spLocks noChangeArrowheads="1"/>
          </p:cNvSpPr>
          <p:nvPr/>
        </p:nvSpPr>
        <p:spPr bwMode="auto">
          <a:xfrm>
            <a:off x="2205038" y="375761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1771650" y="3757613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199" name="Rounded Rectangle 198"/>
          <p:cNvSpPr>
            <a:spLocks noChangeArrowheads="1"/>
          </p:cNvSpPr>
          <p:nvPr/>
        </p:nvSpPr>
        <p:spPr bwMode="auto">
          <a:xfrm>
            <a:off x="2205038" y="33734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688975" y="42386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2205038" y="48148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2" name="Rounded Rectangle 201"/>
          <p:cNvSpPr>
            <a:spLocks noChangeArrowheads="1"/>
          </p:cNvSpPr>
          <p:nvPr/>
        </p:nvSpPr>
        <p:spPr bwMode="auto">
          <a:xfrm>
            <a:off x="1771650" y="4430713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203" name="Rounded Rectangle 202"/>
          <p:cNvSpPr>
            <a:spLocks noChangeArrowheads="1"/>
          </p:cNvSpPr>
          <p:nvPr/>
        </p:nvSpPr>
        <p:spPr bwMode="auto">
          <a:xfrm>
            <a:off x="2205038" y="4430713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88975" y="52959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>
            <a:spLocks noChangeArrowheads="1"/>
          </p:cNvSpPr>
          <p:nvPr/>
        </p:nvSpPr>
        <p:spPr bwMode="auto">
          <a:xfrm>
            <a:off x="2205038" y="587216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6" name="Rounded Rectangle 205"/>
          <p:cNvSpPr>
            <a:spLocks noChangeArrowheads="1"/>
          </p:cNvSpPr>
          <p:nvPr/>
        </p:nvSpPr>
        <p:spPr bwMode="auto">
          <a:xfrm>
            <a:off x="2205038" y="54879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88975" y="63531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71525" y="22018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31" name="Rectangle 213"/>
          <p:cNvSpPr>
            <a:spLocks noChangeArrowheads="1"/>
          </p:cNvSpPr>
          <p:nvPr/>
        </p:nvSpPr>
        <p:spPr bwMode="auto">
          <a:xfrm>
            <a:off x="1816100" y="16002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09600" y="19812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048000" y="22098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48000" y="31242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2990851" y="38290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36" name="Rectangle 25"/>
          <p:cNvSpPr>
            <a:spLocks noChangeArrowheads="1"/>
          </p:cNvSpPr>
          <p:nvPr/>
        </p:nvSpPr>
        <p:spPr bwMode="auto">
          <a:xfrm>
            <a:off x="5549900" y="1714500"/>
            <a:ext cx="1765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Round Robin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6837363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7254875" y="2141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7659688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8053388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8470900" y="2141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267200" y="4724400"/>
          <a:ext cx="4724400" cy="1852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4631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STALL</a:t>
                      </a:r>
                      <a:r>
                        <a:rPr lang="en-US" sz="2400" b="1" baseline="0" dirty="0" smtClean="0"/>
                        <a:t> CYCLES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Avg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</a:txBody>
                  <a:tcPr marL="109728" marR="109728" marT="48732" marB="48732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8.3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STC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</a:tr>
            </a:tbl>
          </a:graphicData>
        </a:graphic>
      </p:graphicFrame>
      <p:sp>
        <p:nvSpPr>
          <p:cNvPr id="218171" name="TextBox 38"/>
          <p:cNvSpPr txBox="1">
            <a:spLocks noChangeArrowheads="1"/>
          </p:cNvSpPr>
          <p:nvPr/>
        </p:nvSpPr>
        <p:spPr bwMode="auto">
          <a:xfrm>
            <a:off x="82296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272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3611 C 0.04514 -0.23611 0.05833 -0.11435 0.05833 0.03611 C 0.05833 0.18611 0.04514 0.30833 0.02917 0.30833 C 0.01302 0.30833 0 0.18611 0 0.03611 C 0 -0.11435 0.01302 -0.23611 0.02917 -0.236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4028 -0.025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47 L 0.28594 -0.081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33333E-6 L 0.05017 -0.0034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1.48148E-6 L 0.33091 -0.179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7361 -0.2356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31 L 0.04739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1667 -0.3335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23 L 0.046 1.85185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093 L 0.46077 -0.3907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4" grpId="1" animBg="1"/>
      <p:bldP spid="195" grpId="0" animBg="1"/>
      <p:bldP spid="197" grpId="0" animBg="1"/>
      <p:bldP spid="198" grpId="0" animBg="1"/>
      <p:bldP spid="198" grpId="1" animBg="1"/>
      <p:bldP spid="199" grpId="0" animBg="1"/>
      <p:bldP spid="201" grpId="0" animBg="1"/>
      <p:bldP spid="202" grpId="0" animBg="1"/>
      <p:bldP spid="202" grpId="1" animBg="1"/>
      <p:bldP spid="203" grpId="0" animBg="1"/>
      <p:bldP spid="205" grpId="0" animBg="1"/>
      <p:bldP spid="206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wn Arrow 46"/>
          <p:cNvSpPr/>
          <p:nvPr/>
        </p:nvSpPr>
        <p:spPr>
          <a:xfrm rot="16200000" flipH="1">
            <a:off x="6646069" y="935831"/>
            <a:ext cx="46038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 rot="16200000" flipH="1">
            <a:off x="6596063" y="-508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STC Scheduling Example</a:t>
            </a:r>
          </a:p>
        </p:txBody>
      </p:sp>
      <p:sp>
        <p:nvSpPr>
          <p:cNvPr id="193" name="Rounded Rectangle 192"/>
          <p:cNvSpPr>
            <a:spLocks noChangeArrowheads="1"/>
          </p:cNvSpPr>
          <p:nvPr/>
        </p:nvSpPr>
        <p:spPr bwMode="auto">
          <a:xfrm>
            <a:off x="2205038" y="27003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94" name="Rounded Rectangle 193"/>
          <p:cNvSpPr>
            <a:spLocks noChangeArrowheads="1"/>
          </p:cNvSpPr>
          <p:nvPr/>
        </p:nvSpPr>
        <p:spPr bwMode="auto">
          <a:xfrm>
            <a:off x="1771650" y="2700338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05038" y="2314575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8975" y="31797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>
            <a:spLocks noChangeArrowheads="1"/>
          </p:cNvSpPr>
          <p:nvPr/>
        </p:nvSpPr>
        <p:spPr bwMode="auto">
          <a:xfrm>
            <a:off x="2205038" y="375761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1771650" y="3757613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199" name="Rounded Rectangle 198"/>
          <p:cNvSpPr>
            <a:spLocks noChangeArrowheads="1"/>
          </p:cNvSpPr>
          <p:nvPr/>
        </p:nvSpPr>
        <p:spPr bwMode="auto">
          <a:xfrm>
            <a:off x="2205038" y="33734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688975" y="42386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2205038" y="48148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2" name="Rounded Rectangle 201"/>
          <p:cNvSpPr>
            <a:spLocks noChangeArrowheads="1"/>
          </p:cNvSpPr>
          <p:nvPr/>
        </p:nvSpPr>
        <p:spPr bwMode="auto">
          <a:xfrm>
            <a:off x="1771650" y="4430713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203" name="Rounded Rectangle 202"/>
          <p:cNvSpPr>
            <a:spLocks noChangeArrowheads="1"/>
          </p:cNvSpPr>
          <p:nvPr/>
        </p:nvSpPr>
        <p:spPr bwMode="auto">
          <a:xfrm>
            <a:off x="2205038" y="4430713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88975" y="52959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>
            <a:spLocks noChangeArrowheads="1"/>
          </p:cNvSpPr>
          <p:nvPr/>
        </p:nvSpPr>
        <p:spPr bwMode="auto">
          <a:xfrm>
            <a:off x="2205038" y="587216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6" name="Rounded Rectangle 205"/>
          <p:cNvSpPr>
            <a:spLocks noChangeArrowheads="1"/>
          </p:cNvSpPr>
          <p:nvPr/>
        </p:nvSpPr>
        <p:spPr bwMode="auto">
          <a:xfrm>
            <a:off x="2205038" y="54879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88975" y="63531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71525" y="22018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180" name="Rectangle 213"/>
          <p:cNvSpPr>
            <a:spLocks noChangeArrowheads="1"/>
          </p:cNvSpPr>
          <p:nvPr/>
        </p:nvSpPr>
        <p:spPr bwMode="auto">
          <a:xfrm>
            <a:off x="1816100" y="16002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09600" y="19812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048000" y="22098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48000" y="31242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2990851" y="38290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2743200" y="2286000"/>
            <a:ext cx="76200" cy="381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0186" name="Rectangle 50"/>
          <p:cNvSpPr>
            <a:spLocks noChangeArrowheads="1"/>
          </p:cNvSpPr>
          <p:nvPr/>
        </p:nvSpPr>
        <p:spPr bwMode="auto">
          <a:xfrm>
            <a:off x="5549900" y="1714500"/>
            <a:ext cx="1765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Round Robin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4383088" y="21463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4800600" y="2146300"/>
            <a:ext cx="341313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5221288" y="21463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5629275" y="2146300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6019800" y="2146300"/>
            <a:ext cx="341313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6427788" y="2133600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6837363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7254875" y="2141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7659688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8053388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8470900" y="2141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220198" name="Rectangle 62"/>
          <p:cNvSpPr>
            <a:spLocks noChangeArrowheads="1"/>
          </p:cNvSpPr>
          <p:nvPr/>
        </p:nvSpPr>
        <p:spPr bwMode="auto">
          <a:xfrm>
            <a:off x="6226175" y="2590800"/>
            <a:ext cx="717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6122988" y="31369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6530975" y="3124200"/>
            <a:ext cx="342900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6940550" y="31321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7358063" y="31321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7762875" y="31321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8156575" y="31321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8574088" y="31321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4267200" y="4724400"/>
          <a:ext cx="4724400" cy="1852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4631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STALL</a:t>
                      </a:r>
                      <a:r>
                        <a:rPr lang="en-US" sz="2400" b="1" baseline="0" dirty="0" smtClean="0"/>
                        <a:t> CYCLES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Avg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</a:txBody>
                  <a:tcPr marL="109728" marR="109728" marT="48732" marB="48732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8.3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7.0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STC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32" marB="48732">
                    <a:noFill/>
                  </a:tcPr>
                </a:tc>
              </a:tr>
            </a:tbl>
          </a:graphicData>
        </a:graphic>
      </p:graphicFrame>
      <p:sp>
        <p:nvSpPr>
          <p:cNvPr id="220235" name="TextBox 63"/>
          <p:cNvSpPr txBox="1">
            <a:spLocks noChangeArrowheads="1"/>
          </p:cNvSpPr>
          <p:nvPr/>
        </p:nvSpPr>
        <p:spPr bwMode="auto">
          <a:xfrm>
            <a:off x="82296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Time</a:t>
            </a:r>
          </a:p>
        </p:txBody>
      </p:sp>
      <p:sp>
        <p:nvSpPr>
          <p:cNvPr id="220236" name="TextBox 71"/>
          <p:cNvSpPr txBox="1">
            <a:spLocks noChangeArrowheads="1"/>
          </p:cNvSpPr>
          <p:nvPr/>
        </p:nvSpPr>
        <p:spPr bwMode="auto">
          <a:xfrm>
            <a:off x="8382000" y="28305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855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4861 -0.09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31 L 0.04739 3.33333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85185E-6 L 0.29445 -0.1891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1.85185E-6 L 0.34184 -0.245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23 L 0.04739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4.81481E-6 L 0.38559 -0.3995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7" grpId="0" animBg="1"/>
      <p:bldP spid="198" grpId="0" animBg="1"/>
      <p:bldP spid="198" grpId="1" animBg="1"/>
      <p:bldP spid="199" grpId="0" animBg="1"/>
      <p:bldP spid="201" grpId="0" animBg="1"/>
      <p:bldP spid="202" grpId="0" animBg="1"/>
      <p:bldP spid="202" grpId="1" animBg="1"/>
      <p:bldP spid="203" grpId="0" animBg="1"/>
      <p:bldP spid="205" grpId="0" animBg="1"/>
      <p:bldP spid="206" grpId="0" animBg="1"/>
      <p:bldP spid="5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wn Arrow 65"/>
          <p:cNvSpPr/>
          <p:nvPr/>
        </p:nvSpPr>
        <p:spPr>
          <a:xfrm rot="16200000" flipH="1">
            <a:off x="6728619" y="1854994"/>
            <a:ext cx="46037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Down Arrow 64"/>
          <p:cNvSpPr/>
          <p:nvPr/>
        </p:nvSpPr>
        <p:spPr>
          <a:xfrm rot="16200000" flipH="1">
            <a:off x="6693694" y="950119"/>
            <a:ext cx="46037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6200000" flipH="1">
            <a:off x="6596063" y="-508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STC Scheduling Example</a:t>
            </a:r>
          </a:p>
        </p:txBody>
      </p:sp>
      <p:sp>
        <p:nvSpPr>
          <p:cNvPr id="193" name="Rounded Rectangle 192"/>
          <p:cNvSpPr>
            <a:spLocks noChangeArrowheads="1"/>
          </p:cNvSpPr>
          <p:nvPr/>
        </p:nvSpPr>
        <p:spPr bwMode="auto">
          <a:xfrm>
            <a:off x="2205038" y="27003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94" name="Rounded Rectangle 193"/>
          <p:cNvSpPr>
            <a:spLocks noChangeArrowheads="1"/>
          </p:cNvSpPr>
          <p:nvPr/>
        </p:nvSpPr>
        <p:spPr bwMode="auto">
          <a:xfrm>
            <a:off x="1771650" y="2700338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95" name="Rounded Rectangle 194"/>
          <p:cNvSpPr>
            <a:spLocks noChangeArrowheads="1"/>
          </p:cNvSpPr>
          <p:nvPr/>
        </p:nvSpPr>
        <p:spPr bwMode="auto">
          <a:xfrm>
            <a:off x="2205038" y="2314575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8975" y="31797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>
            <a:spLocks noChangeArrowheads="1"/>
          </p:cNvSpPr>
          <p:nvPr/>
        </p:nvSpPr>
        <p:spPr bwMode="auto">
          <a:xfrm>
            <a:off x="2205038" y="375761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98" name="Rounded Rectangle 197"/>
          <p:cNvSpPr>
            <a:spLocks noChangeArrowheads="1"/>
          </p:cNvSpPr>
          <p:nvPr/>
        </p:nvSpPr>
        <p:spPr bwMode="auto">
          <a:xfrm>
            <a:off x="1771650" y="3757613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199" name="Rounded Rectangle 198"/>
          <p:cNvSpPr>
            <a:spLocks noChangeArrowheads="1"/>
          </p:cNvSpPr>
          <p:nvPr/>
        </p:nvSpPr>
        <p:spPr bwMode="auto">
          <a:xfrm>
            <a:off x="2205038" y="3373438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688975" y="42386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>
            <a:spLocks noChangeArrowheads="1"/>
          </p:cNvSpPr>
          <p:nvPr/>
        </p:nvSpPr>
        <p:spPr bwMode="auto">
          <a:xfrm>
            <a:off x="2205038" y="48148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2" name="Rounded Rectangle 201"/>
          <p:cNvSpPr>
            <a:spLocks noChangeArrowheads="1"/>
          </p:cNvSpPr>
          <p:nvPr/>
        </p:nvSpPr>
        <p:spPr bwMode="auto">
          <a:xfrm>
            <a:off x="1771650" y="4430713"/>
            <a:ext cx="341313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203" name="Rounded Rectangle 202"/>
          <p:cNvSpPr>
            <a:spLocks noChangeArrowheads="1"/>
          </p:cNvSpPr>
          <p:nvPr/>
        </p:nvSpPr>
        <p:spPr bwMode="auto">
          <a:xfrm>
            <a:off x="2205038" y="4430713"/>
            <a:ext cx="341312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88975" y="52959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>
            <a:spLocks noChangeArrowheads="1"/>
          </p:cNvSpPr>
          <p:nvPr/>
        </p:nvSpPr>
        <p:spPr bwMode="auto">
          <a:xfrm>
            <a:off x="2205038" y="5872163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06" name="Rounded Rectangle 205"/>
          <p:cNvSpPr>
            <a:spLocks noChangeArrowheads="1"/>
          </p:cNvSpPr>
          <p:nvPr/>
        </p:nvSpPr>
        <p:spPr bwMode="auto">
          <a:xfrm>
            <a:off x="2205038" y="548798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88975" y="63531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71525" y="22018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29" name="Rectangle 213"/>
          <p:cNvSpPr>
            <a:spLocks noChangeArrowheads="1"/>
          </p:cNvSpPr>
          <p:nvPr/>
        </p:nvSpPr>
        <p:spPr bwMode="auto">
          <a:xfrm>
            <a:off x="1816100" y="1600200"/>
            <a:ext cx="825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09600" y="19812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048000" y="22098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48000" y="31242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2990851" y="38290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234" name="Rectangle 47"/>
          <p:cNvSpPr>
            <a:spLocks noChangeArrowheads="1"/>
          </p:cNvSpPr>
          <p:nvPr/>
        </p:nvSpPr>
        <p:spPr bwMode="auto">
          <a:xfrm>
            <a:off x="5549900" y="1714500"/>
            <a:ext cx="1765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Round Robin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4383088" y="21463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4800600" y="2146300"/>
            <a:ext cx="341313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221288" y="21463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629275" y="2146300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019800" y="2146300"/>
            <a:ext cx="341313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427788" y="2133600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837363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7254875" y="2141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7659688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8053388" y="2141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8470900" y="2141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222246" name="Rectangle 35"/>
          <p:cNvSpPr>
            <a:spLocks noChangeArrowheads="1"/>
          </p:cNvSpPr>
          <p:nvPr/>
        </p:nvSpPr>
        <p:spPr bwMode="auto">
          <a:xfrm>
            <a:off x="6226175" y="2590800"/>
            <a:ext cx="717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5732463" y="3136900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5EFA26"/>
          </a:solidFill>
          <a:ln w="9525">
            <a:solidFill>
              <a:srgbClr val="5EFA26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6122988" y="31369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6530975" y="3124200"/>
            <a:ext cx="342900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6940550" y="31321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7358063" y="31321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762875" y="31321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47" name="Rounded Rectangle 46"/>
          <p:cNvSpPr>
            <a:spLocks noChangeArrowheads="1"/>
          </p:cNvSpPr>
          <p:nvPr/>
        </p:nvSpPr>
        <p:spPr bwMode="auto">
          <a:xfrm>
            <a:off x="8156575" y="31321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8574088" y="31321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4495800" y="3140075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4913313" y="3140075"/>
            <a:ext cx="342900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5334000" y="3140075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22258" name="Rectangle 53"/>
          <p:cNvSpPr>
            <a:spLocks noChangeArrowheads="1"/>
          </p:cNvSpPr>
          <p:nvPr/>
        </p:nvSpPr>
        <p:spPr bwMode="auto">
          <a:xfrm>
            <a:off x="6251575" y="3505200"/>
            <a:ext cx="712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6304" tIns="73152" rIns="146304" bIns="7315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rPr>
              <a:t>STC</a:t>
            </a: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6592888" y="4051300"/>
            <a:ext cx="341312" cy="2873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7016750" y="4046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7434263" y="4046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7839075" y="4046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8232775" y="4046538"/>
            <a:ext cx="341313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8650288" y="4046538"/>
            <a:ext cx="341312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  <p:txBody>
          <a:bodyPr lIns="146304" tIns="73152" rIns="146304" bIns="73152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rPr>
              <a:t>8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267200" y="4724400"/>
          <a:ext cx="4724400" cy="1852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4631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STALL</a:t>
                      </a:r>
                      <a:r>
                        <a:rPr lang="en-US" sz="2400" b="1" baseline="0" dirty="0" smtClean="0"/>
                        <a:t> CYCLES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Avg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</a:txBody>
                  <a:tcPr marL="109728" marR="109728" marT="48732" marB="48732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8.3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7.0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STC</a:t>
                      </a:r>
                      <a:endParaRPr lang="en-US" sz="2400" b="1" dirty="0"/>
                    </a:p>
                  </a:txBody>
                  <a:tcPr marL="109728" marR="109728" marT="48732" marB="48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5.0</a:t>
                      </a:r>
                      <a:endParaRPr lang="en-US" sz="2400" b="1" dirty="0"/>
                    </a:p>
                  </a:txBody>
                  <a:tcPr marL="109728" marR="109728" marT="48732" marB="48732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876800" y="76200"/>
            <a:ext cx="4114800" cy="463550"/>
            <a:chOff x="4572000" y="4186535"/>
            <a:chExt cx="4114800" cy="463535"/>
          </a:xfrm>
        </p:grpSpPr>
        <p:sp>
          <p:nvSpPr>
            <p:cNvPr id="69" name="Rounded Rectangle 68"/>
            <p:cNvSpPr>
              <a:spLocks noChangeArrowheads="1"/>
            </p:cNvSpPr>
            <p:nvPr/>
          </p:nvSpPr>
          <p:spPr bwMode="auto">
            <a:xfrm>
              <a:off x="6553200" y="4281782"/>
              <a:ext cx="365125" cy="293678"/>
            </a:xfrm>
            <a:prstGeom prst="roundRect">
              <a:avLst>
                <a:gd name="adj" fmla="val 16667"/>
              </a:avLst>
            </a:prstGeom>
            <a:solidFill>
              <a:srgbClr val="5EFA26"/>
            </a:solidFill>
            <a:ln w="9525">
              <a:solidFill>
                <a:srgbClr val="5EFA26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Half Frame 69"/>
            <p:cNvSpPr/>
            <p:nvPr/>
          </p:nvSpPr>
          <p:spPr>
            <a:xfrm rot="7721387">
              <a:off x="6865944" y="4261139"/>
              <a:ext cx="368288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71" name="Rounded Rectangle 70"/>
            <p:cNvSpPr>
              <a:spLocks noChangeArrowheads="1"/>
            </p:cNvSpPr>
            <p:nvPr/>
          </p:nvSpPr>
          <p:spPr bwMode="auto">
            <a:xfrm>
              <a:off x="7446963" y="4299244"/>
              <a:ext cx="365125" cy="29367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Half Frame 71"/>
            <p:cNvSpPr/>
            <p:nvPr/>
          </p:nvSpPr>
          <p:spPr>
            <a:xfrm rot="7721387">
              <a:off x="7777169" y="4269076"/>
              <a:ext cx="368288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73" name="Rounded Rectangle 72"/>
            <p:cNvSpPr>
              <a:spLocks noChangeArrowheads="1"/>
            </p:cNvSpPr>
            <p:nvPr/>
          </p:nvSpPr>
          <p:spPr bwMode="auto">
            <a:xfrm>
              <a:off x="8321675" y="4283370"/>
              <a:ext cx="365125" cy="29367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sz="1600" b="1" dirty="0">
                <a:solidFill>
                  <a:prstClr val="black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2304" name="TextBox 73"/>
            <p:cNvSpPr txBox="1">
              <a:spLocks noChangeArrowheads="1"/>
            </p:cNvSpPr>
            <p:nvPr/>
          </p:nvSpPr>
          <p:spPr bwMode="auto">
            <a:xfrm>
              <a:off x="4572000" y="4186535"/>
              <a:ext cx="1851025" cy="46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Perpetua" charset="0"/>
                </a:rPr>
                <a:t>Ranking order 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858125" y="4648200"/>
            <a:ext cx="12192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2296" name="TextBox 67"/>
          <p:cNvSpPr txBox="1">
            <a:spLocks noChangeArrowheads="1"/>
          </p:cNvSpPr>
          <p:nvPr/>
        </p:nvSpPr>
        <p:spPr bwMode="auto">
          <a:xfrm>
            <a:off x="82296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Time</a:t>
            </a:r>
          </a:p>
        </p:txBody>
      </p:sp>
      <p:sp>
        <p:nvSpPr>
          <p:cNvPr id="222297" name="TextBox 74"/>
          <p:cNvSpPr txBox="1">
            <a:spLocks noChangeArrowheads="1"/>
          </p:cNvSpPr>
          <p:nvPr/>
        </p:nvSpPr>
        <p:spPr bwMode="auto">
          <a:xfrm>
            <a:off x="8382000" y="28305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Time</a:t>
            </a:r>
          </a:p>
        </p:txBody>
      </p:sp>
      <p:sp>
        <p:nvSpPr>
          <p:cNvPr id="222298" name="TextBox 75"/>
          <p:cNvSpPr txBox="1">
            <a:spLocks noChangeArrowheads="1"/>
          </p:cNvSpPr>
          <p:nvPr/>
        </p:nvSpPr>
        <p:spPr bwMode="auto">
          <a:xfrm>
            <a:off x="8382000" y="37449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5727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5695 -0.26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3007 0.0983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85185E-6 L 0.34445 -0.1120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9028 0.0421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0.05034 -0.0023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43299 -0.0557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7" grpId="0" animBg="1"/>
      <p:bldP spid="198" grpId="0" animBg="1"/>
      <p:bldP spid="198" grpId="1" animBg="1"/>
      <p:bldP spid="199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charset="0"/>
                <a:ea typeface="ＭＳ Ｐゴシック" charset="0"/>
                <a:cs typeface="ＭＳ Ｐゴシック" charset="0"/>
              </a:rPr>
              <a:t>Bufferless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 Routing in </a:t>
            </a:r>
            <a:r>
              <a:rPr lang="en-US" dirty="0" err="1" smtClean="0">
                <a:latin typeface="Garamond" charset="0"/>
                <a:ea typeface="ＭＳ Ｐゴシック" charset="0"/>
                <a:cs typeface="ＭＳ Ｐゴシック" charset="0"/>
              </a:rPr>
              <a:t>NoCs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Das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Application-Aware Prioritization Mechanisms for On-Chip Networks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MICRO 2009.</a:t>
            </a:r>
            <a:endParaRPr lang="en-US" dirty="0">
              <a:solidFill>
                <a:srgbClr val="002776"/>
              </a:solidFill>
            </a:endParaRPr>
          </a:p>
          <a:p>
            <a:pPr lvl="1"/>
            <a:r>
              <a:rPr lang="en-US" dirty="0" smtClean="0">
                <a:hlinkClick r:id="rId2"/>
              </a:rPr>
              <a:t>https://users.ece.cmu.edu/~omutlu/pub/app-aware-noc_micro09.pdf</a:t>
            </a:r>
            <a:r>
              <a:rPr lang="en-US" dirty="0" smtClean="0"/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73AA18-BA32-B845-AA7D-C3BC3E220FE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107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061"/>
            <a:ext cx="9144000" cy="19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509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18-740/640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Lecture </a:t>
            </a:r>
            <a:r>
              <a:rPr lang="en-US" sz="4000" dirty="0" smtClean="0">
                <a:latin typeface="Garamond" charset="0"/>
              </a:rPr>
              <a:t>16: Interconnection Networks</a:t>
            </a:r>
            <a:endParaRPr lang="en-US" sz="4000" dirty="0">
              <a:latin typeface="Garamond" charset="0"/>
            </a:endParaRP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Fall 2015, </a:t>
            </a:r>
            <a:r>
              <a:rPr lang="en-US" dirty="0" smtClean="0">
                <a:latin typeface="Tahoma" charset="0"/>
              </a:rPr>
              <a:t>11/4/</a:t>
            </a:r>
            <a:r>
              <a:rPr lang="en-US" dirty="0">
                <a:latin typeface="Tahoma" charset="0"/>
              </a:rPr>
              <a:t>2015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5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a Topology/Network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149350"/>
            <a:ext cx="8991600" cy="548005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Regular or Irregular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Regular if topology is regular graph (e.g. ring, mesh).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Routing Distance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number of links/hops along </a:t>
            </a:r>
            <a:r>
              <a:rPr lang="en-US" dirty="0" smtClean="0">
                <a:latin typeface="Tahoma" charset="0"/>
                <a:ea typeface="ＭＳ Ｐゴシック" charset="0"/>
              </a:rPr>
              <a:t>a route 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Diameter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maximum routing </a:t>
            </a:r>
            <a:r>
              <a:rPr lang="en-US" dirty="0" smtClean="0">
                <a:latin typeface="Tahoma" charset="0"/>
                <a:ea typeface="ＭＳ Ｐゴシック" charset="0"/>
              </a:rPr>
              <a:t>distance within the network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Average Distance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Average number of hops across all valid routes</a:t>
            </a:r>
          </a:p>
          <a:p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D54322-0CDA-644A-9562-19B78D9F0C8B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2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a Topology/Network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32765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Bisection Bandwidth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Often used to describe network performance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Cut network in half and sum bandwidth of links severed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(Min # channels spanning two halves) * (BW of each channel)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Meaningful only for recursive topologies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Can be misleading, because does not account for switch and routing </a:t>
            </a:r>
            <a:r>
              <a:rPr lang="en-US" dirty="0" smtClean="0">
                <a:latin typeface="Tahoma" charset="0"/>
                <a:ea typeface="ＭＳ Ｐゴシック" charset="0"/>
              </a:rPr>
              <a:t>efficiency (and certainly not execution time)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Blocking vs. Non-Blocking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If connecting any permutation of sources &amp; destinations is possible, network is </a:t>
            </a:r>
            <a:r>
              <a:rPr lang="en-US" u="sng" dirty="0">
                <a:latin typeface="Tahoma" charset="0"/>
                <a:ea typeface="ＭＳ Ｐゴシック" charset="0"/>
              </a:rPr>
              <a:t>non-blocking</a:t>
            </a:r>
            <a:r>
              <a:rPr lang="en-US" dirty="0">
                <a:latin typeface="Tahoma" charset="0"/>
                <a:ea typeface="ＭＳ Ｐゴシック" charset="0"/>
              </a:rPr>
              <a:t>; otherwise network is </a:t>
            </a:r>
            <a:r>
              <a:rPr lang="en-US" u="sng" dirty="0">
                <a:latin typeface="Tahoma" charset="0"/>
                <a:ea typeface="ＭＳ Ｐゴシック" charset="0"/>
              </a:rPr>
              <a:t>blocking</a:t>
            </a:r>
            <a:r>
              <a:rPr lang="en-US" dirty="0">
                <a:latin typeface="Tahoma" charset="0"/>
                <a:ea typeface="ＭＳ Ｐゴシック" charset="0"/>
              </a:rPr>
              <a:t>.</a:t>
            </a:r>
          </a:p>
          <a:p>
            <a:pPr lvl="1"/>
            <a:r>
              <a:rPr lang="en-US" u="sng" dirty="0" err="1">
                <a:latin typeface="Tahoma" charset="0"/>
                <a:ea typeface="ＭＳ Ｐゴシック" charset="0"/>
              </a:rPr>
              <a:t>Rearrangeable</a:t>
            </a:r>
            <a:r>
              <a:rPr lang="en-US" u="sng" dirty="0">
                <a:latin typeface="Tahoma" charset="0"/>
                <a:ea typeface="ＭＳ Ｐゴシック" charset="0"/>
              </a:rPr>
              <a:t> non-blocking</a:t>
            </a:r>
            <a:r>
              <a:rPr lang="en-US" dirty="0">
                <a:latin typeface="Tahoma" charset="0"/>
                <a:ea typeface="ＭＳ Ｐゴシック" charset="0"/>
              </a:rPr>
              <a:t>: Same as non-blocking but might require rearranging connections when switching from one permutation to another.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2DE032-6B2B-DA47-BB4F-AEB965FBA19F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Bus (simplest)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Point-to-point connections (ideal and most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Crossbar (less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Ring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Tree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Omega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Hypercube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Butterfly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725F0A-E6BA-EE43-965B-88F0A9C198E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06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Metrics to Evaluate Interconnect Topology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(in hops, in nanoseconds)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Contention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others exist you should think about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Overall system performance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A8B57-0EAE-6C4E-8E56-3AF55E343B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All nodes connected to a single link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Simple +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Cost effective for a small number of nodes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Easy to implement coherence (snooping and serialization)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Not scalable to large number of nodes (limited bandwidth, electrical loading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reduced frequency)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High contention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fast saturation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5FD5CF-9F76-E14F-9CE8-15A70DDBA0F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6260" name="Picture 4" descr="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44277"/>
            <a:ext cx="43005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261" name="Straight Connector 26"/>
          <p:cNvCxnSpPr>
            <a:cxnSpLocks noChangeShapeType="1"/>
          </p:cNvCxnSpPr>
          <p:nvPr/>
        </p:nvCxnSpPr>
        <p:spPr bwMode="auto">
          <a:xfrm rot="5400000">
            <a:off x="1187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2" name="Straight Connector 27"/>
          <p:cNvCxnSpPr>
            <a:cxnSpLocks noChangeShapeType="1"/>
          </p:cNvCxnSpPr>
          <p:nvPr/>
        </p:nvCxnSpPr>
        <p:spPr bwMode="auto">
          <a:xfrm rot="5400000">
            <a:off x="2101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3" name="Straight Connector 28"/>
          <p:cNvCxnSpPr>
            <a:cxnSpLocks noChangeShapeType="1"/>
          </p:cNvCxnSpPr>
          <p:nvPr/>
        </p:nvCxnSpPr>
        <p:spPr bwMode="auto">
          <a:xfrm rot="5400000">
            <a:off x="3016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4" name="Straight Connector 29"/>
          <p:cNvCxnSpPr>
            <a:cxnSpLocks noChangeShapeType="1"/>
          </p:cNvCxnSpPr>
          <p:nvPr/>
        </p:nvCxnSpPr>
        <p:spPr bwMode="auto">
          <a:xfrm rot="5400000">
            <a:off x="39306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30"/>
          <p:cNvCxnSpPr>
            <a:cxnSpLocks noChangeShapeType="1"/>
          </p:cNvCxnSpPr>
          <p:nvPr/>
        </p:nvCxnSpPr>
        <p:spPr bwMode="auto">
          <a:xfrm rot="5400000">
            <a:off x="48450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31"/>
          <p:cNvCxnSpPr>
            <a:cxnSpLocks noChangeShapeType="1"/>
          </p:cNvCxnSpPr>
          <p:nvPr/>
        </p:nvCxnSpPr>
        <p:spPr bwMode="auto">
          <a:xfrm rot="5400000">
            <a:off x="5759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32"/>
          <p:cNvCxnSpPr>
            <a:cxnSpLocks noChangeShapeType="1"/>
          </p:cNvCxnSpPr>
          <p:nvPr/>
        </p:nvCxnSpPr>
        <p:spPr bwMode="auto">
          <a:xfrm rot="5400000">
            <a:off x="6673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33"/>
          <p:cNvCxnSpPr>
            <a:cxnSpLocks noChangeShapeType="1"/>
          </p:cNvCxnSpPr>
          <p:nvPr/>
        </p:nvCxnSpPr>
        <p:spPr bwMode="auto">
          <a:xfrm rot="5400000">
            <a:off x="7588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35"/>
          <p:cNvCxnSpPr>
            <a:cxnSpLocks noChangeShapeType="1"/>
          </p:cNvCxnSpPr>
          <p:nvPr/>
        </p:nvCxnSpPr>
        <p:spPr bwMode="auto">
          <a:xfrm>
            <a:off x="1066800" y="4648200"/>
            <a:ext cx="70866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143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057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71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8862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8006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15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629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43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86110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Point-to-Point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Every node connected to every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other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 with direct/isolated links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Lowest contention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Potentially lowest latency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Ideal, if cost is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no issue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Highest cost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O(N) connections/ports 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per node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O(N</a:t>
            </a:r>
            <a:r>
              <a:rPr lang="en-US" baseline="300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links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Not scalable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How to lay out on chip?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ABBFB-62A5-AD4C-8CFB-970886396A8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96000" y="9906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77724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820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6096000" y="53340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4958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8862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44958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cxnSp>
        <p:nvCxnSpPr>
          <p:cNvPr id="56" name="Straight Connector 55"/>
          <p:cNvCxnSpPr>
            <a:cxnSpLocks noChangeShapeType="1"/>
            <a:stCxn id="53" idx="7"/>
            <a:endCxn id="54" idx="6"/>
          </p:cNvCxnSpPr>
          <p:nvPr/>
        </p:nvCxnSpPr>
        <p:spPr bwMode="auto">
          <a:xfrm rot="16200000" flipV="1">
            <a:off x="3979863" y="3830637"/>
            <a:ext cx="1411288" cy="531813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  <a:stCxn id="53" idx="7"/>
            <a:endCxn id="55" idx="5"/>
          </p:cNvCxnSpPr>
          <p:nvPr/>
        </p:nvCxnSpPr>
        <p:spPr bwMode="auto">
          <a:xfrm rot="5400000" flipH="1" flipV="1">
            <a:off x="3616325" y="3467101"/>
            <a:ext cx="267017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  <a:stCxn id="54" idx="6"/>
            <a:endCxn id="55" idx="5"/>
          </p:cNvCxnSpPr>
          <p:nvPr/>
        </p:nvCxnSpPr>
        <p:spPr bwMode="auto">
          <a:xfrm flipV="1">
            <a:off x="4419600" y="2132013"/>
            <a:ext cx="531813" cy="125888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343400" y="2132013"/>
            <a:ext cx="3430588" cy="3201987"/>
            <a:chOff x="2582978" y="2512357"/>
            <a:chExt cx="3431242" cy="3202644"/>
          </a:xfrm>
        </p:grpSpPr>
        <p:cxnSp>
          <p:nvCxnSpPr>
            <p:cNvPr id="97321" name="Straight Connector 41"/>
            <p:cNvCxnSpPr>
              <a:cxnSpLocks noChangeShapeType="1"/>
              <a:stCxn id="53" idx="7"/>
              <a:endCxn id="51" idx="1"/>
            </p:cNvCxnSpPr>
            <p:nvPr/>
          </p:nvCxnSpPr>
          <p:spPr bwMode="auto">
            <a:xfrm>
              <a:off x="3114513" y="5183461"/>
              <a:ext cx="2899707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2" name="Straight Connector 56"/>
            <p:cNvCxnSpPr>
              <a:cxnSpLocks noChangeShapeType="1"/>
              <a:stCxn id="54" idx="6"/>
              <a:endCxn id="51" idx="1"/>
            </p:cNvCxnSpPr>
            <p:nvPr/>
          </p:nvCxnSpPr>
          <p:spPr bwMode="auto">
            <a:xfrm>
              <a:off x="2582978" y="3771701"/>
              <a:ext cx="3431242" cy="141176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3" name="Straight Connector 62"/>
            <p:cNvCxnSpPr>
              <a:cxnSpLocks noChangeShapeType="1"/>
              <a:stCxn id="55" idx="5"/>
              <a:endCxn id="51" idx="1"/>
            </p:cNvCxnSpPr>
            <p:nvPr/>
          </p:nvCxnSpPr>
          <p:spPr bwMode="auto">
            <a:xfrm>
              <a:off x="3114514" y="2512357"/>
              <a:ext cx="2899706" cy="267110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4" name="Straight Connector 70"/>
            <p:cNvCxnSpPr>
              <a:cxnSpLocks noChangeShapeType="1"/>
              <a:stCxn id="52" idx="0"/>
              <a:endCxn id="51" idx="1"/>
            </p:cNvCxnSpPr>
            <p:nvPr/>
          </p:nvCxnSpPr>
          <p:spPr bwMode="auto">
            <a:xfrm flipV="1">
              <a:off x="4526263" y="5183461"/>
              <a:ext cx="1487957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6" name="Group 76"/>
          <p:cNvGrpSpPr>
            <a:grpSpLocks/>
          </p:cNvGrpSpPr>
          <p:nvPr/>
        </p:nvGrpSpPr>
        <p:grpSpPr bwMode="auto">
          <a:xfrm>
            <a:off x="4343400" y="1524000"/>
            <a:ext cx="3962400" cy="3810000"/>
            <a:chOff x="2582985" y="1904999"/>
            <a:chExt cx="3962400" cy="3810001"/>
          </a:xfrm>
        </p:grpSpPr>
        <p:cxnSp>
          <p:nvCxnSpPr>
            <p:cNvPr id="97314" name="Straight Connector 25"/>
            <p:cNvCxnSpPr>
              <a:cxnSpLocks noChangeShapeType="1"/>
              <a:stCxn id="53" idx="7"/>
              <a:endCxn id="48" idx="4"/>
            </p:cNvCxnSpPr>
            <p:nvPr/>
          </p:nvCxnSpPr>
          <p:spPr bwMode="auto">
            <a:xfrm flipV="1">
              <a:off x="3114470" y="1904999"/>
              <a:ext cx="14116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5" name="Straight Connector 47"/>
            <p:cNvCxnSpPr>
              <a:cxnSpLocks noChangeShapeType="1"/>
              <a:stCxn id="49" idx="3"/>
              <a:endCxn id="48" idx="4"/>
            </p:cNvCxnSpPr>
            <p:nvPr/>
          </p:nvCxnSpPr>
          <p:spPr bwMode="auto">
            <a:xfrm flipH="1" flipV="1">
              <a:off x="4526085" y="1904999"/>
              <a:ext cx="14878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6" name="Straight Connector 50"/>
            <p:cNvCxnSpPr>
              <a:cxnSpLocks noChangeShapeType="1"/>
              <a:stCxn id="54" idx="6"/>
              <a:endCxn id="48" idx="4"/>
            </p:cNvCxnSpPr>
            <p:nvPr/>
          </p:nvCxnSpPr>
          <p:spPr bwMode="auto">
            <a:xfrm flipV="1">
              <a:off x="2582985" y="1904999"/>
              <a:ext cx="19431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7" name="Straight Connector 60"/>
            <p:cNvCxnSpPr>
              <a:cxnSpLocks noChangeShapeType="1"/>
              <a:stCxn id="55" idx="5"/>
              <a:endCxn id="48" idx="4"/>
            </p:cNvCxnSpPr>
            <p:nvPr/>
          </p:nvCxnSpPr>
          <p:spPr bwMode="auto">
            <a:xfrm flipV="1">
              <a:off x="3114470" y="1904999"/>
              <a:ext cx="14116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8" name="Straight Connector 64"/>
            <p:cNvCxnSpPr>
              <a:cxnSpLocks noChangeShapeType="1"/>
              <a:stCxn id="48" idx="4"/>
              <a:endCxn id="52" idx="0"/>
            </p:cNvCxnSpPr>
            <p:nvPr/>
          </p:nvCxnSpPr>
          <p:spPr bwMode="auto">
            <a:xfrm>
              <a:off x="4526085" y="1904999"/>
              <a:ext cx="0" cy="3810001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9" name="Straight Connector 66"/>
            <p:cNvCxnSpPr>
              <a:cxnSpLocks noChangeShapeType="1"/>
              <a:stCxn id="48" idx="4"/>
              <a:endCxn id="51" idx="1"/>
            </p:cNvCxnSpPr>
            <p:nvPr/>
          </p:nvCxnSpPr>
          <p:spPr bwMode="auto">
            <a:xfrm>
              <a:off x="4526085" y="1904999"/>
              <a:ext cx="14878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0" name="Straight Connector 74"/>
            <p:cNvCxnSpPr>
              <a:cxnSpLocks noChangeShapeType="1"/>
              <a:stCxn id="50" idx="2"/>
              <a:endCxn id="48" idx="4"/>
            </p:cNvCxnSpPr>
            <p:nvPr/>
          </p:nvCxnSpPr>
          <p:spPr bwMode="auto">
            <a:xfrm flipH="1" flipV="1">
              <a:off x="4526085" y="1904999"/>
              <a:ext cx="20193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6"/>
            <a:chExt cx="3962400" cy="3202645"/>
          </a:xfrm>
        </p:grpSpPr>
        <p:cxnSp>
          <p:nvCxnSpPr>
            <p:cNvPr id="97308" name="Straight Connector 21"/>
            <p:cNvCxnSpPr>
              <a:cxnSpLocks noChangeShapeType="1"/>
              <a:stCxn id="53" idx="7"/>
              <a:endCxn id="49" idx="3"/>
            </p:cNvCxnSpPr>
            <p:nvPr/>
          </p:nvCxnSpPr>
          <p:spPr bwMode="auto">
            <a:xfrm flipV="1">
              <a:off x="3114470" y="2512356"/>
              <a:ext cx="289943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9" name="Straight Connector 52"/>
            <p:cNvCxnSpPr>
              <a:cxnSpLocks noChangeShapeType="1"/>
              <a:stCxn id="54" idx="6"/>
              <a:endCxn id="49" idx="3"/>
            </p:cNvCxnSpPr>
            <p:nvPr/>
          </p:nvCxnSpPr>
          <p:spPr bwMode="auto">
            <a:xfrm flipV="1">
              <a:off x="2582985" y="2512356"/>
              <a:ext cx="343091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0" name="Straight Connector 58"/>
            <p:cNvCxnSpPr>
              <a:cxnSpLocks noChangeShapeType="1"/>
              <a:stCxn id="52" idx="0"/>
              <a:endCxn id="49" idx="3"/>
            </p:cNvCxnSpPr>
            <p:nvPr/>
          </p:nvCxnSpPr>
          <p:spPr bwMode="auto">
            <a:xfrm flipV="1">
              <a:off x="4526085" y="2512356"/>
              <a:ext cx="1487815" cy="32026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1" name="Straight Connector 68"/>
            <p:cNvCxnSpPr>
              <a:cxnSpLocks noChangeShapeType="1"/>
              <a:stCxn id="49" idx="3"/>
              <a:endCxn id="50" idx="2"/>
            </p:cNvCxnSpPr>
            <p:nvPr/>
          </p:nvCxnSpPr>
          <p:spPr bwMode="auto">
            <a:xfrm>
              <a:off x="6013900" y="2512356"/>
              <a:ext cx="53148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2" name="Straight Connector 78"/>
            <p:cNvCxnSpPr>
              <a:cxnSpLocks noChangeShapeType="1"/>
              <a:stCxn id="55" idx="5"/>
              <a:endCxn id="49" idx="3"/>
            </p:cNvCxnSpPr>
            <p:nvPr/>
          </p:nvCxnSpPr>
          <p:spPr bwMode="auto">
            <a:xfrm>
              <a:off x="3114470" y="2512356"/>
              <a:ext cx="2899430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3" name="Straight Connector 80"/>
            <p:cNvCxnSpPr>
              <a:cxnSpLocks noChangeShapeType="1"/>
              <a:stCxn id="51" idx="1"/>
              <a:endCxn id="49" idx="3"/>
            </p:cNvCxnSpPr>
            <p:nvPr/>
          </p:nvCxnSpPr>
          <p:spPr bwMode="auto">
            <a:xfrm flipV="1">
              <a:off x="6013900" y="2512356"/>
              <a:ext cx="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8"/>
            <a:chExt cx="3962401" cy="3202642"/>
          </a:xfrm>
        </p:grpSpPr>
        <p:cxnSp>
          <p:nvCxnSpPr>
            <p:cNvPr id="97303" name="Straight Connector 39"/>
            <p:cNvCxnSpPr>
              <a:cxnSpLocks noChangeShapeType="1"/>
              <a:stCxn id="53" idx="7"/>
              <a:endCxn id="50" idx="2"/>
            </p:cNvCxnSpPr>
            <p:nvPr/>
          </p:nvCxnSpPr>
          <p:spPr bwMode="auto">
            <a:xfrm flipV="1">
              <a:off x="3114470" y="3771702"/>
              <a:ext cx="3430916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4" name="Straight Connector 54"/>
            <p:cNvCxnSpPr>
              <a:cxnSpLocks noChangeShapeType="1"/>
              <a:stCxn id="54" idx="6"/>
              <a:endCxn id="50" idx="2"/>
            </p:cNvCxnSpPr>
            <p:nvPr/>
          </p:nvCxnSpPr>
          <p:spPr bwMode="auto">
            <a:xfrm>
              <a:off x="2582985" y="3771702"/>
              <a:ext cx="3962401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5" name="Straight Connector 72"/>
            <p:cNvCxnSpPr>
              <a:cxnSpLocks noChangeShapeType="1"/>
              <a:stCxn id="51" idx="1"/>
              <a:endCxn id="50" idx="2"/>
            </p:cNvCxnSpPr>
            <p:nvPr/>
          </p:nvCxnSpPr>
          <p:spPr bwMode="auto">
            <a:xfrm flipV="1">
              <a:off x="6013901" y="3771702"/>
              <a:ext cx="531485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6" name="Straight Connector 83"/>
            <p:cNvCxnSpPr>
              <a:cxnSpLocks noChangeShapeType="1"/>
              <a:stCxn id="50" idx="2"/>
              <a:endCxn id="55" idx="5"/>
            </p:cNvCxnSpPr>
            <p:nvPr/>
          </p:nvCxnSpPr>
          <p:spPr bwMode="auto">
            <a:xfrm flipH="1" flipV="1">
              <a:off x="3114470" y="2512358"/>
              <a:ext cx="3430916" cy="12593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7" name="Straight Connector 85"/>
            <p:cNvCxnSpPr>
              <a:cxnSpLocks noChangeShapeType="1"/>
              <a:stCxn id="50" idx="2"/>
              <a:endCxn id="52" idx="0"/>
            </p:cNvCxnSpPr>
            <p:nvPr/>
          </p:nvCxnSpPr>
          <p:spPr bwMode="auto">
            <a:xfrm flipH="1">
              <a:off x="4526085" y="3771702"/>
              <a:ext cx="2019301" cy="194329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4343400" y="2132013"/>
            <a:ext cx="1943100" cy="3201987"/>
            <a:chOff x="2582985" y="2512356"/>
            <a:chExt cx="1943100" cy="3202644"/>
          </a:xfrm>
        </p:grpSpPr>
        <p:cxnSp>
          <p:nvCxnSpPr>
            <p:cNvPr id="97300" name="Straight Connector 43"/>
            <p:cNvCxnSpPr>
              <a:cxnSpLocks noChangeShapeType="1"/>
              <a:stCxn id="53" idx="7"/>
              <a:endCxn id="52" idx="0"/>
            </p:cNvCxnSpPr>
            <p:nvPr/>
          </p:nvCxnSpPr>
          <p:spPr bwMode="auto">
            <a:xfrm>
              <a:off x="3114470" y="5183460"/>
              <a:ext cx="1411615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1" name="Straight Connector 87"/>
            <p:cNvCxnSpPr>
              <a:cxnSpLocks noChangeShapeType="1"/>
              <a:stCxn id="52" idx="0"/>
              <a:endCxn id="54" idx="6"/>
            </p:cNvCxnSpPr>
            <p:nvPr/>
          </p:nvCxnSpPr>
          <p:spPr bwMode="auto">
            <a:xfrm flipH="1" flipV="1">
              <a:off x="2582985" y="3771700"/>
              <a:ext cx="1943100" cy="194330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2" name="Straight Connector 89"/>
            <p:cNvCxnSpPr>
              <a:cxnSpLocks noChangeShapeType="1"/>
              <a:stCxn id="55" idx="5"/>
              <a:endCxn id="52" idx="0"/>
            </p:cNvCxnSpPr>
            <p:nvPr/>
          </p:nvCxnSpPr>
          <p:spPr bwMode="auto">
            <a:xfrm>
              <a:off x="3114470" y="2512356"/>
              <a:ext cx="1411615" cy="32026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48463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Crossbar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Every node connected to every other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with a shared link for each destination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Enables concurrent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transfers to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non-conflicting destinations 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Could be cost-effective for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small number of nodes</a:t>
            </a: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+ Low latency and high throughput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Expensive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Not scalable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O(N</a:t>
            </a:r>
            <a:r>
              <a:rPr lang="en-US" sz="2200" baseline="300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cost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Difficult to arbitrate as N increases</a:t>
            </a:r>
          </a:p>
          <a:p>
            <a:pPr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Used in core-to-cache-bank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networks in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IBM POWER5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Sun Niagara I/II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3D7E5E-56EC-9C4D-A550-5165DD53D7E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257800" y="2743200"/>
            <a:ext cx="3492500" cy="3521075"/>
            <a:chOff x="1828" y="1588"/>
            <a:chExt cx="2200" cy="2218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2016" y="16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2016" y="19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2016" y="21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2016" y="240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2016" y="264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2016" y="28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2016" y="31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2016" y="33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39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6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34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321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297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27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24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22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1828" y="15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1828" y="18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7" name="Rectangle 23"/>
            <p:cNvSpPr>
              <a:spLocks noChangeArrowheads="1"/>
            </p:cNvSpPr>
            <p:nvPr/>
          </p:nvSpPr>
          <p:spPr bwMode="auto">
            <a:xfrm>
              <a:off x="1828" y="20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8" name="Rectangle 24"/>
            <p:cNvSpPr>
              <a:spLocks noChangeArrowheads="1"/>
            </p:cNvSpPr>
            <p:nvPr/>
          </p:nvSpPr>
          <p:spPr bwMode="auto">
            <a:xfrm>
              <a:off x="1828" y="230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1828" y="254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1828" y="27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1828" y="30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21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auto">
            <a:xfrm>
              <a:off x="1828" y="32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4" name="Rectangle 30"/>
            <p:cNvSpPr>
              <a:spLocks noChangeArrowheads="1"/>
            </p:cNvSpPr>
            <p:nvPr/>
          </p:nvSpPr>
          <p:spPr bwMode="auto">
            <a:xfrm>
              <a:off x="24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5" name="Rectangle 31"/>
            <p:cNvSpPr>
              <a:spLocks noChangeArrowheads="1"/>
            </p:cNvSpPr>
            <p:nvPr/>
          </p:nvSpPr>
          <p:spPr bwMode="auto">
            <a:xfrm>
              <a:off x="26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6" name="Rectangle 32"/>
            <p:cNvSpPr>
              <a:spLocks noChangeArrowheads="1"/>
            </p:cNvSpPr>
            <p:nvPr/>
          </p:nvSpPr>
          <p:spPr bwMode="auto">
            <a:xfrm>
              <a:off x="288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312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33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9" name="Rectangle 35"/>
            <p:cNvSpPr>
              <a:spLocks noChangeArrowheads="1"/>
            </p:cNvSpPr>
            <p:nvPr/>
          </p:nvSpPr>
          <p:spPr bwMode="auto">
            <a:xfrm>
              <a:off x="36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40" name="Rectangle 36"/>
            <p:cNvSpPr>
              <a:spLocks noChangeArrowheads="1"/>
            </p:cNvSpPr>
            <p:nvPr/>
          </p:nvSpPr>
          <p:spPr bwMode="auto">
            <a:xfrm>
              <a:off x="38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21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</a:t>
              </a:r>
            </a:p>
          </p:txBody>
        </p:sp>
        <p:sp>
          <p:nvSpPr>
            <p:cNvPr id="98342" name="Rectangle 38"/>
            <p:cNvSpPr>
              <a:spLocks noChangeArrowheads="1"/>
            </p:cNvSpPr>
            <p:nvPr/>
          </p:nvSpPr>
          <p:spPr bwMode="auto">
            <a:xfrm>
              <a:off x="24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1</a:t>
              </a: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26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2</a:t>
              </a:r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288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3</a:t>
              </a:r>
            </a:p>
          </p:txBody>
        </p:sp>
        <p:sp>
          <p:nvSpPr>
            <p:cNvPr id="98345" name="Rectangle 41"/>
            <p:cNvSpPr>
              <a:spLocks noChangeArrowheads="1"/>
            </p:cNvSpPr>
            <p:nvPr/>
          </p:nvSpPr>
          <p:spPr bwMode="auto">
            <a:xfrm>
              <a:off x="312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4</a:t>
              </a:r>
            </a:p>
          </p:txBody>
        </p:sp>
        <p:sp>
          <p:nvSpPr>
            <p:cNvPr id="98346" name="Rectangle 42"/>
            <p:cNvSpPr>
              <a:spLocks noChangeArrowheads="1"/>
            </p:cNvSpPr>
            <p:nvPr/>
          </p:nvSpPr>
          <p:spPr bwMode="auto">
            <a:xfrm>
              <a:off x="33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5</a:t>
              </a:r>
            </a:p>
          </p:txBody>
        </p:sp>
        <p:sp>
          <p:nvSpPr>
            <p:cNvPr id="98347" name="Rectangle 43"/>
            <p:cNvSpPr>
              <a:spLocks noChangeArrowheads="1"/>
            </p:cNvSpPr>
            <p:nvPr/>
          </p:nvSpPr>
          <p:spPr bwMode="auto">
            <a:xfrm>
              <a:off x="36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6</a:t>
              </a:r>
            </a:p>
          </p:txBody>
        </p:sp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38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7</a:t>
              </a: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1831" y="32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</a:t>
              </a: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1831" y="30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1</a:t>
              </a:r>
            </a:p>
          </p:txBody>
        </p:sp>
        <p:sp>
          <p:nvSpPr>
            <p:cNvPr id="98351" name="Rectangle 47"/>
            <p:cNvSpPr>
              <a:spLocks noChangeArrowheads="1"/>
            </p:cNvSpPr>
            <p:nvPr/>
          </p:nvSpPr>
          <p:spPr bwMode="auto">
            <a:xfrm>
              <a:off x="1831" y="27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2</a:t>
              </a:r>
            </a:p>
          </p:txBody>
        </p:sp>
        <p:sp>
          <p:nvSpPr>
            <p:cNvPr id="98352" name="Rectangle 48"/>
            <p:cNvSpPr>
              <a:spLocks noChangeArrowheads="1"/>
            </p:cNvSpPr>
            <p:nvPr/>
          </p:nvSpPr>
          <p:spPr bwMode="auto">
            <a:xfrm>
              <a:off x="1831" y="255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3</a:t>
              </a:r>
            </a:p>
          </p:txBody>
        </p:sp>
        <p:sp>
          <p:nvSpPr>
            <p:cNvPr id="98353" name="Rectangle 49"/>
            <p:cNvSpPr>
              <a:spLocks noChangeArrowheads="1"/>
            </p:cNvSpPr>
            <p:nvPr/>
          </p:nvSpPr>
          <p:spPr bwMode="auto">
            <a:xfrm>
              <a:off x="1831" y="231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4</a:t>
              </a:r>
            </a:p>
          </p:txBody>
        </p:sp>
        <p:sp>
          <p:nvSpPr>
            <p:cNvPr id="98354" name="Rectangle 50"/>
            <p:cNvSpPr>
              <a:spLocks noChangeArrowheads="1"/>
            </p:cNvSpPr>
            <p:nvPr/>
          </p:nvSpPr>
          <p:spPr bwMode="auto">
            <a:xfrm>
              <a:off x="1831" y="20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5</a:t>
              </a:r>
            </a:p>
          </p:txBody>
        </p:sp>
        <p:sp>
          <p:nvSpPr>
            <p:cNvPr id="98355" name="Rectangle 51"/>
            <p:cNvSpPr>
              <a:spLocks noChangeArrowheads="1"/>
            </p:cNvSpPr>
            <p:nvPr/>
          </p:nvSpPr>
          <p:spPr bwMode="auto">
            <a:xfrm>
              <a:off x="1831" y="18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6</a:t>
              </a:r>
            </a:p>
          </p:txBody>
        </p:sp>
        <p:sp>
          <p:nvSpPr>
            <p:cNvPr id="98356" name="Rectangle 52"/>
            <p:cNvSpPr>
              <a:spLocks noChangeArrowheads="1"/>
            </p:cNvSpPr>
            <p:nvPr/>
          </p:nvSpPr>
          <p:spPr bwMode="auto">
            <a:xfrm>
              <a:off x="1831" y="15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7</a:t>
              </a:r>
            </a:p>
          </p:txBody>
        </p:sp>
        <p:sp>
          <p:nvSpPr>
            <p:cNvPr id="98357" name="AutoShape 53"/>
            <p:cNvSpPr>
              <a:spLocks noChangeArrowheads="1"/>
            </p:cNvSpPr>
            <p:nvPr/>
          </p:nvSpPr>
          <p:spPr bwMode="auto">
            <a:xfrm rot="10800000" flipH="1" flipV="1">
              <a:off x="21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8" name="AutoShape 54"/>
            <p:cNvSpPr>
              <a:spLocks noChangeArrowheads="1"/>
            </p:cNvSpPr>
            <p:nvPr/>
          </p:nvSpPr>
          <p:spPr bwMode="auto">
            <a:xfrm rot="10800000" flipH="1" flipV="1">
              <a:off x="24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9" name="AutoShape 55"/>
            <p:cNvSpPr>
              <a:spLocks noChangeArrowheads="1"/>
            </p:cNvSpPr>
            <p:nvPr/>
          </p:nvSpPr>
          <p:spPr bwMode="auto">
            <a:xfrm rot="10800000" flipH="1" flipV="1">
              <a:off x="26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auto">
            <a:xfrm rot="10800000" flipH="1" flipV="1">
              <a:off x="288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1" name="AutoShape 57"/>
            <p:cNvSpPr>
              <a:spLocks noChangeArrowheads="1"/>
            </p:cNvSpPr>
            <p:nvPr/>
          </p:nvSpPr>
          <p:spPr bwMode="auto">
            <a:xfrm rot="10800000" flipH="1" flipV="1">
              <a:off x="312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AutoShape 58"/>
            <p:cNvSpPr>
              <a:spLocks noChangeArrowheads="1"/>
            </p:cNvSpPr>
            <p:nvPr/>
          </p:nvSpPr>
          <p:spPr bwMode="auto">
            <a:xfrm rot="10800000" flipH="1" flipV="1">
              <a:off x="33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AutoShape 59"/>
            <p:cNvSpPr>
              <a:spLocks noChangeArrowheads="1"/>
            </p:cNvSpPr>
            <p:nvPr/>
          </p:nvSpPr>
          <p:spPr bwMode="auto">
            <a:xfrm rot="10800000" flipH="1" flipV="1">
              <a:off x="36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AutoShape 60"/>
            <p:cNvSpPr>
              <a:spLocks noChangeArrowheads="1"/>
            </p:cNvSpPr>
            <p:nvPr/>
          </p:nvSpPr>
          <p:spPr bwMode="auto">
            <a:xfrm rot="10800000" flipH="1" flipV="1">
              <a:off x="38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auto">
            <a:xfrm>
              <a:off x="22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auto">
            <a:xfrm>
              <a:off x="24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auto">
            <a:xfrm>
              <a:off x="26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8" name="Oval 64"/>
            <p:cNvSpPr>
              <a:spLocks noChangeArrowheads="1"/>
            </p:cNvSpPr>
            <p:nvPr/>
          </p:nvSpPr>
          <p:spPr bwMode="auto">
            <a:xfrm>
              <a:off x="293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9" name="Oval 65"/>
            <p:cNvSpPr>
              <a:spLocks noChangeArrowheads="1"/>
            </p:cNvSpPr>
            <p:nvPr/>
          </p:nvSpPr>
          <p:spPr bwMode="auto">
            <a:xfrm>
              <a:off x="317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0" name="Oval 66"/>
            <p:cNvSpPr>
              <a:spLocks noChangeArrowheads="1"/>
            </p:cNvSpPr>
            <p:nvPr/>
          </p:nvSpPr>
          <p:spPr bwMode="auto">
            <a:xfrm>
              <a:off x="34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1" name="Oval 67"/>
            <p:cNvSpPr>
              <a:spLocks noChangeArrowheads="1"/>
            </p:cNvSpPr>
            <p:nvPr/>
          </p:nvSpPr>
          <p:spPr bwMode="auto">
            <a:xfrm>
              <a:off x="36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2" name="Oval 68"/>
            <p:cNvSpPr>
              <a:spLocks noChangeArrowheads="1"/>
            </p:cNvSpPr>
            <p:nvPr/>
          </p:nvSpPr>
          <p:spPr bwMode="auto">
            <a:xfrm>
              <a:off x="38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3" name="Oval 69"/>
            <p:cNvSpPr>
              <a:spLocks noChangeArrowheads="1"/>
            </p:cNvSpPr>
            <p:nvPr/>
          </p:nvSpPr>
          <p:spPr bwMode="auto">
            <a:xfrm>
              <a:off x="22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4" name="Oval 70"/>
            <p:cNvSpPr>
              <a:spLocks noChangeArrowheads="1"/>
            </p:cNvSpPr>
            <p:nvPr/>
          </p:nvSpPr>
          <p:spPr bwMode="auto">
            <a:xfrm>
              <a:off x="24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auto">
            <a:xfrm>
              <a:off x="26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6" name="Oval 72"/>
            <p:cNvSpPr>
              <a:spLocks noChangeArrowheads="1"/>
            </p:cNvSpPr>
            <p:nvPr/>
          </p:nvSpPr>
          <p:spPr bwMode="auto">
            <a:xfrm>
              <a:off x="293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7" name="Oval 73"/>
            <p:cNvSpPr>
              <a:spLocks noChangeArrowheads="1"/>
            </p:cNvSpPr>
            <p:nvPr/>
          </p:nvSpPr>
          <p:spPr bwMode="auto">
            <a:xfrm>
              <a:off x="317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auto">
            <a:xfrm>
              <a:off x="34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auto">
            <a:xfrm>
              <a:off x="36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0" name="Oval 76"/>
            <p:cNvSpPr>
              <a:spLocks noChangeArrowheads="1"/>
            </p:cNvSpPr>
            <p:nvPr/>
          </p:nvSpPr>
          <p:spPr bwMode="auto">
            <a:xfrm>
              <a:off x="38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1" name="Oval 77"/>
            <p:cNvSpPr>
              <a:spLocks noChangeArrowheads="1"/>
            </p:cNvSpPr>
            <p:nvPr/>
          </p:nvSpPr>
          <p:spPr bwMode="auto">
            <a:xfrm>
              <a:off x="22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2" name="Oval 78"/>
            <p:cNvSpPr>
              <a:spLocks noChangeArrowheads="1"/>
            </p:cNvSpPr>
            <p:nvPr/>
          </p:nvSpPr>
          <p:spPr bwMode="auto">
            <a:xfrm>
              <a:off x="24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3" name="Oval 79"/>
            <p:cNvSpPr>
              <a:spLocks noChangeArrowheads="1"/>
            </p:cNvSpPr>
            <p:nvPr/>
          </p:nvSpPr>
          <p:spPr bwMode="auto">
            <a:xfrm>
              <a:off x="26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4" name="Oval 80"/>
            <p:cNvSpPr>
              <a:spLocks noChangeArrowheads="1"/>
            </p:cNvSpPr>
            <p:nvPr/>
          </p:nvSpPr>
          <p:spPr bwMode="auto">
            <a:xfrm>
              <a:off x="293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5" name="Oval 81"/>
            <p:cNvSpPr>
              <a:spLocks noChangeArrowheads="1"/>
            </p:cNvSpPr>
            <p:nvPr/>
          </p:nvSpPr>
          <p:spPr bwMode="auto">
            <a:xfrm>
              <a:off x="317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auto">
            <a:xfrm>
              <a:off x="34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auto">
            <a:xfrm>
              <a:off x="36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auto">
            <a:xfrm>
              <a:off x="38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auto">
            <a:xfrm>
              <a:off x="22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0" name="Oval 86"/>
            <p:cNvSpPr>
              <a:spLocks noChangeArrowheads="1"/>
            </p:cNvSpPr>
            <p:nvPr/>
          </p:nvSpPr>
          <p:spPr bwMode="auto">
            <a:xfrm>
              <a:off x="24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1" name="Oval 87"/>
            <p:cNvSpPr>
              <a:spLocks noChangeArrowheads="1"/>
            </p:cNvSpPr>
            <p:nvPr/>
          </p:nvSpPr>
          <p:spPr bwMode="auto">
            <a:xfrm>
              <a:off x="26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2" name="Oval 88"/>
            <p:cNvSpPr>
              <a:spLocks noChangeArrowheads="1"/>
            </p:cNvSpPr>
            <p:nvPr/>
          </p:nvSpPr>
          <p:spPr bwMode="auto">
            <a:xfrm>
              <a:off x="293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3" name="Oval 89"/>
            <p:cNvSpPr>
              <a:spLocks noChangeArrowheads="1"/>
            </p:cNvSpPr>
            <p:nvPr/>
          </p:nvSpPr>
          <p:spPr bwMode="auto">
            <a:xfrm>
              <a:off x="317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4" name="Oval 90"/>
            <p:cNvSpPr>
              <a:spLocks noChangeArrowheads="1"/>
            </p:cNvSpPr>
            <p:nvPr/>
          </p:nvSpPr>
          <p:spPr bwMode="auto">
            <a:xfrm>
              <a:off x="34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5" name="Oval 91"/>
            <p:cNvSpPr>
              <a:spLocks noChangeArrowheads="1"/>
            </p:cNvSpPr>
            <p:nvPr/>
          </p:nvSpPr>
          <p:spPr bwMode="auto">
            <a:xfrm>
              <a:off x="36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6" name="Oval 92"/>
            <p:cNvSpPr>
              <a:spLocks noChangeArrowheads="1"/>
            </p:cNvSpPr>
            <p:nvPr/>
          </p:nvSpPr>
          <p:spPr bwMode="auto">
            <a:xfrm>
              <a:off x="38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7" name="Oval 93"/>
            <p:cNvSpPr>
              <a:spLocks noChangeArrowheads="1"/>
            </p:cNvSpPr>
            <p:nvPr/>
          </p:nvSpPr>
          <p:spPr bwMode="auto">
            <a:xfrm>
              <a:off x="22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8" name="Oval 94"/>
            <p:cNvSpPr>
              <a:spLocks noChangeArrowheads="1"/>
            </p:cNvSpPr>
            <p:nvPr/>
          </p:nvSpPr>
          <p:spPr bwMode="auto">
            <a:xfrm>
              <a:off x="24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9" name="Oval 95"/>
            <p:cNvSpPr>
              <a:spLocks noChangeArrowheads="1"/>
            </p:cNvSpPr>
            <p:nvPr/>
          </p:nvSpPr>
          <p:spPr bwMode="auto">
            <a:xfrm>
              <a:off x="26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auto">
            <a:xfrm>
              <a:off x="293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1" name="Oval 97"/>
            <p:cNvSpPr>
              <a:spLocks noChangeArrowheads="1"/>
            </p:cNvSpPr>
            <p:nvPr/>
          </p:nvSpPr>
          <p:spPr bwMode="auto">
            <a:xfrm>
              <a:off x="317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2" name="Oval 98"/>
            <p:cNvSpPr>
              <a:spLocks noChangeArrowheads="1"/>
            </p:cNvSpPr>
            <p:nvPr/>
          </p:nvSpPr>
          <p:spPr bwMode="auto">
            <a:xfrm>
              <a:off x="34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3" name="Oval 99"/>
            <p:cNvSpPr>
              <a:spLocks noChangeArrowheads="1"/>
            </p:cNvSpPr>
            <p:nvPr/>
          </p:nvSpPr>
          <p:spPr bwMode="auto">
            <a:xfrm>
              <a:off x="36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auto">
            <a:xfrm>
              <a:off x="38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5" name="Oval 101"/>
            <p:cNvSpPr>
              <a:spLocks noChangeArrowheads="1"/>
            </p:cNvSpPr>
            <p:nvPr/>
          </p:nvSpPr>
          <p:spPr bwMode="auto">
            <a:xfrm>
              <a:off x="22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auto">
            <a:xfrm>
              <a:off x="24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auto">
            <a:xfrm>
              <a:off x="26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auto">
            <a:xfrm>
              <a:off x="293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auto">
            <a:xfrm>
              <a:off x="317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auto">
            <a:xfrm>
              <a:off x="34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auto">
            <a:xfrm>
              <a:off x="36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auto">
            <a:xfrm>
              <a:off x="38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auto">
            <a:xfrm>
              <a:off x="22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auto">
            <a:xfrm>
              <a:off x="24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auto">
            <a:xfrm>
              <a:off x="26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auto">
            <a:xfrm>
              <a:off x="293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auto">
            <a:xfrm>
              <a:off x="317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auto">
            <a:xfrm>
              <a:off x="34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9" name="Oval 115"/>
            <p:cNvSpPr>
              <a:spLocks noChangeArrowheads="1"/>
            </p:cNvSpPr>
            <p:nvPr/>
          </p:nvSpPr>
          <p:spPr bwMode="auto">
            <a:xfrm>
              <a:off x="36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auto">
            <a:xfrm>
              <a:off x="38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auto">
            <a:xfrm>
              <a:off x="22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auto">
            <a:xfrm>
              <a:off x="24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auto">
            <a:xfrm>
              <a:off x="26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auto">
            <a:xfrm>
              <a:off x="293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auto">
            <a:xfrm>
              <a:off x="317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auto">
            <a:xfrm>
              <a:off x="34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auto">
            <a:xfrm>
              <a:off x="36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auto">
            <a:xfrm>
              <a:off x="38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675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Crossbar Design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DB74D-E561-7C42-95B0-1E86B2CD406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9332" name="Group 236"/>
          <p:cNvGrpSpPr>
            <a:grpSpLocks/>
          </p:cNvGrpSpPr>
          <p:nvPr/>
        </p:nvGrpSpPr>
        <p:grpSpPr bwMode="auto">
          <a:xfrm>
            <a:off x="1600200" y="1363663"/>
            <a:ext cx="6019800" cy="4579937"/>
            <a:chOff x="990600" y="1295400"/>
            <a:chExt cx="7010400" cy="5334000"/>
          </a:xfrm>
        </p:grpSpPr>
        <p:grpSp>
          <p:nvGrpSpPr>
            <p:cNvPr id="99333" name="Group 39"/>
            <p:cNvGrpSpPr>
              <a:grpSpLocks/>
            </p:cNvGrpSpPr>
            <p:nvPr/>
          </p:nvGrpSpPr>
          <p:grpSpPr bwMode="auto">
            <a:xfrm>
              <a:off x="2178050" y="1447800"/>
              <a:ext cx="5562600" cy="4648200"/>
              <a:chOff x="1949940" y="2286000"/>
              <a:chExt cx="5562600" cy="3733800"/>
            </a:xfrm>
          </p:grpSpPr>
          <p:cxnSp>
            <p:nvCxnSpPr>
              <p:cNvPr id="99559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830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0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877697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1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1672354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2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2467011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3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3261668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4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056325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5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4850982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6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56456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2" name="Oval 241"/>
            <p:cNvSpPr/>
            <p:nvPr/>
          </p:nvSpPr>
          <p:spPr bwMode="auto">
            <a:xfrm>
              <a:off x="1905724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2700680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3493786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4288742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5083697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878653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6671761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7466716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990600" y="1295400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990600" y="1877795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990600" y="246203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990600" y="3044435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990600" y="362682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990600" y="4211073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990600" y="4793469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990600" y="5377713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grpSp>
          <p:nvGrpSpPr>
            <p:cNvPr id="99350" name="Group 55"/>
            <p:cNvGrpSpPr>
              <a:grpSpLocks/>
            </p:cNvGrpSpPr>
            <p:nvPr/>
          </p:nvGrpSpPr>
          <p:grpSpPr bwMode="auto">
            <a:xfrm>
              <a:off x="1531938" y="1558925"/>
              <a:ext cx="6400800" cy="4081463"/>
              <a:chOff x="1303874" y="1482875"/>
              <a:chExt cx="6400800" cy="4080932"/>
            </a:xfrm>
          </p:grpSpPr>
          <p:cxnSp>
            <p:nvCxnSpPr>
              <p:cNvPr id="99551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303874" y="148287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1303874" y="5563807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3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1303874" y="206586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4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1303874" y="264885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5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303874" y="323184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6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1303874" y="381483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7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303874" y="439782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8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303874" y="498081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51" name="Group 245"/>
            <p:cNvGrpSpPr>
              <a:grpSpLocks/>
            </p:cNvGrpSpPr>
            <p:nvPr/>
          </p:nvGrpSpPr>
          <p:grpSpPr bwMode="auto">
            <a:xfrm>
              <a:off x="1778000" y="1549400"/>
              <a:ext cx="5969000" cy="360363"/>
              <a:chOff x="1549401" y="1473201"/>
              <a:chExt cx="5968989" cy="359834"/>
            </a:xfrm>
          </p:grpSpPr>
          <p:grpSp>
            <p:nvGrpSpPr>
              <p:cNvPr id="99527" name="Group 54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7" name="Freeform 456"/>
                <p:cNvSpPr/>
                <p:nvPr/>
              </p:nvSpPr>
              <p:spPr bwMode="auto">
                <a:xfrm>
                  <a:off x="2480894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8" name="Isosceles Triangle 457"/>
                <p:cNvSpPr/>
                <p:nvPr/>
              </p:nvSpPr>
              <p:spPr bwMode="auto">
                <a:xfrm rot="5400000">
                  <a:off x="2591053" y="853913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28" name="Group 56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5" name="Freeform 454"/>
                <p:cNvSpPr/>
                <p:nvPr/>
              </p:nvSpPr>
              <p:spPr bwMode="auto">
                <a:xfrm>
                  <a:off x="2502168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6" name="Isosceles Triangle 455"/>
                <p:cNvSpPr/>
                <p:nvPr/>
              </p:nvSpPr>
              <p:spPr bwMode="auto">
                <a:xfrm rot="5400000">
                  <a:off x="2593840" y="855762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29" name="Group 5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3" name="Freeform 452"/>
                <p:cNvSpPr/>
                <p:nvPr/>
              </p:nvSpPr>
              <p:spPr bwMode="auto">
                <a:xfrm>
                  <a:off x="2480922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4" name="Isosceles Triangle 453"/>
                <p:cNvSpPr/>
                <p:nvPr/>
              </p:nvSpPr>
              <p:spPr bwMode="auto">
                <a:xfrm rot="5400000">
                  <a:off x="2590157" y="854838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0" name="Group 62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1" name="Freeform 450"/>
                <p:cNvSpPr/>
                <p:nvPr/>
              </p:nvSpPr>
              <p:spPr bwMode="auto">
                <a:xfrm>
                  <a:off x="2502196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2" name="Isosceles Triangle 451"/>
                <p:cNvSpPr/>
                <p:nvPr/>
              </p:nvSpPr>
              <p:spPr bwMode="auto">
                <a:xfrm rot="5400000">
                  <a:off x="2602187" y="864082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1" name="Group 65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9" name="Freeform 448"/>
                <p:cNvSpPr/>
                <p:nvPr/>
              </p:nvSpPr>
              <p:spPr bwMode="auto">
                <a:xfrm>
                  <a:off x="2480948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0" name="Isosceles Triangle 449"/>
                <p:cNvSpPr/>
                <p:nvPr/>
              </p:nvSpPr>
              <p:spPr bwMode="auto">
                <a:xfrm rot="5400000">
                  <a:off x="2590184" y="852989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2" name="Group 68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7" name="Freeform 446"/>
                <p:cNvSpPr/>
                <p:nvPr/>
              </p:nvSpPr>
              <p:spPr bwMode="auto">
                <a:xfrm>
                  <a:off x="2502223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8" name="Isosceles Triangle 447"/>
                <p:cNvSpPr/>
                <p:nvPr/>
              </p:nvSpPr>
              <p:spPr bwMode="auto">
                <a:xfrm rot="5400000">
                  <a:off x="2601290" y="865005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3" name="Group 71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5" name="Freeform 444"/>
                <p:cNvSpPr/>
                <p:nvPr/>
              </p:nvSpPr>
              <p:spPr bwMode="auto">
                <a:xfrm>
                  <a:off x="2480976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6" name="Isosceles Triangle 445"/>
                <p:cNvSpPr/>
                <p:nvPr/>
              </p:nvSpPr>
              <p:spPr bwMode="auto">
                <a:xfrm rot="5400000">
                  <a:off x="2591135" y="853914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4" name="Group 7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3" name="Freeform 442"/>
                <p:cNvSpPr/>
                <p:nvPr/>
              </p:nvSpPr>
              <p:spPr bwMode="auto">
                <a:xfrm>
                  <a:off x="2502250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4" name="Isosceles Triangle 443"/>
                <p:cNvSpPr/>
                <p:nvPr/>
              </p:nvSpPr>
              <p:spPr bwMode="auto">
                <a:xfrm rot="5400000">
                  <a:off x="2601317" y="863157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2" name="Group 246"/>
            <p:cNvGrpSpPr>
              <a:grpSpLocks/>
            </p:cNvGrpSpPr>
            <p:nvPr/>
          </p:nvGrpSpPr>
          <p:grpSpPr bwMode="auto">
            <a:xfrm>
              <a:off x="1778000" y="2146300"/>
              <a:ext cx="5969000" cy="360363"/>
              <a:chOff x="1549401" y="1473201"/>
              <a:chExt cx="5968989" cy="359834"/>
            </a:xfrm>
          </p:grpSpPr>
          <p:grpSp>
            <p:nvGrpSpPr>
              <p:cNvPr id="99503" name="Group 2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3" name="Freeform 432"/>
                <p:cNvSpPr/>
                <p:nvPr/>
              </p:nvSpPr>
              <p:spPr bwMode="auto">
                <a:xfrm>
                  <a:off x="2480894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4" name="Isosceles Triangle 433"/>
                <p:cNvSpPr/>
                <p:nvPr/>
              </p:nvSpPr>
              <p:spPr bwMode="auto">
                <a:xfrm rot="5400000">
                  <a:off x="2591053" y="854198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4" name="Group 2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1" name="Freeform 430"/>
                <p:cNvSpPr/>
                <p:nvPr/>
              </p:nvSpPr>
              <p:spPr bwMode="auto">
                <a:xfrm>
                  <a:off x="2502168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2" name="Isosceles Triangle 431"/>
                <p:cNvSpPr/>
                <p:nvPr/>
              </p:nvSpPr>
              <p:spPr bwMode="auto">
                <a:xfrm rot="5400000">
                  <a:off x="2593840" y="856047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5" name="Group 2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9" name="Freeform 428"/>
                <p:cNvSpPr/>
                <p:nvPr/>
              </p:nvSpPr>
              <p:spPr bwMode="auto">
                <a:xfrm>
                  <a:off x="2480922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0" name="Isosceles Triangle 429"/>
                <p:cNvSpPr/>
                <p:nvPr/>
              </p:nvSpPr>
              <p:spPr bwMode="auto">
                <a:xfrm rot="5400000">
                  <a:off x="2590157" y="855122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6" name="Group 2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7" name="Freeform 426"/>
                <p:cNvSpPr/>
                <p:nvPr/>
              </p:nvSpPr>
              <p:spPr bwMode="auto">
                <a:xfrm>
                  <a:off x="2502196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8" name="Isosceles Triangle 427"/>
                <p:cNvSpPr/>
                <p:nvPr/>
              </p:nvSpPr>
              <p:spPr bwMode="auto">
                <a:xfrm rot="5400000">
                  <a:off x="2602187" y="86436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7" name="Group 2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5" name="Freeform 424"/>
                <p:cNvSpPr/>
                <p:nvPr/>
              </p:nvSpPr>
              <p:spPr bwMode="auto">
                <a:xfrm>
                  <a:off x="2480948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6" name="Isosceles Triangle 425"/>
                <p:cNvSpPr/>
                <p:nvPr/>
              </p:nvSpPr>
              <p:spPr bwMode="auto">
                <a:xfrm rot="5400000">
                  <a:off x="2590184" y="853274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8" name="Group 2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3" name="Freeform 422"/>
                <p:cNvSpPr/>
                <p:nvPr/>
              </p:nvSpPr>
              <p:spPr bwMode="auto">
                <a:xfrm>
                  <a:off x="2502223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4" name="Isosceles Triangle 423"/>
                <p:cNvSpPr/>
                <p:nvPr/>
              </p:nvSpPr>
              <p:spPr bwMode="auto">
                <a:xfrm rot="5400000">
                  <a:off x="2601290" y="865290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9" name="Group 2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1" name="Freeform 420"/>
                <p:cNvSpPr/>
                <p:nvPr/>
              </p:nvSpPr>
              <p:spPr bwMode="auto">
                <a:xfrm>
                  <a:off x="2480976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2" name="Isosceles Triangle 421"/>
                <p:cNvSpPr/>
                <p:nvPr/>
              </p:nvSpPr>
              <p:spPr bwMode="auto">
                <a:xfrm rot="5400000">
                  <a:off x="2591135" y="854199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10" name="Group 2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19" name="Freeform 418"/>
                <p:cNvSpPr/>
                <p:nvPr/>
              </p:nvSpPr>
              <p:spPr bwMode="auto">
                <a:xfrm>
                  <a:off x="2502250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0" name="Isosceles Triangle 419"/>
                <p:cNvSpPr/>
                <p:nvPr/>
              </p:nvSpPr>
              <p:spPr bwMode="auto">
                <a:xfrm rot="5400000">
                  <a:off x="2601317" y="863442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3" name="Group 271"/>
            <p:cNvGrpSpPr>
              <a:grpSpLocks/>
            </p:cNvGrpSpPr>
            <p:nvPr/>
          </p:nvGrpSpPr>
          <p:grpSpPr bwMode="auto">
            <a:xfrm>
              <a:off x="1778000" y="2725738"/>
              <a:ext cx="5969000" cy="360362"/>
              <a:chOff x="1549401" y="1473201"/>
              <a:chExt cx="5968989" cy="359834"/>
            </a:xfrm>
          </p:grpSpPr>
          <p:grpSp>
            <p:nvGrpSpPr>
              <p:cNvPr id="99479" name="Group 2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9" name="Freeform 408"/>
                <p:cNvSpPr/>
                <p:nvPr/>
              </p:nvSpPr>
              <p:spPr bwMode="auto">
                <a:xfrm>
                  <a:off x="2480894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10" name="Isosceles Triangle 409"/>
                <p:cNvSpPr/>
                <p:nvPr/>
              </p:nvSpPr>
              <p:spPr bwMode="auto">
                <a:xfrm rot="5400000">
                  <a:off x="2591053" y="85530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0" name="Group 2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7" name="Freeform 406"/>
                <p:cNvSpPr/>
                <p:nvPr/>
              </p:nvSpPr>
              <p:spPr bwMode="auto">
                <a:xfrm>
                  <a:off x="2502168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8" name="Isosceles Triangle 407"/>
                <p:cNvSpPr/>
                <p:nvPr/>
              </p:nvSpPr>
              <p:spPr bwMode="auto">
                <a:xfrm rot="5400000">
                  <a:off x="2593840" y="857155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1" name="Group 2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5" name="Freeform 404"/>
                <p:cNvSpPr/>
                <p:nvPr/>
              </p:nvSpPr>
              <p:spPr bwMode="auto">
                <a:xfrm>
                  <a:off x="2480922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6" name="Isosceles Triangle 405"/>
                <p:cNvSpPr/>
                <p:nvPr/>
              </p:nvSpPr>
              <p:spPr bwMode="auto">
                <a:xfrm rot="5400000">
                  <a:off x="2590156" y="856230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2" name="Group 2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3" name="Freeform 402"/>
                <p:cNvSpPr/>
                <p:nvPr/>
              </p:nvSpPr>
              <p:spPr bwMode="auto">
                <a:xfrm>
                  <a:off x="2502196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4" name="Isosceles Triangle 403"/>
                <p:cNvSpPr/>
                <p:nvPr/>
              </p:nvSpPr>
              <p:spPr bwMode="auto">
                <a:xfrm rot="5400000">
                  <a:off x="2602186" y="86547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3" name="Group 2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1" name="Freeform 400"/>
                <p:cNvSpPr/>
                <p:nvPr/>
              </p:nvSpPr>
              <p:spPr bwMode="auto">
                <a:xfrm>
                  <a:off x="2480948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2" name="Isosceles Triangle 401"/>
                <p:cNvSpPr/>
                <p:nvPr/>
              </p:nvSpPr>
              <p:spPr bwMode="auto">
                <a:xfrm rot="5400000">
                  <a:off x="2590183" y="854382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4" name="Group 2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9" name="Freeform 398"/>
                <p:cNvSpPr/>
                <p:nvPr/>
              </p:nvSpPr>
              <p:spPr bwMode="auto">
                <a:xfrm>
                  <a:off x="2502223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0" name="Isosceles Triangle 399"/>
                <p:cNvSpPr/>
                <p:nvPr/>
              </p:nvSpPr>
              <p:spPr bwMode="auto">
                <a:xfrm rot="5400000">
                  <a:off x="2601289" y="866398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5" name="Group 2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7" name="Freeform 396"/>
                <p:cNvSpPr/>
                <p:nvPr/>
              </p:nvSpPr>
              <p:spPr bwMode="auto">
                <a:xfrm>
                  <a:off x="2480976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98" name="Isosceles Triangle 397"/>
                <p:cNvSpPr/>
                <p:nvPr/>
              </p:nvSpPr>
              <p:spPr bwMode="auto">
                <a:xfrm rot="5400000">
                  <a:off x="2591135" y="855307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6" name="Group 2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5" name="Freeform 394"/>
                <p:cNvSpPr/>
                <p:nvPr/>
              </p:nvSpPr>
              <p:spPr bwMode="auto">
                <a:xfrm>
                  <a:off x="2502250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96" name="Isosceles Triangle 395"/>
                <p:cNvSpPr/>
                <p:nvPr/>
              </p:nvSpPr>
              <p:spPr bwMode="auto">
                <a:xfrm rot="5400000">
                  <a:off x="2601316" y="864550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4" name="Group 296"/>
            <p:cNvGrpSpPr>
              <a:grpSpLocks/>
            </p:cNvGrpSpPr>
            <p:nvPr/>
          </p:nvGrpSpPr>
          <p:grpSpPr bwMode="auto">
            <a:xfrm>
              <a:off x="1778000" y="3306763"/>
              <a:ext cx="5969000" cy="358775"/>
              <a:chOff x="1549401" y="1473201"/>
              <a:chExt cx="5968989" cy="359834"/>
            </a:xfrm>
          </p:grpSpPr>
          <p:grpSp>
            <p:nvGrpSpPr>
              <p:cNvPr id="99455" name="Group 2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5" name="Freeform 384"/>
                <p:cNvSpPr/>
                <p:nvPr/>
              </p:nvSpPr>
              <p:spPr bwMode="auto">
                <a:xfrm>
                  <a:off x="2480894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6" name="Isosceles Triangle 385"/>
                <p:cNvSpPr/>
                <p:nvPr/>
              </p:nvSpPr>
              <p:spPr bwMode="auto">
                <a:xfrm rot="5400000">
                  <a:off x="2590547" y="854061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6" name="Group 2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3" name="Freeform 382"/>
                <p:cNvSpPr/>
                <p:nvPr/>
              </p:nvSpPr>
              <p:spPr bwMode="auto">
                <a:xfrm>
                  <a:off x="2502168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4" name="Isosceles Triangle 383"/>
                <p:cNvSpPr/>
                <p:nvPr/>
              </p:nvSpPr>
              <p:spPr bwMode="auto">
                <a:xfrm rot="5400000">
                  <a:off x="2593333" y="855911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7" name="Group 2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1" name="Freeform 380"/>
                <p:cNvSpPr/>
                <p:nvPr/>
              </p:nvSpPr>
              <p:spPr bwMode="auto">
                <a:xfrm>
                  <a:off x="2480922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2" name="Isosceles Triangle 381"/>
                <p:cNvSpPr/>
                <p:nvPr/>
              </p:nvSpPr>
              <p:spPr bwMode="auto">
                <a:xfrm rot="5400000">
                  <a:off x="2589650" y="854986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8" name="Group 3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9" name="Freeform 378"/>
                <p:cNvSpPr/>
                <p:nvPr/>
              </p:nvSpPr>
              <p:spPr bwMode="auto">
                <a:xfrm>
                  <a:off x="2502196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0" name="Isosceles Triangle 379"/>
                <p:cNvSpPr/>
                <p:nvPr/>
              </p:nvSpPr>
              <p:spPr bwMode="auto">
                <a:xfrm rot="5400000">
                  <a:off x="2601680" y="864230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9" name="Group 3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7" name="Freeform 376"/>
                <p:cNvSpPr/>
                <p:nvPr/>
              </p:nvSpPr>
              <p:spPr bwMode="auto">
                <a:xfrm>
                  <a:off x="2480948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8" name="Isosceles Triangle 377"/>
                <p:cNvSpPr/>
                <p:nvPr/>
              </p:nvSpPr>
              <p:spPr bwMode="auto">
                <a:xfrm rot="5400000">
                  <a:off x="2589677" y="853138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0" name="Group 3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5" name="Freeform 374"/>
                <p:cNvSpPr/>
                <p:nvPr/>
              </p:nvSpPr>
              <p:spPr bwMode="auto">
                <a:xfrm>
                  <a:off x="2502223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6" name="Isosceles Triangle 375"/>
                <p:cNvSpPr/>
                <p:nvPr/>
              </p:nvSpPr>
              <p:spPr bwMode="auto">
                <a:xfrm rot="5400000">
                  <a:off x="2600783" y="865154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1" name="Group 3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3" name="Freeform 372"/>
                <p:cNvSpPr/>
                <p:nvPr/>
              </p:nvSpPr>
              <p:spPr bwMode="auto">
                <a:xfrm>
                  <a:off x="2480976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4" name="Isosceles Triangle 373"/>
                <p:cNvSpPr/>
                <p:nvPr/>
              </p:nvSpPr>
              <p:spPr bwMode="auto">
                <a:xfrm rot="5400000">
                  <a:off x="2590628" y="854063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2" name="Group 3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1" name="Freeform 370"/>
                <p:cNvSpPr/>
                <p:nvPr/>
              </p:nvSpPr>
              <p:spPr bwMode="auto">
                <a:xfrm>
                  <a:off x="2502250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2" name="Isosceles Triangle 371"/>
                <p:cNvSpPr/>
                <p:nvPr/>
              </p:nvSpPr>
              <p:spPr bwMode="auto">
                <a:xfrm rot="5400000">
                  <a:off x="2600810" y="863306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5" name="Group 321"/>
            <p:cNvGrpSpPr>
              <a:grpSpLocks/>
            </p:cNvGrpSpPr>
            <p:nvPr/>
          </p:nvGrpSpPr>
          <p:grpSpPr bwMode="auto">
            <a:xfrm>
              <a:off x="1778000" y="3886200"/>
              <a:ext cx="5969000" cy="360363"/>
              <a:chOff x="1549401" y="1473201"/>
              <a:chExt cx="5968989" cy="359834"/>
            </a:xfrm>
          </p:grpSpPr>
          <p:grpSp>
            <p:nvGrpSpPr>
              <p:cNvPr id="99431" name="Group 32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61" name="Freeform 360"/>
                <p:cNvSpPr/>
                <p:nvPr/>
              </p:nvSpPr>
              <p:spPr bwMode="auto">
                <a:xfrm>
                  <a:off x="2480894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62" name="Isosceles Triangle 361"/>
                <p:cNvSpPr/>
                <p:nvPr/>
              </p:nvSpPr>
              <p:spPr bwMode="auto">
                <a:xfrm rot="5400000">
                  <a:off x="2591053" y="854089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2" name="Group 32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9" name="Freeform 358"/>
                <p:cNvSpPr/>
                <p:nvPr/>
              </p:nvSpPr>
              <p:spPr bwMode="auto">
                <a:xfrm>
                  <a:off x="2502168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60" name="Isosceles Triangle 359"/>
                <p:cNvSpPr/>
                <p:nvPr/>
              </p:nvSpPr>
              <p:spPr bwMode="auto">
                <a:xfrm rot="5400000">
                  <a:off x="2593840" y="855938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3" name="Group 32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7" name="Freeform 356"/>
                <p:cNvSpPr/>
                <p:nvPr/>
              </p:nvSpPr>
              <p:spPr bwMode="auto">
                <a:xfrm>
                  <a:off x="2480922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8" name="Isosceles Triangle 357"/>
                <p:cNvSpPr/>
                <p:nvPr/>
              </p:nvSpPr>
              <p:spPr bwMode="auto">
                <a:xfrm rot="5400000">
                  <a:off x="2590157" y="855013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4" name="Group 32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5" name="Freeform 354"/>
                <p:cNvSpPr/>
                <p:nvPr/>
              </p:nvSpPr>
              <p:spPr bwMode="auto">
                <a:xfrm>
                  <a:off x="2502196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6" name="Isosceles Triangle 355"/>
                <p:cNvSpPr/>
                <p:nvPr/>
              </p:nvSpPr>
              <p:spPr bwMode="auto">
                <a:xfrm rot="5400000">
                  <a:off x="2602187" y="86425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5" name="Group 32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3" name="Freeform 352"/>
                <p:cNvSpPr/>
                <p:nvPr/>
              </p:nvSpPr>
              <p:spPr bwMode="auto">
                <a:xfrm>
                  <a:off x="2480948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4" name="Isosceles Triangle 353"/>
                <p:cNvSpPr/>
                <p:nvPr/>
              </p:nvSpPr>
              <p:spPr bwMode="auto">
                <a:xfrm rot="5400000">
                  <a:off x="2590184" y="853165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6" name="Group 32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1" name="Freeform 350"/>
                <p:cNvSpPr/>
                <p:nvPr/>
              </p:nvSpPr>
              <p:spPr bwMode="auto">
                <a:xfrm>
                  <a:off x="2502223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2" name="Isosceles Triangle 351"/>
                <p:cNvSpPr/>
                <p:nvPr/>
              </p:nvSpPr>
              <p:spPr bwMode="auto">
                <a:xfrm rot="5400000">
                  <a:off x="2601290" y="865181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7" name="Group 32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9" name="Freeform 348"/>
                <p:cNvSpPr/>
                <p:nvPr/>
              </p:nvSpPr>
              <p:spPr bwMode="auto">
                <a:xfrm>
                  <a:off x="2480976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0" name="Isosceles Triangle 349"/>
                <p:cNvSpPr/>
                <p:nvPr/>
              </p:nvSpPr>
              <p:spPr bwMode="auto">
                <a:xfrm rot="5400000">
                  <a:off x="2591135" y="854090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8" name="Group 32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7" name="Freeform 346"/>
                <p:cNvSpPr/>
                <p:nvPr/>
              </p:nvSpPr>
              <p:spPr bwMode="auto">
                <a:xfrm>
                  <a:off x="2502250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48" name="Isosceles Triangle 347"/>
                <p:cNvSpPr/>
                <p:nvPr/>
              </p:nvSpPr>
              <p:spPr bwMode="auto">
                <a:xfrm rot="5400000">
                  <a:off x="2601317" y="863333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6" name="Group 346"/>
            <p:cNvGrpSpPr>
              <a:grpSpLocks/>
            </p:cNvGrpSpPr>
            <p:nvPr/>
          </p:nvGrpSpPr>
          <p:grpSpPr bwMode="auto">
            <a:xfrm>
              <a:off x="1778000" y="4465638"/>
              <a:ext cx="5969000" cy="360362"/>
              <a:chOff x="1549401" y="1473201"/>
              <a:chExt cx="5968989" cy="359834"/>
            </a:xfrm>
          </p:grpSpPr>
          <p:grpSp>
            <p:nvGrpSpPr>
              <p:cNvPr id="99407" name="Group 3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7" name="Freeform 336"/>
                <p:cNvSpPr/>
                <p:nvPr/>
              </p:nvSpPr>
              <p:spPr bwMode="auto">
                <a:xfrm>
                  <a:off x="2480894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8" name="Isosceles Triangle 337"/>
                <p:cNvSpPr/>
                <p:nvPr/>
              </p:nvSpPr>
              <p:spPr bwMode="auto">
                <a:xfrm rot="5400000">
                  <a:off x="2591053" y="85519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08" name="Group 3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5" name="Freeform 334"/>
                <p:cNvSpPr/>
                <p:nvPr/>
              </p:nvSpPr>
              <p:spPr bwMode="auto">
                <a:xfrm>
                  <a:off x="2502168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6" name="Isosceles Triangle 335"/>
                <p:cNvSpPr/>
                <p:nvPr/>
              </p:nvSpPr>
              <p:spPr bwMode="auto">
                <a:xfrm rot="5400000">
                  <a:off x="2593840" y="857046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09" name="Group 3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3" name="Freeform 332"/>
                <p:cNvSpPr/>
                <p:nvPr/>
              </p:nvSpPr>
              <p:spPr bwMode="auto">
                <a:xfrm>
                  <a:off x="2480922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4" name="Isosceles Triangle 333"/>
                <p:cNvSpPr/>
                <p:nvPr/>
              </p:nvSpPr>
              <p:spPr bwMode="auto">
                <a:xfrm rot="5400000">
                  <a:off x="2590156" y="856121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0" name="Group 3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1" name="Freeform 330"/>
                <p:cNvSpPr/>
                <p:nvPr/>
              </p:nvSpPr>
              <p:spPr bwMode="auto">
                <a:xfrm>
                  <a:off x="2502196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2" name="Isosceles Triangle 331"/>
                <p:cNvSpPr/>
                <p:nvPr/>
              </p:nvSpPr>
              <p:spPr bwMode="auto">
                <a:xfrm rot="5400000">
                  <a:off x="2602186" y="86536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1" name="Group 3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9" name="Freeform 328"/>
                <p:cNvSpPr/>
                <p:nvPr/>
              </p:nvSpPr>
              <p:spPr bwMode="auto">
                <a:xfrm>
                  <a:off x="2480948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0" name="Isosceles Triangle 329"/>
                <p:cNvSpPr/>
                <p:nvPr/>
              </p:nvSpPr>
              <p:spPr bwMode="auto">
                <a:xfrm rot="5400000">
                  <a:off x="2590183" y="854273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2" name="Group 3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7" name="Freeform 326"/>
                <p:cNvSpPr/>
                <p:nvPr/>
              </p:nvSpPr>
              <p:spPr bwMode="auto">
                <a:xfrm>
                  <a:off x="2502223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8" name="Isosceles Triangle 327"/>
                <p:cNvSpPr/>
                <p:nvPr/>
              </p:nvSpPr>
              <p:spPr bwMode="auto">
                <a:xfrm rot="5400000">
                  <a:off x="2601289" y="866289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3" name="Group 3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5" name="Freeform 324"/>
                <p:cNvSpPr/>
                <p:nvPr/>
              </p:nvSpPr>
              <p:spPr bwMode="auto">
                <a:xfrm>
                  <a:off x="2480976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6" name="Isosceles Triangle 325"/>
                <p:cNvSpPr/>
                <p:nvPr/>
              </p:nvSpPr>
              <p:spPr bwMode="auto">
                <a:xfrm rot="5400000">
                  <a:off x="2591135" y="855198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4" name="Group 3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3" name="Freeform 322"/>
                <p:cNvSpPr/>
                <p:nvPr/>
              </p:nvSpPr>
              <p:spPr bwMode="auto">
                <a:xfrm>
                  <a:off x="2502250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 bwMode="auto">
                <a:xfrm rot="5400000">
                  <a:off x="2601316" y="864441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7" name="Group 371"/>
            <p:cNvGrpSpPr>
              <a:grpSpLocks/>
            </p:cNvGrpSpPr>
            <p:nvPr/>
          </p:nvGrpSpPr>
          <p:grpSpPr bwMode="auto">
            <a:xfrm>
              <a:off x="1778000" y="5046663"/>
              <a:ext cx="5969000" cy="358775"/>
              <a:chOff x="1549401" y="1473201"/>
              <a:chExt cx="5968989" cy="359834"/>
            </a:xfrm>
          </p:grpSpPr>
          <p:grpSp>
            <p:nvGrpSpPr>
              <p:cNvPr id="99383" name="Group 3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3" name="Freeform 312"/>
                <p:cNvSpPr/>
                <p:nvPr/>
              </p:nvSpPr>
              <p:spPr bwMode="auto">
                <a:xfrm>
                  <a:off x="2480894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 bwMode="auto">
                <a:xfrm rot="5400000">
                  <a:off x="2590547" y="853950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4" name="Group 3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1" name="Freeform 310"/>
                <p:cNvSpPr/>
                <p:nvPr/>
              </p:nvSpPr>
              <p:spPr bwMode="auto">
                <a:xfrm>
                  <a:off x="2502168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 bwMode="auto">
                <a:xfrm rot="5400000">
                  <a:off x="2593333" y="855800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5" name="Group 3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9" name="Freeform 308"/>
                <p:cNvSpPr/>
                <p:nvPr/>
              </p:nvSpPr>
              <p:spPr bwMode="auto">
                <a:xfrm>
                  <a:off x="2480922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0" name="Isosceles Triangle 309"/>
                <p:cNvSpPr/>
                <p:nvPr/>
              </p:nvSpPr>
              <p:spPr bwMode="auto">
                <a:xfrm rot="5400000">
                  <a:off x="2589650" y="854875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6" name="Group 3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7" name="Freeform 306"/>
                <p:cNvSpPr/>
                <p:nvPr/>
              </p:nvSpPr>
              <p:spPr bwMode="auto">
                <a:xfrm>
                  <a:off x="2502196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8" name="Isosceles Triangle 307"/>
                <p:cNvSpPr/>
                <p:nvPr/>
              </p:nvSpPr>
              <p:spPr bwMode="auto">
                <a:xfrm rot="5400000">
                  <a:off x="2601680" y="864119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7" name="Group 3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5" name="Freeform 304"/>
                <p:cNvSpPr/>
                <p:nvPr/>
              </p:nvSpPr>
              <p:spPr bwMode="auto">
                <a:xfrm>
                  <a:off x="2480948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6" name="Isosceles Triangle 305"/>
                <p:cNvSpPr/>
                <p:nvPr/>
              </p:nvSpPr>
              <p:spPr bwMode="auto">
                <a:xfrm rot="5400000">
                  <a:off x="2589677" y="853027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8" name="Group 3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3" name="Freeform 302"/>
                <p:cNvSpPr/>
                <p:nvPr/>
              </p:nvSpPr>
              <p:spPr bwMode="auto">
                <a:xfrm>
                  <a:off x="2502223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 bwMode="auto">
                <a:xfrm rot="5400000">
                  <a:off x="2600783" y="865043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9" name="Group 3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1" name="Freeform 300"/>
                <p:cNvSpPr/>
                <p:nvPr/>
              </p:nvSpPr>
              <p:spPr bwMode="auto">
                <a:xfrm>
                  <a:off x="2480976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2" name="Isosceles Triangle 301"/>
                <p:cNvSpPr/>
                <p:nvPr/>
              </p:nvSpPr>
              <p:spPr bwMode="auto">
                <a:xfrm rot="5400000">
                  <a:off x="2590628" y="853952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90" name="Group 3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99" name="Freeform 298"/>
                <p:cNvSpPr/>
                <p:nvPr/>
              </p:nvSpPr>
              <p:spPr bwMode="auto">
                <a:xfrm>
                  <a:off x="2502250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 bwMode="auto">
                <a:xfrm rot="5400000">
                  <a:off x="2600810" y="863195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8" name="Group 396"/>
            <p:cNvGrpSpPr>
              <a:grpSpLocks/>
            </p:cNvGrpSpPr>
            <p:nvPr/>
          </p:nvGrpSpPr>
          <p:grpSpPr bwMode="auto">
            <a:xfrm>
              <a:off x="1778000" y="5643563"/>
              <a:ext cx="5969000" cy="358775"/>
              <a:chOff x="1549401" y="1473201"/>
              <a:chExt cx="5968989" cy="359834"/>
            </a:xfrm>
          </p:grpSpPr>
          <p:grpSp>
            <p:nvGrpSpPr>
              <p:cNvPr id="99359" name="Group 3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9" name="Freeform 288"/>
                <p:cNvSpPr/>
                <p:nvPr/>
              </p:nvSpPr>
              <p:spPr bwMode="auto">
                <a:xfrm>
                  <a:off x="2480894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90" name="Isosceles Triangle 289"/>
                <p:cNvSpPr/>
                <p:nvPr/>
              </p:nvSpPr>
              <p:spPr bwMode="auto">
                <a:xfrm rot="5400000">
                  <a:off x="2590547" y="854238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0" name="Group 3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7" name="Freeform 286"/>
                <p:cNvSpPr/>
                <p:nvPr/>
              </p:nvSpPr>
              <p:spPr bwMode="auto">
                <a:xfrm>
                  <a:off x="2502168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8" name="Isosceles Triangle 287"/>
                <p:cNvSpPr/>
                <p:nvPr/>
              </p:nvSpPr>
              <p:spPr bwMode="auto">
                <a:xfrm rot="5400000">
                  <a:off x="2593333" y="856087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1" name="Group 3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5" name="Freeform 284"/>
                <p:cNvSpPr/>
                <p:nvPr/>
              </p:nvSpPr>
              <p:spPr bwMode="auto">
                <a:xfrm>
                  <a:off x="2480922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6" name="Isosceles Triangle 285"/>
                <p:cNvSpPr/>
                <p:nvPr/>
              </p:nvSpPr>
              <p:spPr bwMode="auto">
                <a:xfrm rot="5400000">
                  <a:off x="2589650" y="855162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2" name="Group 4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3" name="Freeform 282"/>
                <p:cNvSpPr/>
                <p:nvPr/>
              </p:nvSpPr>
              <p:spPr bwMode="auto">
                <a:xfrm>
                  <a:off x="2502196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 bwMode="auto">
                <a:xfrm rot="5400000">
                  <a:off x="2601680" y="864407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3" name="Group 4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1" name="Freeform 280"/>
                <p:cNvSpPr/>
                <p:nvPr/>
              </p:nvSpPr>
              <p:spPr bwMode="auto">
                <a:xfrm>
                  <a:off x="2480948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2" name="Isosceles Triangle 281"/>
                <p:cNvSpPr/>
                <p:nvPr/>
              </p:nvSpPr>
              <p:spPr bwMode="auto">
                <a:xfrm rot="5400000">
                  <a:off x="2589677" y="853314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4" name="Group 4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9" name="Freeform 278"/>
                <p:cNvSpPr/>
                <p:nvPr/>
              </p:nvSpPr>
              <p:spPr bwMode="auto">
                <a:xfrm>
                  <a:off x="2502223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0" name="Isosceles Triangle 279"/>
                <p:cNvSpPr/>
                <p:nvPr/>
              </p:nvSpPr>
              <p:spPr bwMode="auto">
                <a:xfrm rot="5400000">
                  <a:off x="2600783" y="865330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5" name="Group 4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7" name="Freeform 276"/>
                <p:cNvSpPr/>
                <p:nvPr/>
              </p:nvSpPr>
              <p:spPr bwMode="auto">
                <a:xfrm>
                  <a:off x="2480976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 bwMode="auto">
                <a:xfrm rot="5400000">
                  <a:off x="2590628" y="854239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6" name="Group 4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5" name="Freeform 274"/>
                <p:cNvSpPr/>
                <p:nvPr/>
              </p:nvSpPr>
              <p:spPr bwMode="auto">
                <a:xfrm>
                  <a:off x="2502250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76" name="Isosceles Triangle 275"/>
                <p:cNvSpPr/>
                <p:nvPr/>
              </p:nvSpPr>
              <p:spPr bwMode="auto">
                <a:xfrm rot="5400000">
                  <a:off x="2600810" y="863482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9701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Sun UltraSPARC T2 Core-to-Cache Crossbar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5562600" y="996950"/>
            <a:ext cx="3276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High bandwidth interface between 8 cores and 8 L2 banks &amp; NCU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4-stage pipeline: req, arbitration, selection, transmission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2-deep queue for each src/dest pair to hold data transfer request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638A09-871F-6E4C-808B-4EEE5E0E61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64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3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Required Readings</a:t>
            </a:r>
            <a:endParaRPr lang="en-US" dirty="0">
              <a:latin typeface="Garamond" charset="0"/>
            </a:endParaRPr>
          </a:p>
        </p:txBody>
      </p:sp>
      <p:sp>
        <p:nvSpPr>
          <p:cNvPr id="1372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B26A81-4284-5149-9A48-0B8A520858E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1219200"/>
            <a:ext cx="8447856" cy="5090120"/>
          </a:xfrm>
          <a:prstGeom prst="rect">
            <a:avLst/>
          </a:prstGeom>
          <a:solidFill>
            <a:srgbClr val="FFFF99"/>
          </a:solidFill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2776"/>
                </a:solidFill>
                <a:latin typeface="Tahoma"/>
              </a:rPr>
              <a:t> Required Reading Assignment: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Dubois, </a:t>
            </a:r>
            <a:r>
              <a:rPr lang="en-US" sz="20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Annavaram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Stenstrom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, Chapter 6</a:t>
            </a:r>
            <a:r>
              <a:rPr lang="en-US" altLang="ja-JP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. </a:t>
            </a:r>
            <a:endParaRPr lang="en-US" altLang="ja-JP" sz="2000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002776"/>
              </a:solidFill>
              <a:latin typeface="Tahoma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776"/>
                </a:solidFill>
                <a:latin typeface="Tahoma"/>
              </a:rPr>
              <a:t> </a:t>
            </a:r>
            <a:r>
              <a:rPr lang="en-US" sz="2400" dirty="0" smtClean="0">
                <a:solidFill>
                  <a:srgbClr val="002776"/>
                </a:solidFill>
                <a:latin typeface="Tahoma"/>
              </a:rPr>
              <a:t>Recommended References: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002776"/>
              </a:solidFill>
              <a:latin typeface="Tahoma"/>
            </a:endParaRPr>
          </a:p>
          <a:p>
            <a:pPr lvl="1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Moscibroda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Mutlu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</a:t>
            </a:r>
            <a:r>
              <a:rPr lang="en-US" altLang="ja-JP" sz="2000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Bufferless</a:t>
            </a:r>
            <a:r>
              <a:rPr lang="en-US" altLang="ja-JP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Routing in On-Chip Networks</a:t>
            </a:r>
            <a:r>
              <a:rPr lang="en-US" altLang="ja-JP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 2009.</a:t>
            </a:r>
            <a:endParaRPr lang="en-US" altLang="ja-JP" sz="2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en-US" sz="20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Das et al., “</a:t>
            </a:r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Application-Aware Prioritization Mechanisms for On-Chip </a:t>
            </a:r>
            <a:r>
              <a:rPr lang="en-US" sz="20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Networks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MICRO 2009.</a:t>
            </a:r>
            <a:endParaRPr lang="en-US" sz="2000" dirty="0" smtClean="0">
              <a:solidFill>
                <a:srgbClr val="002776"/>
              </a:solidFill>
              <a:latin typeface="Tahoma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2776"/>
              </a:solidFill>
              <a:latin typeface="Tahoma"/>
            </a:endParaRP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002776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7240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Bufferless and Buffered Crossbars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592BF-FB3D-204F-927E-EEB38933FA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609600" y="1371600"/>
            <a:ext cx="5867400" cy="4725988"/>
            <a:chOff x="1752600" y="1371600"/>
            <a:chExt cx="5867400" cy="4725194"/>
          </a:xfrm>
        </p:grpSpPr>
        <p:sp>
          <p:nvSpPr>
            <p:cNvPr id="434" name="Rectangle 433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51" name="Straight Connector 397"/>
            <p:cNvCxnSpPr>
              <a:cxnSpLocks noChangeShapeType="1"/>
            </p:cNvCxnSpPr>
            <p:nvPr/>
          </p:nvCxnSpPr>
          <p:spPr bwMode="auto">
            <a:xfrm rot="5400000">
              <a:off x="51050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2" name="Straight Connector 396"/>
            <p:cNvCxnSpPr>
              <a:cxnSpLocks noChangeShapeType="1"/>
            </p:cNvCxnSpPr>
            <p:nvPr/>
          </p:nvCxnSpPr>
          <p:spPr bwMode="auto">
            <a:xfrm rot="5400000">
              <a:off x="41906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3" name="Straight Connector 395"/>
            <p:cNvCxnSpPr>
              <a:cxnSpLocks noChangeShapeType="1"/>
            </p:cNvCxnSpPr>
            <p:nvPr/>
          </p:nvCxnSpPr>
          <p:spPr bwMode="auto">
            <a:xfrm rot="5400000">
              <a:off x="32762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4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23618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5" name="Straight Arrow Connector 352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6" name="Straight Arrow Connector 365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7" name="Straight Arrow Connector 36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5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  <a:ea typeface="+mn-ea"/>
              </a:endParaRPr>
            </a:p>
          </p:txBody>
        </p:sp>
        <p:sp>
          <p:nvSpPr>
            <p:cNvPr id="446" name="Rectangle 99"/>
            <p:cNvSpPr>
              <a:spLocks noChangeArrowheads="1"/>
            </p:cNvSpPr>
            <p:nvPr/>
          </p:nvSpPr>
          <p:spPr bwMode="auto">
            <a:xfrm flipH="1" flipV="1">
              <a:off x="3962400" y="1979511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60" name="Straight Connector 63"/>
            <p:cNvCxnSpPr>
              <a:cxnSpLocks noChangeShapeType="1"/>
            </p:cNvCxnSpPr>
            <p:nvPr/>
          </p:nvCxnSpPr>
          <p:spPr bwMode="auto">
            <a:xfrm rot="5400000">
              <a:off x="37718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1" name="Straight Connector 66"/>
            <p:cNvCxnSpPr>
              <a:cxnSpLocks noChangeShapeType="1"/>
            </p:cNvCxnSpPr>
            <p:nvPr/>
          </p:nvCxnSpPr>
          <p:spPr bwMode="auto">
            <a:xfrm rot="5400000">
              <a:off x="39997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2" name="Straight Connector 68"/>
            <p:cNvCxnSpPr>
              <a:cxnSpLocks noChangeShapeType="1"/>
            </p:cNvCxnSpPr>
            <p:nvPr/>
          </p:nvCxnSpPr>
          <p:spPr bwMode="auto">
            <a:xfrm>
              <a:off x="39242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" name="Rectangle 72"/>
            <p:cNvSpPr>
              <a:spLocks noChangeArrowheads="1"/>
            </p:cNvSpPr>
            <p:nvPr/>
          </p:nvSpPr>
          <p:spPr bwMode="auto">
            <a:xfrm flipH="1" flipV="1">
              <a:off x="3962400" y="1903324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64" name="Straight Connector 7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5" name="Straight Connector 136"/>
            <p:cNvCxnSpPr>
              <a:cxnSpLocks noChangeShapeType="1"/>
            </p:cNvCxnSpPr>
            <p:nvPr/>
          </p:nvCxnSpPr>
          <p:spPr bwMode="auto">
            <a:xfrm rot="5400000">
              <a:off x="23614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6" name="Straight Connector 137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7" name="Straight Connector 138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8" name="Straight Connector 140"/>
            <p:cNvCxnSpPr>
              <a:cxnSpLocks noChangeShapeType="1"/>
            </p:cNvCxnSpPr>
            <p:nvPr/>
          </p:nvCxnSpPr>
          <p:spPr bwMode="auto">
            <a:xfrm rot="5400000">
              <a:off x="32758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9" name="Straight Connector 141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0" name="Straight Connector 144"/>
            <p:cNvCxnSpPr>
              <a:cxnSpLocks noChangeShapeType="1"/>
            </p:cNvCxnSpPr>
            <p:nvPr/>
          </p:nvCxnSpPr>
          <p:spPr bwMode="auto">
            <a:xfrm rot="5400000">
              <a:off x="41902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1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51046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2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9250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3" name="Elbow Connector 162"/>
            <p:cNvCxnSpPr>
              <a:cxnSpLocks noChangeShapeType="1"/>
            </p:cNvCxnSpPr>
            <p:nvPr/>
          </p:nvCxnSpPr>
          <p:spPr bwMode="auto">
            <a:xfrm>
              <a:off x="40386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4" name="Straight Connector 169"/>
            <p:cNvCxnSpPr>
              <a:cxnSpLocks noChangeShapeType="1"/>
            </p:cNvCxnSpPr>
            <p:nvPr/>
          </p:nvCxnSpPr>
          <p:spPr bwMode="auto">
            <a:xfrm rot="5400000">
              <a:off x="46862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5" name="Straight Connector 170"/>
            <p:cNvCxnSpPr>
              <a:cxnSpLocks noChangeShapeType="1"/>
            </p:cNvCxnSpPr>
            <p:nvPr/>
          </p:nvCxnSpPr>
          <p:spPr bwMode="auto">
            <a:xfrm rot="5400000">
              <a:off x="49141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6" name="Straight Connector 171"/>
            <p:cNvCxnSpPr>
              <a:cxnSpLocks noChangeShapeType="1"/>
            </p:cNvCxnSpPr>
            <p:nvPr/>
          </p:nvCxnSpPr>
          <p:spPr bwMode="auto">
            <a:xfrm>
              <a:off x="48386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7" name="Straight Arrow Connector 174"/>
            <p:cNvCxnSpPr>
              <a:cxnSpLocks noChangeShapeType="1"/>
            </p:cNvCxnSpPr>
            <p:nvPr/>
          </p:nvCxnSpPr>
          <p:spPr bwMode="auto">
            <a:xfrm rot="5400000">
              <a:off x="48394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8" name="Elbow Connector 175"/>
            <p:cNvCxnSpPr>
              <a:cxnSpLocks noChangeShapeType="1"/>
            </p:cNvCxnSpPr>
            <p:nvPr/>
          </p:nvCxnSpPr>
          <p:spPr bwMode="auto">
            <a:xfrm>
              <a:off x="49530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6" name="Rectangle 176"/>
            <p:cNvSpPr>
              <a:spLocks noChangeArrowheads="1"/>
            </p:cNvSpPr>
            <p:nvPr/>
          </p:nvSpPr>
          <p:spPr bwMode="auto">
            <a:xfrm flipH="1" flipV="1">
              <a:off x="5791200" y="1979511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0" name="Straight Connector 177"/>
            <p:cNvCxnSpPr>
              <a:cxnSpLocks noChangeShapeType="1"/>
            </p:cNvCxnSpPr>
            <p:nvPr/>
          </p:nvCxnSpPr>
          <p:spPr bwMode="auto">
            <a:xfrm rot="5400000">
              <a:off x="56006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58285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2" name="Straight Connector 179"/>
            <p:cNvCxnSpPr>
              <a:cxnSpLocks noChangeShapeType="1"/>
            </p:cNvCxnSpPr>
            <p:nvPr/>
          </p:nvCxnSpPr>
          <p:spPr bwMode="auto">
            <a:xfrm>
              <a:off x="57530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0" name="Rectangle 180"/>
            <p:cNvSpPr>
              <a:spLocks noChangeArrowheads="1"/>
            </p:cNvSpPr>
            <p:nvPr/>
          </p:nvSpPr>
          <p:spPr bwMode="auto">
            <a:xfrm flipH="1" flipV="1">
              <a:off x="5791200" y="190332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4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57538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5" name="Elbow Connector 183"/>
            <p:cNvCxnSpPr>
              <a:cxnSpLocks noChangeShapeType="1"/>
            </p:cNvCxnSpPr>
            <p:nvPr/>
          </p:nvCxnSpPr>
          <p:spPr bwMode="auto">
            <a:xfrm>
              <a:off x="58674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3" name="Rectangle 184"/>
            <p:cNvSpPr>
              <a:spLocks noChangeArrowheads="1"/>
            </p:cNvSpPr>
            <p:nvPr/>
          </p:nvSpPr>
          <p:spPr bwMode="auto">
            <a:xfrm flipH="1" flipV="1">
              <a:off x="6705600" y="1979511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7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65150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8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67429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9" name="Straight Connector 187"/>
            <p:cNvCxnSpPr>
              <a:cxnSpLocks noChangeShapeType="1"/>
            </p:cNvCxnSpPr>
            <p:nvPr/>
          </p:nvCxnSpPr>
          <p:spPr bwMode="auto">
            <a:xfrm>
              <a:off x="66674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0" name="Straight Arrow Connector 190"/>
            <p:cNvCxnSpPr>
              <a:cxnSpLocks noChangeShapeType="1"/>
            </p:cNvCxnSpPr>
            <p:nvPr/>
          </p:nvCxnSpPr>
          <p:spPr bwMode="auto">
            <a:xfrm rot="5400000">
              <a:off x="66682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1" name="Elbow Connector 191"/>
            <p:cNvCxnSpPr>
              <a:cxnSpLocks noChangeShapeType="1"/>
            </p:cNvCxnSpPr>
            <p:nvPr/>
          </p:nvCxnSpPr>
          <p:spPr bwMode="auto">
            <a:xfrm>
              <a:off x="67818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9" name="Rectangle 200"/>
            <p:cNvSpPr>
              <a:spLocks noChangeArrowheads="1"/>
            </p:cNvSpPr>
            <p:nvPr/>
          </p:nvSpPr>
          <p:spPr bwMode="auto">
            <a:xfrm flipH="1" flipV="1">
              <a:off x="3962400" y="2893757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93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37718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4" name="Straight Connector 202"/>
            <p:cNvCxnSpPr>
              <a:cxnSpLocks noChangeShapeType="1"/>
            </p:cNvCxnSpPr>
            <p:nvPr/>
          </p:nvCxnSpPr>
          <p:spPr bwMode="auto">
            <a:xfrm rot="5400000">
              <a:off x="39997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5" name="Straight Connector 203"/>
            <p:cNvCxnSpPr>
              <a:cxnSpLocks noChangeShapeType="1"/>
            </p:cNvCxnSpPr>
            <p:nvPr/>
          </p:nvCxnSpPr>
          <p:spPr bwMode="auto">
            <a:xfrm>
              <a:off x="39242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3" name="Rectangle 204"/>
            <p:cNvSpPr>
              <a:spLocks noChangeArrowheads="1"/>
            </p:cNvSpPr>
            <p:nvPr/>
          </p:nvSpPr>
          <p:spPr bwMode="auto">
            <a:xfrm flipH="1" flipV="1">
              <a:off x="3962400" y="281757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97" name="Straight Arrow Connector 206"/>
            <p:cNvCxnSpPr>
              <a:cxnSpLocks noChangeShapeType="1"/>
            </p:cNvCxnSpPr>
            <p:nvPr/>
          </p:nvCxnSpPr>
          <p:spPr bwMode="auto">
            <a:xfrm rot="5400000">
              <a:off x="39250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8" name="Elbow Connector 207"/>
            <p:cNvCxnSpPr>
              <a:cxnSpLocks noChangeShapeType="1"/>
            </p:cNvCxnSpPr>
            <p:nvPr/>
          </p:nvCxnSpPr>
          <p:spPr bwMode="auto">
            <a:xfrm>
              <a:off x="40386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6" name="Rectangle 208"/>
            <p:cNvSpPr>
              <a:spLocks noChangeArrowheads="1"/>
            </p:cNvSpPr>
            <p:nvPr/>
          </p:nvSpPr>
          <p:spPr bwMode="auto">
            <a:xfrm flipH="1" flipV="1">
              <a:off x="4876800" y="2893757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0" name="Straight Connector 209"/>
            <p:cNvCxnSpPr>
              <a:cxnSpLocks noChangeShapeType="1"/>
            </p:cNvCxnSpPr>
            <p:nvPr/>
          </p:nvCxnSpPr>
          <p:spPr bwMode="auto">
            <a:xfrm rot="5400000">
              <a:off x="46862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1" name="Straight Connector 210"/>
            <p:cNvCxnSpPr>
              <a:cxnSpLocks noChangeShapeType="1"/>
            </p:cNvCxnSpPr>
            <p:nvPr/>
          </p:nvCxnSpPr>
          <p:spPr bwMode="auto">
            <a:xfrm rot="5400000">
              <a:off x="49141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2" name="Straight Connector 211"/>
            <p:cNvCxnSpPr>
              <a:cxnSpLocks noChangeShapeType="1"/>
            </p:cNvCxnSpPr>
            <p:nvPr/>
          </p:nvCxnSpPr>
          <p:spPr bwMode="auto">
            <a:xfrm>
              <a:off x="48386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0" name="Rectangle 212"/>
            <p:cNvSpPr>
              <a:spLocks noChangeArrowheads="1"/>
            </p:cNvSpPr>
            <p:nvPr/>
          </p:nvSpPr>
          <p:spPr bwMode="auto">
            <a:xfrm flipH="1" flipV="1">
              <a:off x="4876800" y="281757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1" name="Rectangle 213"/>
            <p:cNvSpPr>
              <a:spLocks noChangeArrowheads="1"/>
            </p:cNvSpPr>
            <p:nvPr/>
          </p:nvSpPr>
          <p:spPr bwMode="auto">
            <a:xfrm flipH="1" flipV="1">
              <a:off x="4876800" y="274138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5" name="Straight Arrow Connector 214"/>
            <p:cNvCxnSpPr>
              <a:cxnSpLocks noChangeShapeType="1"/>
            </p:cNvCxnSpPr>
            <p:nvPr/>
          </p:nvCxnSpPr>
          <p:spPr bwMode="auto">
            <a:xfrm rot="5400000">
              <a:off x="48394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6" name="Elbow Connector 215"/>
            <p:cNvCxnSpPr>
              <a:cxnSpLocks noChangeShapeType="1"/>
            </p:cNvCxnSpPr>
            <p:nvPr/>
          </p:nvCxnSpPr>
          <p:spPr bwMode="auto">
            <a:xfrm>
              <a:off x="49530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4" name="Rectangle 216"/>
            <p:cNvSpPr>
              <a:spLocks noChangeArrowheads="1"/>
            </p:cNvSpPr>
            <p:nvPr/>
          </p:nvSpPr>
          <p:spPr bwMode="auto">
            <a:xfrm flipH="1" flipV="1">
              <a:off x="5791200" y="2893757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8" name="Straight Connector 217"/>
            <p:cNvCxnSpPr>
              <a:cxnSpLocks noChangeShapeType="1"/>
            </p:cNvCxnSpPr>
            <p:nvPr/>
          </p:nvCxnSpPr>
          <p:spPr bwMode="auto">
            <a:xfrm rot="5400000">
              <a:off x="56006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9" name="Straight Connector 218"/>
            <p:cNvCxnSpPr>
              <a:cxnSpLocks noChangeShapeType="1"/>
            </p:cNvCxnSpPr>
            <p:nvPr/>
          </p:nvCxnSpPr>
          <p:spPr bwMode="auto">
            <a:xfrm rot="5400000">
              <a:off x="58285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0" name="Straight Connector 219"/>
            <p:cNvCxnSpPr>
              <a:cxnSpLocks noChangeShapeType="1"/>
            </p:cNvCxnSpPr>
            <p:nvPr/>
          </p:nvCxnSpPr>
          <p:spPr bwMode="auto">
            <a:xfrm>
              <a:off x="57530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8" name="Rectangle 220"/>
            <p:cNvSpPr>
              <a:spLocks noChangeArrowheads="1"/>
            </p:cNvSpPr>
            <p:nvPr/>
          </p:nvSpPr>
          <p:spPr bwMode="auto">
            <a:xfrm flipH="1" flipV="1">
              <a:off x="5791200" y="2817570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12" name="Straight Arrow Connector 222"/>
            <p:cNvCxnSpPr>
              <a:cxnSpLocks noChangeShapeType="1"/>
            </p:cNvCxnSpPr>
            <p:nvPr/>
          </p:nvCxnSpPr>
          <p:spPr bwMode="auto">
            <a:xfrm rot="5400000">
              <a:off x="57538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3" name="Elbow Connector 223"/>
            <p:cNvCxnSpPr>
              <a:cxnSpLocks noChangeShapeType="1"/>
            </p:cNvCxnSpPr>
            <p:nvPr/>
          </p:nvCxnSpPr>
          <p:spPr bwMode="auto">
            <a:xfrm>
              <a:off x="58674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" name="Rectangle 225"/>
            <p:cNvSpPr>
              <a:spLocks noChangeArrowheads="1"/>
            </p:cNvSpPr>
            <p:nvPr/>
          </p:nvSpPr>
          <p:spPr bwMode="auto">
            <a:xfrm flipH="1" flipV="1">
              <a:off x="6705600" y="2893757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15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65150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6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67429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7" name="Straight Connector 229"/>
            <p:cNvCxnSpPr>
              <a:cxnSpLocks noChangeShapeType="1"/>
            </p:cNvCxnSpPr>
            <p:nvPr/>
          </p:nvCxnSpPr>
          <p:spPr bwMode="auto">
            <a:xfrm>
              <a:off x="66674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5" name="Rectangle 230"/>
            <p:cNvSpPr>
              <a:spLocks noChangeArrowheads="1"/>
            </p:cNvSpPr>
            <p:nvPr/>
          </p:nvSpPr>
          <p:spPr bwMode="auto">
            <a:xfrm flipH="1" flipV="1">
              <a:off x="6705600" y="281757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6" name="Rectangle 231"/>
            <p:cNvSpPr>
              <a:spLocks noChangeArrowheads="1"/>
            </p:cNvSpPr>
            <p:nvPr/>
          </p:nvSpPr>
          <p:spPr bwMode="auto">
            <a:xfrm flipH="1" flipV="1">
              <a:off x="6705600" y="2741383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20" name="Straight Arrow Connector 232"/>
            <p:cNvCxnSpPr>
              <a:cxnSpLocks noChangeShapeType="1"/>
            </p:cNvCxnSpPr>
            <p:nvPr/>
          </p:nvCxnSpPr>
          <p:spPr bwMode="auto">
            <a:xfrm rot="5400000">
              <a:off x="66682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1" name="Elbow Connector 233"/>
            <p:cNvCxnSpPr>
              <a:cxnSpLocks noChangeShapeType="1"/>
            </p:cNvCxnSpPr>
            <p:nvPr/>
          </p:nvCxnSpPr>
          <p:spPr bwMode="auto">
            <a:xfrm>
              <a:off x="67818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2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37718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3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39997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4" name="Straight Connector 238"/>
            <p:cNvCxnSpPr>
              <a:cxnSpLocks noChangeShapeType="1"/>
            </p:cNvCxnSpPr>
            <p:nvPr/>
          </p:nvCxnSpPr>
          <p:spPr bwMode="auto">
            <a:xfrm>
              <a:off x="39242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5" name="Straight Arrow Connector 241"/>
            <p:cNvCxnSpPr>
              <a:cxnSpLocks noChangeShapeType="1"/>
            </p:cNvCxnSpPr>
            <p:nvPr/>
          </p:nvCxnSpPr>
          <p:spPr bwMode="auto">
            <a:xfrm rot="5400000">
              <a:off x="39250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6" name="Elbow Connector 242"/>
            <p:cNvCxnSpPr>
              <a:cxnSpLocks noChangeShapeType="1"/>
            </p:cNvCxnSpPr>
            <p:nvPr/>
          </p:nvCxnSpPr>
          <p:spPr bwMode="auto">
            <a:xfrm>
              <a:off x="40386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7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46862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8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49141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9" name="Straight Connector 246"/>
            <p:cNvCxnSpPr>
              <a:cxnSpLocks noChangeShapeType="1"/>
            </p:cNvCxnSpPr>
            <p:nvPr/>
          </p:nvCxnSpPr>
          <p:spPr bwMode="auto">
            <a:xfrm>
              <a:off x="48386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0" name="Straight Arrow Connector 249"/>
            <p:cNvCxnSpPr>
              <a:cxnSpLocks noChangeShapeType="1"/>
            </p:cNvCxnSpPr>
            <p:nvPr/>
          </p:nvCxnSpPr>
          <p:spPr bwMode="auto">
            <a:xfrm rot="5400000">
              <a:off x="48394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1" name="Elbow Connector 250"/>
            <p:cNvCxnSpPr>
              <a:cxnSpLocks noChangeShapeType="1"/>
            </p:cNvCxnSpPr>
            <p:nvPr/>
          </p:nvCxnSpPr>
          <p:spPr bwMode="auto">
            <a:xfrm>
              <a:off x="49530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9" name="Rectangle 251"/>
            <p:cNvSpPr>
              <a:spLocks noChangeArrowheads="1"/>
            </p:cNvSpPr>
            <p:nvPr/>
          </p:nvSpPr>
          <p:spPr bwMode="auto">
            <a:xfrm flipH="1" flipV="1">
              <a:off x="5791200" y="380800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33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56006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4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58285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5" name="Straight Connector 254"/>
            <p:cNvCxnSpPr>
              <a:cxnSpLocks noChangeShapeType="1"/>
            </p:cNvCxnSpPr>
            <p:nvPr/>
          </p:nvCxnSpPr>
          <p:spPr bwMode="auto">
            <a:xfrm>
              <a:off x="57530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" name="Rectangle 255"/>
            <p:cNvSpPr>
              <a:spLocks noChangeArrowheads="1"/>
            </p:cNvSpPr>
            <p:nvPr/>
          </p:nvSpPr>
          <p:spPr bwMode="auto">
            <a:xfrm flipH="1" flipV="1">
              <a:off x="5791200" y="3731816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37" name="Straight Arrow Connector 257"/>
            <p:cNvCxnSpPr>
              <a:cxnSpLocks noChangeShapeType="1"/>
            </p:cNvCxnSpPr>
            <p:nvPr/>
          </p:nvCxnSpPr>
          <p:spPr bwMode="auto">
            <a:xfrm rot="5400000">
              <a:off x="57538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8" name="Elbow Connector 258"/>
            <p:cNvCxnSpPr>
              <a:cxnSpLocks noChangeShapeType="1"/>
            </p:cNvCxnSpPr>
            <p:nvPr/>
          </p:nvCxnSpPr>
          <p:spPr bwMode="auto">
            <a:xfrm>
              <a:off x="58674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6" name="Rectangle 259"/>
            <p:cNvSpPr>
              <a:spLocks noChangeArrowheads="1"/>
            </p:cNvSpPr>
            <p:nvPr/>
          </p:nvSpPr>
          <p:spPr bwMode="auto">
            <a:xfrm flipH="1" flipV="1">
              <a:off x="6705600" y="3808004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40" name="Straight Connector 260"/>
            <p:cNvCxnSpPr>
              <a:cxnSpLocks noChangeShapeType="1"/>
            </p:cNvCxnSpPr>
            <p:nvPr/>
          </p:nvCxnSpPr>
          <p:spPr bwMode="auto">
            <a:xfrm rot="5400000">
              <a:off x="65150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1" name="Straight Connector 261"/>
            <p:cNvCxnSpPr>
              <a:cxnSpLocks noChangeShapeType="1"/>
            </p:cNvCxnSpPr>
            <p:nvPr/>
          </p:nvCxnSpPr>
          <p:spPr bwMode="auto">
            <a:xfrm rot="5400000">
              <a:off x="67429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2" name="Straight Connector 262"/>
            <p:cNvCxnSpPr>
              <a:cxnSpLocks noChangeShapeType="1"/>
            </p:cNvCxnSpPr>
            <p:nvPr/>
          </p:nvCxnSpPr>
          <p:spPr bwMode="auto">
            <a:xfrm>
              <a:off x="66674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3" name="Straight Arrow Connector 265"/>
            <p:cNvCxnSpPr>
              <a:cxnSpLocks noChangeShapeType="1"/>
            </p:cNvCxnSpPr>
            <p:nvPr/>
          </p:nvCxnSpPr>
          <p:spPr bwMode="auto">
            <a:xfrm rot="5400000">
              <a:off x="66682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4" name="Elbow Connector 266"/>
            <p:cNvCxnSpPr>
              <a:cxnSpLocks noChangeShapeType="1"/>
            </p:cNvCxnSpPr>
            <p:nvPr/>
          </p:nvCxnSpPr>
          <p:spPr bwMode="auto">
            <a:xfrm>
              <a:off x="67818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" name="Rectangle 267"/>
            <p:cNvSpPr>
              <a:spLocks noChangeArrowheads="1"/>
            </p:cNvSpPr>
            <p:nvPr/>
          </p:nvSpPr>
          <p:spPr bwMode="auto">
            <a:xfrm flipH="1" flipV="1">
              <a:off x="3962400" y="472225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46" name="Straight Connector 268"/>
            <p:cNvCxnSpPr>
              <a:cxnSpLocks noChangeShapeType="1"/>
            </p:cNvCxnSpPr>
            <p:nvPr/>
          </p:nvCxnSpPr>
          <p:spPr bwMode="auto">
            <a:xfrm rot="5400000">
              <a:off x="37718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7" name="Straight Connector 269"/>
            <p:cNvCxnSpPr>
              <a:cxnSpLocks noChangeShapeType="1"/>
            </p:cNvCxnSpPr>
            <p:nvPr/>
          </p:nvCxnSpPr>
          <p:spPr bwMode="auto">
            <a:xfrm rot="5400000">
              <a:off x="39997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8" name="Straight Connector 270"/>
            <p:cNvCxnSpPr>
              <a:cxnSpLocks noChangeShapeType="1"/>
            </p:cNvCxnSpPr>
            <p:nvPr/>
          </p:nvCxnSpPr>
          <p:spPr bwMode="auto">
            <a:xfrm>
              <a:off x="39242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6" name="Rectangle 271"/>
            <p:cNvSpPr>
              <a:spLocks noChangeArrowheads="1"/>
            </p:cNvSpPr>
            <p:nvPr/>
          </p:nvSpPr>
          <p:spPr bwMode="auto">
            <a:xfrm flipH="1" flipV="1">
              <a:off x="3962400" y="4646063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0" name="Straight Arrow Connector 273"/>
            <p:cNvCxnSpPr>
              <a:cxnSpLocks noChangeShapeType="1"/>
            </p:cNvCxnSpPr>
            <p:nvPr/>
          </p:nvCxnSpPr>
          <p:spPr bwMode="auto">
            <a:xfrm rot="5400000">
              <a:off x="39250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1" name="Elbow Connector 274"/>
            <p:cNvCxnSpPr>
              <a:cxnSpLocks noChangeShapeType="1"/>
            </p:cNvCxnSpPr>
            <p:nvPr/>
          </p:nvCxnSpPr>
          <p:spPr bwMode="auto">
            <a:xfrm>
              <a:off x="40386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9" name="Rectangle 275"/>
            <p:cNvSpPr>
              <a:spLocks noChangeArrowheads="1"/>
            </p:cNvSpPr>
            <p:nvPr/>
          </p:nvSpPr>
          <p:spPr bwMode="auto">
            <a:xfrm flipH="1" flipV="1">
              <a:off x="4876800" y="472225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3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6862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4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9141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5" name="Straight Connector 278"/>
            <p:cNvCxnSpPr>
              <a:cxnSpLocks noChangeShapeType="1"/>
            </p:cNvCxnSpPr>
            <p:nvPr/>
          </p:nvCxnSpPr>
          <p:spPr bwMode="auto">
            <a:xfrm>
              <a:off x="48386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" name="Rectangle 279"/>
            <p:cNvSpPr>
              <a:spLocks noChangeArrowheads="1"/>
            </p:cNvSpPr>
            <p:nvPr/>
          </p:nvSpPr>
          <p:spPr bwMode="auto">
            <a:xfrm flipH="1" flipV="1">
              <a:off x="4876800" y="464606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4" name="Rectangle 280"/>
            <p:cNvSpPr>
              <a:spLocks noChangeArrowheads="1"/>
            </p:cNvSpPr>
            <p:nvPr/>
          </p:nvSpPr>
          <p:spPr bwMode="auto">
            <a:xfrm flipH="1" flipV="1">
              <a:off x="4876800" y="4569876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8" name="Straight Arrow Connector 281"/>
            <p:cNvCxnSpPr>
              <a:cxnSpLocks noChangeShapeType="1"/>
            </p:cNvCxnSpPr>
            <p:nvPr/>
          </p:nvCxnSpPr>
          <p:spPr bwMode="auto">
            <a:xfrm rot="5400000">
              <a:off x="48394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9" name="Elbow Connector 282"/>
            <p:cNvCxnSpPr>
              <a:cxnSpLocks noChangeShapeType="1"/>
            </p:cNvCxnSpPr>
            <p:nvPr/>
          </p:nvCxnSpPr>
          <p:spPr bwMode="auto">
            <a:xfrm>
              <a:off x="49530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6006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8285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2" name="Straight Connector 286"/>
            <p:cNvCxnSpPr>
              <a:cxnSpLocks noChangeShapeType="1"/>
            </p:cNvCxnSpPr>
            <p:nvPr/>
          </p:nvCxnSpPr>
          <p:spPr bwMode="auto">
            <a:xfrm>
              <a:off x="57530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3" name="Straight Arrow Connector 289"/>
            <p:cNvCxnSpPr>
              <a:cxnSpLocks noChangeShapeType="1"/>
            </p:cNvCxnSpPr>
            <p:nvPr/>
          </p:nvCxnSpPr>
          <p:spPr bwMode="auto">
            <a:xfrm rot="5400000">
              <a:off x="57538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4" name="Elbow Connector 290"/>
            <p:cNvCxnSpPr>
              <a:cxnSpLocks noChangeShapeType="1"/>
            </p:cNvCxnSpPr>
            <p:nvPr/>
          </p:nvCxnSpPr>
          <p:spPr bwMode="auto">
            <a:xfrm>
              <a:off x="58674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Rectangle 291"/>
            <p:cNvSpPr>
              <a:spLocks noChangeArrowheads="1"/>
            </p:cNvSpPr>
            <p:nvPr/>
          </p:nvSpPr>
          <p:spPr bwMode="auto">
            <a:xfrm flipH="1" flipV="1">
              <a:off x="6705600" y="472225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66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5150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7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7429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8" name="Straight Connector 294"/>
            <p:cNvCxnSpPr>
              <a:cxnSpLocks noChangeShapeType="1"/>
            </p:cNvCxnSpPr>
            <p:nvPr/>
          </p:nvCxnSpPr>
          <p:spPr bwMode="auto">
            <a:xfrm>
              <a:off x="66674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9" name="Straight Arrow Connector 297"/>
            <p:cNvCxnSpPr>
              <a:cxnSpLocks noChangeShapeType="1"/>
            </p:cNvCxnSpPr>
            <p:nvPr/>
          </p:nvCxnSpPr>
          <p:spPr bwMode="auto">
            <a:xfrm rot="5400000">
              <a:off x="66682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70" name="Elbow Connector 298"/>
            <p:cNvCxnSpPr>
              <a:cxnSpLocks noChangeShapeType="1"/>
            </p:cNvCxnSpPr>
            <p:nvPr/>
          </p:nvCxnSpPr>
          <p:spPr bwMode="auto">
            <a:xfrm>
              <a:off x="67818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8" name="Oval 332"/>
            <p:cNvSpPr>
              <a:spLocks noChangeArrowheads="1"/>
            </p:cNvSpPr>
            <p:nvPr/>
          </p:nvSpPr>
          <p:spPr bwMode="auto">
            <a:xfrm>
              <a:off x="3886200" y="5180960"/>
              <a:ext cx="762000" cy="457123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59" name="Oval 333"/>
            <p:cNvSpPr>
              <a:spLocks noChangeArrowheads="1"/>
            </p:cNvSpPr>
            <p:nvPr/>
          </p:nvSpPr>
          <p:spPr bwMode="auto">
            <a:xfrm>
              <a:off x="4800600" y="5180960"/>
              <a:ext cx="762000" cy="457123"/>
            </a:xfrm>
            <a:prstGeom prst="ellipse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0" name="Oval 334"/>
            <p:cNvSpPr>
              <a:spLocks noChangeArrowheads="1"/>
            </p:cNvSpPr>
            <p:nvPr/>
          </p:nvSpPr>
          <p:spPr bwMode="auto">
            <a:xfrm>
              <a:off x="5715000" y="5180960"/>
              <a:ext cx="762000" cy="457123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1" name="Oval 335"/>
            <p:cNvSpPr>
              <a:spLocks noChangeArrowheads="1"/>
            </p:cNvSpPr>
            <p:nvPr/>
          </p:nvSpPr>
          <p:spPr bwMode="auto">
            <a:xfrm>
              <a:off x="6629400" y="5180960"/>
              <a:ext cx="762000" cy="457123"/>
            </a:xfrm>
            <a:prstGeom prst="ellipse">
              <a:avLst/>
            </a:prstGeom>
            <a:solidFill>
              <a:srgbClr val="00B0F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2" name="Oval 340"/>
            <p:cNvSpPr>
              <a:spLocks noChangeArrowheads="1"/>
            </p:cNvSpPr>
            <p:nvPr/>
          </p:nvSpPr>
          <p:spPr bwMode="auto">
            <a:xfrm>
              <a:off x="2895600" y="1600162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3" name="Oval 341"/>
            <p:cNvSpPr>
              <a:spLocks noChangeArrowheads="1"/>
            </p:cNvSpPr>
            <p:nvPr/>
          </p:nvSpPr>
          <p:spPr bwMode="auto">
            <a:xfrm>
              <a:off x="2895600" y="2514408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4" name="Oval 346"/>
            <p:cNvSpPr>
              <a:spLocks noChangeArrowheads="1"/>
            </p:cNvSpPr>
            <p:nvPr/>
          </p:nvSpPr>
          <p:spPr bwMode="auto">
            <a:xfrm>
              <a:off x="2895600" y="3428654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5" name="Oval 347"/>
            <p:cNvSpPr>
              <a:spLocks noChangeArrowheads="1"/>
            </p:cNvSpPr>
            <p:nvPr/>
          </p:nvSpPr>
          <p:spPr bwMode="auto">
            <a:xfrm>
              <a:off x="2895600" y="4342901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cxnSp>
          <p:nvCxnSpPr>
            <p:cNvPr id="101579" name="Straight Arrow Connector 386"/>
            <p:cNvCxnSpPr>
              <a:cxnSpLocks noChangeShapeType="1"/>
              <a:stCxn id="558" idx="4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0" name="Straight Arrow Connector 389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1" name="Straight Arrow Connector 391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2" name="Straight Arrow Connector 392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3" name="Straight Arrow Connector 366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1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2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3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4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cxnSp>
          <p:nvCxnSpPr>
            <p:cNvPr id="101588" name="Straight Arrow Connector 344"/>
            <p:cNvCxnSpPr>
              <a:cxnSpLocks noChangeShapeType="1"/>
              <a:stCxn id="562" idx="2"/>
            </p:cNvCxnSpPr>
            <p:nvPr/>
          </p:nvCxnSpPr>
          <p:spPr bwMode="auto">
            <a:xfrm rot="10800000">
              <a:off x="2133600" y="18288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9" name="Straight Arrow Connector 345"/>
            <p:cNvCxnSpPr>
              <a:cxnSpLocks noChangeShapeType="1"/>
            </p:cNvCxnSpPr>
            <p:nvPr/>
          </p:nvCxnSpPr>
          <p:spPr bwMode="auto">
            <a:xfrm rot="10800000">
              <a:off x="2133600" y="27432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90" name="Straight Arrow Connector 348"/>
            <p:cNvCxnSpPr>
              <a:cxnSpLocks noChangeShapeType="1"/>
              <a:stCxn id="564" idx="2"/>
            </p:cNvCxnSpPr>
            <p:nvPr/>
          </p:nvCxnSpPr>
          <p:spPr bwMode="auto">
            <a:xfrm rot="10800000">
              <a:off x="2133600" y="36576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91" name="Straight Arrow Connector 349"/>
            <p:cNvCxnSpPr>
              <a:cxnSpLocks noChangeShapeType="1"/>
            </p:cNvCxnSpPr>
            <p:nvPr/>
          </p:nvCxnSpPr>
          <p:spPr bwMode="auto">
            <a:xfrm rot="10800000">
              <a:off x="2133600" y="45720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9" name="Rectangle 410"/>
            <p:cNvSpPr>
              <a:spLocks noChangeArrowheads="1"/>
            </p:cNvSpPr>
            <p:nvPr/>
          </p:nvSpPr>
          <p:spPr bwMode="auto">
            <a:xfrm flipH="1" flipV="1">
              <a:off x="4876800" y="3809590"/>
              <a:ext cx="152400" cy="4603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0" name="TextBox 579"/>
            <p:cNvSpPr txBox="1"/>
            <p:nvPr/>
          </p:nvSpPr>
          <p:spPr bwMode="auto">
            <a:xfrm>
              <a:off x="2514600" y="5271433"/>
              <a:ext cx="12954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Buffered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Crossbar</a:t>
              </a:r>
            </a:p>
          </p:txBody>
        </p:sp>
      </p:grpSp>
      <p:grpSp>
        <p:nvGrpSpPr>
          <p:cNvPr id="3" name="Group 384"/>
          <p:cNvGrpSpPr>
            <a:grpSpLocks/>
          </p:cNvGrpSpPr>
          <p:nvPr/>
        </p:nvGrpSpPr>
        <p:grpSpPr bwMode="auto">
          <a:xfrm>
            <a:off x="152400" y="1371600"/>
            <a:ext cx="469900" cy="3352800"/>
            <a:chOff x="609600" y="1371600"/>
            <a:chExt cx="469686" cy="3352800"/>
          </a:xfrm>
        </p:grpSpPr>
        <p:sp>
          <p:nvSpPr>
            <p:cNvPr id="582" name="Rectangle 75"/>
            <p:cNvSpPr>
              <a:spLocks noChangeArrowheads="1"/>
            </p:cNvSpPr>
            <p:nvPr/>
          </p:nvSpPr>
          <p:spPr bwMode="auto">
            <a:xfrm>
              <a:off x="609600" y="13716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0</a:t>
              </a:r>
            </a:p>
          </p:txBody>
        </p:sp>
        <p:sp>
          <p:nvSpPr>
            <p:cNvPr id="583" name="Rectangle 75"/>
            <p:cNvSpPr>
              <a:spLocks noChangeArrowheads="1"/>
            </p:cNvSpPr>
            <p:nvPr/>
          </p:nvSpPr>
          <p:spPr bwMode="auto">
            <a:xfrm>
              <a:off x="609600" y="22860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1</a:t>
              </a:r>
            </a:p>
          </p:txBody>
        </p:sp>
        <p:sp>
          <p:nvSpPr>
            <p:cNvPr id="584" name="Rectangle 75"/>
            <p:cNvSpPr>
              <a:spLocks noChangeArrowheads="1"/>
            </p:cNvSpPr>
            <p:nvPr/>
          </p:nvSpPr>
          <p:spPr bwMode="auto">
            <a:xfrm>
              <a:off x="609600" y="32004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2</a:t>
              </a:r>
            </a:p>
          </p:txBody>
        </p:sp>
        <p:sp>
          <p:nvSpPr>
            <p:cNvPr id="585" name="Rectangle 75"/>
            <p:cNvSpPr>
              <a:spLocks noChangeArrowheads="1"/>
            </p:cNvSpPr>
            <p:nvPr/>
          </p:nvSpPr>
          <p:spPr bwMode="auto">
            <a:xfrm>
              <a:off x="609600" y="41148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3</a:t>
              </a:r>
            </a:p>
          </p:txBody>
        </p:sp>
      </p:grpSp>
      <p:grpSp>
        <p:nvGrpSpPr>
          <p:cNvPr id="4" name="Group 384"/>
          <p:cNvGrpSpPr>
            <a:grpSpLocks/>
          </p:cNvGrpSpPr>
          <p:nvPr/>
        </p:nvGrpSpPr>
        <p:grpSpPr bwMode="auto">
          <a:xfrm>
            <a:off x="152400" y="1371600"/>
            <a:ext cx="6324600" cy="4725988"/>
            <a:chOff x="1295400" y="1371600"/>
            <a:chExt cx="6324600" cy="4725194"/>
          </a:xfrm>
        </p:grpSpPr>
        <p:sp>
          <p:nvSpPr>
            <p:cNvPr id="587" name="Rectangle 586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391" name="Straight Connector 394"/>
            <p:cNvCxnSpPr>
              <a:cxnSpLocks noChangeShapeType="1"/>
            </p:cNvCxnSpPr>
            <p:nvPr/>
          </p:nvCxnSpPr>
          <p:spPr bwMode="auto">
            <a:xfrm rot="5400000">
              <a:off x="48775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9631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0487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4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21343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5" name="Straight Arrow Connector 405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6" name="Straight Arrow Connector 406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7" name="Straight Arrow Connector 40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7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  <a:ea typeface="+mn-ea"/>
              </a:endParaRPr>
            </a:p>
          </p:txBody>
        </p:sp>
        <p:cxnSp>
          <p:nvCxnSpPr>
            <p:cNvPr id="101399" name="Straight Connector 40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0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21336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1" name="Straight Connector 413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2" name="Straight Connector 414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3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30480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4" name="Straight Connector 416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5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39624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6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48768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7" name="Elbow Connector 419"/>
            <p:cNvCxnSpPr>
              <a:cxnSpLocks noChangeShapeType="1"/>
            </p:cNvCxnSpPr>
            <p:nvPr/>
          </p:nvCxnSpPr>
          <p:spPr bwMode="auto">
            <a:xfrm rot="16200000" flipH="1">
              <a:off x="40386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8" name="Straight Arrow Connector 420"/>
            <p:cNvCxnSpPr>
              <a:cxnSpLocks noChangeShapeType="1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9" name="Straight Arrow Connector 421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0" name="Straight Arrow Connector 422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1" name="Straight Arrow Connector 423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2" name="Straight Arrow Connector 424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2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3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4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5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6" name="TextBox 615"/>
            <p:cNvSpPr txBox="1"/>
            <p:nvPr/>
          </p:nvSpPr>
          <p:spPr bwMode="auto">
            <a:xfrm>
              <a:off x="2514600" y="5271433"/>
              <a:ext cx="13716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Bufferless</a:t>
              </a:r>
              <a:endParaRPr lang="en-US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Crossbar</a:t>
              </a:r>
            </a:p>
          </p:txBody>
        </p:sp>
        <p:grpSp>
          <p:nvGrpSpPr>
            <p:cNvPr id="101418" name="Group 384"/>
            <p:cNvGrpSpPr>
              <a:grpSpLocks/>
            </p:cNvGrpSpPr>
            <p:nvPr/>
          </p:nvGrpSpPr>
          <p:grpSpPr bwMode="auto">
            <a:xfrm>
              <a:off x="1295400" y="1371600"/>
              <a:ext cx="469900" cy="3352237"/>
              <a:chOff x="1295400" y="1371600"/>
              <a:chExt cx="469900" cy="3352237"/>
            </a:xfrm>
          </p:grpSpPr>
          <p:sp>
            <p:nvSpPr>
              <p:cNvPr id="638" name="Rectangle 75"/>
              <p:cNvSpPr>
                <a:spLocks noChangeArrowheads="1"/>
              </p:cNvSpPr>
              <p:nvPr/>
            </p:nvSpPr>
            <p:spPr bwMode="auto">
              <a:xfrm>
                <a:off x="1295400" y="1371600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0</a:t>
                </a:r>
              </a:p>
            </p:txBody>
          </p:sp>
          <p:sp>
            <p:nvSpPr>
              <p:cNvPr id="639" name="Rectangle 75"/>
              <p:cNvSpPr>
                <a:spLocks noChangeArrowheads="1"/>
              </p:cNvSpPr>
              <p:nvPr/>
            </p:nvSpPr>
            <p:spPr bwMode="auto">
              <a:xfrm>
                <a:off x="1295400" y="2285846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1</a:t>
                </a:r>
              </a:p>
            </p:txBody>
          </p:sp>
          <p:sp>
            <p:nvSpPr>
              <p:cNvPr id="640" name="Rectangle 75"/>
              <p:cNvSpPr>
                <a:spLocks noChangeArrowheads="1"/>
              </p:cNvSpPr>
              <p:nvPr/>
            </p:nvSpPr>
            <p:spPr bwMode="auto">
              <a:xfrm>
                <a:off x="1295400" y="3200093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2</a:t>
                </a:r>
              </a:p>
            </p:txBody>
          </p:sp>
          <p:sp>
            <p:nvSpPr>
              <p:cNvPr id="641" name="Rectangle 75"/>
              <p:cNvSpPr>
                <a:spLocks noChangeArrowheads="1"/>
              </p:cNvSpPr>
              <p:nvPr/>
            </p:nvSpPr>
            <p:spPr bwMode="auto">
              <a:xfrm>
                <a:off x="1295400" y="4114339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3</a:t>
                </a:r>
              </a:p>
            </p:txBody>
          </p:sp>
        </p:grpSp>
        <p:cxnSp>
          <p:nvCxnSpPr>
            <p:cNvPr id="101419" name="Elbow Connector 431"/>
            <p:cNvCxnSpPr>
              <a:cxnSpLocks noChangeShapeType="1"/>
            </p:cNvCxnSpPr>
            <p:nvPr/>
          </p:nvCxnSpPr>
          <p:spPr bwMode="auto">
            <a:xfrm rot="16200000" flipH="1">
              <a:off x="40386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0" name="Elbow Connector 432"/>
            <p:cNvCxnSpPr>
              <a:cxnSpLocks noChangeShapeType="1"/>
            </p:cNvCxnSpPr>
            <p:nvPr/>
          </p:nvCxnSpPr>
          <p:spPr bwMode="auto">
            <a:xfrm rot="16200000" flipH="1">
              <a:off x="40386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1" name="Elbow Connector 433"/>
            <p:cNvCxnSpPr>
              <a:cxnSpLocks noChangeShapeType="1"/>
            </p:cNvCxnSpPr>
            <p:nvPr/>
          </p:nvCxnSpPr>
          <p:spPr bwMode="auto">
            <a:xfrm rot="16200000" flipH="1">
              <a:off x="40386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1" name="Rectangle 434"/>
            <p:cNvSpPr>
              <a:spLocks noChangeArrowheads="1"/>
            </p:cNvSpPr>
            <p:nvPr/>
          </p:nvSpPr>
          <p:spPr bwMode="auto">
            <a:xfrm>
              <a:off x="2057400" y="231600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2" name="Rectangle 435"/>
            <p:cNvSpPr>
              <a:spLocks noChangeArrowheads="1"/>
            </p:cNvSpPr>
            <p:nvPr/>
          </p:nvSpPr>
          <p:spPr bwMode="auto">
            <a:xfrm>
              <a:off x="2057400" y="4152433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3" name="Rectangle 436"/>
            <p:cNvSpPr>
              <a:spLocks noChangeArrowheads="1"/>
            </p:cNvSpPr>
            <p:nvPr/>
          </p:nvSpPr>
          <p:spPr bwMode="auto">
            <a:xfrm>
              <a:off x="2057400" y="2492187"/>
              <a:ext cx="46038" cy="15237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25" name="Elbow Connector 437"/>
            <p:cNvCxnSpPr>
              <a:cxnSpLocks noChangeShapeType="1"/>
            </p:cNvCxnSpPr>
            <p:nvPr/>
          </p:nvCxnSpPr>
          <p:spPr bwMode="auto">
            <a:xfrm rot="16200000" flipH="1">
              <a:off x="49530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6" name="Elbow Connector 438"/>
            <p:cNvCxnSpPr>
              <a:cxnSpLocks noChangeShapeType="1"/>
            </p:cNvCxnSpPr>
            <p:nvPr/>
          </p:nvCxnSpPr>
          <p:spPr bwMode="auto">
            <a:xfrm rot="16200000" flipH="1">
              <a:off x="49530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7" name="Elbow Connector 439"/>
            <p:cNvCxnSpPr>
              <a:cxnSpLocks noChangeShapeType="1"/>
            </p:cNvCxnSpPr>
            <p:nvPr/>
          </p:nvCxnSpPr>
          <p:spPr bwMode="auto">
            <a:xfrm rot="16200000" flipH="1">
              <a:off x="49530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8" name="Elbow Connector 440"/>
            <p:cNvCxnSpPr>
              <a:cxnSpLocks noChangeShapeType="1"/>
            </p:cNvCxnSpPr>
            <p:nvPr/>
          </p:nvCxnSpPr>
          <p:spPr bwMode="auto">
            <a:xfrm rot="16200000" flipH="1">
              <a:off x="49530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9" name="Elbow Connector 441"/>
            <p:cNvCxnSpPr>
              <a:cxnSpLocks noChangeShapeType="1"/>
            </p:cNvCxnSpPr>
            <p:nvPr/>
          </p:nvCxnSpPr>
          <p:spPr bwMode="auto">
            <a:xfrm rot="16200000" flipH="1">
              <a:off x="58674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0" name="Elbow Connector 442"/>
            <p:cNvCxnSpPr>
              <a:cxnSpLocks noChangeShapeType="1"/>
            </p:cNvCxnSpPr>
            <p:nvPr/>
          </p:nvCxnSpPr>
          <p:spPr bwMode="auto">
            <a:xfrm rot="16200000" flipH="1">
              <a:off x="58674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1" name="Elbow Connector 443"/>
            <p:cNvCxnSpPr>
              <a:cxnSpLocks noChangeShapeType="1"/>
            </p:cNvCxnSpPr>
            <p:nvPr/>
          </p:nvCxnSpPr>
          <p:spPr bwMode="auto">
            <a:xfrm rot="16200000" flipH="1">
              <a:off x="58674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2" name="Elbow Connector 444"/>
            <p:cNvCxnSpPr>
              <a:cxnSpLocks noChangeShapeType="1"/>
            </p:cNvCxnSpPr>
            <p:nvPr/>
          </p:nvCxnSpPr>
          <p:spPr bwMode="auto">
            <a:xfrm rot="16200000" flipH="1">
              <a:off x="58674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3" name="Elbow Connector 445"/>
            <p:cNvCxnSpPr>
              <a:cxnSpLocks noChangeShapeType="1"/>
            </p:cNvCxnSpPr>
            <p:nvPr/>
          </p:nvCxnSpPr>
          <p:spPr bwMode="auto">
            <a:xfrm rot="16200000" flipH="1">
              <a:off x="67818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4" name="Elbow Connector 446"/>
            <p:cNvCxnSpPr>
              <a:cxnSpLocks noChangeShapeType="1"/>
            </p:cNvCxnSpPr>
            <p:nvPr/>
          </p:nvCxnSpPr>
          <p:spPr bwMode="auto">
            <a:xfrm rot="16200000" flipH="1">
              <a:off x="67818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5" name="Elbow Connector 447"/>
            <p:cNvCxnSpPr>
              <a:cxnSpLocks noChangeShapeType="1"/>
            </p:cNvCxnSpPr>
            <p:nvPr/>
          </p:nvCxnSpPr>
          <p:spPr bwMode="auto">
            <a:xfrm rot="16200000" flipH="1">
              <a:off x="67818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6" name="Elbow Connector 448"/>
            <p:cNvCxnSpPr>
              <a:cxnSpLocks noChangeShapeType="1"/>
            </p:cNvCxnSpPr>
            <p:nvPr/>
          </p:nvCxnSpPr>
          <p:spPr bwMode="auto">
            <a:xfrm rot="16200000" flipH="1">
              <a:off x="67818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" name="Rectangle 449"/>
            <p:cNvSpPr>
              <a:spLocks noChangeArrowheads="1"/>
            </p:cNvSpPr>
            <p:nvPr/>
          </p:nvSpPr>
          <p:spPr bwMode="auto">
            <a:xfrm>
              <a:off x="2057400" y="140969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101382" name="Group 456"/>
          <p:cNvGrpSpPr>
            <a:grpSpLocks/>
          </p:cNvGrpSpPr>
          <p:nvPr/>
        </p:nvGrpSpPr>
        <p:grpSpPr bwMode="auto">
          <a:xfrm>
            <a:off x="914400" y="1409700"/>
            <a:ext cx="46038" cy="2895600"/>
            <a:chOff x="2057400" y="1760220"/>
            <a:chExt cx="45719" cy="2895600"/>
          </a:xfrm>
        </p:grpSpPr>
        <p:sp>
          <p:nvSpPr>
            <p:cNvPr id="643" name="Rectangle 384"/>
            <p:cNvSpPr>
              <a:spLocks noChangeArrowheads="1"/>
            </p:cNvSpPr>
            <p:nvPr/>
          </p:nvSpPr>
          <p:spPr bwMode="auto">
            <a:xfrm>
              <a:off x="2057400" y="2666683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4" name="Rectangle 430"/>
            <p:cNvSpPr>
              <a:spLocks noChangeArrowheads="1"/>
            </p:cNvSpPr>
            <p:nvPr/>
          </p:nvSpPr>
          <p:spPr bwMode="auto">
            <a:xfrm>
              <a:off x="2057400" y="45034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5" name="Rectangle 454"/>
            <p:cNvSpPr>
              <a:spLocks noChangeArrowheads="1"/>
            </p:cNvSpPr>
            <p:nvPr/>
          </p:nvSpPr>
          <p:spPr bwMode="auto">
            <a:xfrm>
              <a:off x="2057400" y="2842895"/>
              <a:ext cx="45719" cy="1524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6" name="Rectangle 455"/>
            <p:cNvSpPr>
              <a:spLocks noChangeArrowheads="1"/>
            </p:cNvSpPr>
            <p:nvPr/>
          </p:nvSpPr>
          <p:spPr bwMode="auto">
            <a:xfrm>
              <a:off x="2057400" y="17602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648" name="Content Placeholder 2"/>
          <p:cNvSpPr>
            <a:spLocks noGrp="1"/>
          </p:cNvSpPr>
          <p:nvPr>
            <p:ph idx="1"/>
          </p:nvPr>
        </p:nvSpPr>
        <p:spPr>
          <a:xfrm>
            <a:off x="6705600" y="1358900"/>
            <a:ext cx="24384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Simpler arbitration/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scheduling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Efficient support for variable-size packets</a:t>
            </a:r>
          </a:p>
          <a:p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 Requires 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N</a:t>
            </a:r>
            <a:r>
              <a:rPr lang="en-US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buffers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66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Can We Get Lower Cost than A Crossbar?</a:t>
            </a:r>
          </a:p>
        </p:txBody>
      </p:sp>
      <p:sp>
        <p:nvSpPr>
          <p:cNvPr id="102402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Yet still have low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contention compared to a bus?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Multistage networks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5C23F-AC2D-0C4F-A151-E0378641A06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50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Logarithmic</a:t>
            </a: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 Networks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Indirect networks with multiple layers of switches between terminals/nodes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Cost: O(NlogN), Latency: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variations (Omega, Butterfly, Benes, Banyan, …)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Omega Network: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651C1B-3AE4-2A41-A953-80DCF1DF0E0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5532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143000" y="6019800"/>
            <a:ext cx="4648200" cy="0"/>
          </a:xfrm>
          <a:prstGeom prst="line">
            <a:avLst/>
          </a:prstGeom>
          <a:noFill/>
          <a:ln w="127000" cap="rnd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5791200" y="588645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609600" y="586740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791200" y="561022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609600" y="360997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54113" y="3733800"/>
            <a:ext cx="4637087" cy="2286000"/>
            <a:chOff x="1154514" y="3810000"/>
            <a:chExt cx="4636686" cy="2286000"/>
          </a:xfrm>
        </p:grpSpPr>
        <p:cxnSp>
          <p:nvCxnSpPr>
            <p:cNvPr id="103438" name="Straight Connector 36"/>
            <p:cNvCxnSpPr>
              <a:cxnSpLocks noChangeShapeType="1"/>
            </p:cNvCxnSpPr>
            <p:nvPr/>
          </p:nvCxnSpPr>
          <p:spPr bwMode="auto">
            <a:xfrm>
              <a:off x="2373714" y="4343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39" name="Straight Connector 9"/>
            <p:cNvCxnSpPr>
              <a:cxnSpLocks noChangeShapeType="1"/>
            </p:cNvCxnSpPr>
            <p:nvPr/>
          </p:nvCxnSpPr>
          <p:spPr bwMode="auto">
            <a:xfrm>
              <a:off x="1154514" y="3810000"/>
              <a:ext cx="1219200" cy="5334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0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640414" y="4686300"/>
              <a:ext cx="1295400" cy="10668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1" name="Straight Connector 41"/>
            <p:cNvCxnSpPr>
              <a:cxnSpLocks noChangeShapeType="1"/>
            </p:cNvCxnSpPr>
            <p:nvPr/>
          </p:nvCxnSpPr>
          <p:spPr bwMode="auto">
            <a:xfrm>
              <a:off x="3810000" y="5867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2" name="Straight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5410200" y="5867400"/>
              <a:ext cx="2286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3" name="Straight Connector 56"/>
            <p:cNvCxnSpPr>
              <a:cxnSpLocks noChangeShapeType="1"/>
            </p:cNvCxnSpPr>
            <p:nvPr/>
          </p:nvCxnSpPr>
          <p:spPr bwMode="auto">
            <a:xfrm>
              <a:off x="4191000" y="6096000"/>
              <a:ext cx="12192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4" name="Straight Connector 59"/>
            <p:cNvCxnSpPr>
              <a:cxnSpLocks noChangeShapeType="1"/>
            </p:cNvCxnSpPr>
            <p:nvPr/>
          </p:nvCxnSpPr>
          <p:spPr bwMode="auto">
            <a:xfrm>
              <a:off x="5638800" y="5867400"/>
              <a:ext cx="1524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962400" y="5715000"/>
            <a:ext cx="1676400" cy="1143000"/>
            <a:chOff x="3962400" y="5715000"/>
            <a:chExt cx="1676400" cy="1143000"/>
          </a:xfrm>
        </p:grpSpPr>
        <p:sp>
          <p:nvSpPr>
            <p:cNvPr id="64" name="Multiply 63"/>
            <p:cNvSpPr/>
            <p:nvPr/>
          </p:nvSpPr>
          <p:spPr bwMode="auto">
            <a:xfrm>
              <a:off x="4495800" y="5715000"/>
              <a:ext cx="609600" cy="6096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  <p:sp>
          <p:nvSpPr>
            <p:cNvPr id="103437" name="TextBox 64"/>
            <p:cNvSpPr txBox="1">
              <a:spLocks noChangeArrowheads="1"/>
            </p:cNvSpPr>
            <p:nvPr/>
          </p:nvSpPr>
          <p:spPr bwMode="auto">
            <a:xfrm>
              <a:off x="3962400" y="6150114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cs typeface="Arial" charset="0"/>
                </a:rPr>
                <a:t>conflict  </a:t>
              </a:r>
              <a:br>
                <a:rPr lang="en-US" sz="2000">
                  <a:cs typeface="Arial" charset="0"/>
                </a:rPr>
              </a:br>
              <a:endParaRPr lang="en-US" sz="2000">
                <a:cs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32556" y="5085184"/>
            <a:ext cx="1941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Blocking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Non-blocking?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53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1" grpId="0" animBg="1"/>
      <p:bldP spid="5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Networks (Circuit Switched)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82700"/>
            <a:ext cx="6629400" cy="51943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2000" dirty="0" smtClean="0"/>
              <a:t>A multistage network has more restrictions on feasible concurrent </a:t>
            </a:r>
            <a:r>
              <a:rPr lang="en-US" sz="2000" dirty="0" err="1" smtClean="0"/>
              <a:t>Tx</a:t>
            </a:r>
            <a:r>
              <a:rPr lang="en-US" sz="2000" dirty="0" smtClean="0"/>
              <a:t>-Rx pairs </a:t>
            </a:r>
            <a:r>
              <a:rPr lang="en-US" sz="2000" dirty="0" err="1" smtClean="0"/>
              <a:t>vs</a:t>
            </a:r>
            <a:r>
              <a:rPr lang="en-US" sz="2000" dirty="0" smtClean="0"/>
              <a:t> a crossbar</a:t>
            </a:r>
          </a:p>
          <a:p>
            <a:pPr>
              <a:defRPr/>
            </a:pPr>
            <a:r>
              <a:rPr lang="en-US" sz="2000" dirty="0" smtClean="0"/>
              <a:t>But more scalable than crossbar in cost, e.g., O(N </a:t>
            </a:r>
            <a:r>
              <a:rPr lang="en-US" sz="2000" dirty="0" err="1" smtClean="0"/>
              <a:t>logN</a:t>
            </a:r>
            <a:r>
              <a:rPr lang="en-US" sz="2000" dirty="0" smtClean="0"/>
              <a:t>) for Butterfly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9625D7-52E4-2249-98BF-70F1C3C222E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1981200" y="10128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1981200" y="2027238"/>
            <a:ext cx="995363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1981200" y="3048000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981200" y="40735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914400" y="990600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158" name="Oval 157"/>
          <p:cNvSpPr/>
          <p:nvPr/>
        </p:nvSpPr>
        <p:spPr bwMode="auto">
          <a:xfrm>
            <a:off x="914400" y="150018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59" name="Oval 158"/>
          <p:cNvSpPr/>
          <p:nvPr/>
        </p:nvSpPr>
        <p:spPr bwMode="auto">
          <a:xfrm>
            <a:off x="914400" y="200977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60" name="Oval 159"/>
          <p:cNvSpPr/>
          <p:nvPr/>
        </p:nvSpPr>
        <p:spPr bwMode="auto">
          <a:xfrm>
            <a:off x="914400" y="2519363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161" name="Oval 160"/>
          <p:cNvSpPr/>
          <p:nvPr/>
        </p:nvSpPr>
        <p:spPr bwMode="auto">
          <a:xfrm>
            <a:off x="914400" y="3027363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914400" y="353853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163" name="Oval 162"/>
          <p:cNvSpPr/>
          <p:nvPr/>
        </p:nvSpPr>
        <p:spPr bwMode="auto">
          <a:xfrm>
            <a:off x="914400" y="4046538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914400" y="455612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cxnSp>
        <p:nvCxnSpPr>
          <p:cNvPr id="105488" name="Straight Connector 238"/>
          <p:cNvCxnSpPr>
            <a:cxnSpLocks noChangeShapeType="1"/>
            <a:stCxn id="157" idx="6"/>
            <a:endCxn id="105503" idx="1"/>
          </p:cNvCxnSpPr>
          <p:nvPr/>
        </p:nvCxnSpPr>
        <p:spPr bwMode="auto">
          <a:xfrm>
            <a:off x="1411288" y="12239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9" name="Straight Connector 240"/>
          <p:cNvCxnSpPr>
            <a:cxnSpLocks noChangeShapeType="1"/>
            <a:stCxn id="158" idx="6"/>
            <a:endCxn id="105504" idx="1"/>
          </p:cNvCxnSpPr>
          <p:nvPr/>
        </p:nvCxnSpPr>
        <p:spPr bwMode="auto">
          <a:xfrm flipV="1">
            <a:off x="1411288" y="1730375"/>
            <a:ext cx="569912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0" name="Straight Connector 244"/>
          <p:cNvCxnSpPr>
            <a:cxnSpLocks noChangeShapeType="1"/>
            <a:stCxn id="159" idx="6"/>
            <a:endCxn id="105505" idx="1"/>
          </p:cNvCxnSpPr>
          <p:nvPr/>
        </p:nvCxnSpPr>
        <p:spPr bwMode="auto">
          <a:xfrm flipV="1">
            <a:off x="1411288" y="22399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1" name="Straight Connector 245"/>
          <p:cNvCxnSpPr>
            <a:cxnSpLocks noChangeShapeType="1"/>
            <a:stCxn id="160" idx="6"/>
            <a:endCxn id="105506" idx="1"/>
          </p:cNvCxnSpPr>
          <p:nvPr/>
        </p:nvCxnSpPr>
        <p:spPr bwMode="auto">
          <a:xfrm flipV="1">
            <a:off x="1411288" y="2743200"/>
            <a:ext cx="569912" cy="952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2" name="Straight Connector 247"/>
          <p:cNvCxnSpPr>
            <a:cxnSpLocks noChangeShapeType="1"/>
            <a:stCxn id="161" idx="6"/>
            <a:endCxn id="105507" idx="1"/>
          </p:cNvCxnSpPr>
          <p:nvPr/>
        </p:nvCxnSpPr>
        <p:spPr bwMode="auto">
          <a:xfrm flipV="1">
            <a:off x="1411288" y="3260725"/>
            <a:ext cx="569912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3" name="Straight Connector 248"/>
          <p:cNvCxnSpPr>
            <a:cxnSpLocks noChangeShapeType="1"/>
            <a:stCxn id="162" idx="6"/>
            <a:endCxn id="105508" idx="1"/>
          </p:cNvCxnSpPr>
          <p:nvPr/>
        </p:nvCxnSpPr>
        <p:spPr bwMode="auto">
          <a:xfrm flipV="1">
            <a:off x="1411288" y="3763963"/>
            <a:ext cx="569912" cy="793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4" name="Straight Connector 250"/>
          <p:cNvCxnSpPr>
            <a:cxnSpLocks noChangeShapeType="1"/>
            <a:stCxn id="163" idx="6"/>
            <a:endCxn id="105509" idx="1"/>
          </p:cNvCxnSpPr>
          <p:nvPr/>
        </p:nvCxnSpPr>
        <p:spPr bwMode="auto">
          <a:xfrm>
            <a:off x="1411288" y="4279900"/>
            <a:ext cx="569912" cy="79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5" name="Straight Connector 251"/>
          <p:cNvCxnSpPr>
            <a:cxnSpLocks noChangeShapeType="1"/>
            <a:stCxn id="164" idx="6"/>
            <a:endCxn id="105510" idx="1"/>
          </p:cNvCxnSpPr>
          <p:nvPr/>
        </p:nvCxnSpPr>
        <p:spPr bwMode="auto">
          <a:xfrm>
            <a:off x="1411288" y="4789488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6" name="Straight Connector 350"/>
          <p:cNvCxnSpPr>
            <a:cxnSpLocks noChangeShapeType="1"/>
            <a:stCxn id="105503" idx="3"/>
            <a:endCxn id="105515" idx="1"/>
          </p:cNvCxnSpPr>
          <p:nvPr/>
        </p:nvCxnSpPr>
        <p:spPr bwMode="auto">
          <a:xfrm>
            <a:off x="2976563" y="1227138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7" name="Straight Connector 352"/>
          <p:cNvCxnSpPr>
            <a:cxnSpLocks noChangeShapeType="1"/>
            <a:stCxn id="105507" idx="3"/>
            <a:endCxn id="105516" idx="1"/>
          </p:cNvCxnSpPr>
          <p:nvPr/>
        </p:nvCxnSpPr>
        <p:spPr bwMode="auto">
          <a:xfrm flipV="1">
            <a:off x="2976563" y="17303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8" name="Straight Connector 354"/>
          <p:cNvCxnSpPr>
            <a:cxnSpLocks noChangeShapeType="1"/>
            <a:stCxn id="105505" idx="3"/>
            <a:endCxn id="105517" idx="1"/>
          </p:cNvCxnSpPr>
          <p:nvPr/>
        </p:nvCxnSpPr>
        <p:spPr bwMode="auto">
          <a:xfrm>
            <a:off x="2976563" y="22399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9" name="Straight Connector 372"/>
          <p:cNvCxnSpPr>
            <a:cxnSpLocks noChangeShapeType="1"/>
            <a:stCxn id="105504" idx="3"/>
            <a:endCxn id="105519" idx="1"/>
          </p:cNvCxnSpPr>
          <p:nvPr/>
        </p:nvCxnSpPr>
        <p:spPr bwMode="auto">
          <a:xfrm>
            <a:off x="2976563" y="17303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0" name="Straight Connector 375"/>
          <p:cNvCxnSpPr>
            <a:cxnSpLocks noChangeShapeType="1"/>
            <a:stCxn id="105508" idx="3"/>
            <a:endCxn id="105520" idx="1"/>
          </p:cNvCxnSpPr>
          <p:nvPr/>
        </p:nvCxnSpPr>
        <p:spPr bwMode="auto">
          <a:xfrm>
            <a:off x="2976563" y="37639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1" name="Straight Connector 377"/>
          <p:cNvCxnSpPr>
            <a:cxnSpLocks noChangeShapeType="1"/>
            <a:stCxn id="105510" idx="3"/>
            <a:endCxn id="105522" idx="1"/>
          </p:cNvCxnSpPr>
          <p:nvPr/>
        </p:nvCxnSpPr>
        <p:spPr bwMode="auto">
          <a:xfrm>
            <a:off x="2976563" y="47926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2" name="Straight Connector 379"/>
          <p:cNvCxnSpPr>
            <a:cxnSpLocks noChangeShapeType="1"/>
            <a:stCxn id="105509" idx="3"/>
            <a:endCxn id="105518" idx="1"/>
          </p:cNvCxnSpPr>
          <p:nvPr/>
        </p:nvCxnSpPr>
        <p:spPr bwMode="auto">
          <a:xfrm flipV="1">
            <a:off x="2976563" y="27432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03" name="Rectangle 236"/>
          <p:cNvSpPr>
            <a:spLocks noChangeArrowheads="1"/>
          </p:cNvSpPr>
          <p:nvPr/>
        </p:nvSpPr>
        <p:spPr bwMode="auto">
          <a:xfrm>
            <a:off x="1981200" y="10287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4" name="Rectangle 399"/>
          <p:cNvSpPr>
            <a:spLocks noChangeArrowheads="1"/>
          </p:cNvSpPr>
          <p:nvPr/>
        </p:nvSpPr>
        <p:spPr bwMode="auto">
          <a:xfrm>
            <a:off x="1981200" y="153035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5" name="Rectangle 422"/>
          <p:cNvSpPr>
            <a:spLocks noChangeArrowheads="1"/>
          </p:cNvSpPr>
          <p:nvPr/>
        </p:nvSpPr>
        <p:spPr bwMode="auto">
          <a:xfrm>
            <a:off x="1981200" y="20399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6" name="Rectangle 423"/>
          <p:cNvSpPr>
            <a:spLocks noChangeArrowheads="1"/>
          </p:cNvSpPr>
          <p:nvPr/>
        </p:nvSpPr>
        <p:spPr bwMode="auto">
          <a:xfrm>
            <a:off x="1981200" y="2543175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7" name="Rectangle 426"/>
          <p:cNvSpPr>
            <a:spLocks noChangeArrowheads="1"/>
          </p:cNvSpPr>
          <p:nvPr/>
        </p:nvSpPr>
        <p:spPr bwMode="auto">
          <a:xfrm>
            <a:off x="1981200" y="3060700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8" name="Rectangle 427"/>
          <p:cNvSpPr>
            <a:spLocks noChangeArrowheads="1"/>
          </p:cNvSpPr>
          <p:nvPr/>
        </p:nvSpPr>
        <p:spPr bwMode="auto">
          <a:xfrm>
            <a:off x="1981200" y="35639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9" name="Rectangle 430"/>
          <p:cNvSpPr>
            <a:spLocks noChangeArrowheads="1"/>
          </p:cNvSpPr>
          <p:nvPr/>
        </p:nvSpPr>
        <p:spPr bwMode="auto">
          <a:xfrm>
            <a:off x="1981200" y="40894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0" name="Rectangle 431"/>
          <p:cNvSpPr>
            <a:spLocks noChangeArrowheads="1"/>
          </p:cNvSpPr>
          <p:nvPr/>
        </p:nvSpPr>
        <p:spPr bwMode="auto">
          <a:xfrm>
            <a:off x="1981200" y="4592638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757613" y="10128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3757613" y="20272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3757613" y="30480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3757613" y="40735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5515" name="Rectangle 452"/>
          <p:cNvSpPr>
            <a:spLocks noChangeArrowheads="1"/>
          </p:cNvSpPr>
          <p:nvPr/>
        </p:nvSpPr>
        <p:spPr bwMode="auto">
          <a:xfrm>
            <a:off x="3757613" y="10287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6" name="Rectangle 453"/>
          <p:cNvSpPr>
            <a:spLocks noChangeArrowheads="1"/>
          </p:cNvSpPr>
          <p:nvPr/>
        </p:nvSpPr>
        <p:spPr bwMode="auto">
          <a:xfrm>
            <a:off x="3757613" y="15303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7" name="Rectangle 454"/>
          <p:cNvSpPr>
            <a:spLocks noChangeArrowheads="1"/>
          </p:cNvSpPr>
          <p:nvPr/>
        </p:nvSpPr>
        <p:spPr bwMode="auto">
          <a:xfrm>
            <a:off x="3757613" y="2039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8" name="Rectangle 455"/>
          <p:cNvSpPr>
            <a:spLocks noChangeArrowheads="1"/>
          </p:cNvSpPr>
          <p:nvPr/>
        </p:nvSpPr>
        <p:spPr bwMode="auto">
          <a:xfrm>
            <a:off x="3757613" y="25431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9" name="Rectangle 456"/>
          <p:cNvSpPr>
            <a:spLocks noChangeArrowheads="1"/>
          </p:cNvSpPr>
          <p:nvPr/>
        </p:nvSpPr>
        <p:spPr bwMode="auto">
          <a:xfrm>
            <a:off x="3757613" y="30607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0" name="Rectangle 457"/>
          <p:cNvSpPr>
            <a:spLocks noChangeArrowheads="1"/>
          </p:cNvSpPr>
          <p:nvPr/>
        </p:nvSpPr>
        <p:spPr bwMode="auto">
          <a:xfrm>
            <a:off x="3757613" y="3563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1" name="Rectangle 458"/>
          <p:cNvSpPr>
            <a:spLocks noChangeArrowheads="1"/>
          </p:cNvSpPr>
          <p:nvPr/>
        </p:nvSpPr>
        <p:spPr bwMode="auto">
          <a:xfrm>
            <a:off x="3757613" y="40894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2" name="Rectangle 459"/>
          <p:cNvSpPr>
            <a:spLocks noChangeArrowheads="1"/>
          </p:cNvSpPr>
          <p:nvPr/>
        </p:nvSpPr>
        <p:spPr bwMode="auto">
          <a:xfrm>
            <a:off x="3757613" y="45926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grpSp>
        <p:nvGrpSpPr>
          <p:cNvPr id="105523" name="Group 501"/>
          <p:cNvGrpSpPr>
            <a:grpSpLocks/>
          </p:cNvGrpSpPr>
          <p:nvPr/>
        </p:nvGrpSpPr>
        <p:grpSpPr bwMode="auto">
          <a:xfrm>
            <a:off x="1981200" y="1151732"/>
            <a:ext cx="995363" cy="501650"/>
            <a:chOff x="1963602" y="1480062"/>
            <a:chExt cx="1245593" cy="573922"/>
          </a:xfrm>
        </p:grpSpPr>
        <p:cxnSp>
          <p:nvCxnSpPr>
            <p:cNvPr id="105618" name="Straight Connector 476"/>
            <p:cNvCxnSpPr>
              <a:cxnSpLocks noChangeShapeType="1"/>
              <a:stCxn id="105503" idx="1"/>
              <a:endCxn id="105503" idx="3"/>
            </p:cNvCxnSpPr>
            <p:nvPr/>
          </p:nvCxnSpPr>
          <p:spPr bwMode="auto">
            <a:xfrm>
              <a:off x="1963602" y="1480062"/>
              <a:ext cx="12455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9" name="Straight Connector 478"/>
            <p:cNvCxnSpPr>
              <a:cxnSpLocks noChangeShapeType="1"/>
              <a:stCxn id="105504" idx="1"/>
              <a:endCxn id="105504" idx="3"/>
            </p:cNvCxnSpPr>
            <p:nvPr/>
          </p:nvCxnSpPr>
          <p:spPr bwMode="auto">
            <a:xfrm>
              <a:off x="1963602" y="2053984"/>
              <a:ext cx="12455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20" name="Straight Connector 486"/>
            <p:cNvCxnSpPr>
              <a:cxnSpLocks noChangeShapeType="1"/>
              <a:stCxn id="105504" idx="1"/>
              <a:endCxn id="105503" idx="3"/>
            </p:cNvCxnSpPr>
            <p:nvPr/>
          </p:nvCxnSpPr>
          <p:spPr bwMode="auto">
            <a:xfrm flipV="1">
              <a:off x="1963602" y="1480062"/>
              <a:ext cx="1245593" cy="5739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21" name="Straight Connector 487"/>
            <p:cNvCxnSpPr>
              <a:cxnSpLocks noChangeShapeType="1"/>
              <a:stCxn id="105503" idx="1"/>
              <a:endCxn id="105504" idx="3"/>
            </p:cNvCxnSpPr>
            <p:nvPr/>
          </p:nvCxnSpPr>
          <p:spPr bwMode="auto">
            <a:xfrm>
              <a:off x="1963602" y="1480062"/>
              <a:ext cx="1245593" cy="5739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4" name="Group 502"/>
          <p:cNvGrpSpPr>
            <a:grpSpLocks/>
          </p:cNvGrpSpPr>
          <p:nvPr/>
        </p:nvGrpSpPr>
        <p:grpSpPr bwMode="auto">
          <a:xfrm>
            <a:off x="2087563" y="2239963"/>
            <a:ext cx="850900" cy="503237"/>
            <a:chOff x="2133600" y="1566331"/>
            <a:chExt cx="1066800" cy="575737"/>
          </a:xfrm>
        </p:grpSpPr>
        <p:cxnSp>
          <p:nvCxnSpPr>
            <p:cNvPr id="105614" name="Straight Connector 50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5" name="Straight Connector 50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6" name="Straight Connector 50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7" name="Straight Connector 50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5" name="Group 507"/>
          <p:cNvGrpSpPr>
            <a:grpSpLocks/>
          </p:cNvGrpSpPr>
          <p:nvPr/>
        </p:nvGrpSpPr>
        <p:grpSpPr bwMode="auto">
          <a:xfrm>
            <a:off x="2087563" y="3260725"/>
            <a:ext cx="850900" cy="503238"/>
            <a:chOff x="2133600" y="1566331"/>
            <a:chExt cx="1066800" cy="575737"/>
          </a:xfrm>
        </p:grpSpPr>
        <p:cxnSp>
          <p:nvCxnSpPr>
            <p:cNvPr id="105610" name="Straight Connector 508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1" name="Straight Connector 509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2" name="Straight Connector 510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3" name="Straight Connector 511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6" name="Group 512"/>
          <p:cNvGrpSpPr>
            <a:grpSpLocks/>
          </p:cNvGrpSpPr>
          <p:nvPr/>
        </p:nvGrpSpPr>
        <p:grpSpPr bwMode="auto">
          <a:xfrm>
            <a:off x="2087563" y="4295775"/>
            <a:ext cx="850900" cy="503238"/>
            <a:chOff x="2133600" y="1566331"/>
            <a:chExt cx="1066800" cy="575737"/>
          </a:xfrm>
        </p:grpSpPr>
        <p:cxnSp>
          <p:nvCxnSpPr>
            <p:cNvPr id="105606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7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8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9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5527" name="Straight Connector 538"/>
          <p:cNvCxnSpPr>
            <a:cxnSpLocks noChangeShapeType="1"/>
            <a:stCxn id="105506" idx="3"/>
            <a:endCxn id="105521" idx="1"/>
          </p:cNvCxnSpPr>
          <p:nvPr/>
        </p:nvCxnSpPr>
        <p:spPr bwMode="auto">
          <a:xfrm>
            <a:off x="2976563" y="27432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Rectangle 220"/>
          <p:cNvSpPr/>
          <p:nvPr/>
        </p:nvSpPr>
        <p:spPr bwMode="auto">
          <a:xfrm>
            <a:off x="5541963" y="10128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541963" y="20272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5541963" y="30480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5541963" y="40735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5532" name="Rectangle 543"/>
          <p:cNvSpPr>
            <a:spLocks noChangeArrowheads="1"/>
          </p:cNvSpPr>
          <p:nvPr/>
        </p:nvSpPr>
        <p:spPr bwMode="auto">
          <a:xfrm>
            <a:off x="5541963" y="10287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3" name="Rectangle 544"/>
          <p:cNvSpPr>
            <a:spLocks noChangeArrowheads="1"/>
          </p:cNvSpPr>
          <p:nvPr/>
        </p:nvSpPr>
        <p:spPr bwMode="auto">
          <a:xfrm>
            <a:off x="5541963" y="15303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4" name="Rectangle 545"/>
          <p:cNvSpPr>
            <a:spLocks noChangeArrowheads="1"/>
          </p:cNvSpPr>
          <p:nvPr/>
        </p:nvSpPr>
        <p:spPr bwMode="auto">
          <a:xfrm>
            <a:off x="5541963" y="2039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5" name="Rectangle 546"/>
          <p:cNvSpPr>
            <a:spLocks noChangeArrowheads="1"/>
          </p:cNvSpPr>
          <p:nvPr/>
        </p:nvSpPr>
        <p:spPr bwMode="auto">
          <a:xfrm>
            <a:off x="5541963" y="25431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6" name="Rectangle 547"/>
          <p:cNvSpPr>
            <a:spLocks noChangeArrowheads="1"/>
          </p:cNvSpPr>
          <p:nvPr/>
        </p:nvSpPr>
        <p:spPr bwMode="auto">
          <a:xfrm>
            <a:off x="5541963" y="30607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7" name="Rectangle 548"/>
          <p:cNvSpPr>
            <a:spLocks noChangeArrowheads="1"/>
          </p:cNvSpPr>
          <p:nvPr/>
        </p:nvSpPr>
        <p:spPr bwMode="auto">
          <a:xfrm>
            <a:off x="5541963" y="3563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8" name="Rectangle 549"/>
          <p:cNvSpPr>
            <a:spLocks noChangeArrowheads="1"/>
          </p:cNvSpPr>
          <p:nvPr/>
        </p:nvSpPr>
        <p:spPr bwMode="auto">
          <a:xfrm>
            <a:off x="5541963" y="40894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9" name="Rectangle 550"/>
          <p:cNvSpPr>
            <a:spLocks noChangeArrowheads="1"/>
          </p:cNvSpPr>
          <p:nvPr/>
        </p:nvSpPr>
        <p:spPr bwMode="auto">
          <a:xfrm>
            <a:off x="5541963" y="45926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cxnSp>
        <p:nvCxnSpPr>
          <p:cNvPr id="105540" name="Straight Connector 572"/>
          <p:cNvCxnSpPr>
            <a:cxnSpLocks noChangeShapeType="1"/>
            <a:stCxn id="105515" idx="3"/>
            <a:endCxn id="105532" idx="1"/>
          </p:cNvCxnSpPr>
          <p:nvPr/>
        </p:nvCxnSpPr>
        <p:spPr bwMode="auto">
          <a:xfrm>
            <a:off x="4752975" y="1227138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1" name="Straight Connector 574"/>
          <p:cNvCxnSpPr>
            <a:cxnSpLocks noChangeShapeType="1"/>
            <a:stCxn id="105516" idx="3"/>
            <a:endCxn id="105534" idx="1"/>
          </p:cNvCxnSpPr>
          <p:nvPr/>
        </p:nvCxnSpPr>
        <p:spPr bwMode="auto">
          <a:xfrm>
            <a:off x="4752975" y="17303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2" name="Straight Connector 576"/>
          <p:cNvCxnSpPr>
            <a:cxnSpLocks noChangeShapeType="1"/>
            <a:stCxn id="105518" idx="3"/>
            <a:endCxn id="105535" idx="1"/>
          </p:cNvCxnSpPr>
          <p:nvPr/>
        </p:nvCxnSpPr>
        <p:spPr bwMode="auto">
          <a:xfrm>
            <a:off x="4752975" y="2743200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3" name="Straight Connector 579"/>
          <p:cNvCxnSpPr>
            <a:cxnSpLocks noChangeShapeType="1"/>
            <a:stCxn id="105520" idx="3"/>
            <a:endCxn id="105538" idx="1"/>
          </p:cNvCxnSpPr>
          <p:nvPr/>
        </p:nvCxnSpPr>
        <p:spPr bwMode="auto">
          <a:xfrm>
            <a:off x="4752975" y="37639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4" name="Straight Connector 581"/>
          <p:cNvCxnSpPr>
            <a:cxnSpLocks noChangeShapeType="1"/>
            <a:stCxn id="105521" idx="3"/>
            <a:endCxn id="105537" idx="1"/>
          </p:cNvCxnSpPr>
          <p:nvPr/>
        </p:nvCxnSpPr>
        <p:spPr bwMode="auto">
          <a:xfrm flipV="1">
            <a:off x="4752975" y="37639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5" name="Straight Connector 583"/>
          <p:cNvCxnSpPr>
            <a:cxnSpLocks noChangeShapeType="1"/>
            <a:stCxn id="105522" idx="3"/>
            <a:endCxn id="105539" idx="1"/>
          </p:cNvCxnSpPr>
          <p:nvPr/>
        </p:nvCxnSpPr>
        <p:spPr bwMode="auto">
          <a:xfrm>
            <a:off x="4752975" y="4792663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6" name="Straight Connector 586"/>
          <p:cNvCxnSpPr>
            <a:cxnSpLocks noChangeShapeType="1"/>
            <a:stCxn id="105517" idx="3"/>
            <a:endCxn id="105533" idx="1"/>
          </p:cNvCxnSpPr>
          <p:nvPr/>
        </p:nvCxnSpPr>
        <p:spPr bwMode="auto">
          <a:xfrm flipV="1">
            <a:off x="4752975" y="17303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7" name="Straight Connector 589"/>
          <p:cNvCxnSpPr>
            <a:cxnSpLocks noChangeShapeType="1"/>
            <a:stCxn id="105519" idx="3"/>
            <a:endCxn id="105536" idx="1"/>
          </p:cNvCxnSpPr>
          <p:nvPr/>
        </p:nvCxnSpPr>
        <p:spPr bwMode="auto">
          <a:xfrm>
            <a:off x="4752975" y="3260725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8" name="Straight Connector 590"/>
          <p:cNvCxnSpPr>
            <a:cxnSpLocks noChangeShapeType="1"/>
          </p:cNvCxnSpPr>
          <p:nvPr/>
        </p:nvCxnSpPr>
        <p:spPr bwMode="auto">
          <a:xfrm>
            <a:off x="6537325" y="1227138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9" name="Straight Connector 591"/>
          <p:cNvCxnSpPr>
            <a:cxnSpLocks noChangeShapeType="1"/>
          </p:cNvCxnSpPr>
          <p:nvPr/>
        </p:nvCxnSpPr>
        <p:spPr bwMode="auto">
          <a:xfrm flipV="1">
            <a:off x="6537325" y="1731963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0" name="Straight Connector 592"/>
          <p:cNvCxnSpPr>
            <a:cxnSpLocks noChangeShapeType="1"/>
            <a:endCxn id="251" idx="2"/>
          </p:cNvCxnSpPr>
          <p:nvPr/>
        </p:nvCxnSpPr>
        <p:spPr bwMode="auto">
          <a:xfrm flipV="1">
            <a:off x="6537325" y="2243138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1" name="Straight Connector 593"/>
          <p:cNvCxnSpPr>
            <a:cxnSpLocks noChangeShapeType="1"/>
            <a:endCxn id="252" idx="2"/>
          </p:cNvCxnSpPr>
          <p:nvPr/>
        </p:nvCxnSpPr>
        <p:spPr bwMode="auto">
          <a:xfrm flipV="1">
            <a:off x="6537325" y="2752725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2" name="Straight Connector 594"/>
          <p:cNvCxnSpPr>
            <a:cxnSpLocks noChangeShapeType="1"/>
            <a:endCxn id="253" idx="2"/>
          </p:cNvCxnSpPr>
          <p:nvPr/>
        </p:nvCxnSpPr>
        <p:spPr bwMode="auto">
          <a:xfrm flipV="1">
            <a:off x="6537325" y="32607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3" name="Straight Connector 595"/>
          <p:cNvCxnSpPr>
            <a:cxnSpLocks noChangeShapeType="1"/>
            <a:endCxn id="254" idx="2"/>
          </p:cNvCxnSpPr>
          <p:nvPr/>
        </p:nvCxnSpPr>
        <p:spPr bwMode="auto">
          <a:xfrm flipV="1">
            <a:off x="6537325" y="3771900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4" name="Straight Connector 596"/>
          <p:cNvCxnSpPr>
            <a:cxnSpLocks noChangeShapeType="1"/>
            <a:stCxn id="105538" idx="3"/>
            <a:endCxn id="255" idx="2"/>
          </p:cNvCxnSpPr>
          <p:nvPr/>
        </p:nvCxnSpPr>
        <p:spPr bwMode="auto">
          <a:xfrm flipV="1">
            <a:off x="6537325" y="4287838"/>
            <a:ext cx="5857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5" name="Straight Connector 597"/>
          <p:cNvCxnSpPr>
            <a:cxnSpLocks noChangeShapeType="1"/>
          </p:cNvCxnSpPr>
          <p:nvPr/>
        </p:nvCxnSpPr>
        <p:spPr bwMode="auto">
          <a:xfrm>
            <a:off x="6537325" y="48101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Oval 248"/>
          <p:cNvSpPr/>
          <p:nvPr/>
        </p:nvSpPr>
        <p:spPr bwMode="auto">
          <a:xfrm>
            <a:off x="7123113" y="9906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250" name="Oval 249"/>
          <p:cNvSpPr/>
          <p:nvPr/>
        </p:nvSpPr>
        <p:spPr bwMode="auto">
          <a:xfrm>
            <a:off x="7123113" y="150018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251" name="Oval 250"/>
          <p:cNvSpPr/>
          <p:nvPr/>
        </p:nvSpPr>
        <p:spPr bwMode="auto">
          <a:xfrm>
            <a:off x="7123113" y="2009775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252" name="Oval 251"/>
          <p:cNvSpPr/>
          <p:nvPr/>
        </p:nvSpPr>
        <p:spPr bwMode="auto">
          <a:xfrm>
            <a:off x="7123113" y="2519363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253" name="Oval 252"/>
          <p:cNvSpPr/>
          <p:nvPr/>
        </p:nvSpPr>
        <p:spPr bwMode="auto">
          <a:xfrm>
            <a:off x="7123113" y="3027363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54" name="Oval 253"/>
          <p:cNvSpPr/>
          <p:nvPr/>
        </p:nvSpPr>
        <p:spPr bwMode="auto">
          <a:xfrm>
            <a:off x="7123113" y="353853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255" name="Oval 254"/>
          <p:cNvSpPr/>
          <p:nvPr/>
        </p:nvSpPr>
        <p:spPr bwMode="auto">
          <a:xfrm>
            <a:off x="7123113" y="4054475"/>
            <a:ext cx="496887" cy="465138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256" name="Oval 255"/>
          <p:cNvSpPr/>
          <p:nvPr/>
        </p:nvSpPr>
        <p:spPr bwMode="auto">
          <a:xfrm>
            <a:off x="7123113" y="46863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grpSp>
        <p:nvGrpSpPr>
          <p:cNvPr id="105564" name="Group 501"/>
          <p:cNvGrpSpPr>
            <a:grpSpLocks/>
          </p:cNvGrpSpPr>
          <p:nvPr/>
        </p:nvGrpSpPr>
        <p:grpSpPr bwMode="auto">
          <a:xfrm>
            <a:off x="3854450" y="1227138"/>
            <a:ext cx="850900" cy="503237"/>
            <a:chOff x="2082798" y="1566331"/>
            <a:chExt cx="1066800" cy="575737"/>
          </a:xfrm>
        </p:grpSpPr>
        <p:cxnSp>
          <p:nvCxnSpPr>
            <p:cNvPr id="105602" name="Straight Connector 214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3" name="Straight Connector 215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4" name="Straight Connector 216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5" name="Straight Connector 217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5" name="Group 502"/>
          <p:cNvGrpSpPr>
            <a:grpSpLocks/>
          </p:cNvGrpSpPr>
          <p:nvPr/>
        </p:nvGrpSpPr>
        <p:grpSpPr bwMode="auto">
          <a:xfrm>
            <a:off x="3863975" y="2239963"/>
            <a:ext cx="852488" cy="503237"/>
            <a:chOff x="2133600" y="1566331"/>
            <a:chExt cx="1066800" cy="575737"/>
          </a:xfrm>
        </p:grpSpPr>
        <p:cxnSp>
          <p:nvCxnSpPr>
            <p:cNvPr id="105598" name="Straight Connector 21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9" name="Straight Connector 22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0" name="Straight Connector 22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1" name="Straight Connector 22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6" name="Group 507"/>
          <p:cNvGrpSpPr>
            <a:grpSpLocks/>
          </p:cNvGrpSpPr>
          <p:nvPr/>
        </p:nvGrpSpPr>
        <p:grpSpPr bwMode="auto">
          <a:xfrm>
            <a:off x="3863975" y="3260725"/>
            <a:ext cx="852488" cy="503238"/>
            <a:chOff x="2133600" y="1566331"/>
            <a:chExt cx="1066800" cy="575737"/>
          </a:xfrm>
        </p:grpSpPr>
        <p:cxnSp>
          <p:nvCxnSpPr>
            <p:cNvPr id="105594" name="Straight Connector 22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5" name="Straight Connector 225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6" name="Straight Connector 226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7" name="Straight Connector 227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7" name="Group 512"/>
          <p:cNvGrpSpPr>
            <a:grpSpLocks/>
          </p:cNvGrpSpPr>
          <p:nvPr/>
        </p:nvGrpSpPr>
        <p:grpSpPr bwMode="auto">
          <a:xfrm>
            <a:off x="3863975" y="4295775"/>
            <a:ext cx="852488" cy="503238"/>
            <a:chOff x="2133600" y="1566331"/>
            <a:chExt cx="1066800" cy="575737"/>
          </a:xfrm>
        </p:grpSpPr>
        <p:cxnSp>
          <p:nvCxnSpPr>
            <p:cNvPr id="105590" name="Straight Connector 22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1" name="Straight Connector 23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2" name="Straight Connector 23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3" name="Straight Connector 23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8" name="Group 501"/>
          <p:cNvGrpSpPr>
            <a:grpSpLocks/>
          </p:cNvGrpSpPr>
          <p:nvPr/>
        </p:nvGrpSpPr>
        <p:grpSpPr bwMode="auto">
          <a:xfrm>
            <a:off x="5638800" y="1227138"/>
            <a:ext cx="850900" cy="503237"/>
            <a:chOff x="2082798" y="1566331"/>
            <a:chExt cx="1066800" cy="575737"/>
          </a:xfrm>
        </p:grpSpPr>
        <p:cxnSp>
          <p:nvCxnSpPr>
            <p:cNvPr id="105586" name="Straight Connector 287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7" name="Straight Connector 288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8" name="Straight Connector 289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9" name="Straight Connector 290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9" name="Group 502"/>
          <p:cNvGrpSpPr>
            <a:grpSpLocks/>
          </p:cNvGrpSpPr>
          <p:nvPr/>
        </p:nvGrpSpPr>
        <p:grpSpPr bwMode="auto">
          <a:xfrm>
            <a:off x="5649913" y="2239963"/>
            <a:ext cx="850900" cy="503237"/>
            <a:chOff x="2133600" y="1566331"/>
            <a:chExt cx="1066800" cy="575737"/>
          </a:xfrm>
        </p:grpSpPr>
        <p:cxnSp>
          <p:nvCxnSpPr>
            <p:cNvPr id="105582" name="Straight Connector 29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3" name="Straight Connector 29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4" name="Straight Connector 29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5" name="Straight Connector 29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70" name="Group 507"/>
          <p:cNvGrpSpPr>
            <a:grpSpLocks/>
          </p:cNvGrpSpPr>
          <p:nvPr/>
        </p:nvGrpSpPr>
        <p:grpSpPr bwMode="auto">
          <a:xfrm>
            <a:off x="5649913" y="3260725"/>
            <a:ext cx="850900" cy="503238"/>
            <a:chOff x="2133600" y="1566331"/>
            <a:chExt cx="1066800" cy="575737"/>
          </a:xfrm>
        </p:grpSpPr>
        <p:cxnSp>
          <p:nvCxnSpPr>
            <p:cNvPr id="105578" name="Straight Connector 297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9" name="Straight Connector 298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0" name="Straight Connector 29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1" name="Straight Connector 300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71" name="Group 512"/>
          <p:cNvGrpSpPr>
            <a:grpSpLocks/>
          </p:cNvGrpSpPr>
          <p:nvPr/>
        </p:nvGrpSpPr>
        <p:grpSpPr bwMode="auto">
          <a:xfrm>
            <a:off x="5649913" y="4295775"/>
            <a:ext cx="850900" cy="503238"/>
            <a:chOff x="2133600" y="1566331"/>
            <a:chExt cx="1066800" cy="575737"/>
          </a:xfrm>
        </p:grpSpPr>
        <p:cxnSp>
          <p:nvCxnSpPr>
            <p:cNvPr id="105574" name="Straight Connector 30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5" name="Straight Connector 30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6" name="Straight Connector 30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7" name="Straight Connector 30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" name="TextBox 278"/>
          <p:cNvSpPr txBox="1">
            <a:spLocks noChangeArrowheads="1"/>
          </p:cNvSpPr>
          <p:nvPr/>
        </p:nvSpPr>
        <p:spPr bwMode="auto">
          <a:xfrm>
            <a:off x="7097713" y="5118100"/>
            <a:ext cx="21050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crossbar</a:t>
            </a:r>
          </a:p>
        </p:txBody>
      </p:sp>
      <p:sp>
        <p:nvSpPr>
          <p:cNvPr id="298" name="Freeform 279"/>
          <p:cNvSpPr>
            <a:spLocks/>
          </p:cNvSpPr>
          <p:nvPr/>
        </p:nvSpPr>
        <p:spPr bwMode="auto">
          <a:xfrm>
            <a:off x="6400800" y="4894263"/>
            <a:ext cx="812800" cy="436562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1 h 694481"/>
              <a:gd name="T4" fmla="*/ 179383 w 1018573"/>
              <a:gd name="T5" fmla="*/ 25019 h 694481"/>
              <a:gd name="T6" fmla="*/ 263095 w 1018573"/>
              <a:gd name="T7" fmla="*/ 42890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7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Networks (Packet Switched)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228600" y="128270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Packets “hop” from router to router, pending availability of the next-required switch and buffer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2C127-9911-4B41-8445-538EA7F6DB3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06500" name="Group 280"/>
          <p:cNvGrpSpPr>
            <a:grpSpLocks/>
          </p:cNvGrpSpPr>
          <p:nvPr/>
        </p:nvGrpSpPr>
        <p:grpSpPr bwMode="auto">
          <a:xfrm>
            <a:off x="914400" y="1181100"/>
            <a:ext cx="6705600" cy="4038600"/>
            <a:chOff x="914407" y="1676401"/>
            <a:chExt cx="7188237" cy="4622801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2057990" y="1701841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057990" y="2862993"/>
              <a:ext cx="1067004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057990" y="4031413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057990" y="5205284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914407" y="167640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914407" y="2259703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914407" y="284300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914407" y="3426306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914407" y="400779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914407" y="4592909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914407" y="517439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914407" y="5757695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cxnSp>
          <p:nvCxnSpPr>
            <p:cNvPr id="106515" name="Straight Connector 238"/>
            <p:cNvCxnSpPr>
              <a:cxnSpLocks noChangeShapeType="1"/>
              <a:stCxn id="289" idx="6"/>
              <a:endCxn id="312" idx="1"/>
            </p:cNvCxnSpPr>
            <p:nvPr/>
          </p:nvCxnSpPr>
          <p:spPr bwMode="auto">
            <a:xfrm>
              <a:off x="1447810" y="1943101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6" name="Straight Connector 240"/>
            <p:cNvCxnSpPr>
              <a:cxnSpLocks noChangeShapeType="1"/>
              <a:stCxn id="290" idx="6"/>
              <a:endCxn id="313" idx="1"/>
            </p:cNvCxnSpPr>
            <p:nvPr/>
          </p:nvCxnSpPr>
          <p:spPr bwMode="auto">
            <a:xfrm flipV="1">
              <a:off x="1447810" y="25225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7" name="Straight Connector 244"/>
            <p:cNvCxnSpPr>
              <a:cxnSpLocks noChangeShapeType="1"/>
              <a:stCxn id="291" idx="6"/>
              <a:endCxn id="314" idx="1"/>
            </p:cNvCxnSpPr>
            <p:nvPr/>
          </p:nvCxnSpPr>
          <p:spPr bwMode="auto">
            <a:xfrm flipV="1">
              <a:off x="1447810" y="31067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8" name="Straight Connector 245"/>
            <p:cNvCxnSpPr>
              <a:cxnSpLocks noChangeShapeType="1"/>
              <a:stCxn id="292" idx="6"/>
              <a:endCxn id="315" idx="1"/>
            </p:cNvCxnSpPr>
            <p:nvPr/>
          </p:nvCxnSpPr>
          <p:spPr bwMode="auto">
            <a:xfrm flipV="1">
              <a:off x="1447810" y="368300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9" name="Straight Connector 247"/>
            <p:cNvCxnSpPr>
              <a:cxnSpLocks noChangeShapeType="1"/>
              <a:stCxn id="293" idx="6"/>
              <a:endCxn id="316" idx="1"/>
            </p:cNvCxnSpPr>
            <p:nvPr/>
          </p:nvCxnSpPr>
          <p:spPr bwMode="auto">
            <a:xfrm flipV="1">
              <a:off x="1447810" y="4275139"/>
              <a:ext cx="609603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0" name="Straight Connector 248"/>
            <p:cNvCxnSpPr>
              <a:cxnSpLocks noChangeShapeType="1"/>
              <a:stCxn id="294" idx="6"/>
              <a:endCxn id="317" idx="1"/>
            </p:cNvCxnSpPr>
            <p:nvPr/>
          </p:nvCxnSpPr>
          <p:spPr bwMode="auto">
            <a:xfrm flipV="1">
              <a:off x="1447810" y="4851402"/>
              <a:ext cx="609603" cy="793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1" name="Straight Connector 250"/>
            <p:cNvCxnSpPr>
              <a:cxnSpLocks noChangeShapeType="1"/>
              <a:stCxn id="295" idx="6"/>
              <a:endCxn id="318" idx="1"/>
            </p:cNvCxnSpPr>
            <p:nvPr/>
          </p:nvCxnSpPr>
          <p:spPr bwMode="auto">
            <a:xfrm>
              <a:off x="1447810" y="544195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2" name="Straight Connector 251"/>
            <p:cNvCxnSpPr>
              <a:cxnSpLocks noChangeShapeType="1"/>
              <a:stCxn id="296" idx="6"/>
              <a:endCxn id="319" idx="1"/>
            </p:cNvCxnSpPr>
            <p:nvPr/>
          </p:nvCxnSpPr>
          <p:spPr bwMode="auto">
            <a:xfrm>
              <a:off x="1447810" y="6024565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3" name="Straight Connector 350"/>
            <p:cNvCxnSpPr>
              <a:cxnSpLocks noChangeShapeType="1"/>
              <a:stCxn id="312" idx="3"/>
              <a:endCxn id="324" idx="1"/>
            </p:cNvCxnSpPr>
            <p:nvPr/>
          </p:nvCxnSpPr>
          <p:spPr bwMode="auto">
            <a:xfrm>
              <a:off x="3124218" y="1947864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4" name="Straight Connector 352"/>
            <p:cNvCxnSpPr>
              <a:cxnSpLocks noChangeShapeType="1"/>
              <a:stCxn id="316" idx="3"/>
              <a:endCxn id="325" idx="1"/>
            </p:cNvCxnSpPr>
            <p:nvPr/>
          </p:nvCxnSpPr>
          <p:spPr bwMode="auto">
            <a:xfrm flipV="1"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5" name="Straight Connector 354"/>
            <p:cNvCxnSpPr>
              <a:cxnSpLocks noChangeShapeType="1"/>
              <a:stCxn id="314" idx="3"/>
              <a:endCxn id="326" idx="1"/>
            </p:cNvCxnSpPr>
            <p:nvPr/>
          </p:nvCxnSpPr>
          <p:spPr bwMode="auto">
            <a:xfrm>
              <a:off x="3124218" y="3106739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6" name="Straight Connector 372"/>
            <p:cNvCxnSpPr>
              <a:cxnSpLocks noChangeShapeType="1"/>
              <a:stCxn id="313" idx="3"/>
              <a:endCxn id="328" idx="1"/>
            </p:cNvCxnSpPr>
            <p:nvPr/>
          </p:nvCxnSpPr>
          <p:spPr bwMode="auto">
            <a:xfrm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7" name="Straight Connector 375"/>
            <p:cNvCxnSpPr>
              <a:cxnSpLocks noChangeShapeType="1"/>
              <a:stCxn id="317" idx="3"/>
              <a:endCxn id="329" idx="1"/>
            </p:cNvCxnSpPr>
            <p:nvPr/>
          </p:nvCxnSpPr>
          <p:spPr bwMode="auto">
            <a:xfrm>
              <a:off x="3124218" y="4851402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8" name="Straight Connector 377"/>
            <p:cNvCxnSpPr>
              <a:cxnSpLocks noChangeShapeType="1"/>
              <a:stCxn id="319" idx="3"/>
              <a:endCxn id="331" idx="1"/>
            </p:cNvCxnSpPr>
            <p:nvPr/>
          </p:nvCxnSpPr>
          <p:spPr bwMode="auto">
            <a:xfrm>
              <a:off x="3124218" y="6027740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9" name="Straight Connector 379"/>
            <p:cNvCxnSpPr>
              <a:cxnSpLocks noChangeShapeType="1"/>
              <a:stCxn id="318" idx="3"/>
              <a:endCxn id="327" idx="1"/>
            </p:cNvCxnSpPr>
            <p:nvPr/>
          </p:nvCxnSpPr>
          <p:spPr bwMode="auto">
            <a:xfrm flipV="1"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2" name="Rectangle 236"/>
            <p:cNvSpPr>
              <a:spLocks noChangeArrowheads="1"/>
            </p:cNvSpPr>
            <p:nvPr/>
          </p:nvSpPr>
          <p:spPr bwMode="auto">
            <a:xfrm>
              <a:off x="2057990" y="1720012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3" name="Rectangle 399"/>
            <p:cNvSpPr>
              <a:spLocks noChangeArrowheads="1"/>
            </p:cNvSpPr>
            <p:nvPr/>
          </p:nvSpPr>
          <p:spPr bwMode="auto">
            <a:xfrm>
              <a:off x="2057990" y="2294228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4" name="Rectangle 422"/>
            <p:cNvSpPr>
              <a:spLocks noChangeArrowheads="1"/>
            </p:cNvSpPr>
            <p:nvPr/>
          </p:nvSpPr>
          <p:spPr bwMode="auto">
            <a:xfrm>
              <a:off x="2057990" y="287753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5" name="Rectangle 423"/>
            <p:cNvSpPr>
              <a:spLocks noChangeArrowheads="1"/>
            </p:cNvSpPr>
            <p:nvPr/>
          </p:nvSpPr>
          <p:spPr bwMode="auto">
            <a:xfrm>
              <a:off x="2057990" y="345356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6" name="Rectangle 426"/>
            <p:cNvSpPr>
              <a:spLocks noChangeArrowheads="1"/>
            </p:cNvSpPr>
            <p:nvPr/>
          </p:nvSpPr>
          <p:spPr bwMode="auto">
            <a:xfrm>
              <a:off x="2057990" y="404595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7" name="Rectangle 427"/>
            <p:cNvSpPr>
              <a:spLocks noChangeArrowheads="1"/>
            </p:cNvSpPr>
            <p:nvPr/>
          </p:nvSpPr>
          <p:spPr bwMode="auto">
            <a:xfrm>
              <a:off x="2057990" y="462198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8" name="Rectangle 430"/>
            <p:cNvSpPr>
              <a:spLocks noChangeArrowheads="1"/>
            </p:cNvSpPr>
            <p:nvPr/>
          </p:nvSpPr>
          <p:spPr bwMode="auto">
            <a:xfrm>
              <a:off x="2057990" y="5223456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9" name="Rectangle 431"/>
            <p:cNvSpPr>
              <a:spLocks noChangeArrowheads="1"/>
            </p:cNvSpPr>
            <p:nvPr/>
          </p:nvSpPr>
          <p:spPr bwMode="auto">
            <a:xfrm>
              <a:off x="2057990" y="5799489"/>
              <a:ext cx="1067004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3962261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3962261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3962261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3962261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4" name="Rectangle 452"/>
            <p:cNvSpPr>
              <a:spLocks noChangeArrowheads="1"/>
            </p:cNvSpPr>
            <p:nvPr/>
          </p:nvSpPr>
          <p:spPr bwMode="auto">
            <a:xfrm>
              <a:off x="3962261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5" name="Rectangle 453"/>
            <p:cNvSpPr>
              <a:spLocks noChangeArrowheads="1"/>
            </p:cNvSpPr>
            <p:nvPr/>
          </p:nvSpPr>
          <p:spPr bwMode="auto">
            <a:xfrm>
              <a:off x="3962261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6" name="Rectangle 454"/>
            <p:cNvSpPr>
              <a:spLocks noChangeArrowheads="1"/>
            </p:cNvSpPr>
            <p:nvPr/>
          </p:nvSpPr>
          <p:spPr bwMode="auto">
            <a:xfrm>
              <a:off x="3962261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7" name="Rectangle 455"/>
            <p:cNvSpPr>
              <a:spLocks noChangeArrowheads="1"/>
            </p:cNvSpPr>
            <p:nvPr/>
          </p:nvSpPr>
          <p:spPr bwMode="auto">
            <a:xfrm>
              <a:off x="3962261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8" name="Rectangle 456"/>
            <p:cNvSpPr>
              <a:spLocks noChangeArrowheads="1"/>
            </p:cNvSpPr>
            <p:nvPr/>
          </p:nvSpPr>
          <p:spPr bwMode="auto">
            <a:xfrm>
              <a:off x="3962261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9" name="Rectangle 457"/>
            <p:cNvSpPr>
              <a:spLocks noChangeArrowheads="1"/>
            </p:cNvSpPr>
            <p:nvPr/>
          </p:nvSpPr>
          <p:spPr bwMode="auto">
            <a:xfrm>
              <a:off x="3962261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0" name="Rectangle 458"/>
            <p:cNvSpPr>
              <a:spLocks noChangeArrowheads="1"/>
            </p:cNvSpPr>
            <p:nvPr/>
          </p:nvSpPr>
          <p:spPr bwMode="auto">
            <a:xfrm>
              <a:off x="3962261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1" name="Rectangle 459"/>
            <p:cNvSpPr>
              <a:spLocks noChangeArrowheads="1"/>
            </p:cNvSpPr>
            <p:nvPr/>
          </p:nvSpPr>
          <p:spPr bwMode="auto">
            <a:xfrm>
              <a:off x="3962261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grpSp>
          <p:nvGrpSpPr>
            <p:cNvPr id="106550" name="Group 501"/>
            <p:cNvGrpSpPr>
              <a:grpSpLocks/>
            </p:cNvGrpSpPr>
            <p:nvPr/>
          </p:nvGrpSpPr>
          <p:grpSpPr bwMode="auto">
            <a:xfrm>
              <a:off x="2387615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75" name="Straight Connector 476"/>
              <p:cNvCxnSpPr>
                <a:cxnSpLocks noChangeShapeType="1"/>
                <a:stCxn id="312" idx="1"/>
                <a:endCxn id="312" idx="3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6" name="Straight Connector 478"/>
              <p:cNvCxnSpPr>
                <a:cxnSpLocks noChangeShapeType="1"/>
                <a:stCxn id="313" idx="1"/>
                <a:endCxn id="313" idx="3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7" name="Straight Connector 486"/>
              <p:cNvCxnSpPr>
                <a:cxnSpLocks noChangeShapeType="1"/>
                <a:stCxn id="313" idx="1"/>
                <a:endCxn id="312" idx="3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8" name="Straight Connector 487"/>
              <p:cNvCxnSpPr>
                <a:cxnSpLocks noChangeShapeType="1"/>
                <a:stCxn id="312" idx="1"/>
                <a:endCxn id="313" idx="3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1" name="Group 502"/>
            <p:cNvGrpSpPr>
              <a:grpSpLocks/>
            </p:cNvGrpSpPr>
            <p:nvPr/>
          </p:nvGrpSpPr>
          <p:grpSpPr bwMode="auto">
            <a:xfrm>
              <a:off x="239872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71" name="Straight Connector 5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2" name="Straight Connector 5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3" name="Straight Connector 50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4" name="Straight Connector 50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2" name="Group 507"/>
            <p:cNvGrpSpPr>
              <a:grpSpLocks/>
            </p:cNvGrpSpPr>
            <p:nvPr/>
          </p:nvGrpSpPr>
          <p:grpSpPr bwMode="auto">
            <a:xfrm>
              <a:off x="239872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67" name="Straight Connector 50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8" name="Straight Connector 50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9" name="Straight Connector 51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0" name="Straight Connector 51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3" name="Group 512"/>
            <p:cNvGrpSpPr>
              <a:grpSpLocks/>
            </p:cNvGrpSpPr>
            <p:nvPr/>
          </p:nvGrpSpPr>
          <p:grpSpPr bwMode="auto">
            <a:xfrm>
              <a:off x="239872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63" name="Straight Connector 51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4" name="Straight Connector 5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5" name="Straight Connector 5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6" name="Straight Connector 51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6554" name="Straight Connector 538"/>
            <p:cNvCxnSpPr>
              <a:cxnSpLocks noChangeShapeType="1"/>
              <a:stCxn id="315" idx="3"/>
              <a:endCxn id="330" idx="1"/>
            </p:cNvCxnSpPr>
            <p:nvPr/>
          </p:nvCxnSpPr>
          <p:spPr bwMode="auto">
            <a:xfrm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7" name="Rectangle 336"/>
            <p:cNvSpPr/>
            <p:nvPr/>
          </p:nvSpPr>
          <p:spPr bwMode="auto">
            <a:xfrm>
              <a:off x="5875040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5875040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75040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5875040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" name="Rectangle 543"/>
            <p:cNvSpPr>
              <a:spLocks noChangeArrowheads="1"/>
            </p:cNvSpPr>
            <p:nvPr/>
          </p:nvSpPr>
          <p:spPr bwMode="auto">
            <a:xfrm>
              <a:off x="5875040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2" name="Rectangle 544"/>
            <p:cNvSpPr>
              <a:spLocks noChangeArrowheads="1"/>
            </p:cNvSpPr>
            <p:nvPr/>
          </p:nvSpPr>
          <p:spPr bwMode="auto">
            <a:xfrm>
              <a:off x="5875040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3" name="Rectangle 545"/>
            <p:cNvSpPr>
              <a:spLocks noChangeArrowheads="1"/>
            </p:cNvSpPr>
            <p:nvPr/>
          </p:nvSpPr>
          <p:spPr bwMode="auto">
            <a:xfrm>
              <a:off x="5875040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4" name="Rectangle 546"/>
            <p:cNvSpPr>
              <a:spLocks noChangeArrowheads="1"/>
            </p:cNvSpPr>
            <p:nvPr/>
          </p:nvSpPr>
          <p:spPr bwMode="auto">
            <a:xfrm>
              <a:off x="5875040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5" name="Rectangle 547"/>
            <p:cNvSpPr>
              <a:spLocks noChangeArrowheads="1"/>
            </p:cNvSpPr>
            <p:nvPr/>
          </p:nvSpPr>
          <p:spPr bwMode="auto">
            <a:xfrm>
              <a:off x="5875040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6" name="Rectangle 548"/>
            <p:cNvSpPr>
              <a:spLocks noChangeArrowheads="1"/>
            </p:cNvSpPr>
            <p:nvPr/>
          </p:nvSpPr>
          <p:spPr bwMode="auto">
            <a:xfrm>
              <a:off x="5875040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7" name="Rectangle 549"/>
            <p:cNvSpPr>
              <a:spLocks noChangeArrowheads="1"/>
            </p:cNvSpPr>
            <p:nvPr/>
          </p:nvSpPr>
          <p:spPr bwMode="auto">
            <a:xfrm>
              <a:off x="5875040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8" name="Rectangle 550"/>
            <p:cNvSpPr>
              <a:spLocks noChangeArrowheads="1"/>
            </p:cNvSpPr>
            <p:nvPr/>
          </p:nvSpPr>
          <p:spPr bwMode="auto">
            <a:xfrm>
              <a:off x="5875040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106567" name="Straight Connector 572"/>
            <p:cNvCxnSpPr>
              <a:cxnSpLocks noChangeShapeType="1"/>
              <a:stCxn id="324" idx="3"/>
              <a:endCxn id="341" idx="1"/>
            </p:cNvCxnSpPr>
            <p:nvPr/>
          </p:nvCxnSpPr>
          <p:spPr bwMode="auto">
            <a:xfrm>
              <a:off x="5029227" y="1947864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68" name="Straight Connector 574"/>
            <p:cNvCxnSpPr>
              <a:cxnSpLocks noChangeShapeType="1"/>
              <a:stCxn id="325" idx="3"/>
              <a:endCxn id="343" idx="1"/>
            </p:cNvCxnSpPr>
            <p:nvPr/>
          </p:nvCxnSpPr>
          <p:spPr bwMode="auto">
            <a:xfrm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69" name="Straight Connector 576"/>
            <p:cNvCxnSpPr>
              <a:cxnSpLocks noChangeShapeType="1"/>
              <a:stCxn id="327" idx="3"/>
              <a:endCxn id="344" idx="1"/>
            </p:cNvCxnSpPr>
            <p:nvPr/>
          </p:nvCxnSpPr>
          <p:spPr bwMode="auto">
            <a:xfrm>
              <a:off x="5029227" y="3683002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0" name="Straight Connector 579"/>
            <p:cNvCxnSpPr>
              <a:cxnSpLocks noChangeShapeType="1"/>
              <a:stCxn id="329" idx="3"/>
              <a:endCxn id="347" idx="1"/>
            </p:cNvCxnSpPr>
            <p:nvPr/>
          </p:nvCxnSpPr>
          <p:spPr bwMode="auto">
            <a:xfrm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1" name="Straight Connector 581"/>
            <p:cNvCxnSpPr>
              <a:cxnSpLocks noChangeShapeType="1"/>
              <a:stCxn id="330" idx="3"/>
              <a:endCxn id="346" idx="1"/>
            </p:cNvCxnSpPr>
            <p:nvPr/>
          </p:nvCxnSpPr>
          <p:spPr bwMode="auto">
            <a:xfrm flipV="1"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2" name="Straight Connector 583"/>
            <p:cNvCxnSpPr>
              <a:cxnSpLocks noChangeShapeType="1"/>
              <a:stCxn id="331" idx="3"/>
              <a:endCxn id="348" idx="1"/>
            </p:cNvCxnSpPr>
            <p:nvPr/>
          </p:nvCxnSpPr>
          <p:spPr bwMode="auto">
            <a:xfrm>
              <a:off x="5029227" y="6027740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3" name="Straight Connector 586"/>
            <p:cNvCxnSpPr>
              <a:cxnSpLocks noChangeShapeType="1"/>
              <a:stCxn id="326" idx="3"/>
              <a:endCxn id="342" idx="1"/>
            </p:cNvCxnSpPr>
            <p:nvPr/>
          </p:nvCxnSpPr>
          <p:spPr bwMode="auto">
            <a:xfrm flipV="1"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4" name="Straight Connector 589"/>
            <p:cNvCxnSpPr>
              <a:cxnSpLocks noChangeShapeType="1"/>
              <a:stCxn id="328" idx="3"/>
              <a:endCxn id="345" idx="1"/>
            </p:cNvCxnSpPr>
            <p:nvPr/>
          </p:nvCxnSpPr>
          <p:spPr bwMode="auto">
            <a:xfrm>
              <a:off x="5029227" y="4275139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5" name="Straight Connector 590"/>
            <p:cNvCxnSpPr>
              <a:cxnSpLocks noChangeShapeType="1"/>
            </p:cNvCxnSpPr>
            <p:nvPr/>
          </p:nvCxnSpPr>
          <p:spPr bwMode="auto">
            <a:xfrm>
              <a:off x="6942175" y="1946276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6" name="Straight Connector 591"/>
            <p:cNvCxnSpPr>
              <a:cxnSpLocks noChangeShapeType="1"/>
            </p:cNvCxnSpPr>
            <p:nvPr/>
          </p:nvCxnSpPr>
          <p:spPr bwMode="auto">
            <a:xfrm flipV="1">
              <a:off x="6942175" y="2525714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7" name="Straight Connector 592"/>
            <p:cNvCxnSpPr>
              <a:cxnSpLocks noChangeShapeType="1"/>
              <a:endCxn id="367" idx="2"/>
            </p:cNvCxnSpPr>
            <p:nvPr/>
          </p:nvCxnSpPr>
          <p:spPr bwMode="auto">
            <a:xfrm flipV="1">
              <a:off x="6942175" y="3109915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8" name="Straight Connector 593"/>
            <p:cNvCxnSpPr>
              <a:cxnSpLocks noChangeShapeType="1"/>
              <a:endCxn id="368" idx="2"/>
            </p:cNvCxnSpPr>
            <p:nvPr/>
          </p:nvCxnSpPr>
          <p:spPr bwMode="auto">
            <a:xfrm flipV="1">
              <a:off x="6942175" y="3692526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9" name="Straight Connector 594"/>
            <p:cNvCxnSpPr>
              <a:cxnSpLocks noChangeShapeType="1"/>
              <a:endCxn id="369" idx="2"/>
            </p:cNvCxnSpPr>
            <p:nvPr/>
          </p:nvCxnSpPr>
          <p:spPr bwMode="auto">
            <a:xfrm flipV="1">
              <a:off x="6942175" y="4275139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0" name="Straight Connector 595"/>
            <p:cNvCxnSpPr>
              <a:cxnSpLocks noChangeShapeType="1"/>
              <a:endCxn id="370" idx="2"/>
            </p:cNvCxnSpPr>
            <p:nvPr/>
          </p:nvCxnSpPr>
          <p:spPr bwMode="auto">
            <a:xfrm flipV="1">
              <a:off x="6942175" y="4859340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1" name="Straight Connector 596"/>
            <p:cNvCxnSpPr>
              <a:cxnSpLocks noChangeShapeType="1"/>
              <a:stCxn id="347" idx="3"/>
              <a:endCxn id="371" idx="2"/>
            </p:cNvCxnSpPr>
            <p:nvPr/>
          </p:nvCxnSpPr>
          <p:spPr bwMode="auto">
            <a:xfrm flipV="1">
              <a:off x="6942175" y="5449890"/>
              <a:ext cx="627065" cy="1586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2" name="Straight Connector 597"/>
            <p:cNvCxnSpPr>
              <a:cxnSpLocks noChangeShapeType="1"/>
              <a:stCxn id="348" idx="3"/>
              <a:endCxn id="372" idx="2"/>
            </p:cNvCxnSpPr>
            <p:nvPr/>
          </p:nvCxnSpPr>
          <p:spPr bwMode="auto">
            <a:xfrm>
              <a:off x="6942175" y="6027740"/>
              <a:ext cx="627065" cy="4762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5" name="Oval 364"/>
            <p:cNvSpPr/>
            <p:nvPr/>
          </p:nvSpPr>
          <p:spPr bwMode="auto">
            <a:xfrm>
              <a:off x="7569993" y="167640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7569993" y="2259703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7569993" y="2843004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7569993" y="3426306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7569993" y="400779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7569993" y="4592909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7569993" y="5183479"/>
              <a:ext cx="532651" cy="53242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7569993" y="5764963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grpSp>
          <p:nvGrpSpPr>
            <p:cNvPr id="106591" name="Group 170"/>
            <p:cNvGrpSpPr>
              <a:grpSpLocks/>
            </p:cNvGrpSpPr>
            <p:nvPr/>
          </p:nvGrpSpPr>
          <p:grpSpPr bwMode="auto">
            <a:xfrm>
              <a:off x="2081226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753" name="Group 16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9" name="Straight Connector 161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57989" y="1067039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61" name="Straight Connector 1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62" name="Straight Connector 1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54" name="Group 16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5" name="Straight Connector 166"/>
                <p:cNvCxnSpPr>
                  <a:cxnSpLocks noChangeShapeType="1"/>
                  <a:endCxn id="53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8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57989" y="106690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7" name="Straight Connector 1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58" name="Straight Connector 1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2" name="Group 171"/>
            <p:cNvGrpSpPr>
              <a:grpSpLocks/>
            </p:cNvGrpSpPr>
            <p:nvPr/>
          </p:nvGrpSpPr>
          <p:grpSpPr bwMode="auto">
            <a:xfrm>
              <a:off x="2081226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743" name="Group 172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9" name="Straight Connector 178"/>
                <p:cNvCxnSpPr>
                  <a:cxnSpLocks noChangeShapeType="1"/>
                  <a:endCxn id="53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2" name="Rectangle 179"/>
                <p:cNvSpPr>
                  <a:spLocks noChangeArrowheads="1"/>
                </p:cNvSpPr>
                <p:nvPr/>
              </p:nvSpPr>
              <p:spPr bwMode="auto">
                <a:xfrm>
                  <a:off x="2057989" y="106616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1" name="Straight Connector 1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52" name="Straight Connector 1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44" name="Group 173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5" name="Straight Connector 174"/>
                <p:cNvCxnSpPr>
                  <a:cxnSpLocks noChangeShapeType="1"/>
                  <a:endCxn id="52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57989" y="106602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7" name="Straight Connector 1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48" name="Straight Connector 1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3" name="Group 182"/>
            <p:cNvGrpSpPr>
              <a:grpSpLocks/>
            </p:cNvGrpSpPr>
            <p:nvPr/>
          </p:nvGrpSpPr>
          <p:grpSpPr bwMode="auto">
            <a:xfrm>
              <a:off x="2081226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733" name="Group 183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9" name="Straight Connector 189"/>
                <p:cNvCxnSpPr>
                  <a:cxnSpLocks noChangeShapeType="1"/>
                  <a:endCxn id="52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57989" y="106687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1" name="Straight Connector 1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42" name="Straight Connector 1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34" name="Group 184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5" name="Straight Connector 185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057989" y="106741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7" name="Straight Connector 1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38" name="Straight Connector 1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4" name="Group 193"/>
            <p:cNvGrpSpPr>
              <a:grpSpLocks/>
            </p:cNvGrpSpPr>
            <p:nvPr/>
          </p:nvGrpSpPr>
          <p:grpSpPr bwMode="auto">
            <a:xfrm>
              <a:off x="208122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723" name="Group 19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9" name="Straight Connector 200"/>
                <p:cNvCxnSpPr>
                  <a:cxnSpLocks noChangeShapeType="1"/>
                  <a:endCxn id="51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57989" y="1066470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1" name="Straight Connector 2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32" name="Straight Connector 2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24" name="Group 19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5" name="Straight Connector 196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8" name="Rectangle 197"/>
                <p:cNvSpPr>
                  <a:spLocks noChangeArrowheads="1"/>
                </p:cNvSpPr>
                <p:nvPr/>
              </p:nvSpPr>
              <p:spPr bwMode="auto">
                <a:xfrm>
                  <a:off x="2057989" y="106633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27" name="Straight Connector 1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28" name="Straight Connector 1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5" name="Group 501"/>
            <p:cNvGrpSpPr>
              <a:grpSpLocks/>
            </p:cNvGrpSpPr>
            <p:nvPr/>
          </p:nvGrpSpPr>
          <p:grpSpPr bwMode="auto">
            <a:xfrm>
              <a:off x="4292624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19" name="Straight Connector 2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0" name="Straight Connector 2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1" name="Straight Connector 216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2" name="Straight Connector 21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6" name="Group 502"/>
            <p:cNvGrpSpPr>
              <a:grpSpLocks/>
            </p:cNvGrpSpPr>
            <p:nvPr/>
          </p:nvGrpSpPr>
          <p:grpSpPr bwMode="auto">
            <a:xfrm>
              <a:off x="430373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15" name="Straight Connector 21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6" name="Straight Connector 22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7" name="Straight Connector 22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8" name="Straight Connector 2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7" name="Group 507"/>
            <p:cNvGrpSpPr>
              <a:grpSpLocks/>
            </p:cNvGrpSpPr>
            <p:nvPr/>
          </p:nvGrpSpPr>
          <p:grpSpPr bwMode="auto">
            <a:xfrm>
              <a:off x="430373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11" name="Straight Connector 22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2" name="Straight Connector 22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3" name="Straight Connector 226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4" name="Straight Connector 22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8" name="Group 512"/>
            <p:cNvGrpSpPr>
              <a:grpSpLocks/>
            </p:cNvGrpSpPr>
            <p:nvPr/>
          </p:nvGrpSpPr>
          <p:grpSpPr bwMode="auto">
            <a:xfrm>
              <a:off x="430373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07" name="Straight Connector 22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08" name="Straight Connector 23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09" name="Straight Connector 23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0" name="Straight Connector 23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9" name="Group 233"/>
            <p:cNvGrpSpPr>
              <a:grpSpLocks/>
            </p:cNvGrpSpPr>
            <p:nvPr/>
          </p:nvGrpSpPr>
          <p:grpSpPr bwMode="auto">
            <a:xfrm>
              <a:off x="3986235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697" name="Group 23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03" name="Straight Connector 243"/>
                <p:cNvCxnSpPr>
                  <a:cxnSpLocks noChangeShapeType="1"/>
                  <a:endCxn id="48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57251" y="1067039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5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06" name="Straight Connector 2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98" name="Group 23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9" name="Straight Connector 237"/>
                <p:cNvCxnSpPr>
                  <a:cxnSpLocks noChangeShapeType="1"/>
                  <a:endCxn id="48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2" name="Rectangle 239"/>
                <p:cNvSpPr>
                  <a:spLocks noChangeArrowheads="1"/>
                </p:cNvSpPr>
                <p:nvPr/>
              </p:nvSpPr>
              <p:spPr bwMode="auto">
                <a:xfrm>
                  <a:off x="2057251" y="106690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1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02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0" name="Group 253"/>
            <p:cNvGrpSpPr>
              <a:grpSpLocks/>
            </p:cNvGrpSpPr>
            <p:nvPr/>
          </p:nvGrpSpPr>
          <p:grpSpPr bwMode="auto">
            <a:xfrm>
              <a:off x="3986235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687" name="Group 25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3" name="Straight Connector 260"/>
                <p:cNvCxnSpPr>
                  <a:cxnSpLocks noChangeShapeType="1"/>
                  <a:endCxn id="47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057251" y="106616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5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96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88" name="Group 25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9" name="Straight Connector 256"/>
                <p:cNvCxnSpPr>
                  <a:cxnSpLocks noChangeShapeType="1"/>
                  <a:endCxn id="47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057251" y="106602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1" name="Straight Connector 2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92" name="Straight Connector 2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1" name="Group 264"/>
            <p:cNvGrpSpPr>
              <a:grpSpLocks/>
            </p:cNvGrpSpPr>
            <p:nvPr/>
          </p:nvGrpSpPr>
          <p:grpSpPr bwMode="auto">
            <a:xfrm>
              <a:off x="3986235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677" name="Group 265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3" name="Straight Connector 271"/>
                <p:cNvCxnSpPr>
                  <a:cxnSpLocks noChangeShapeType="1"/>
                  <a:endCxn id="46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057251" y="106687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5" name="Straight Connector 2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86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78" name="Group 266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9" name="Straight Connector 267"/>
                <p:cNvCxnSpPr>
                  <a:cxnSpLocks noChangeShapeType="1"/>
                  <a:endCxn id="46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2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57251" y="106741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1" name="Straight Connector 2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82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2" name="Group 275"/>
            <p:cNvGrpSpPr>
              <a:grpSpLocks/>
            </p:cNvGrpSpPr>
            <p:nvPr/>
          </p:nvGrpSpPr>
          <p:grpSpPr bwMode="auto">
            <a:xfrm>
              <a:off x="398623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667" name="Group 276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3" name="Straight Connector 282"/>
                <p:cNvCxnSpPr>
                  <a:cxnSpLocks noChangeShapeType="1"/>
                  <a:endCxn id="45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6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57250" y="1066470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5" name="Straight Connector 2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76" name="Straight Connector 2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68" name="Group 277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69" name="Straight Connector 278"/>
                <p:cNvCxnSpPr>
                  <a:cxnSpLocks noChangeShapeType="1"/>
                  <a:endCxn id="45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2" name="Rectangle 279"/>
                <p:cNvSpPr>
                  <a:spLocks noChangeArrowheads="1"/>
                </p:cNvSpPr>
                <p:nvPr/>
              </p:nvSpPr>
              <p:spPr bwMode="auto">
                <a:xfrm>
                  <a:off x="2057250" y="106633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1" name="Straight Connector 2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72" name="Straight Connector 2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3" name="Group 501"/>
            <p:cNvGrpSpPr>
              <a:grpSpLocks/>
            </p:cNvGrpSpPr>
            <p:nvPr/>
          </p:nvGrpSpPr>
          <p:grpSpPr bwMode="auto">
            <a:xfrm>
              <a:off x="6205573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663" name="Straight Connector 287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4" name="Straight Connector 288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5" name="Straight Connector 289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6" name="Straight Connector 29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4" name="Group 502"/>
            <p:cNvGrpSpPr>
              <a:grpSpLocks/>
            </p:cNvGrpSpPr>
            <p:nvPr/>
          </p:nvGrpSpPr>
          <p:grpSpPr bwMode="auto">
            <a:xfrm>
              <a:off x="6216685" y="3106739"/>
              <a:ext cx="685804" cy="576263"/>
              <a:chOff x="2133600" y="1566331"/>
              <a:chExt cx="1066800" cy="575737"/>
            </a:xfrm>
          </p:grpSpPr>
          <p:cxnSp>
            <p:nvCxnSpPr>
              <p:cNvPr id="106659" name="Straight Connector 29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0" name="Straight Connector 29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1" name="Straight Connector 29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2" name="Straight Connector 29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5" name="Group 507"/>
            <p:cNvGrpSpPr>
              <a:grpSpLocks/>
            </p:cNvGrpSpPr>
            <p:nvPr/>
          </p:nvGrpSpPr>
          <p:grpSpPr bwMode="auto">
            <a:xfrm>
              <a:off x="6216685" y="4275139"/>
              <a:ext cx="685804" cy="576263"/>
              <a:chOff x="2133600" y="1566331"/>
              <a:chExt cx="1066800" cy="575737"/>
            </a:xfrm>
          </p:grpSpPr>
          <p:cxnSp>
            <p:nvCxnSpPr>
              <p:cNvPr id="106655" name="Straight Connector 297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6" name="Straight Connector 29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7" name="Straight Connector 29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8" name="Straight Connector 30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6" name="Group 512"/>
            <p:cNvGrpSpPr>
              <a:grpSpLocks/>
            </p:cNvGrpSpPr>
            <p:nvPr/>
          </p:nvGrpSpPr>
          <p:grpSpPr bwMode="auto">
            <a:xfrm>
              <a:off x="6216684" y="5459415"/>
              <a:ext cx="685804" cy="576263"/>
              <a:chOff x="2133600" y="1566331"/>
              <a:chExt cx="1066800" cy="575737"/>
            </a:xfrm>
          </p:grpSpPr>
          <p:cxnSp>
            <p:nvCxnSpPr>
              <p:cNvPr id="106651" name="Straight Connector 30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2" name="Straight Connector 3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3" name="Straight Connector 3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4" name="Straight Connector 30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7" name="Group 306"/>
            <p:cNvGrpSpPr>
              <a:grpSpLocks/>
            </p:cNvGrpSpPr>
            <p:nvPr/>
          </p:nvGrpSpPr>
          <p:grpSpPr bwMode="auto">
            <a:xfrm>
              <a:off x="5899177" y="1828800"/>
              <a:ext cx="304801" cy="806450"/>
              <a:chOff x="2080845" y="1828800"/>
              <a:chExt cx="304800" cy="806940"/>
            </a:xfrm>
          </p:grpSpPr>
          <p:grpSp>
            <p:nvGrpSpPr>
              <p:cNvPr id="106641" name="Group 307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7" name="Straight Connector 313"/>
                <p:cNvCxnSpPr>
                  <a:cxnSpLocks noChangeShapeType="1"/>
                  <a:endCxn id="43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57087" y="106704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9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50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42" name="Group 308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3" name="Straight Connector 309"/>
                <p:cNvCxnSpPr>
                  <a:cxnSpLocks noChangeShapeType="1"/>
                  <a:endCxn id="42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057087" y="106690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5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46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8" name="Group 317"/>
            <p:cNvGrpSpPr>
              <a:grpSpLocks/>
            </p:cNvGrpSpPr>
            <p:nvPr/>
          </p:nvGrpSpPr>
          <p:grpSpPr bwMode="auto">
            <a:xfrm>
              <a:off x="5899167" y="3003550"/>
              <a:ext cx="304800" cy="806450"/>
              <a:chOff x="2080845" y="1828800"/>
              <a:chExt cx="304800" cy="806940"/>
            </a:xfrm>
          </p:grpSpPr>
          <p:grpSp>
            <p:nvGrpSpPr>
              <p:cNvPr id="106631" name="Group 318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7" name="Straight Connector 324"/>
                <p:cNvCxnSpPr>
                  <a:cxnSpLocks noChangeShapeType="1"/>
                  <a:endCxn id="42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20" name="Rectangle 325"/>
                <p:cNvSpPr>
                  <a:spLocks noChangeArrowheads="1"/>
                </p:cNvSpPr>
                <p:nvPr/>
              </p:nvSpPr>
              <p:spPr bwMode="auto">
                <a:xfrm>
                  <a:off x="2057098" y="106616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9" name="Straight Connector 3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40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32" name="Group 319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3" name="Straight Connector 320"/>
                <p:cNvCxnSpPr>
                  <a:cxnSpLocks noChangeShapeType="1"/>
                  <a:endCxn id="41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057098" y="1066023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5" name="Straight Connector 3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36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9" name="Group 328"/>
            <p:cNvGrpSpPr>
              <a:grpSpLocks/>
            </p:cNvGrpSpPr>
            <p:nvPr/>
          </p:nvGrpSpPr>
          <p:grpSpPr bwMode="auto">
            <a:xfrm>
              <a:off x="5899159" y="4176712"/>
              <a:ext cx="304800" cy="808036"/>
              <a:chOff x="2080845" y="1828800"/>
              <a:chExt cx="304800" cy="806940"/>
            </a:xfrm>
          </p:grpSpPr>
          <p:grpSp>
            <p:nvGrpSpPr>
              <p:cNvPr id="106621" name="Group 329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7" name="Straight Connector 335"/>
                <p:cNvCxnSpPr>
                  <a:cxnSpLocks noChangeShapeType="1"/>
                  <a:endCxn id="41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0" name="Rectangle 336"/>
                <p:cNvSpPr>
                  <a:spLocks noChangeArrowheads="1"/>
                </p:cNvSpPr>
                <p:nvPr/>
              </p:nvSpPr>
              <p:spPr bwMode="auto">
                <a:xfrm>
                  <a:off x="2057105" y="1066872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9" name="Straight Connector 3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30" name="Straight Connector 3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22" name="Group 330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3" name="Straight Connector 331"/>
                <p:cNvCxnSpPr>
                  <a:cxnSpLocks noChangeShapeType="1"/>
                  <a:endCxn id="40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6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57105" y="1067414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5" name="Straight Connector 3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26" name="Straight Connector 3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10" name="Group 339"/>
            <p:cNvGrpSpPr>
              <a:grpSpLocks/>
            </p:cNvGrpSpPr>
            <p:nvPr/>
          </p:nvGrpSpPr>
          <p:grpSpPr bwMode="auto">
            <a:xfrm>
              <a:off x="5899150" y="5367338"/>
              <a:ext cx="304800" cy="806450"/>
              <a:chOff x="2080845" y="1828800"/>
              <a:chExt cx="304800" cy="806940"/>
            </a:xfrm>
          </p:grpSpPr>
          <p:grpSp>
            <p:nvGrpSpPr>
              <p:cNvPr id="106611" name="Group 34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7" name="Straight Connector 346"/>
                <p:cNvCxnSpPr>
                  <a:cxnSpLocks noChangeShapeType="1"/>
                  <a:endCxn id="40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0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57115" y="106647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9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20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12" name="Group 341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3" name="Straight Connector 342"/>
                <p:cNvCxnSpPr>
                  <a:cxnSpLocks noChangeShapeType="1"/>
                  <a:endCxn id="39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6" name="Rectangle 343"/>
                <p:cNvSpPr>
                  <a:spLocks noChangeArrowheads="1"/>
                </p:cNvSpPr>
                <p:nvPr/>
              </p:nvSpPr>
              <p:spPr bwMode="auto">
                <a:xfrm>
                  <a:off x="2057115" y="1066334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5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16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61" name="TextBox 278"/>
          <p:cNvSpPr txBox="1">
            <a:spLocks noChangeArrowheads="1"/>
          </p:cNvSpPr>
          <p:nvPr/>
        </p:nvSpPr>
        <p:spPr bwMode="auto">
          <a:xfrm>
            <a:off x="7227888" y="5329238"/>
            <a:ext cx="1839912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router</a:t>
            </a:r>
          </a:p>
        </p:txBody>
      </p:sp>
      <p:sp>
        <p:nvSpPr>
          <p:cNvPr id="562" name="Freeform 279"/>
          <p:cNvSpPr>
            <a:spLocks/>
          </p:cNvSpPr>
          <p:nvPr/>
        </p:nvSpPr>
        <p:spPr bwMode="auto">
          <a:xfrm>
            <a:off x="6477000" y="5105400"/>
            <a:ext cx="812800" cy="436563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2 h 694481"/>
              <a:gd name="T4" fmla="*/ 179383 w 1018573"/>
              <a:gd name="T5" fmla="*/ 25019 h 694481"/>
              <a:gd name="T6" fmla="*/ 263095 w 1018573"/>
              <a:gd name="T7" fmla="*/ 4289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Aside: Circuit vs. Packet Switching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228600" y="826988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sets up full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path before transmission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Establish route then send data</a:t>
            </a:r>
          </a:p>
          <a:p>
            <a:pPr lvl="1">
              <a:defRPr/>
            </a:pPr>
            <a:r>
              <a:rPr lang="en-US" dirty="0" err="1" smtClean="0">
                <a:latin typeface="Tahoma" charset="0"/>
                <a:ea typeface="ＭＳ Ｐゴシック" charset="0"/>
              </a:rPr>
              <a:t>Noone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else can use those </a:t>
            </a:r>
            <a:r>
              <a:rPr lang="en-US" dirty="0" smtClean="0">
                <a:latin typeface="Tahoma" charset="0"/>
                <a:ea typeface="ＭＳ Ｐゴシック" charset="0"/>
              </a:rPr>
              <a:t>links while “circuit” is set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faster arbitration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no buffering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setting </a:t>
            </a:r>
            <a:r>
              <a:rPr lang="en-US" dirty="0">
                <a:latin typeface="Tahoma" charset="0"/>
                <a:ea typeface="ＭＳ Ｐゴシック" charset="0"/>
              </a:rPr>
              <a:t>up and bringing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“path” takes 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routes per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packet in each router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Route each packet individually (possibly via different paths)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If </a:t>
            </a:r>
            <a:r>
              <a:rPr lang="en-US" dirty="0">
                <a:latin typeface="Tahoma" charset="0"/>
                <a:ea typeface="ＭＳ Ｐゴシック" charset="0"/>
              </a:rPr>
              <a:t>link is </a:t>
            </a:r>
            <a:r>
              <a:rPr lang="en-US" dirty="0" smtClean="0">
                <a:latin typeface="Tahoma" charset="0"/>
                <a:ea typeface="ＭＳ Ｐゴシック" charset="0"/>
              </a:rPr>
              <a:t>free, any packet </a:t>
            </a:r>
            <a:r>
              <a:rPr lang="en-US" dirty="0">
                <a:latin typeface="Tahoma" charset="0"/>
                <a:ea typeface="ＭＳ Ｐゴシック" charset="0"/>
              </a:rPr>
              <a:t>can </a:t>
            </a:r>
            <a:r>
              <a:rPr lang="en-US" dirty="0" smtClean="0">
                <a:latin typeface="Tahoma" charset="0"/>
                <a:ea typeface="ＭＳ Ｐゴシック" charset="0"/>
              </a:rPr>
              <a:t>use it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potentially </a:t>
            </a:r>
            <a:r>
              <a:rPr lang="en-US" dirty="0">
                <a:latin typeface="Tahoma" charset="0"/>
                <a:ea typeface="ＭＳ Ｐゴシック" charset="0"/>
              </a:rPr>
              <a:t>slower --- must dynamically </a:t>
            </a:r>
            <a:r>
              <a:rPr lang="en-US" dirty="0" smtClean="0">
                <a:latin typeface="Tahoma" charset="0"/>
                <a:ea typeface="ＭＳ Ｐゴシック" charset="0"/>
              </a:rPr>
              <a:t>switch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need buffering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no </a:t>
            </a:r>
            <a:r>
              <a:rPr lang="en-US" dirty="0">
                <a:latin typeface="Tahoma" charset="0"/>
                <a:ea typeface="ＭＳ Ｐゴシック" charset="0"/>
              </a:rPr>
              <a:t>setup, bring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time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</a:rPr>
              <a:t>ore flexible, does not underutilize links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0F88A2-5F56-7047-AD0A-D4354B2E0D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9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Switching vs. Topology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Circuit/packet switching choice independent of topology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It is a higher-level protocol on how a message gets sent to a destination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However, some topologies are more amenable to circuit vs. packet switching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894D06-C882-E740-8F82-588859AB239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Delta Network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80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stage has different routers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Proposed to replace costly crossbars as processor-memory interconnect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Janak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H.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Patel,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Processor-Memory Interconnections for Multiprocessors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ISCA 1979.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A48F50-F9BE-3F4A-BAB2-B55396A6B2B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57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5867400" y="54864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cs typeface="Arial" charset="0"/>
              </a:rPr>
              <a:t>8x8 Delta network</a:t>
            </a:r>
          </a:p>
        </p:txBody>
      </p:sp>
    </p:spTree>
    <p:extLst>
      <p:ext uri="{BB962C8B-B14F-4D97-AF65-F5344CB8AC3E}">
        <p14:creationId xmlns:p14="http://schemas.microsoft.com/office/powerpoint/2010/main" val="326646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Omega Network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76200" y="996950"/>
            <a:ext cx="41148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All stages are the same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NYU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Ultracomputer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Gottlieb et al.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NYU </a:t>
            </a:r>
            <a:r>
              <a:rPr lang="en-US" altLang="ja-JP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Ultracomputer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- Designing an MIMD Shared 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emory Parallel Computer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IEEE Trans. On Comp., 1983.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DD0772-C03F-4C42-9A9A-6209F910439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787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Combining Operations in the Network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Combine multiple operations on a shared memory location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Omega network switches combine fetch-and-add operations in NYU Ultracomputer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Fetch-and-add(M, I): return M, replace M with M+I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Common when parallel processors modify a shared variable, e.g. obtain a chunk of the array 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Combining reduces synchronization latency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3F4ECB-3C01-9742-A458-DE972BC517C0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7244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816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67400"/>
            <a:ext cx="184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3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Interconnection Network</a:t>
            </a:r>
            <a:b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Garamond" charset="0"/>
              </a:rPr>
              <a:t>Basics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0F9DB-52B2-F546-84AD-C19B2B92BC4C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7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Butterfly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Equivalent to Omega Network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Indirect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BBN Butterfly 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Conflicts can cause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tree saturation”</a:t>
            </a:r>
            <a:endParaRPr lang="en-US" i="1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Randomization of route selection helps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44F350-0107-7D4B-A3FE-969A5BF5FBE6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4495800" y="3352800"/>
            <a:ext cx="3886200" cy="2971800"/>
            <a:chOff x="2448" y="1920"/>
            <a:chExt cx="2448" cy="1872"/>
          </a:xfrm>
        </p:grpSpPr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>
              <a:off x="2928" y="201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2928" y="225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2928" y="249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2928" y="273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9"/>
            <p:cNvSpPr>
              <a:spLocks noChangeShapeType="1"/>
            </p:cNvSpPr>
            <p:nvPr/>
          </p:nvSpPr>
          <p:spPr bwMode="auto">
            <a:xfrm flipV="1">
              <a:off x="2928" y="201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 flipV="1">
              <a:off x="2928" y="225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flipV="1">
              <a:off x="2928" y="249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V="1">
              <a:off x="2928" y="2736"/>
              <a:ext cx="336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2928" y="201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>
              <a:off x="2736" y="225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2736" y="249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1" name="Group 16"/>
            <p:cNvGrpSpPr>
              <a:grpSpLocks/>
            </p:cNvGrpSpPr>
            <p:nvPr/>
          </p:nvGrpSpPr>
          <p:grpSpPr bwMode="auto">
            <a:xfrm>
              <a:off x="2928" y="2736"/>
              <a:ext cx="1680" cy="960"/>
              <a:chOff x="1968" y="2592"/>
              <a:chExt cx="1680" cy="960"/>
            </a:xfrm>
          </p:grpSpPr>
          <p:sp>
            <p:nvSpPr>
              <p:cNvPr id="31874" name="Line 17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Line 18"/>
              <p:cNvSpPr>
                <a:spLocks noChangeShapeType="1"/>
              </p:cNvSpPr>
              <p:nvPr/>
            </p:nvSpPr>
            <p:spPr bwMode="auto">
              <a:xfrm>
                <a:off x="1968" y="283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Line 19"/>
              <p:cNvSpPr>
                <a:spLocks noChangeShapeType="1"/>
              </p:cNvSpPr>
              <p:nvPr/>
            </p:nvSpPr>
            <p:spPr bwMode="auto">
              <a:xfrm>
                <a:off x="1968" y="307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Line 20"/>
              <p:cNvSpPr>
                <a:spLocks noChangeShapeType="1"/>
              </p:cNvSpPr>
              <p:nvPr/>
            </p:nvSpPr>
            <p:spPr bwMode="auto">
              <a:xfrm>
                <a:off x="1968" y="331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Line 21"/>
              <p:cNvSpPr>
                <a:spLocks noChangeShapeType="1"/>
              </p:cNvSpPr>
              <p:nvPr/>
            </p:nvSpPr>
            <p:spPr bwMode="auto">
              <a:xfrm>
                <a:off x="1968" y="355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2" name="Rectangle 22"/>
            <p:cNvSpPr>
              <a:spLocks noChangeArrowheads="1"/>
            </p:cNvSpPr>
            <p:nvPr/>
          </p:nvSpPr>
          <p:spPr bwMode="auto">
            <a:xfrm>
              <a:off x="3268" y="192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3" name="Rectangle 23"/>
            <p:cNvSpPr>
              <a:spLocks noChangeArrowheads="1"/>
            </p:cNvSpPr>
            <p:nvPr/>
          </p:nvSpPr>
          <p:spPr bwMode="auto">
            <a:xfrm>
              <a:off x="3268" y="216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4" name="Rectangle 24"/>
            <p:cNvSpPr>
              <a:spLocks noChangeArrowheads="1"/>
            </p:cNvSpPr>
            <p:nvPr/>
          </p:nvSpPr>
          <p:spPr bwMode="auto">
            <a:xfrm>
              <a:off x="3268" y="24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5" name="Rectangle 25"/>
            <p:cNvSpPr>
              <a:spLocks noChangeArrowheads="1"/>
            </p:cNvSpPr>
            <p:nvPr/>
          </p:nvSpPr>
          <p:spPr bwMode="auto">
            <a:xfrm>
              <a:off x="3268" y="264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6" name="Rectangle 26"/>
            <p:cNvSpPr>
              <a:spLocks noChangeArrowheads="1"/>
            </p:cNvSpPr>
            <p:nvPr/>
          </p:nvSpPr>
          <p:spPr bwMode="auto">
            <a:xfrm>
              <a:off x="3268" y="288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7" name="Rectangle 27"/>
            <p:cNvSpPr>
              <a:spLocks noChangeArrowheads="1"/>
            </p:cNvSpPr>
            <p:nvPr/>
          </p:nvSpPr>
          <p:spPr bwMode="auto">
            <a:xfrm>
              <a:off x="3268" y="312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8" name="Rectangle 28"/>
            <p:cNvSpPr>
              <a:spLocks noChangeArrowheads="1"/>
            </p:cNvSpPr>
            <p:nvPr/>
          </p:nvSpPr>
          <p:spPr bwMode="auto">
            <a:xfrm>
              <a:off x="3268" y="336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69" name="Rectangle 29"/>
            <p:cNvSpPr>
              <a:spLocks noChangeArrowheads="1"/>
            </p:cNvSpPr>
            <p:nvPr/>
          </p:nvSpPr>
          <p:spPr bwMode="auto">
            <a:xfrm>
              <a:off x="3268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0" name="Rectangle 30"/>
            <p:cNvSpPr>
              <a:spLocks noChangeArrowheads="1"/>
            </p:cNvSpPr>
            <p:nvPr/>
          </p:nvSpPr>
          <p:spPr bwMode="auto">
            <a:xfrm>
              <a:off x="3844" y="192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1" name="Rectangle 31"/>
            <p:cNvSpPr>
              <a:spLocks noChangeArrowheads="1"/>
            </p:cNvSpPr>
            <p:nvPr/>
          </p:nvSpPr>
          <p:spPr bwMode="auto">
            <a:xfrm>
              <a:off x="3844" y="216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2" name="Rectangle 32"/>
            <p:cNvSpPr>
              <a:spLocks noChangeArrowheads="1"/>
            </p:cNvSpPr>
            <p:nvPr/>
          </p:nvSpPr>
          <p:spPr bwMode="auto">
            <a:xfrm>
              <a:off x="3844" y="24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3" name="Rectangle 33"/>
            <p:cNvSpPr>
              <a:spLocks noChangeArrowheads="1"/>
            </p:cNvSpPr>
            <p:nvPr/>
          </p:nvSpPr>
          <p:spPr bwMode="auto">
            <a:xfrm>
              <a:off x="3844" y="264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4" name="Rectangle 34"/>
            <p:cNvSpPr>
              <a:spLocks noChangeArrowheads="1"/>
            </p:cNvSpPr>
            <p:nvPr/>
          </p:nvSpPr>
          <p:spPr bwMode="auto">
            <a:xfrm>
              <a:off x="3844" y="288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5" name="Rectangle 35"/>
            <p:cNvSpPr>
              <a:spLocks noChangeArrowheads="1"/>
            </p:cNvSpPr>
            <p:nvPr/>
          </p:nvSpPr>
          <p:spPr bwMode="auto">
            <a:xfrm>
              <a:off x="3844" y="312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6" name="Rectangle 36"/>
            <p:cNvSpPr>
              <a:spLocks noChangeArrowheads="1"/>
            </p:cNvSpPr>
            <p:nvPr/>
          </p:nvSpPr>
          <p:spPr bwMode="auto">
            <a:xfrm>
              <a:off x="3844" y="336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7" name="Rectangle 37"/>
            <p:cNvSpPr>
              <a:spLocks noChangeArrowheads="1"/>
            </p:cNvSpPr>
            <p:nvPr/>
          </p:nvSpPr>
          <p:spPr bwMode="auto">
            <a:xfrm>
              <a:off x="38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78" name="Line 38"/>
            <p:cNvSpPr>
              <a:spLocks noChangeShapeType="1"/>
            </p:cNvSpPr>
            <p:nvPr/>
          </p:nvSpPr>
          <p:spPr bwMode="auto">
            <a:xfrm>
              <a:off x="3456" y="201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9"/>
            <p:cNvSpPr>
              <a:spLocks noChangeShapeType="1"/>
            </p:cNvSpPr>
            <p:nvPr/>
          </p:nvSpPr>
          <p:spPr bwMode="auto">
            <a:xfrm>
              <a:off x="3456" y="225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40"/>
            <p:cNvSpPr>
              <a:spLocks noChangeShapeType="1"/>
            </p:cNvSpPr>
            <p:nvPr/>
          </p:nvSpPr>
          <p:spPr bwMode="auto">
            <a:xfrm>
              <a:off x="3456" y="297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41"/>
            <p:cNvSpPr>
              <a:spLocks noChangeShapeType="1"/>
            </p:cNvSpPr>
            <p:nvPr/>
          </p:nvSpPr>
          <p:spPr bwMode="auto">
            <a:xfrm>
              <a:off x="3456" y="321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42"/>
            <p:cNvSpPr>
              <a:spLocks noChangeShapeType="1"/>
            </p:cNvSpPr>
            <p:nvPr/>
          </p:nvSpPr>
          <p:spPr bwMode="auto">
            <a:xfrm flipV="1">
              <a:off x="3456" y="201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43"/>
            <p:cNvSpPr>
              <a:spLocks noChangeShapeType="1"/>
            </p:cNvSpPr>
            <p:nvPr/>
          </p:nvSpPr>
          <p:spPr bwMode="auto">
            <a:xfrm flipV="1">
              <a:off x="3456" y="225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44"/>
            <p:cNvSpPr>
              <a:spLocks noChangeShapeType="1"/>
            </p:cNvSpPr>
            <p:nvPr/>
          </p:nvSpPr>
          <p:spPr bwMode="auto">
            <a:xfrm flipV="1">
              <a:off x="3456" y="297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5"/>
            <p:cNvSpPr>
              <a:spLocks noChangeShapeType="1"/>
            </p:cNvSpPr>
            <p:nvPr/>
          </p:nvSpPr>
          <p:spPr bwMode="auto">
            <a:xfrm flipV="1">
              <a:off x="3456" y="3216"/>
              <a:ext cx="38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6"/>
            <p:cNvSpPr>
              <a:spLocks noChangeShapeType="1"/>
            </p:cNvSpPr>
            <p:nvPr/>
          </p:nvSpPr>
          <p:spPr bwMode="auto">
            <a:xfrm>
              <a:off x="4032" y="201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47"/>
            <p:cNvSpPr>
              <a:spLocks noChangeShapeType="1"/>
            </p:cNvSpPr>
            <p:nvPr/>
          </p:nvSpPr>
          <p:spPr bwMode="auto">
            <a:xfrm>
              <a:off x="4032" y="249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8"/>
            <p:cNvSpPr>
              <a:spLocks noChangeShapeType="1"/>
            </p:cNvSpPr>
            <p:nvPr/>
          </p:nvSpPr>
          <p:spPr bwMode="auto">
            <a:xfrm>
              <a:off x="4032" y="297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9"/>
            <p:cNvSpPr>
              <a:spLocks noChangeShapeType="1"/>
            </p:cNvSpPr>
            <p:nvPr/>
          </p:nvSpPr>
          <p:spPr bwMode="auto">
            <a:xfrm>
              <a:off x="4032" y="345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50"/>
            <p:cNvSpPr>
              <a:spLocks noChangeShapeType="1"/>
            </p:cNvSpPr>
            <p:nvPr/>
          </p:nvSpPr>
          <p:spPr bwMode="auto">
            <a:xfrm flipH="1">
              <a:off x="4032" y="201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51"/>
            <p:cNvSpPr>
              <a:spLocks noChangeShapeType="1"/>
            </p:cNvSpPr>
            <p:nvPr/>
          </p:nvSpPr>
          <p:spPr bwMode="auto">
            <a:xfrm flipH="1">
              <a:off x="4032" y="249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52"/>
            <p:cNvSpPr>
              <a:spLocks noChangeShapeType="1"/>
            </p:cNvSpPr>
            <p:nvPr/>
          </p:nvSpPr>
          <p:spPr bwMode="auto">
            <a:xfrm flipH="1">
              <a:off x="4032" y="297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53"/>
            <p:cNvSpPr>
              <a:spLocks noChangeShapeType="1"/>
            </p:cNvSpPr>
            <p:nvPr/>
          </p:nvSpPr>
          <p:spPr bwMode="auto">
            <a:xfrm flipH="1">
              <a:off x="4032" y="3456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Oval 54"/>
            <p:cNvSpPr>
              <a:spLocks noChangeArrowheads="1"/>
            </p:cNvSpPr>
            <p:nvPr/>
          </p:nvSpPr>
          <p:spPr bwMode="auto">
            <a:xfrm>
              <a:off x="4800" y="36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</a:t>
              </a:r>
            </a:p>
          </p:txBody>
        </p:sp>
        <p:sp>
          <p:nvSpPr>
            <p:cNvPr id="31795" name="Rectangle 55"/>
            <p:cNvSpPr>
              <a:spLocks noChangeArrowheads="1"/>
            </p:cNvSpPr>
            <p:nvPr/>
          </p:nvSpPr>
          <p:spPr bwMode="auto">
            <a:xfrm>
              <a:off x="2736" y="192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96" name="Rectangle 56"/>
            <p:cNvSpPr>
              <a:spLocks noChangeArrowheads="1"/>
            </p:cNvSpPr>
            <p:nvPr/>
          </p:nvSpPr>
          <p:spPr bwMode="auto">
            <a:xfrm>
              <a:off x="2736" y="216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97" name="Rectangle 57"/>
            <p:cNvSpPr>
              <a:spLocks noChangeArrowheads="1"/>
            </p:cNvSpPr>
            <p:nvPr/>
          </p:nvSpPr>
          <p:spPr bwMode="auto">
            <a:xfrm>
              <a:off x="2736" y="240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98" name="Rectangle 58"/>
            <p:cNvSpPr>
              <a:spLocks noChangeArrowheads="1"/>
            </p:cNvSpPr>
            <p:nvPr/>
          </p:nvSpPr>
          <p:spPr bwMode="auto">
            <a:xfrm>
              <a:off x="2736" y="264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99" name="Rectangle 59"/>
            <p:cNvSpPr>
              <a:spLocks noChangeArrowheads="1"/>
            </p:cNvSpPr>
            <p:nvPr/>
          </p:nvSpPr>
          <p:spPr bwMode="auto">
            <a:xfrm>
              <a:off x="2736" y="288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0" name="Rectangle 60"/>
            <p:cNvSpPr>
              <a:spLocks noChangeArrowheads="1"/>
            </p:cNvSpPr>
            <p:nvPr/>
          </p:nvSpPr>
          <p:spPr bwMode="auto">
            <a:xfrm>
              <a:off x="2736" y="312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1" name="Rectangle 61"/>
            <p:cNvSpPr>
              <a:spLocks noChangeArrowheads="1"/>
            </p:cNvSpPr>
            <p:nvPr/>
          </p:nvSpPr>
          <p:spPr bwMode="auto">
            <a:xfrm>
              <a:off x="2736" y="336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2" name="Rectangle 62"/>
            <p:cNvSpPr>
              <a:spLocks noChangeArrowheads="1"/>
            </p:cNvSpPr>
            <p:nvPr/>
          </p:nvSpPr>
          <p:spPr bwMode="auto">
            <a:xfrm>
              <a:off x="2736" y="360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3" name="Rectangle 63"/>
            <p:cNvSpPr>
              <a:spLocks noChangeArrowheads="1"/>
            </p:cNvSpPr>
            <p:nvPr/>
          </p:nvSpPr>
          <p:spPr bwMode="auto">
            <a:xfrm>
              <a:off x="4416" y="192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4" name="Rectangle 64"/>
            <p:cNvSpPr>
              <a:spLocks noChangeArrowheads="1"/>
            </p:cNvSpPr>
            <p:nvPr/>
          </p:nvSpPr>
          <p:spPr bwMode="auto">
            <a:xfrm>
              <a:off x="4416" y="216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5" name="Rectangle 65"/>
            <p:cNvSpPr>
              <a:spLocks noChangeArrowheads="1"/>
            </p:cNvSpPr>
            <p:nvPr/>
          </p:nvSpPr>
          <p:spPr bwMode="auto">
            <a:xfrm>
              <a:off x="4416" y="240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6" name="Rectangle 66"/>
            <p:cNvSpPr>
              <a:spLocks noChangeArrowheads="1"/>
            </p:cNvSpPr>
            <p:nvPr/>
          </p:nvSpPr>
          <p:spPr bwMode="auto">
            <a:xfrm>
              <a:off x="4416" y="264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7" name="Rectangle 67"/>
            <p:cNvSpPr>
              <a:spLocks noChangeArrowheads="1"/>
            </p:cNvSpPr>
            <p:nvPr/>
          </p:nvSpPr>
          <p:spPr bwMode="auto">
            <a:xfrm>
              <a:off x="4416" y="288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8" name="Rectangle 68"/>
            <p:cNvSpPr>
              <a:spLocks noChangeArrowheads="1"/>
            </p:cNvSpPr>
            <p:nvPr/>
          </p:nvSpPr>
          <p:spPr bwMode="auto">
            <a:xfrm>
              <a:off x="4416" y="312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09" name="Rectangle 69"/>
            <p:cNvSpPr>
              <a:spLocks noChangeArrowheads="1"/>
            </p:cNvSpPr>
            <p:nvPr/>
          </p:nvSpPr>
          <p:spPr bwMode="auto">
            <a:xfrm>
              <a:off x="4416" y="336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10" name="Rectangle 70"/>
            <p:cNvSpPr>
              <a:spLocks noChangeArrowheads="1"/>
            </p:cNvSpPr>
            <p:nvPr/>
          </p:nvSpPr>
          <p:spPr bwMode="auto">
            <a:xfrm>
              <a:off x="4416" y="3600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811" name="Oval 71"/>
            <p:cNvSpPr>
              <a:spLocks noChangeArrowheads="1"/>
            </p:cNvSpPr>
            <p:nvPr/>
          </p:nvSpPr>
          <p:spPr bwMode="auto">
            <a:xfrm>
              <a:off x="4800" y="36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0</a:t>
              </a:r>
            </a:p>
          </p:txBody>
        </p:sp>
        <p:sp>
          <p:nvSpPr>
            <p:cNvPr id="31812" name="Oval 72"/>
            <p:cNvSpPr>
              <a:spLocks noChangeArrowheads="1"/>
            </p:cNvSpPr>
            <p:nvPr/>
          </p:nvSpPr>
          <p:spPr bwMode="auto">
            <a:xfrm>
              <a:off x="4800" y="33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3</a:t>
              </a:r>
            </a:p>
          </p:txBody>
        </p:sp>
        <p:sp>
          <p:nvSpPr>
            <p:cNvPr id="31813" name="Oval 73"/>
            <p:cNvSpPr>
              <a:spLocks noChangeArrowheads="1"/>
            </p:cNvSpPr>
            <p:nvPr/>
          </p:nvSpPr>
          <p:spPr bwMode="auto">
            <a:xfrm>
              <a:off x="4800" y="34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2</a:t>
              </a:r>
            </a:p>
          </p:txBody>
        </p:sp>
        <p:sp>
          <p:nvSpPr>
            <p:cNvPr id="31814" name="Oval 74"/>
            <p:cNvSpPr>
              <a:spLocks noChangeArrowheads="1"/>
            </p:cNvSpPr>
            <p:nvPr/>
          </p:nvSpPr>
          <p:spPr bwMode="auto">
            <a:xfrm>
              <a:off x="4800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5</a:t>
              </a:r>
            </a:p>
          </p:txBody>
        </p:sp>
        <p:sp>
          <p:nvSpPr>
            <p:cNvPr id="31815" name="Oval 75"/>
            <p:cNvSpPr>
              <a:spLocks noChangeArrowheads="1"/>
            </p:cNvSpPr>
            <p:nvPr/>
          </p:nvSpPr>
          <p:spPr bwMode="auto">
            <a:xfrm>
              <a:off x="4800" y="32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4</a:t>
              </a:r>
            </a:p>
          </p:txBody>
        </p:sp>
        <p:sp>
          <p:nvSpPr>
            <p:cNvPr id="31816" name="Oval 76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7</a:t>
              </a:r>
            </a:p>
          </p:txBody>
        </p:sp>
        <p:sp>
          <p:nvSpPr>
            <p:cNvPr id="31817" name="Oval 77"/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6</a:t>
              </a:r>
            </a:p>
          </p:txBody>
        </p:sp>
        <p:sp>
          <p:nvSpPr>
            <p:cNvPr id="31818" name="Oval 78"/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9</a:t>
              </a:r>
            </a:p>
          </p:txBody>
        </p:sp>
        <p:sp>
          <p:nvSpPr>
            <p:cNvPr id="31819" name="Oval 79"/>
            <p:cNvSpPr>
              <a:spLocks noChangeArrowheads="1"/>
            </p:cNvSpPr>
            <p:nvPr/>
          </p:nvSpPr>
          <p:spPr bwMode="auto">
            <a:xfrm>
              <a:off x="4800" y="273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8</a:t>
              </a:r>
            </a:p>
          </p:txBody>
        </p:sp>
        <p:sp>
          <p:nvSpPr>
            <p:cNvPr id="31820" name="Oval 80"/>
            <p:cNvSpPr>
              <a:spLocks noChangeArrowheads="1"/>
            </p:cNvSpPr>
            <p:nvPr/>
          </p:nvSpPr>
          <p:spPr bwMode="auto">
            <a:xfrm>
              <a:off x="4800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11</a:t>
              </a:r>
            </a:p>
          </p:txBody>
        </p:sp>
        <p:sp>
          <p:nvSpPr>
            <p:cNvPr id="31821" name="Oval 81"/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10</a:t>
              </a:r>
            </a:p>
          </p:txBody>
        </p:sp>
        <p:sp>
          <p:nvSpPr>
            <p:cNvPr id="31822" name="Oval 82"/>
            <p:cNvSpPr>
              <a:spLocks noChangeArrowheads="1"/>
            </p:cNvSpPr>
            <p:nvPr/>
          </p:nvSpPr>
          <p:spPr bwMode="auto">
            <a:xfrm>
              <a:off x="4800" y="21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13</a:t>
              </a:r>
            </a:p>
          </p:txBody>
        </p:sp>
        <p:sp>
          <p:nvSpPr>
            <p:cNvPr id="31823" name="Oval 83"/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12</a:t>
              </a:r>
            </a:p>
          </p:txBody>
        </p:sp>
        <p:sp>
          <p:nvSpPr>
            <p:cNvPr id="31824" name="Oval 84"/>
            <p:cNvSpPr>
              <a:spLocks noChangeArrowheads="1"/>
            </p:cNvSpPr>
            <p:nvPr/>
          </p:nvSpPr>
          <p:spPr bwMode="auto">
            <a:xfrm>
              <a:off x="4800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15</a:t>
              </a:r>
            </a:p>
          </p:txBody>
        </p:sp>
        <p:sp>
          <p:nvSpPr>
            <p:cNvPr id="31825" name="Oval 85"/>
            <p:cNvSpPr>
              <a:spLocks noChangeArrowheads="1"/>
            </p:cNvSpPr>
            <p:nvPr/>
          </p:nvSpPr>
          <p:spPr bwMode="auto">
            <a:xfrm>
              <a:off x="4800" y="20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14</a:t>
              </a:r>
            </a:p>
          </p:txBody>
        </p:sp>
        <p:sp>
          <p:nvSpPr>
            <p:cNvPr id="31826" name="Line 86"/>
            <p:cNvSpPr>
              <a:spLocks noChangeShapeType="1"/>
            </p:cNvSpPr>
            <p:nvPr/>
          </p:nvSpPr>
          <p:spPr bwMode="auto">
            <a:xfrm flipV="1">
              <a:off x="4608" y="196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7" name="Line 87"/>
            <p:cNvSpPr>
              <a:spLocks noChangeShapeType="1"/>
            </p:cNvSpPr>
            <p:nvPr/>
          </p:nvSpPr>
          <p:spPr bwMode="auto">
            <a:xfrm>
              <a:off x="4608" y="201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8" name="Line 88"/>
            <p:cNvSpPr>
              <a:spLocks noChangeShapeType="1"/>
            </p:cNvSpPr>
            <p:nvPr/>
          </p:nvSpPr>
          <p:spPr bwMode="auto">
            <a:xfrm flipV="1">
              <a:off x="4608" y="220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29" name="Line 89"/>
            <p:cNvSpPr>
              <a:spLocks noChangeShapeType="1"/>
            </p:cNvSpPr>
            <p:nvPr/>
          </p:nvSpPr>
          <p:spPr bwMode="auto">
            <a:xfrm>
              <a:off x="4608" y="225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0" name="Line 90"/>
            <p:cNvSpPr>
              <a:spLocks noChangeShapeType="1"/>
            </p:cNvSpPr>
            <p:nvPr/>
          </p:nvSpPr>
          <p:spPr bwMode="auto">
            <a:xfrm flipV="1">
              <a:off x="4608" y="24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1" name="Line 91"/>
            <p:cNvSpPr>
              <a:spLocks noChangeShapeType="1"/>
            </p:cNvSpPr>
            <p:nvPr/>
          </p:nvSpPr>
          <p:spPr bwMode="auto">
            <a:xfrm>
              <a:off x="4608" y="24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2" name="Line 92"/>
            <p:cNvSpPr>
              <a:spLocks noChangeShapeType="1"/>
            </p:cNvSpPr>
            <p:nvPr/>
          </p:nvSpPr>
          <p:spPr bwMode="auto">
            <a:xfrm flipV="1">
              <a:off x="4608" y="268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3" name="Line 93"/>
            <p:cNvSpPr>
              <a:spLocks noChangeShapeType="1"/>
            </p:cNvSpPr>
            <p:nvPr/>
          </p:nvSpPr>
          <p:spPr bwMode="auto">
            <a:xfrm>
              <a:off x="4608" y="273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4" name="Line 94"/>
            <p:cNvSpPr>
              <a:spLocks noChangeShapeType="1"/>
            </p:cNvSpPr>
            <p:nvPr/>
          </p:nvSpPr>
          <p:spPr bwMode="auto">
            <a:xfrm flipV="1">
              <a:off x="4608" y="292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5" name="Line 95"/>
            <p:cNvSpPr>
              <a:spLocks noChangeShapeType="1"/>
            </p:cNvSpPr>
            <p:nvPr/>
          </p:nvSpPr>
          <p:spPr bwMode="auto">
            <a:xfrm>
              <a:off x="4608" y="297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6" name="Line 96"/>
            <p:cNvSpPr>
              <a:spLocks noChangeShapeType="1"/>
            </p:cNvSpPr>
            <p:nvPr/>
          </p:nvSpPr>
          <p:spPr bwMode="auto">
            <a:xfrm flipV="1">
              <a:off x="4608" y="316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7" name="Line 97"/>
            <p:cNvSpPr>
              <a:spLocks noChangeShapeType="1"/>
            </p:cNvSpPr>
            <p:nvPr/>
          </p:nvSpPr>
          <p:spPr bwMode="auto">
            <a:xfrm>
              <a:off x="4608" y="321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8" name="Line 98"/>
            <p:cNvSpPr>
              <a:spLocks noChangeShapeType="1"/>
            </p:cNvSpPr>
            <p:nvPr/>
          </p:nvSpPr>
          <p:spPr bwMode="auto">
            <a:xfrm flipV="1">
              <a:off x="4608" y="340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39" name="Line 99"/>
            <p:cNvSpPr>
              <a:spLocks noChangeShapeType="1"/>
            </p:cNvSpPr>
            <p:nvPr/>
          </p:nvSpPr>
          <p:spPr bwMode="auto">
            <a:xfrm>
              <a:off x="4608" y="345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40" name="Line 100"/>
            <p:cNvSpPr>
              <a:spLocks noChangeShapeType="1"/>
            </p:cNvSpPr>
            <p:nvPr/>
          </p:nvSpPr>
          <p:spPr bwMode="auto">
            <a:xfrm flipV="1">
              <a:off x="4608" y="36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41" name="Line 101"/>
            <p:cNvSpPr>
              <a:spLocks noChangeShapeType="1"/>
            </p:cNvSpPr>
            <p:nvPr/>
          </p:nvSpPr>
          <p:spPr bwMode="auto">
            <a:xfrm>
              <a:off x="4608" y="36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42" name="Oval 102"/>
            <p:cNvSpPr>
              <a:spLocks noChangeArrowheads="1"/>
            </p:cNvSpPr>
            <p:nvPr/>
          </p:nvSpPr>
          <p:spPr bwMode="auto">
            <a:xfrm>
              <a:off x="2448" y="36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</a:t>
              </a:r>
            </a:p>
          </p:txBody>
        </p:sp>
        <p:sp>
          <p:nvSpPr>
            <p:cNvPr id="31843" name="Oval 103"/>
            <p:cNvSpPr>
              <a:spLocks noChangeArrowheads="1"/>
            </p:cNvSpPr>
            <p:nvPr/>
          </p:nvSpPr>
          <p:spPr bwMode="auto">
            <a:xfrm>
              <a:off x="2448" y="36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0</a:t>
              </a:r>
            </a:p>
          </p:txBody>
        </p:sp>
        <p:sp>
          <p:nvSpPr>
            <p:cNvPr id="31844" name="Oval 104"/>
            <p:cNvSpPr>
              <a:spLocks noChangeArrowheads="1"/>
            </p:cNvSpPr>
            <p:nvPr/>
          </p:nvSpPr>
          <p:spPr bwMode="auto">
            <a:xfrm>
              <a:off x="2448" y="33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3</a:t>
              </a:r>
            </a:p>
          </p:txBody>
        </p:sp>
        <p:sp>
          <p:nvSpPr>
            <p:cNvPr id="31845" name="Oval 105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2</a:t>
              </a:r>
            </a:p>
          </p:txBody>
        </p:sp>
        <p:sp>
          <p:nvSpPr>
            <p:cNvPr id="31846" name="Oval 106"/>
            <p:cNvSpPr>
              <a:spLocks noChangeArrowheads="1"/>
            </p:cNvSpPr>
            <p:nvPr/>
          </p:nvSpPr>
          <p:spPr bwMode="auto">
            <a:xfrm>
              <a:off x="2448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5</a:t>
              </a:r>
            </a:p>
          </p:txBody>
        </p:sp>
        <p:sp>
          <p:nvSpPr>
            <p:cNvPr id="31847" name="Oval 107"/>
            <p:cNvSpPr>
              <a:spLocks noChangeArrowheads="1"/>
            </p:cNvSpPr>
            <p:nvPr/>
          </p:nvSpPr>
          <p:spPr bwMode="auto">
            <a:xfrm>
              <a:off x="2448" y="32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4</a:t>
              </a:r>
            </a:p>
          </p:txBody>
        </p:sp>
        <p:sp>
          <p:nvSpPr>
            <p:cNvPr id="31848" name="Oval 108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7</a:t>
              </a:r>
            </a:p>
          </p:txBody>
        </p:sp>
        <p:sp>
          <p:nvSpPr>
            <p:cNvPr id="31849" name="Oval 109"/>
            <p:cNvSpPr>
              <a:spLocks noChangeArrowheads="1"/>
            </p:cNvSpPr>
            <p:nvPr/>
          </p:nvSpPr>
          <p:spPr bwMode="auto">
            <a:xfrm>
              <a:off x="2448" y="29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6</a:t>
              </a:r>
            </a:p>
          </p:txBody>
        </p:sp>
        <p:sp>
          <p:nvSpPr>
            <p:cNvPr id="31850" name="Oval 110"/>
            <p:cNvSpPr>
              <a:spLocks noChangeArrowheads="1"/>
            </p:cNvSpPr>
            <p:nvPr/>
          </p:nvSpPr>
          <p:spPr bwMode="auto">
            <a:xfrm>
              <a:off x="2448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9</a:t>
              </a:r>
            </a:p>
          </p:txBody>
        </p:sp>
        <p:sp>
          <p:nvSpPr>
            <p:cNvPr id="31851" name="Oval 111"/>
            <p:cNvSpPr>
              <a:spLocks noChangeArrowheads="1"/>
            </p:cNvSpPr>
            <p:nvPr/>
          </p:nvSpPr>
          <p:spPr bwMode="auto">
            <a:xfrm>
              <a:off x="2448" y="273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8</a:t>
              </a:r>
            </a:p>
          </p:txBody>
        </p:sp>
        <p:sp>
          <p:nvSpPr>
            <p:cNvPr id="31852" name="Oval 112"/>
            <p:cNvSpPr>
              <a:spLocks noChangeArrowheads="1"/>
            </p:cNvSpPr>
            <p:nvPr/>
          </p:nvSpPr>
          <p:spPr bwMode="auto">
            <a:xfrm>
              <a:off x="2448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11</a:t>
              </a:r>
            </a:p>
          </p:txBody>
        </p:sp>
        <p:sp>
          <p:nvSpPr>
            <p:cNvPr id="31853" name="Oval 113"/>
            <p:cNvSpPr>
              <a:spLocks noChangeArrowheads="1"/>
            </p:cNvSpPr>
            <p:nvPr/>
          </p:nvSpPr>
          <p:spPr bwMode="auto">
            <a:xfrm>
              <a:off x="2448" y="24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10</a:t>
              </a:r>
            </a:p>
          </p:txBody>
        </p:sp>
        <p:sp>
          <p:nvSpPr>
            <p:cNvPr id="31854" name="Oval 114"/>
            <p:cNvSpPr>
              <a:spLocks noChangeArrowheads="1"/>
            </p:cNvSpPr>
            <p:nvPr/>
          </p:nvSpPr>
          <p:spPr bwMode="auto">
            <a:xfrm>
              <a:off x="2448" y="21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13</a:t>
              </a:r>
            </a:p>
          </p:txBody>
        </p:sp>
        <p:sp>
          <p:nvSpPr>
            <p:cNvPr id="31855" name="Oval 115"/>
            <p:cNvSpPr>
              <a:spLocks noChangeArrowheads="1"/>
            </p:cNvSpPr>
            <p:nvPr/>
          </p:nvSpPr>
          <p:spPr bwMode="auto">
            <a:xfrm>
              <a:off x="2448" y="22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12</a:t>
              </a:r>
            </a:p>
          </p:txBody>
        </p:sp>
        <p:sp>
          <p:nvSpPr>
            <p:cNvPr id="31856" name="Oval 116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15</a:t>
              </a:r>
            </a:p>
          </p:txBody>
        </p:sp>
        <p:sp>
          <p:nvSpPr>
            <p:cNvPr id="31857" name="Oval 117"/>
            <p:cNvSpPr>
              <a:spLocks noChangeArrowheads="1"/>
            </p:cNvSpPr>
            <p:nvPr/>
          </p:nvSpPr>
          <p:spPr bwMode="auto">
            <a:xfrm>
              <a:off x="2448" y="20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14</a:t>
              </a:r>
            </a:p>
          </p:txBody>
        </p:sp>
        <p:sp>
          <p:nvSpPr>
            <p:cNvPr id="31858" name="Line 118"/>
            <p:cNvSpPr>
              <a:spLocks noChangeShapeType="1"/>
            </p:cNvSpPr>
            <p:nvPr/>
          </p:nvSpPr>
          <p:spPr bwMode="auto">
            <a:xfrm>
              <a:off x="2544" y="196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59" name="Line 119"/>
            <p:cNvSpPr>
              <a:spLocks noChangeShapeType="1"/>
            </p:cNvSpPr>
            <p:nvPr/>
          </p:nvSpPr>
          <p:spPr bwMode="auto">
            <a:xfrm flipV="1">
              <a:off x="2544" y="201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0" name="Line 120"/>
            <p:cNvSpPr>
              <a:spLocks noChangeShapeType="1"/>
            </p:cNvSpPr>
            <p:nvPr/>
          </p:nvSpPr>
          <p:spPr bwMode="auto">
            <a:xfrm>
              <a:off x="2544" y="220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1" name="Line 121"/>
            <p:cNvSpPr>
              <a:spLocks noChangeShapeType="1"/>
            </p:cNvSpPr>
            <p:nvPr/>
          </p:nvSpPr>
          <p:spPr bwMode="auto">
            <a:xfrm flipV="1">
              <a:off x="2544" y="225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2" name="Line 122"/>
            <p:cNvSpPr>
              <a:spLocks noChangeShapeType="1"/>
            </p:cNvSpPr>
            <p:nvPr/>
          </p:nvSpPr>
          <p:spPr bwMode="auto">
            <a:xfrm>
              <a:off x="2544" y="24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3" name="Line 123"/>
            <p:cNvSpPr>
              <a:spLocks noChangeShapeType="1"/>
            </p:cNvSpPr>
            <p:nvPr/>
          </p:nvSpPr>
          <p:spPr bwMode="auto">
            <a:xfrm flipV="1">
              <a:off x="2544" y="24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4" name="Line 124"/>
            <p:cNvSpPr>
              <a:spLocks noChangeShapeType="1"/>
            </p:cNvSpPr>
            <p:nvPr/>
          </p:nvSpPr>
          <p:spPr bwMode="auto">
            <a:xfrm>
              <a:off x="2544" y="268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5" name="Line 125"/>
            <p:cNvSpPr>
              <a:spLocks noChangeShapeType="1"/>
            </p:cNvSpPr>
            <p:nvPr/>
          </p:nvSpPr>
          <p:spPr bwMode="auto">
            <a:xfrm flipV="1">
              <a:off x="2544" y="273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6" name="Line 126"/>
            <p:cNvSpPr>
              <a:spLocks noChangeShapeType="1"/>
            </p:cNvSpPr>
            <p:nvPr/>
          </p:nvSpPr>
          <p:spPr bwMode="auto">
            <a:xfrm>
              <a:off x="2544" y="292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7" name="Line 127"/>
            <p:cNvSpPr>
              <a:spLocks noChangeShapeType="1"/>
            </p:cNvSpPr>
            <p:nvPr/>
          </p:nvSpPr>
          <p:spPr bwMode="auto">
            <a:xfrm flipV="1">
              <a:off x="2544" y="297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8" name="Line 128"/>
            <p:cNvSpPr>
              <a:spLocks noChangeShapeType="1"/>
            </p:cNvSpPr>
            <p:nvPr/>
          </p:nvSpPr>
          <p:spPr bwMode="auto">
            <a:xfrm>
              <a:off x="2544" y="316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69" name="Line 12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70" name="Line 130"/>
            <p:cNvSpPr>
              <a:spLocks noChangeShapeType="1"/>
            </p:cNvSpPr>
            <p:nvPr/>
          </p:nvSpPr>
          <p:spPr bwMode="auto">
            <a:xfrm>
              <a:off x="2544" y="340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71" name="Line 131"/>
            <p:cNvSpPr>
              <a:spLocks noChangeShapeType="1"/>
            </p:cNvSpPr>
            <p:nvPr/>
          </p:nvSpPr>
          <p:spPr bwMode="auto">
            <a:xfrm flipV="1">
              <a:off x="2544" y="345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72" name="Line 132"/>
            <p:cNvSpPr>
              <a:spLocks noChangeShapeType="1"/>
            </p:cNvSpPr>
            <p:nvPr/>
          </p:nvSpPr>
          <p:spPr bwMode="auto">
            <a:xfrm>
              <a:off x="2544" y="36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873" name="Line 133"/>
            <p:cNvSpPr>
              <a:spLocks noChangeShapeType="1"/>
            </p:cNvSpPr>
            <p:nvPr/>
          </p:nvSpPr>
          <p:spPr bwMode="auto">
            <a:xfrm flipV="1">
              <a:off x="2544" y="36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19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Box 409"/>
          <p:cNvSpPr txBox="1">
            <a:spLocks noChangeArrowheads="1"/>
          </p:cNvSpPr>
          <p:nvPr/>
        </p:nvSpPr>
        <p:spPr bwMode="auto">
          <a:xfrm>
            <a:off x="7010400" y="3962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Direct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Review: Topologies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CFA00A-433C-0C4B-8BD4-7B6CCF707A71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32773" name="Group 421"/>
          <p:cNvGrpSpPr>
            <a:grpSpLocks/>
          </p:cNvGrpSpPr>
          <p:nvPr/>
        </p:nvGrpSpPr>
        <p:grpSpPr bwMode="auto">
          <a:xfrm>
            <a:off x="2505075" y="1377950"/>
            <a:ext cx="1443038" cy="1093788"/>
            <a:chOff x="2520627" y="2740175"/>
            <a:chExt cx="2914996" cy="1093124"/>
          </a:xfrm>
        </p:grpSpPr>
        <p:sp>
          <p:nvSpPr>
            <p:cNvPr id="32932" name="Line 9"/>
            <p:cNvSpPr>
              <a:spLocks noChangeShapeType="1"/>
            </p:cNvSpPr>
            <p:nvPr/>
          </p:nvSpPr>
          <p:spPr bwMode="auto">
            <a:xfrm>
              <a:off x="2520627" y="2740175"/>
              <a:ext cx="29149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933" name="Line 10"/>
            <p:cNvSpPr>
              <a:spLocks noChangeShapeType="1"/>
            </p:cNvSpPr>
            <p:nvPr/>
          </p:nvSpPr>
          <p:spPr bwMode="auto">
            <a:xfrm>
              <a:off x="2520627" y="3104550"/>
              <a:ext cx="29149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934" name="Line 11"/>
            <p:cNvSpPr>
              <a:spLocks noChangeShapeType="1"/>
            </p:cNvSpPr>
            <p:nvPr/>
          </p:nvSpPr>
          <p:spPr bwMode="auto">
            <a:xfrm>
              <a:off x="2520627" y="3468924"/>
              <a:ext cx="29149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935" name="Line 12"/>
            <p:cNvSpPr>
              <a:spLocks noChangeShapeType="1"/>
            </p:cNvSpPr>
            <p:nvPr/>
          </p:nvSpPr>
          <p:spPr bwMode="auto">
            <a:xfrm>
              <a:off x="2520627" y="3833299"/>
              <a:ext cx="29149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2774" name="Line 17"/>
          <p:cNvSpPr>
            <a:spLocks noChangeShapeType="1"/>
          </p:cNvSpPr>
          <p:nvPr/>
        </p:nvSpPr>
        <p:spPr bwMode="auto">
          <a:xfrm>
            <a:off x="3962400" y="1381125"/>
            <a:ext cx="0" cy="1454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5" name="Line 18"/>
          <p:cNvSpPr>
            <a:spLocks noChangeShapeType="1"/>
          </p:cNvSpPr>
          <p:nvPr/>
        </p:nvSpPr>
        <p:spPr bwMode="auto">
          <a:xfrm>
            <a:off x="3598863" y="1381125"/>
            <a:ext cx="0" cy="1454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6" name="Line 19"/>
          <p:cNvSpPr>
            <a:spLocks noChangeShapeType="1"/>
          </p:cNvSpPr>
          <p:nvPr/>
        </p:nvSpPr>
        <p:spPr bwMode="auto">
          <a:xfrm>
            <a:off x="3233738" y="1381125"/>
            <a:ext cx="0" cy="1454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7" name="Line 20"/>
          <p:cNvSpPr>
            <a:spLocks noChangeShapeType="1"/>
          </p:cNvSpPr>
          <p:nvPr/>
        </p:nvSpPr>
        <p:spPr bwMode="auto">
          <a:xfrm>
            <a:off x="2870200" y="1381125"/>
            <a:ext cx="0" cy="1454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8" name="AutoShape 53"/>
          <p:cNvSpPr>
            <a:spLocks noChangeArrowheads="1"/>
          </p:cNvSpPr>
          <p:nvPr/>
        </p:nvSpPr>
        <p:spPr bwMode="auto">
          <a:xfrm rot="10800000" flipH="1" flipV="1">
            <a:off x="2730500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9" name="AutoShape 54"/>
          <p:cNvSpPr>
            <a:spLocks noChangeArrowheads="1"/>
          </p:cNvSpPr>
          <p:nvPr/>
        </p:nvSpPr>
        <p:spPr bwMode="auto">
          <a:xfrm rot="10800000" flipH="1" flipV="1">
            <a:off x="3094038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0" name="AutoShape 55"/>
          <p:cNvSpPr>
            <a:spLocks noChangeArrowheads="1"/>
          </p:cNvSpPr>
          <p:nvPr/>
        </p:nvSpPr>
        <p:spPr bwMode="auto">
          <a:xfrm rot="10800000" flipH="1" flipV="1">
            <a:off x="3459163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1" name="AutoShape 56"/>
          <p:cNvSpPr>
            <a:spLocks noChangeArrowheads="1"/>
          </p:cNvSpPr>
          <p:nvPr/>
        </p:nvSpPr>
        <p:spPr bwMode="auto">
          <a:xfrm rot="10800000" flipH="1" flipV="1">
            <a:off x="3822700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2" name="Oval 93"/>
          <p:cNvSpPr>
            <a:spLocks noChangeArrowheads="1"/>
          </p:cNvSpPr>
          <p:nvPr/>
        </p:nvSpPr>
        <p:spPr bwMode="auto">
          <a:xfrm>
            <a:off x="2803525" y="1311275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3" name="Oval 94"/>
          <p:cNvSpPr>
            <a:spLocks noChangeArrowheads="1"/>
          </p:cNvSpPr>
          <p:nvPr/>
        </p:nvSpPr>
        <p:spPr bwMode="auto">
          <a:xfrm>
            <a:off x="3167063" y="1311275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4" name="Oval 95"/>
          <p:cNvSpPr>
            <a:spLocks noChangeArrowheads="1"/>
          </p:cNvSpPr>
          <p:nvPr/>
        </p:nvSpPr>
        <p:spPr bwMode="auto">
          <a:xfrm>
            <a:off x="3532188" y="1311275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5" name="Oval 96"/>
          <p:cNvSpPr>
            <a:spLocks noChangeArrowheads="1"/>
          </p:cNvSpPr>
          <p:nvPr/>
        </p:nvSpPr>
        <p:spPr bwMode="auto">
          <a:xfrm>
            <a:off x="3895725" y="1311275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6" name="Oval 101"/>
          <p:cNvSpPr>
            <a:spLocks noChangeArrowheads="1"/>
          </p:cNvSpPr>
          <p:nvPr/>
        </p:nvSpPr>
        <p:spPr bwMode="auto">
          <a:xfrm>
            <a:off x="2803525" y="1676400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7" name="Oval 102"/>
          <p:cNvSpPr>
            <a:spLocks noChangeArrowheads="1"/>
          </p:cNvSpPr>
          <p:nvPr/>
        </p:nvSpPr>
        <p:spPr bwMode="auto">
          <a:xfrm>
            <a:off x="3167063" y="1676400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8" name="Oval 103"/>
          <p:cNvSpPr>
            <a:spLocks noChangeArrowheads="1"/>
          </p:cNvSpPr>
          <p:nvPr/>
        </p:nvSpPr>
        <p:spPr bwMode="auto">
          <a:xfrm>
            <a:off x="3532188" y="1676400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9" name="Oval 104"/>
          <p:cNvSpPr>
            <a:spLocks noChangeArrowheads="1"/>
          </p:cNvSpPr>
          <p:nvPr/>
        </p:nvSpPr>
        <p:spPr bwMode="auto">
          <a:xfrm>
            <a:off x="3895725" y="1676400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0" name="Oval 109"/>
          <p:cNvSpPr>
            <a:spLocks noChangeArrowheads="1"/>
          </p:cNvSpPr>
          <p:nvPr/>
        </p:nvSpPr>
        <p:spPr bwMode="auto">
          <a:xfrm>
            <a:off x="2803525" y="2039938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1" name="Oval 110"/>
          <p:cNvSpPr>
            <a:spLocks noChangeArrowheads="1"/>
          </p:cNvSpPr>
          <p:nvPr/>
        </p:nvSpPr>
        <p:spPr bwMode="auto">
          <a:xfrm>
            <a:off x="3167063" y="2039938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2" name="Oval 111"/>
          <p:cNvSpPr>
            <a:spLocks noChangeArrowheads="1"/>
          </p:cNvSpPr>
          <p:nvPr/>
        </p:nvSpPr>
        <p:spPr bwMode="auto">
          <a:xfrm>
            <a:off x="3532188" y="2039938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3" name="Oval 112"/>
          <p:cNvSpPr>
            <a:spLocks noChangeArrowheads="1"/>
          </p:cNvSpPr>
          <p:nvPr/>
        </p:nvSpPr>
        <p:spPr bwMode="auto">
          <a:xfrm>
            <a:off x="3895725" y="2039938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4" name="Oval 117"/>
          <p:cNvSpPr>
            <a:spLocks noChangeArrowheads="1"/>
          </p:cNvSpPr>
          <p:nvPr/>
        </p:nvSpPr>
        <p:spPr bwMode="auto">
          <a:xfrm>
            <a:off x="2803525" y="2405063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5" name="Oval 118"/>
          <p:cNvSpPr>
            <a:spLocks noChangeArrowheads="1"/>
          </p:cNvSpPr>
          <p:nvPr/>
        </p:nvSpPr>
        <p:spPr bwMode="auto">
          <a:xfrm>
            <a:off x="3167063" y="2405063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6" name="Oval 119"/>
          <p:cNvSpPr>
            <a:spLocks noChangeArrowheads="1"/>
          </p:cNvSpPr>
          <p:nvPr/>
        </p:nvSpPr>
        <p:spPr bwMode="auto">
          <a:xfrm>
            <a:off x="3532188" y="2405063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7" name="Oval 120"/>
          <p:cNvSpPr>
            <a:spLocks noChangeArrowheads="1"/>
          </p:cNvSpPr>
          <p:nvPr/>
        </p:nvSpPr>
        <p:spPr bwMode="auto">
          <a:xfrm>
            <a:off x="3895725" y="2405063"/>
            <a:ext cx="133350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8" name="Line 56"/>
          <p:cNvSpPr>
            <a:spLocks noChangeShapeType="1"/>
          </p:cNvSpPr>
          <p:nvPr/>
        </p:nvSpPr>
        <p:spPr bwMode="auto">
          <a:xfrm>
            <a:off x="7385050" y="1682750"/>
            <a:ext cx="114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99" name="Line 57"/>
          <p:cNvSpPr>
            <a:spLocks noChangeShapeType="1"/>
          </p:cNvSpPr>
          <p:nvPr/>
        </p:nvSpPr>
        <p:spPr bwMode="auto">
          <a:xfrm>
            <a:off x="7385050" y="2063750"/>
            <a:ext cx="114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0" name="Line 58"/>
          <p:cNvSpPr>
            <a:spLocks noChangeShapeType="1"/>
          </p:cNvSpPr>
          <p:nvPr/>
        </p:nvSpPr>
        <p:spPr bwMode="auto">
          <a:xfrm>
            <a:off x="7385050" y="2444750"/>
            <a:ext cx="114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1" name="Line 59"/>
          <p:cNvSpPr>
            <a:spLocks noChangeShapeType="1"/>
          </p:cNvSpPr>
          <p:nvPr/>
        </p:nvSpPr>
        <p:spPr bwMode="auto">
          <a:xfrm>
            <a:off x="7385050" y="2825750"/>
            <a:ext cx="114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2" name="Line 69"/>
          <p:cNvSpPr>
            <a:spLocks noChangeShapeType="1"/>
          </p:cNvSpPr>
          <p:nvPr/>
        </p:nvSpPr>
        <p:spPr bwMode="auto">
          <a:xfrm>
            <a:off x="8528050" y="1682750"/>
            <a:ext cx="635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3" name="Line 70"/>
          <p:cNvSpPr>
            <a:spLocks noChangeShapeType="1"/>
          </p:cNvSpPr>
          <p:nvPr/>
        </p:nvSpPr>
        <p:spPr bwMode="auto">
          <a:xfrm>
            <a:off x="8147050" y="1682750"/>
            <a:ext cx="635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4" name="Line 71"/>
          <p:cNvSpPr>
            <a:spLocks noChangeShapeType="1"/>
          </p:cNvSpPr>
          <p:nvPr/>
        </p:nvSpPr>
        <p:spPr bwMode="auto">
          <a:xfrm>
            <a:off x="7766050" y="1682750"/>
            <a:ext cx="635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5" name="Line 72"/>
          <p:cNvSpPr>
            <a:spLocks noChangeShapeType="1"/>
          </p:cNvSpPr>
          <p:nvPr/>
        </p:nvSpPr>
        <p:spPr bwMode="auto">
          <a:xfrm>
            <a:off x="7385050" y="1682750"/>
            <a:ext cx="635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6" name="Rectangle 73"/>
          <p:cNvSpPr>
            <a:spLocks noChangeArrowheads="1"/>
          </p:cNvSpPr>
          <p:nvPr/>
        </p:nvSpPr>
        <p:spPr bwMode="auto">
          <a:xfrm>
            <a:off x="7315200" y="1993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7" name="Rectangle 74"/>
          <p:cNvSpPr>
            <a:spLocks noChangeArrowheads="1"/>
          </p:cNvSpPr>
          <p:nvPr/>
        </p:nvSpPr>
        <p:spPr bwMode="auto">
          <a:xfrm>
            <a:off x="7696200" y="1993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8" name="Rectangle 75"/>
          <p:cNvSpPr>
            <a:spLocks noChangeArrowheads="1"/>
          </p:cNvSpPr>
          <p:nvPr/>
        </p:nvSpPr>
        <p:spPr bwMode="auto">
          <a:xfrm>
            <a:off x="8077200" y="1993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09" name="Rectangle 76"/>
          <p:cNvSpPr>
            <a:spLocks noChangeArrowheads="1"/>
          </p:cNvSpPr>
          <p:nvPr/>
        </p:nvSpPr>
        <p:spPr bwMode="auto">
          <a:xfrm>
            <a:off x="8458200" y="1993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0" name="Rectangle 81"/>
          <p:cNvSpPr>
            <a:spLocks noChangeArrowheads="1"/>
          </p:cNvSpPr>
          <p:nvPr/>
        </p:nvSpPr>
        <p:spPr bwMode="auto">
          <a:xfrm>
            <a:off x="7315200" y="2374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1" name="Rectangle 82"/>
          <p:cNvSpPr>
            <a:spLocks noChangeArrowheads="1"/>
          </p:cNvSpPr>
          <p:nvPr/>
        </p:nvSpPr>
        <p:spPr bwMode="auto">
          <a:xfrm>
            <a:off x="7696200" y="2374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2" name="Rectangle 83"/>
          <p:cNvSpPr>
            <a:spLocks noChangeArrowheads="1"/>
          </p:cNvSpPr>
          <p:nvPr/>
        </p:nvSpPr>
        <p:spPr bwMode="auto">
          <a:xfrm>
            <a:off x="8077200" y="2374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3" name="Rectangle 84"/>
          <p:cNvSpPr>
            <a:spLocks noChangeArrowheads="1"/>
          </p:cNvSpPr>
          <p:nvPr/>
        </p:nvSpPr>
        <p:spPr bwMode="auto">
          <a:xfrm>
            <a:off x="8458200" y="2374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4" name="Rectangle 89"/>
          <p:cNvSpPr>
            <a:spLocks noChangeArrowheads="1"/>
          </p:cNvSpPr>
          <p:nvPr/>
        </p:nvSpPr>
        <p:spPr bwMode="auto">
          <a:xfrm>
            <a:off x="7315200" y="2755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5" name="Rectangle 90"/>
          <p:cNvSpPr>
            <a:spLocks noChangeArrowheads="1"/>
          </p:cNvSpPr>
          <p:nvPr/>
        </p:nvSpPr>
        <p:spPr bwMode="auto">
          <a:xfrm>
            <a:off x="7696200" y="2755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6" name="Rectangle 91"/>
          <p:cNvSpPr>
            <a:spLocks noChangeArrowheads="1"/>
          </p:cNvSpPr>
          <p:nvPr/>
        </p:nvSpPr>
        <p:spPr bwMode="auto">
          <a:xfrm>
            <a:off x="8077200" y="2755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7" name="Rectangle 92"/>
          <p:cNvSpPr>
            <a:spLocks noChangeArrowheads="1"/>
          </p:cNvSpPr>
          <p:nvPr/>
        </p:nvSpPr>
        <p:spPr bwMode="auto">
          <a:xfrm>
            <a:off x="8458200" y="2755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8" name="Rectangle 129"/>
          <p:cNvSpPr>
            <a:spLocks noChangeArrowheads="1"/>
          </p:cNvSpPr>
          <p:nvPr/>
        </p:nvSpPr>
        <p:spPr bwMode="auto">
          <a:xfrm>
            <a:off x="7315200" y="1612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19" name="Rectangle 130"/>
          <p:cNvSpPr>
            <a:spLocks noChangeArrowheads="1"/>
          </p:cNvSpPr>
          <p:nvPr/>
        </p:nvSpPr>
        <p:spPr bwMode="auto">
          <a:xfrm>
            <a:off x="7696200" y="1612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0" name="Rectangle 131"/>
          <p:cNvSpPr>
            <a:spLocks noChangeArrowheads="1"/>
          </p:cNvSpPr>
          <p:nvPr/>
        </p:nvSpPr>
        <p:spPr bwMode="auto">
          <a:xfrm>
            <a:off x="8077200" y="1612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1" name="Rectangle 132"/>
          <p:cNvSpPr>
            <a:spLocks noChangeArrowheads="1"/>
          </p:cNvSpPr>
          <p:nvPr/>
        </p:nvSpPr>
        <p:spPr bwMode="auto">
          <a:xfrm>
            <a:off x="8458200" y="1612900"/>
            <a:ext cx="139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2" name="Oval 137"/>
          <p:cNvSpPr>
            <a:spLocks noChangeArrowheads="1"/>
          </p:cNvSpPr>
          <p:nvPr/>
        </p:nvSpPr>
        <p:spPr bwMode="auto">
          <a:xfrm>
            <a:off x="7391400" y="1460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3" name="Oval 138"/>
          <p:cNvSpPr>
            <a:spLocks noChangeArrowheads="1"/>
          </p:cNvSpPr>
          <p:nvPr/>
        </p:nvSpPr>
        <p:spPr bwMode="auto">
          <a:xfrm>
            <a:off x="7772400" y="1460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4" name="Oval 139"/>
          <p:cNvSpPr>
            <a:spLocks noChangeArrowheads="1"/>
          </p:cNvSpPr>
          <p:nvPr/>
        </p:nvSpPr>
        <p:spPr bwMode="auto">
          <a:xfrm>
            <a:off x="8153400" y="1460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5" name="Oval 140"/>
          <p:cNvSpPr>
            <a:spLocks noChangeArrowheads="1"/>
          </p:cNvSpPr>
          <p:nvPr/>
        </p:nvSpPr>
        <p:spPr bwMode="auto">
          <a:xfrm>
            <a:off x="8534400" y="1460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6" name="Oval 145"/>
          <p:cNvSpPr>
            <a:spLocks noChangeArrowheads="1"/>
          </p:cNvSpPr>
          <p:nvPr/>
        </p:nvSpPr>
        <p:spPr bwMode="auto">
          <a:xfrm>
            <a:off x="7391400" y="1841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7" name="Oval 146"/>
          <p:cNvSpPr>
            <a:spLocks noChangeArrowheads="1"/>
          </p:cNvSpPr>
          <p:nvPr/>
        </p:nvSpPr>
        <p:spPr bwMode="auto">
          <a:xfrm>
            <a:off x="7772400" y="1841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8" name="Oval 147"/>
          <p:cNvSpPr>
            <a:spLocks noChangeArrowheads="1"/>
          </p:cNvSpPr>
          <p:nvPr/>
        </p:nvSpPr>
        <p:spPr bwMode="auto">
          <a:xfrm>
            <a:off x="8153400" y="1841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29" name="Oval 148"/>
          <p:cNvSpPr>
            <a:spLocks noChangeArrowheads="1"/>
          </p:cNvSpPr>
          <p:nvPr/>
        </p:nvSpPr>
        <p:spPr bwMode="auto">
          <a:xfrm>
            <a:off x="8534400" y="1841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0" name="Oval 153"/>
          <p:cNvSpPr>
            <a:spLocks noChangeArrowheads="1"/>
          </p:cNvSpPr>
          <p:nvPr/>
        </p:nvSpPr>
        <p:spPr bwMode="auto">
          <a:xfrm>
            <a:off x="7391400" y="2222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1" name="Oval 154"/>
          <p:cNvSpPr>
            <a:spLocks noChangeArrowheads="1"/>
          </p:cNvSpPr>
          <p:nvPr/>
        </p:nvSpPr>
        <p:spPr bwMode="auto">
          <a:xfrm>
            <a:off x="7772400" y="2222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2" name="Oval 155"/>
          <p:cNvSpPr>
            <a:spLocks noChangeArrowheads="1"/>
          </p:cNvSpPr>
          <p:nvPr/>
        </p:nvSpPr>
        <p:spPr bwMode="auto">
          <a:xfrm>
            <a:off x="8153400" y="2222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3" name="Oval 156"/>
          <p:cNvSpPr>
            <a:spLocks noChangeArrowheads="1"/>
          </p:cNvSpPr>
          <p:nvPr/>
        </p:nvSpPr>
        <p:spPr bwMode="auto">
          <a:xfrm>
            <a:off x="8534400" y="2222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4" name="Oval 161"/>
          <p:cNvSpPr>
            <a:spLocks noChangeArrowheads="1"/>
          </p:cNvSpPr>
          <p:nvPr/>
        </p:nvSpPr>
        <p:spPr bwMode="auto">
          <a:xfrm>
            <a:off x="7391400" y="2603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5" name="Oval 162"/>
          <p:cNvSpPr>
            <a:spLocks noChangeArrowheads="1"/>
          </p:cNvSpPr>
          <p:nvPr/>
        </p:nvSpPr>
        <p:spPr bwMode="auto">
          <a:xfrm>
            <a:off x="7772400" y="2603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6" name="Oval 163"/>
          <p:cNvSpPr>
            <a:spLocks noChangeArrowheads="1"/>
          </p:cNvSpPr>
          <p:nvPr/>
        </p:nvSpPr>
        <p:spPr bwMode="auto">
          <a:xfrm>
            <a:off x="8153400" y="2603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7" name="Oval 164"/>
          <p:cNvSpPr>
            <a:spLocks noChangeArrowheads="1"/>
          </p:cNvSpPr>
          <p:nvPr/>
        </p:nvSpPr>
        <p:spPr bwMode="auto">
          <a:xfrm>
            <a:off x="8534400" y="2603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38" name="TextBox 395"/>
          <p:cNvSpPr txBox="1">
            <a:spLocks noChangeArrowheads="1"/>
          </p:cNvSpPr>
          <p:nvPr/>
        </p:nvSpPr>
        <p:spPr bwMode="auto">
          <a:xfrm>
            <a:off x="152400" y="3409950"/>
            <a:ext cx="121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Topology</a:t>
            </a:r>
          </a:p>
        </p:txBody>
      </p:sp>
      <p:cxnSp>
        <p:nvCxnSpPr>
          <p:cNvPr id="32839" name="Straight Connector 398"/>
          <p:cNvCxnSpPr>
            <a:cxnSpLocks noChangeShapeType="1"/>
          </p:cNvCxnSpPr>
          <p:nvPr/>
        </p:nvCxnSpPr>
        <p:spPr bwMode="auto">
          <a:xfrm>
            <a:off x="152400" y="337185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Straight Connector 403"/>
          <p:cNvCxnSpPr>
            <a:cxnSpLocks noChangeShapeType="1"/>
          </p:cNvCxnSpPr>
          <p:nvPr/>
        </p:nvCxnSpPr>
        <p:spPr bwMode="auto">
          <a:xfrm>
            <a:off x="152400" y="3886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1" name="Straight Connector 404"/>
          <p:cNvCxnSpPr>
            <a:cxnSpLocks noChangeShapeType="1"/>
          </p:cNvCxnSpPr>
          <p:nvPr/>
        </p:nvCxn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2" name="Straight Connector 405"/>
          <p:cNvCxnSpPr>
            <a:cxnSpLocks noChangeShapeType="1"/>
          </p:cNvCxnSpPr>
          <p:nvPr/>
        </p:nvCxnSpPr>
        <p:spPr bwMode="auto">
          <a:xfrm>
            <a:off x="152400" y="52578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7" name="TextBox 406"/>
          <p:cNvSpPr txBox="1">
            <a:spLocks noChangeArrowheads="1"/>
          </p:cNvSpPr>
          <p:nvPr/>
        </p:nvSpPr>
        <p:spPr bwMode="auto">
          <a:xfrm>
            <a:off x="1981200" y="3440113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Crossbar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08" name="TextBox 407"/>
          <p:cNvSpPr txBox="1">
            <a:spLocks noChangeArrowheads="1"/>
          </p:cNvSpPr>
          <p:nvPr/>
        </p:nvSpPr>
        <p:spPr bwMode="auto">
          <a:xfrm>
            <a:off x="7010400" y="3440113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Mesh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09" name="TextBox 408"/>
          <p:cNvSpPr txBox="1">
            <a:spLocks noChangeArrowheads="1"/>
          </p:cNvSpPr>
          <p:nvPr/>
        </p:nvSpPr>
        <p:spPr bwMode="auto">
          <a:xfrm>
            <a:off x="2057400" y="39624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Indirect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2846" name="TextBox 413"/>
          <p:cNvSpPr txBox="1">
            <a:spLocks noChangeArrowheads="1"/>
          </p:cNvSpPr>
          <p:nvPr/>
        </p:nvSpPr>
        <p:spPr bwMode="auto">
          <a:xfrm>
            <a:off x="152400" y="3962400"/>
            <a:ext cx="176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Direct/Indirect</a:t>
            </a:r>
          </a:p>
        </p:txBody>
      </p:sp>
      <p:sp>
        <p:nvSpPr>
          <p:cNvPr id="32847" name="TextBox 414"/>
          <p:cNvSpPr txBox="1">
            <a:spLocks noChangeArrowheads="1"/>
          </p:cNvSpPr>
          <p:nvPr/>
        </p:nvSpPr>
        <p:spPr bwMode="auto">
          <a:xfrm>
            <a:off x="152400" y="4473575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Blocking/</a:t>
            </a:r>
            <a:br>
              <a:rPr lang="en-US" sz="2000" smtClean="0">
                <a:solidFill>
                  <a:srgbClr val="000000"/>
                </a:solidFill>
              </a:rPr>
            </a:br>
            <a:r>
              <a:rPr lang="en-US" sz="2000" smtClean="0">
                <a:solidFill>
                  <a:srgbClr val="000000"/>
                </a:solidFill>
              </a:rPr>
              <a:t>Non-blocking</a:t>
            </a:r>
          </a:p>
        </p:txBody>
      </p:sp>
      <p:sp>
        <p:nvSpPr>
          <p:cNvPr id="32848" name="Oval 137"/>
          <p:cNvSpPr>
            <a:spLocks noChangeArrowheads="1"/>
          </p:cNvSpPr>
          <p:nvPr/>
        </p:nvSpPr>
        <p:spPr bwMode="auto">
          <a:xfrm>
            <a:off x="2219325" y="158273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2849" name="Oval 137"/>
          <p:cNvSpPr>
            <a:spLocks noChangeArrowheads="1"/>
          </p:cNvSpPr>
          <p:nvPr/>
        </p:nvSpPr>
        <p:spPr bwMode="auto">
          <a:xfrm>
            <a:off x="2219325" y="196373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850" name="Oval 137"/>
          <p:cNvSpPr>
            <a:spLocks noChangeArrowheads="1"/>
          </p:cNvSpPr>
          <p:nvPr/>
        </p:nvSpPr>
        <p:spPr bwMode="auto">
          <a:xfrm>
            <a:off x="2219325" y="231933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32851" name="Oval 137"/>
          <p:cNvSpPr>
            <a:spLocks noChangeArrowheads="1"/>
          </p:cNvSpPr>
          <p:nvPr/>
        </p:nvSpPr>
        <p:spPr bwMode="auto">
          <a:xfrm>
            <a:off x="2219325" y="1219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grpSp>
        <p:nvGrpSpPr>
          <p:cNvPr id="32852" name="Group 434"/>
          <p:cNvGrpSpPr>
            <a:grpSpLocks/>
          </p:cNvGrpSpPr>
          <p:nvPr/>
        </p:nvGrpSpPr>
        <p:grpSpPr bwMode="auto">
          <a:xfrm rot="5400000">
            <a:off x="3259932" y="2269331"/>
            <a:ext cx="304800" cy="1404937"/>
            <a:chOff x="4876800" y="1998452"/>
            <a:chExt cx="304800" cy="1404670"/>
          </a:xfrm>
        </p:grpSpPr>
        <p:sp>
          <p:nvSpPr>
            <p:cNvPr id="32928" name="Oval 137"/>
            <p:cNvSpPr>
              <a:spLocks noChangeArrowheads="1"/>
            </p:cNvSpPr>
            <p:nvPr/>
          </p:nvSpPr>
          <p:spPr bwMode="auto">
            <a:xfrm rot="-5400000">
              <a:off x="4876800" y="2370826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32929" name="Oval 137"/>
            <p:cNvSpPr>
              <a:spLocks noChangeArrowheads="1"/>
            </p:cNvSpPr>
            <p:nvPr/>
          </p:nvSpPr>
          <p:spPr bwMode="auto">
            <a:xfrm rot="-5400000">
              <a:off x="4876800" y="2743200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30" name="Oval 137"/>
            <p:cNvSpPr>
              <a:spLocks noChangeArrowheads="1"/>
            </p:cNvSpPr>
            <p:nvPr/>
          </p:nvSpPr>
          <p:spPr bwMode="auto">
            <a:xfrm rot="-5400000">
              <a:off x="4876800" y="3098322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  <p:sp>
          <p:nvSpPr>
            <p:cNvPr id="32931" name="Oval 137"/>
            <p:cNvSpPr>
              <a:spLocks noChangeArrowheads="1"/>
            </p:cNvSpPr>
            <p:nvPr/>
          </p:nvSpPr>
          <p:spPr bwMode="auto">
            <a:xfrm rot="-5400000">
              <a:off x="4876800" y="1998452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32853" name="Group 15"/>
          <p:cNvGrpSpPr>
            <a:grpSpLocks/>
          </p:cNvGrpSpPr>
          <p:nvPr/>
        </p:nvGrpSpPr>
        <p:grpSpPr bwMode="auto">
          <a:xfrm>
            <a:off x="5040313" y="1600200"/>
            <a:ext cx="1219200" cy="1143000"/>
            <a:chOff x="1968" y="2832"/>
            <a:chExt cx="1680" cy="720"/>
          </a:xfrm>
        </p:grpSpPr>
        <p:sp>
          <p:nvSpPr>
            <p:cNvPr id="32924" name="Line 17"/>
            <p:cNvSpPr>
              <a:spLocks noChangeShapeType="1"/>
            </p:cNvSpPr>
            <p:nvPr/>
          </p:nvSpPr>
          <p:spPr bwMode="auto">
            <a:xfrm>
              <a:off x="1968" y="28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925" name="Line 18"/>
            <p:cNvSpPr>
              <a:spLocks noChangeShapeType="1"/>
            </p:cNvSpPr>
            <p:nvPr/>
          </p:nvSpPr>
          <p:spPr bwMode="auto">
            <a:xfrm>
              <a:off x="1968" y="307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926" name="Line 19"/>
            <p:cNvSpPr>
              <a:spLocks noChangeShapeType="1"/>
            </p:cNvSpPr>
            <p:nvPr/>
          </p:nvSpPr>
          <p:spPr bwMode="auto">
            <a:xfrm>
              <a:off x="1968" y="331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927" name="Line 20"/>
            <p:cNvSpPr>
              <a:spLocks noChangeShapeType="1"/>
            </p:cNvSpPr>
            <p:nvPr/>
          </p:nvSpPr>
          <p:spPr bwMode="auto">
            <a:xfrm>
              <a:off x="1968" y="355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2854" name="Rectangle 25"/>
          <p:cNvSpPr>
            <a:spLocks noChangeArrowheads="1"/>
          </p:cNvSpPr>
          <p:nvPr/>
        </p:nvSpPr>
        <p:spPr bwMode="auto">
          <a:xfrm>
            <a:off x="4894263" y="1454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55" name="Rectangle 26"/>
          <p:cNvSpPr>
            <a:spLocks noChangeArrowheads="1"/>
          </p:cNvSpPr>
          <p:nvPr/>
        </p:nvSpPr>
        <p:spPr bwMode="auto">
          <a:xfrm>
            <a:off x="4894263" y="1835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56" name="Rectangle 27"/>
          <p:cNvSpPr>
            <a:spLocks noChangeArrowheads="1"/>
          </p:cNvSpPr>
          <p:nvPr/>
        </p:nvSpPr>
        <p:spPr bwMode="auto">
          <a:xfrm>
            <a:off x="4894263" y="2216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57" name="Rectangle 28"/>
          <p:cNvSpPr>
            <a:spLocks noChangeArrowheads="1"/>
          </p:cNvSpPr>
          <p:nvPr/>
        </p:nvSpPr>
        <p:spPr bwMode="auto">
          <a:xfrm>
            <a:off x="4894263" y="2597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58" name="Rectangle 33"/>
          <p:cNvSpPr>
            <a:spLocks noChangeArrowheads="1"/>
          </p:cNvSpPr>
          <p:nvPr/>
        </p:nvSpPr>
        <p:spPr bwMode="auto">
          <a:xfrm>
            <a:off x="5497513" y="1454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59" name="Rectangle 34"/>
          <p:cNvSpPr>
            <a:spLocks noChangeArrowheads="1"/>
          </p:cNvSpPr>
          <p:nvPr/>
        </p:nvSpPr>
        <p:spPr bwMode="auto">
          <a:xfrm>
            <a:off x="5497513" y="1835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0" name="Rectangle 35"/>
          <p:cNvSpPr>
            <a:spLocks noChangeArrowheads="1"/>
          </p:cNvSpPr>
          <p:nvPr/>
        </p:nvSpPr>
        <p:spPr bwMode="auto">
          <a:xfrm>
            <a:off x="5497513" y="2216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1" name="Rectangle 36"/>
          <p:cNvSpPr>
            <a:spLocks noChangeArrowheads="1"/>
          </p:cNvSpPr>
          <p:nvPr/>
        </p:nvSpPr>
        <p:spPr bwMode="auto">
          <a:xfrm>
            <a:off x="5497513" y="259715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2" name="Line 39"/>
          <p:cNvSpPr>
            <a:spLocks noChangeShapeType="1"/>
          </p:cNvSpPr>
          <p:nvPr/>
        </p:nvSpPr>
        <p:spPr bwMode="auto">
          <a:xfrm>
            <a:off x="5192713" y="1600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3" name="Line 40"/>
          <p:cNvSpPr>
            <a:spLocks noChangeShapeType="1"/>
          </p:cNvSpPr>
          <p:nvPr/>
        </p:nvSpPr>
        <p:spPr bwMode="auto">
          <a:xfrm>
            <a:off x="5192713" y="198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4" name="Line 43"/>
          <p:cNvSpPr>
            <a:spLocks noChangeShapeType="1"/>
          </p:cNvSpPr>
          <p:nvPr/>
        </p:nvSpPr>
        <p:spPr bwMode="auto">
          <a:xfrm flipV="1">
            <a:off x="5192713" y="1600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5" name="Line 44"/>
          <p:cNvSpPr>
            <a:spLocks noChangeShapeType="1"/>
          </p:cNvSpPr>
          <p:nvPr/>
        </p:nvSpPr>
        <p:spPr bwMode="auto">
          <a:xfrm flipV="1">
            <a:off x="5192713" y="198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6" name="Line 47"/>
          <p:cNvSpPr>
            <a:spLocks noChangeShapeType="1"/>
          </p:cNvSpPr>
          <p:nvPr/>
        </p:nvSpPr>
        <p:spPr bwMode="auto">
          <a:xfrm>
            <a:off x="5802313" y="16002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7" name="Line 48"/>
          <p:cNvSpPr>
            <a:spLocks noChangeShapeType="1"/>
          </p:cNvSpPr>
          <p:nvPr/>
        </p:nvSpPr>
        <p:spPr bwMode="auto">
          <a:xfrm>
            <a:off x="5802313" y="23622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8" name="Line 51"/>
          <p:cNvSpPr>
            <a:spLocks noChangeShapeType="1"/>
          </p:cNvSpPr>
          <p:nvPr/>
        </p:nvSpPr>
        <p:spPr bwMode="auto">
          <a:xfrm flipH="1">
            <a:off x="5802313" y="16002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69" name="Line 52"/>
          <p:cNvSpPr>
            <a:spLocks noChangeShapeType="1"/>
          </p:cNvSpPr>
          <p:nvPr/>
        </p:nvSpPr>
        <p:spPr bwMode="auto">
          <a:xfrm flipH="1">
            <a:off x="5802313" y="23622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70" name="Oval 201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871" name="Rectangle 214"/>
          <p:cNvSpPr>
            <a:spLocks noChangeArrowheads="1"/>
          </p:cNvSpPr>
          <p:nvPr/>
        </p:nvSpPr>
        <p:spPr bwMode="auto">
          <a:xfrm>
            <a:off x="6107113" y="144780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72" name="Rectangle 215"/>
          <p:cNvSpPr>
            <a:spLocks noChangeArrowheads="1"/>
          </p:cNvSpPr>
          <p:nvPr/>
        </p:nvSpPr>
        <p:spPr bwMode="auto">
          <a:xfrm>
            <a:off x="6107113" y="182880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73" name="Rectangle 216"/>
          <p:cNvSpPr>
            <a:spLocks noChangeArrowheads="1"/>
          </p:cNvSpPr>
          <p:nvPr/>
        </p:nvSpPr>
        <p:spPr bwMode="auto">
          <a:xfrm>
            <a:off x="6107113" y="220980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74" name="Rectangle 217"/>
          <p:cNvSpPr>
            <a:spLocks noChangeArrowheads="1"/>
          </p:cNvSpPr>
          <p:nvPr/>
        </p:nvSpPr>
        <p:spPr bwMode="auto">
          <a:xfrm>
            <a:off x="6107113" y="2590800"/>
            <a:ext cx="292100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75" name="Oval 218"/>
          <p:cNvSpPr>
            <a:spLocks noChangeArrowheads="1"/>
          </p:cNvSpPr>
          <p:nvPr/>
        </p:nvSpPr>
        <p:spPr bwMode="auto">
          <a:xfrm>
            <a:off x="6553200" y="2743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32876" name="Oval 219"/>
          <p:cNvSpPr>
            <a:spLocks noChangeArrowheads="1"/>
          </p:cNvSpPr>
          <p:nvPr/>
        </p:nvSpPr>
        <p:spPr bwMode="auto">
          <a:xfrm>
            <a:off x="65532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32877" name="Oval 220"/>
          <p:cNvSpPr>
            <a:spLocks noChangeArrowheads="1"/>
          </p:cNvSpPr>
          <p:nvPr/>
        </p:nvSpPr>
        <p:spPr bwMode="auto">
          <a:xfrm>
            <a:off x="65532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2878" name="Oval 221"/>
          <p:cNvSpPr>
            <a:spLocks noChangeArrowheads="1"/>
          </p:cNvSpPr>
          <p:nvPr/>
        </p:nvSpPr>
        <p:spPr bwMode="auto">
          <a:xfrm>
            <a:off x="6553200" y="1828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32879" name="Oval 222"/>
          <p:cNvSpPr>
            <a:spLocks noChangeArrowheads="1"/>
          </p:cNvSpPr>
          <p:nvPr/>
        </p:nvSpPr>
        <p:spPr bwMode="auto">
          <a:xfrm>
            <a:off x="6553200" y="198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32880" name="Oval 223"/>
          <p:cNvSpPr>
            <a:spLocks noChangeArrowheads="1"/>
          </p:cNvSpPr>
          <p:nvPr/>
        </p:nvSpPr>
        <p:spPr bwMode="auto">
          <a:xfrm>
            <a:off x="6553200" y="144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32881" name="Oval 224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32882" name="Line 241"/>
          <p:cNvSpPr>
            <a:spLocks noChangeShapeType="1"/>
          </p:cNvSpPr>
          <p:nvPr/>
        </p:nvSpPr>
        <p:spPr bwMode="auto">
          <a:xfrm flipV="1">
            <a:off x="6400800" y="1524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3" name="Line 242"/>
          <p:cNvSpPr>
            <a:spLocks noChangeShapeType="1"/>
          </p:cNvSpPr>
          <p:nvPr/>
        </p:nvSpPr>
        <p:spPr bwMode="auto">
          <a:xfrm>
            <a:off x="6400800" y="1600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4" name="Line 243"/>
          <p:cNvSpPr>
            <a:spLocks noChangeShapeType="1"/>
          </p:cNvSpPr>
          <p:nvPr/>
        </p:nvSpPr>
        <p:spPr bwMode="auto">
          <a:xfrm flipV="1">
            <a:off x="6400800" y="1905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5" name="Line 244"/>
          <p:cNvSpPr>
            <a:spLocks noChangeShapeType="1"/>
          </p:cNvSpPr>
          <p:nvPr/>
        </p:nvSpPr>
        <p:spPr bwMode="auto">
          <a:xfrm>
            <a:off x="6400800" y="1981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6" name="Line 245"/>
          <p:cNvSpPr>
            <a:spLocks noChangeShapeType="1"/>
          </p:cNvSpPr>
          <p:nvPr/>
        </p:nvSpPr>
        <p:spPr bwMode="auto">
          <a:xfrm flipV="1">
            <a:off x="6400800" y="2286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7" name="Line 246"/>
          <p:cNvSpPr>
            <a:spLocks noChangeShapeType="1"/>
          </p:cNvSpPr>
          <p:nvPr/>
        </p:nvSpPr>
        <p:spPr bwMode="auto">
          <a:xfrm>
            <a:off x="6400800" y="2362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8" name="Line 247"/>
          <p:cNvSpPr>
            <a:spLocks noChangeShapeType="1"/>
          </p:cNvSpPr>
          <p:nvPr/>
        </p:nvSpPr>
        <p:spPr bwMode="auto">
          <a:xfrm flipV="1">
            <a:off x="6400800" y="2667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89" name="Line 248"/>
          <p:cNvSpPr>
            <a:spLocks noChangeShapeType="1"/>
          </p:cNvSpPr>
          <p:nvPr/>
        </p:nvSpPr>
        <p:spPr bwMode="auto">
          <a:xfrm>
            <a:off x="6400800" y="274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90" name="Oval 249"/>
          <p:cNvSpPr>
            <a:spLocks noChangeArrowheads="1"/>
          </p:cNvSpPr>
          <p:nvPr/>
        </p:nvSpPr>
        <p:spPr bwMode="auto">
          <a:xfrm>
            <a:off x="4583113" y="2590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891" name="Oval 250"/>
          <p:cNvSpPr>
            <a:spLocks noChangeArrowheads="1"/>
          </p:cNvSpPr>
          <p:nvPr/>
        </p:nvSpPr>
        <p:spPr bwMode="auto">
          <a:xfrm>
            <a:off x="4583113" y="2743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32892" name="Oval 251"/>
          <p:cNvSpPr>
            <a:spLocks noChangeArrowheads="1"/>
          </p:cNvSpPr>
          <p:nvPr/>
        </p:nvSpPr>
        <p:spPr bwMode="auto">
          <a:xfrm>
            <a:off x="4583113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32893" name="Oval 252"/>
          <p:cNvSpPr>
            <a:spLocks noChangeArrowheads="1"/>
          </p:cNvSpPr>
          <p:nvPr/>
        </p:nvSpPr>
        <p:spPr bwMode="auto">
          <a:xfrm>
            <a:off x="4583113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2894" name="Oval 253"/>
          <p:cNvSpPr>
            <a:spLocks noChangeArrowheads="1"/>
          </p:cNvSpPr>
          <p:nvPr/>
        </p:nvSpPr>
        <p:spPr bwMode="auto">
          <a:xfrm>
            <a:off x="4583113" y="1828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32895" name="Oval 254"/>
          <p:cNvSpPr>
            <a:spLocks noChangeArrowheads="1"/>
          </p:cNvSpPr>
          <p:nvPr/>
        </p:nvSpPr>
        <p:spPr bwMode="auto">
          <a:xfrm>
            <a:off x="4583113" y="198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32896" name="Oval 255"/>
          <p:cNvSpPr>
            <a:spLocks noChangeArrowheads="1"/>
          </p:cNvSpPr>
          <p:nvPr/>
        </p:nvSpPr>
        <p:spPr bwMode="auto">
          <a:xfrm>
            <a:off x="4583113" y="144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32897" name="Oval 256"/>
          <p:cNvSpPr>
            <a:spLocks noChangeArrowheads="1"/>
          </p:cNvSpPr>
          <p:nvPr/>
        </p:nvSpPr>
        <p:spPr bwMode="auto">
          <a:xfrm>
            <a:off x="4583113" y="160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32898" name="Line 273"/>
          <p:cNvSpPr>
            <a:spLocks noChangeShapeType="1"/>
          </p:cNvSpPr>
          <p:nvPr/>
        </p:nvSpPr>
        <p:spPr bwMode="auto">
          <a:xfrm>
            <a:off x="4735513" y="1524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899" name="Line 274"/>
          <p:cNvSpPr>
            <a:spLocks noChangeShapeType="1"/>
          </p:cNvSpPr>
          <p:nvPr/>
        </p:nvSpPr>
        <p:spPr bwMode="auto">
          <a:xfrm flipV="1">
            <a:off x="4735513" y="1600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900" name="Line 275"/>
          <p:cNvSpPr>
            <a:spLocks noChangeShapeType="1"/>
          </p:cNvSpPr>
          <p:nvPr/>
        </p:nvSpPr>
        <p:spPr bwMode="auto">
          <a:xfrm>
            <a:off x="4735513" y="1905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901" name="Line 276"/>
          <p:cNvSpPr>
            <a:spLocks noChangeShapeType="1"/>
          </p:cNvSpPr>
          <p:nvPr/>
        </p:nvSpPr>
        <p:spPr bwMode="auto">
          <a:xfrm flipV="1">
            <a:off x="4735513" y="1981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902" name="Line 277"/>
          <p:cNvSpPr>
            <a:spLocks noChangeShapeType="1"/>
          </p:cNvSpPr>
          <p:nvPr/>
        </p:nvSpPr>
        <p:spPr bwMode="auto">
          <a:xfrm>
            <a:off x="4735513" y="2286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903" name="Line 278"/>
          <p:cNvSpPr>
            <a:spLocks noChangeShapeType="1"/>
          </p:cNvSpPr>
          <p:nvPr/>
        </p:nvSpPr>
        <p:spPr bwMode="auto">
          <a:xfrm flipV="1">
            <a:off x="4735513" y="2362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904" name="Line 279"/>
          <p:cNvSpPr>
            <a:spLocks noChangeShapeType="1"/>
          </p:cNvSpPr>
          <p:nvPr/>
        </p:nvSpPr>
        <p:spPr bwMode="auto">
          <a:xfrm>
            <a:off x="4735513" y="2667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905" name="Line 280"/>
          <p:cNvSpPr>
            <a:spLocks noChangeShapeType="1"/>
          </p:cNvSpPr>
          <p:nvPr/>
        </p:nvSpPr>
        <p:spPr bwMode="auto">
          <a:xfrm flipV="1">
            <a:off x="4735513" y="274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32906" name="Straight Connector 625"/>
          <p:cNvCxnSpPr>
            <a:cxnSpLocks noChangeShapeType="1"/>
          </p:cNvCxnSpPr>
          <p:nvPr/>
        </p:nvCxnSpPr>
        <p:spPr bwMode="auto">
          <a:xfrm rot="5400000">
            <a:off x="1752600" y="37338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07" name="Straight Connector 629"/>
          <p:cNvCxnSpPr>
            <a:cxnSpLocks noChangeShapeType="1"/>
          </p:cNvCxnSpPr>
          <p:nvPr/>
        </p:nvCxnSpPr>
        <p:spPr bwMode="auto">
          <a:xfrm rot="5400000">
            <a:off x="4457700" y="37719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08" name="Straight Connector 630"/>
          <p:cNvCxnSpPr>
            <a:cxnSpLocks noChangeShapeType="1"/>
          </p:cNvCxnSpPr>
          <p:nvPr/>
        </p:nvCxnSpPr>
        <p:spPr bwMode="auto">
          <a:xfrm rot="5400000">
            <a:off x="-495300" y="37719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6" name="TextBox 635"/>
          <p:cNvSpPr txBox="1">
            <a:spLocks noChangeArrowheads="1"/>
          </p:cNvSpPr>
          <p:nvPr/>
        </p:nvSpPr>
        <p:spPr bwMode="auto">
          <a:xfrm>
            <a:off x="2057400" y="4659313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Non-blocking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37" name="TextBox 636"/>
          <p:cNvSpPr txBox="1">
            <a:spLocks noChangeArrowheads="1"/>
          </p:cNvSpPr>
          <p:nvPr/>
        </p:nvSpPr>
        <p:spPr bwMode="auto">
          <a:xfrm>
            <a:off x="4343400" y="4659313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Blocking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38" name="TextBox 637"/>
          <p:cNvSpPr txBox="1">
            <a:spLocks noChangeArrowheads="1"/>
          </p:cNvSpPr>
          <p:nvPr/>
        </p:nvSpPr>
        <p:spPr bwMode="auto">
          <a:xfrm>
            <a:off x="7010400" y="4659313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Blocking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39" name="TextBox 638"/>
          <p:cNvSpPr txBox="1">
            <a:spLocks noChangeArrowheads="1"/>
          </p:cNvSpPr>
          <p:nvPr/>
        </p:nvSpPr>
        <p:spPr bwMode="auto">
          <a:xfrm>
            <a:off x="4343400" y="3440113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Multistage Logarith.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40" name="TextBox 639"/>
          <p:cNvSpPr txBox="1">
            <a:spLocks noChangeArrowheads="1"/>
          </p:cNvSpPr>
          <p:nvPr/>
        </p:nvSpPr>
        <p:spPr bwMode="auto">
          <a:xfrm>
            <a:off x="4343400" y="39624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Indirect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2914" name="TextBox 640"/>
          <p:cNvSpPr txBox="1">
            <a:spLocks noChangeArrowheads="1"/>
          </p:cNvSpPr>
          <p:nvPr/>
        </p:nvSpPr>
        <p:spPr bwMode="auto">
          <a:xfrm>
            <a:off x="152400" y="53340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Cost</a:t>
            </a:r>
          </a:p>
        </p:txBody>
      </p:sp>
      <p:sp>
        <p:nvSpPr>
          <p:cNvPr id="32915" name="TextBox 641"/>
          <p:cNvSpPr txBox="1">
            <a:spLocks noChangeArrowheads="1"/>
          </p:cNvSpPr>
          <p:nvPr/>
        </p:nvSpPr>
        <p:spPr bwMode="auto">
          <a:xfrm>
            <a:off x="152400" y="58674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Latency</a:t>
            </a:r>
          </a:p>
        </p:txBody>
      </p:sp>
      <p:cxnSp>
        <p:nvCxnSpPr>
          <p:cNvPr id="32916" name="Straight Connector 643"/>
          <p:cNvCxnSpPr>
            <a:cxnSpLocks noChangeShapeType="1"/>
          </p:cNvCxnSpPr>
          <p:nvPr/>
        </p:nvCxnSpPr>
        <p:spPr bwMode="auto">
          <a:xfrm>
            <a:off x="152400" y="5791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17" name="Straight Connector 644"/>
          <p:cNvCxnSpPr>
            <a:cxnSpLocks noChangeShapeType="1"/>
          </p:cNvCxnSpPr>
          <p:nvPr/>
        </p:nvCxn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9" name="TextBox 648"/>
          <p:cNvSpPr txBox="1">
            <a:spLocks noChangeArrowheads="1"/>
          </p:cNvSpPr>
          <p:nvPr/>
        </p:nvSpPr>
        <p:spPr bwMode="auto">
          <a:xfrm>
            <a:off x="2057400" y="53340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O(N</a:t>
            </a:r>
            <a:r>
              <a:rPr lang="en-US" sz="2000" b="1" baseline="30000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2</a:t>
            </a: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)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650" name="TextBox 649"/>
          <p:cNvSpPr txBox="1">
            <a:spLocks noChangeArrowheads="1"/>
          </p:cNvSpPr>
          <p:nvPr/>
        </p:nvSpPr>
        <p:spPr bwMode="auto">
          <a:xfrm>
            <a:off x="4343400" y="53340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O(NlogN)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651" name="TextBox 650"/>
          <p:cNvSpPr txBox="1">
            <a:spLocks noChangeArrowheads="1"/>
          </p:cNvSpPr>
          <p:nvPr/>
        </p:nvSpPr>
        <p:spPr bwMode="auto">
          <a:xfrm>
            <a:off x="7010400" y="53340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O(N)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652" name="TextBox 651"/>
          <p:cNvSpPr txBox="1">
            <a:spLocks noChangeArrowheads="1"/>
          </p:cNvSpPr>
          <p:nvPr/>
        </p:nvSpPr>
        <p:spPr bwMode="auto">
          <a:xfrm>
            <a:off x="7010400" y="584835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O(sqrt(N))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653" name="TextBox 652"/>
          <p:cNvSpPr txBox="1">
            <a:spLocks noChangeArrowheads="1"/>
          </p:cNvSpPr>
          <p:nvPr/>
        </p:nvSpPr>
        <p:spPr bwMode="auto">
          <a:xfrm>
            <a:off x="2057400" y="58674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O(1)</a:t>
            </a: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654" name="TextBox 653"/>
          <p:cNvSpPr txBox="1">
            <a:spLocks noChangeArrowheads="1"/>
          </p:cNvSpPr>
          <p:nvPr/>
        </p:nvSpPr>
        <p:spPr bwMode="auto">
          <a:xfrm>
            <a:off x="4343400" y="58674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ＭＳ Ｐゴシック" charset="0"/>
                <a:sym typeface="Wingdings" charset="0"/>
              </a:rPr>
              <a:t>O(logN)</a:t>
            </a:r>
            <a:endParaRPr lang="en-US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68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07" grpId="0"/>
      <p:bldP spid="408" grpId="0"/>
      <p:bldP spid="409" grpId="0"/>
      <p:bldP spid="636" grpId="0"/>
      <p:bldP spid="637" grpId="0"/>
      <p:bldP spid="638" grpId="0"/>
      <p:bldP spid="639" grpId="0"/>
      <p:bldP spid="640" grpId="0"/>
      <p:bldP spid="649" grpId="0"/>
      <p:bldP spid="650" grpId="0"/>
      <p:bldP spid="651" grpId="0"/>
      <p:bldP spid="652" grpId="0"/>
      <p:bldP spid="653" grpId="0"/>
      <p:bldP spid="6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node connected to exactly two other nodes. Nodes form a continuous pathway such that packets can reach any node.</a:t>
            </a:r>
          </a:p>
          <a:p>
            <a:pPr>
              <a:buFont typeface="Wingdings" charset="0"/>
              <a:buNone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Cheap: O(N) cost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High latency: O(N)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Not easy to scale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- Bisection bandwidth remains constant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Intel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Haswell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Intel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Larrabee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IBM Cell, 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commercial systems today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893F11-3D88-B343-82AA-7547C7266E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1620" name="Picture 4" descr="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4175"/>
            <a:ext cx="4076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857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Unidirectional Ring</a:t>
            </a:r>
          </a:p>
        </p:txBody>
      </p:sp>
      <p:sp>
        <p:nvSpPr>
          <p:cNvPr id="11366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Single directional pathway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Simple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topology and implementation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Reasonable performance if N and performance needs (bandwidth &amp; latency) still moderately low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O(N) cost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N/2 average hops; latency depends on utilization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25F80B-E9FE-B34C-AC48-63CC9E62B65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33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066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cxnSp>
        <p:nvCxnSpPr>
          <p:cNvPr id="113670" name="Straight Arrow Connector 36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1196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300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33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cxnSp>
        <p:nvCxnSpPr>
          <p:cNvPr id="113673" name="Straight Arrow Connector 42"/>
          <p:cNvCxnSpPr>
            <a:cxnSpLocks noChangeShapeType="1"/>
            <a:stCxn id="11" idx="0"/>
            <a:endCxn id="10" idx="2"/>
          </p:cNvCxnSpPr>
          <p:nvPr/>
        </p:nvCxnSpPr>
        <p:spPr bwMode="auto">
          <a:xfrm rot="5400000" flipH="1" flipV="1">
            <a:off x="2262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6567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400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N-2</a:t>
            </a:r>
          </a:p>
        </p:txBody>
      </p:sp>
      <p:cxnSp>
        <p:nvCxnSpPr>
          <p:cNvPr id="113676" name="Straight Arrow Connector 54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5400000" flipH="1" flipV="1">
            <a:off x="6530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7634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467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N-1</a:t>
            </a:r>
          </a:p>
        </p:txBody>
      </p:sp>
      <p:cxnSp>
        <p:nvCxnSpPr>
          <p:cNvPr id="113679" name="Straight Arrow Connector 57"/>
          <p:cNvCxnSpPr>
            <a:cxnSpLocks noChangeShapeType="1"/>
            <a:stCxn id="17" idx="0"/>
            <a:endCxn id="16" idx="2"/>
          </p:cNvCxnSpPr>
          <p:nvPr/>
        </p:nvCxnSpPr>
        <p:spPr bwMode="auto">
          <a:xfrm rot="5400000" flipH="1" flipV="1">
            <a:off x="7596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0" name="Shape 59"/>
          <p:cNvCxnSpPr>
            <a:cxnSpLocks noChangeShapeType="1"/>
            <a:stCxn id="16" idx="3"/>
            <a:endCxn id="7" idx="1"/>
          </p:cNvCxnSpPr>
          <p:nvPr/>
        </p:nvCxnSpPr>
        <p:spPr bwMode="auto">
          <a:xfrm flipH="1">
            <a:off x="1233488" y="1997075"/>
            <a:ext cx="6705600" cy="1588"/>
          </a:xfrm>
          <a:prstGeom prst="curvedConnector5">
            <a:avLst>
              <a:gd name="adj1" fmla="val -3407"/>
              <a:gd name="adj2" fmla="val -34081616"/>
              <a:gd name="adj3" fmla="val 103407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1" name="Straight Arrow Connector 62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538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2" name="Straight Arrow Connector 63"/>
          <p:cNvCxnSpPr>
            <a:cxnSpLocks noChangeShapeType="1"/>
          </p:cNvCxnSpPr>
          <p:nvPr/>
        </p:nvCxnSpPr>
        <p:spPr bwMode="auto">
          <a:xfrm>
            <a:off x="26050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3" name="Straight Arrow Connector 65"/>
          <p:cNvCxnSpPr>
            <a:cxnSpLocks noChangeShapeType="1"/>
          </p:cNvCxnSpPr>
          <p:nvPr/>
        </p:nvCxnSpPr>
        <p:spPr bwMode="auto">
          <a:xfrm>
            <a:off x="4343400" y="1997075"/>
            <a:ext cx="519113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4" name="Straight Arrow Connector 66"/>
          <p:cNvCxnSpPr>
            <a:cxnSpLocks noChangeShapeType="1"/>
          </p:cNvCxnSpPr>
          <p:nvPr/>
        </p:nvCxnSpPr>
        <p:spPr bwMode="auto">
          <a:xfrm>
            <a:off x="6096000" y="1997075"/>
            <a:ext cx="471488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5" name="Straight Arrow Connector 67"/>
          <p:cNvCxnSpPr>
            <a:cxnSpLocks noChangeShapeType="1"/>
          </p:cNvCxnSpPr>
          <p:nvPr/>
        </p:nvCxnSpPr>
        <p:spPr bwMode="auto">
          <a:xfrm>
            <a:off x="6872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86" name="Oval 71"/>
          <p:cNvSpPr>
            <a:spLocks noChangeArrowheads="1"/>
          </p:cNvSpPr>
          <p:nvPr/>
        </p:nvSpPr>
        <p:spPr bwMode="auto">
          <a:xfrm>
            <a:off x="49530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Oval 72"/>
          <p:cNvSpPr>
            <a:spLocks noChangeArrowheads="1"/>
          </p:cNvSpPr>
          <p:nvPr/>
        </p:nvSpPr>
        <p:spPr bwMode="auto">
          <a:xfrm>
            <a:off x="52006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Oval 73"/>
          <p:cNvSpPr>
            <a:spLocks noChangeArrowheads="1"/>
          </p:cNvSpPr>
          <p:nvPr/>
        </p:nvSpPr>
        <p:spPr bwMode="auto">
          <a:xfrm>
            <a:off x="54483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Oval 74"/>
          <p:cNvSpPr>
            <a:spLocks noChangeArrowheads="1"/>
          </p:cNvSpPr>
          <p:nvPr/>
        </p:nvSpPr>
        <p:spPr bwMode="auto">
          <a:xfrm>
            <a:off x="56959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Oval 75"/>
          <p:cNvSpPr>
            <a:spLocks noChangeArrowheads="1"/>
          </p:cNvSpPr>
          <p:nvPr/>
        </p:nvSpPr>
        <p:spPr bwMode="auto">
          <a:xfrm>
            <a:off x="59436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3352800" y="1752600"/>
            <a:ext cx="995363" cy="9318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3692" name="Rectangle 430"/>
          <p:cNvSpPr>
            <a:spLocks noChangeArrowheads="1"/>
          </p:cNvSpPr>
          <p:nvPr/>
        </p:nvSpPr>
        <p:spPr bwMode="auto">
          <a:xfrm>
            <a:off x="3352800" y="1768475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13693" name="Rectangle 431"/>
          <p:cNvSpPr>
            <a:spLocks noChangeArrowheads="1"/>
          </p:cNvSpPr>
          <p:nvPr/>
        </p:nvSpPr>
        <p:spPr bwMode="auto">
          <a:xfrm>
            <a:off x="3352800" y="2271713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grpSp>
        <p:nvGrpSpPr>
          <p:cNvPr id="113694" name="Group 512"/>
          <p:cNvGrpSpPr>
            <a:grpSpLocks/>
          </p:cNvGrpSpPr>
          <p:nvPr/>
        </p:nvGrpSpPr>
        <p:grpSpPr bwMode="auto">
          <a:xfrm>
            <a:off x="3671888" y="1974850"/>
            <a:ext cx="639762" cy="503238"/>
            <a:chOff x="2133600" y="1566331"/>
            <a:chExt cx="1066800" cy="575737"/>
          </a:xfrm>
        </p:grpSpPr>
        <p:cxnSp>
          <p:nvCxnSpPr>
            <p:cNvPr id="113711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2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3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4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3695" name="Group 193"/>
          <p:cNvGrpSpPr>
            <a:grpSpLocks/>
          </p:cNvGrpSpPr>
          <p:nvPr/>
        </p:nvGrpSpPr>
        <p:grpSpPr bwMode="auto">
          <a:xfrm>
            <a:off x="3375025" y="1893888"/>
            <a:ext cx="284163" cy="704850"/>
            <a:chOff x="2080845" y="1828800"/>
            <a:chExt cx="304800" cy="806940"/>
          </a:xfrm>
        </p:grpSpPr>
        <p:grpSp>
          <p:nvGrpSpPr>
            <p:cNvPr id="113701" name="Group 194"/>
            <p:cNvGrpSpPr>
              <a:grpSpLocks/>
            </p:cNvGrpSpPr>
            <p:nvPr/>
          </p:nvGrpSpPr>
          <p:grpSpPr bwMode="auto">
            <a:xfrm>
              <a:off x="2080845" y="1828800"/>
              <a:ext cx="304800" cy="228600"/>
              <a:chOff x="2057400" y="1066800"/>
              <a:chExt cx="304800" cy="228600"/>
            </a:xfrm>
          </p:grpSpPr>
          <p:cxnSp>
            <p:nvCxnSpPr>
              <p:cNvPr id="113707" name="Straight Connector 200"/>
              <p:cNvCxnSpPr>
                <a:cxnSpLocks noChangeShapeType="1"/>
                <a:endCxn id="113708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08" name="Rectangle 201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09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10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02" name="Group 195"/>
            <p:cNvGrpSpPr>
              <a:grpSpLocks/>
            </p:cNvGrpSpPr>
            <p:nvPr/>
          </p:nvGrpSpPr>
          <p:grpSpPr bwMode="auto">
            <a:xfrm>
              <a:off x="2080845" y="2407140"/>
              <a:ext cx="304800" cy="228600"/>
              <a:chOff x="2057400" y="1066800"/>
              <a:chExt cx="304800" cy="228600"/>
            </a:xfrm>
          </p:grpSpPr>
          <p:cxnSp>
            <p:nvCxnSpPr>
              <p:cNvPr id="113703" name="Straight Connector 196"/>
              <p:cNvCxnSpPr>
                <a:cxnSpLocks noChangeShapeType="1"/>
                <a:endCxn id="113704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04" name="Rectangle 197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05" name="Straight Connector 198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06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9" name="Oval 48"/>
          <p:cNvSpPr/>
          <p:nvPr/>
        </p:nvSpPr>
        <p:spPr bwMode="auto">
          <a:xfrm>
            <a:off x="3551238" y="2903538"/>
            <a:ext cx="623887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cxnSp>
        <p:nvCxnSpPr>
          <p:cNvPr id="113697" name="Curved Connector 97"/>
          <p:cNvCxnSpPr>
            <a:cxnSpLocks noChangeShapeType="1"/>
            <a:stCxn id="113693" idx="3"/>
            <a:endCxn id="49" idx="6"/>
          </p:cNvCxnSpPr>
          <p:nvPr/>
        </p:nvCxnSpPr>
        <p:spPr bwMode="auto">
          <a:xfrm flipH="1">
            <a:off x="4175125" y="2471738"/>
            <a:ext cx="173038" cy="739775"/>
          </a:xfrm>
          <a:prstGeom prst="curvedConnector3">
            <a:avLst>
              <a:gd name="adj1" fmla="val -13244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98" name="Curved Connector 99"/>
          <p:cNvCxnSpPr>
            <a:cxnSpLocks noChangeShapeType="1"/>
            <a:stCxn id="49" idx="2"/>
            <a:endCxn id="113693" idx="1"/>
          </p:cNvCxnSpPr>
          <p:nvPr/>
        </p:nvCxnSpPr>
        <p:spPr bwMode="auto">
          <a:xfrm rot="10800000">
            <a:off x="3352800" y="2471738"/>
            <a:ext cx="198438" cy="739775"/>
          </a:xfrm>
          <a:prstGeom prst="curvedConnector3">
            <a:avLst>
              <a:gd name="adj1" fmla="val 21506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99" name="TextBox 278"/>
          <p:cNvSpPr txBox="1">
            <a:spLocks noChangeArrowheads="1"/>
          </p:cNvSpPr>
          <p:nvPr/>
        </p:nvSpPr>
        <p:spPr bwMode="auto">
          <a:xfrm>
            <a:off x="4427538" y="2173288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2x2 router</a:t>
            </a:r>
          </a:p>
        </p:txBody>
      </p:sp>
      <p:sp>
        <p:nvSpPr>
          <p:cNvPr id="113700" name="Freeform 279"/>
          <p:cNvSpPr>
            <a:spLocks/>
          </p:cNvSpPr>
          <p:nvPr/>
        </p:nvSpPr>
        <p:spPr bwMode="auto">
          <a:xfrm>
            <a:off x="4267200" y="2214563"/>
            <a:ext cx="457200" cy="207962"/>
          </a:xfrm>
          <a:custGeom>
            <a:avLst/>
            <a:gdLst>
              <a:gd name="T0" fmla="*/ 0 w 1018573"/>
              <a:gd name="T1" fmla="*/ 0 h 694481"/>
              <a:gd name="T2" fmla="*/ 140 w 1018573"/>
              <a:gd name="T3" fmla="*/ 1 h 694481"/>
              <a:gd name="T4" fmla="*/ 147 w 1018573"/>
              <a:gd name="T5" fmla="*/ 1 h 694481"/>
              <a:gd name="T6" fmla="*/ 215 w 1018573"/>
              <a:gd name="T7" fmla="*/ 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Multi-directional pathways, or multiple rings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Reduces latency</a:t>
            </a:r>
          </a:p>
          <a:p>
            <a:pPr marL="0" indent="0">
              <a:buNone/>
            </a:pPr>
            <a:r>
              <a:rPr lang="en-US" dirty="0" smtClean="0"/>
              <a:t>+ Improves scalability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Slightly more complex injection policy (need to select which ring to inject a packet into)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More scalable</a:t>
            </a:r>
          </a:p>
          <a:p>
            <a:pPr marL="0" indent="0">
              <a:buNone/>
            </a:pPr>
            <a:r>
              <a:rPr lang="en-US" dirty="0" smtClean="0"/>
              <a:t>+ Lower latency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More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E0BEE-6161-F045-8A7A-67AC7603275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920"/>
            <a:ext cx="9144000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3505200"/>
            <a:ext cx="393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Hierarchical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err="1" smtClean="0"/>
              <a:t>Ausavarungnirun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en-US" dirty="0" smtClean="0">
                <a:solidFill>
                  <a:srgbClr val="0000FF"/>
                </a:solidFill>
              </a:rPr>
              <a:t>“Design </a:t>
            </a:r>
            <a:r>
              <a:rPr lang="en-US" dirty="0">
                <a:solidFill>
                  <a:srgbClr val="0000FF"/>
                </a:solidFill>
              </a:rPr>
              <a:t>and Evaluation of Hierarchical Rings with Deflection </a:t>
            </a:r>
            <a:r>
              <a:rPr lang="en-US" dirty="0" smtClean="0">
                <a:solidFill>
                  <a:srgbClr val="0000FF"/>
                </a:solidFill>
              </a:rPr>
              <a:t>Routing,” </a:t>
            </a:r>
            <a:r>
              <a:rPr lang="en-US" dirty="0" smtClean="0">
                <a:solidFill>
                  <a:srgbClr val="000000"/>
                </a:solidFill>
              </a:rPr>
              <a:t>SBAC-PAD 2014.</a:t>
            </a:r>
          </a:p>
          <a:p>
            <a:pPr lvl="1"/>
            <a:r>
              <a:rPr lang="en-US" dirty="0">
                <a:hlinkClick r:id="rId2"/>
              </a:rPr>
              <a:t>http://users.ece.cmu.edu/~omutlu/pub/hierarchical-rings-with-deflection_sbacpad14.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Discusses the design and implementation of a mostly-bufferless hierarchical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6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node connected to 4 neighbors (N, E, S, W)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(N) cost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Average latency: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sqrt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(N))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Easy to layout on-chip: regular and equal-length links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Path diversity: many ways to get from one node to another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Tilera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100-core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And many on-chip network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prototypes</a:t>
            </a:r>
          </a:p>
        </p:txBody>
      </p:sp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Mesh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44E222-DA92-6248-B8D7-724C854873E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5791200" y="3429000"/>
            <a:ext cx="2895600" cy="2965450"/>
            <a:chOff x="3696" y="2208"/>
            <a:chExt cx="1824" cy="1868"/>
          </a:xfrm>
        </p:grpSpPr>
        <p:grpSp>
          <p:nvGrpSpPr>
            <p:cNvPr id="114693" name="Group 5"/>
            <p:cNvGrpSpPr>
              <a:grpSpLocks/>
            </p:cNvGrpSpPr>
            <p:nvPr/>
          </p:nvGrpSpPr>
          <p:grpSpPr bwMode="auto">
            <a:xfrm>
              <a:off x="3696" y="2304"/>
              <a:ext cx="1768" cy="1772"/>
              <a:chOff x="1780" y="1924"/>
              <a:chExt cx="1768" cy="1772"/>
            </a:xfrm>
          </p:grpSpPr>
          <p:grpSp>
            <p:nvGrpSpPr>
              <p:cNvPr id="114758" name="Group 6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680"/>
                <a:chOff x="1824" y="1968"/>
                <a:chExt cx="1680" cy="1680"/>
              </a:xfrm>
            </p:grpSpPr>
            <p:sp>
              <p:nvSpPr>
                <p:cNvPr id="114832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3" name="Line 8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4" name="Line 9"/>
                <p:cNvSpPr>
                  <a:spLocks noChangeShapeType="1"/>
                </p:cNvSpPr>
                <p:nvPr/>
              </p:nvSpPr>
              <p:spPr bwMode="auto">
                <a:xfrm>
                  <a:off x="1824" y="24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5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6" name="Line 11"/>
                <p:cNvSpPr>
                  <a:spLocks noChangeShapeType="1"/>
                </p:cNvSpPr>
                <p:nvPr/>
              </p:nvSpPr>
              <p:spPr bwMode="auto">
                <a:xfrm>
                  <a:off x="1824" y="292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7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9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36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59" name="Group 15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728"/>
                <a:chOff x="1824" y="1968"/>
                <a:chExt cx="1680" cy="1728"/>
              </a:xfrm>
            </p:grpSpPr>
            <p:sp>
              <p:nvSpPr>
                <p:cNvPr id="114824" name="Line 16"/>
                <p:cNvSpPr>
                  <a:spLocks noChangeShapeType="1"/>
                </p:cNvSpPr>
                <p:nvPr/>
              </p:nvSpPr>
              <p:spPr bwMode="auto">
                <a:xfrm>
                  <a:off x="35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5" name="Line 17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6" name="Line 18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7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8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9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0" name="Line 22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1" name="Line 23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760" name="Rectangle 24"/>
              <p:cNvSpPr>
                <a:spLocks noChangeArrowheads="1"/>
              </p:cNvSpPr>
              <p:nvPr/>
            </p:nvSpPr>
            <p:spPr bwMode="auto">
              <a:xfrm>
                <a:off x="17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1" name="Rectangle 25"/>
              <p:cNvSpPr>
                <a:spLocks noChangeArrowheads="1"/>
              </p:cNvSpPr>
              <p:nvPr/>
            </p:nvSpPr>
            <p:spPr bwMode="auto">
              <a:xfrm>
                <a:off x="20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2" name="Rectangle 26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3" name="Rectangle 27"/>
              <p:cNvSpPr>
                <a:spLocks noChangeArrowheads="1"/>
              </p:cNvSpPr>
              <p:nvPr/>
            </p:nvSpPr>
            <p:spPr bwMode="auto">
              <a:xfrm>
                <a:off x="250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4" name="Rectangle 28"/>
              <p:cNvSpPr>
                <a:spLocks noChangeArrowheads="1"/>
              </p:cNvSpPr>
              <p:nvPr/>
            </p:nvSpPr>
            <p:spPr bwMode="auto">
              <a:xfrm>
                <a:off x="274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5" name="Rectangle 29"/>
              <p:cNvSpPr>
                <a:spLocks noChangeArrowheads="1"/>
              </p:cNvSpPr>
              <p:nvPr/>
            </p:nvSpPr>
            <p:spPr bwMode="auto">
              <a:xfrm>
                <a:off x="29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6" name="Rectangle 30"/>
              <p:cNvSpPr>
                <a:spLocks noChangeArrowheads="1"/>
              </p:cNvSpPr>
              <p:nvPr/>
            </p:nvSpPr>
            <p:spPr bwMode="auto">
              <a:xfrm>
                <a:off x="32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7" name="Rectangle 31"/>
              <p:cNvSpPr>
                <a:spLocks noChangeArrowheads="1"/>
              </p:cNvSpPr>
              <p:nvPr/>
            </p:nvSpPr>
            <p:spPr bwMode="auto">
              <a:xfrm>
                <a:off x="34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8" name="Rectangle 32"/>
              <p:cNvSpPr>
                <a:spLocks noChangeArrowheads="1"/>
              </p:cNvSpPr>
              <p:nvPr/>
            </p:nvSpPr>
            <p:spPr bwMode="auto">
              <a:xfrm>
                <a:off x="17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9" name="Rectangle 33"/>
              <p:cNvSpPr>
                <a:spLocks noChangeArrowheads="1"/>
              </p:cNvSpPr>
              <p:nvPr/>
            </p:nvSpPr>
            <p:spPr bwMode="auto">
              <a:xfrm>
                <a:off x="20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0" name="Rectangle 34"/>
              <p:cNvSpPr>
                <a:spLocks noChangeArrowheads="1"/>
              </p:cNvSpPr>
              <p:nvPr/>
            </p:nvSpPr>
            <p:spPr bwMode="auto">
              <a:xfrm>
                <a:off x="22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1" name="Rectangle 35"/>
              <p:cNvSpPr>
                <a:spLocks noChangeArrowheads="1"/>
              </p:cNvSpPr>
              <p:nvPr/>
            </p:nvSpPr>
            <p:spPr bwMode="auto">
              <a:xfrm>
                <a:off x="250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2" name="Rectangle 36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3" name="Rectangle 37"/>
              <p:cNvSpPr>
                <a:spLocks noChangeArrowheads="1"/>
              </p:cNvSpPr>
              <p:nvPr/>
            </p:nvSpPr>
            <p:spPr bwMode="auto">
              <a:xfrm>
                <a:off x="29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4" name="Rectangle 38"/>
              <p:cNvSpPr>
                <a:spLocks noChangeArrowheads="1"/>
              </p:cNvSpPr>
              <p:nvPr/>
            </p:nvSpPr>
            <p:spPr bwMode="auto">
              <a:xfrm>
                <a:off x="32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5" name="Rectangle 39"/>
              <p:cNvSpPr>
                <a:spLocks noChangeArrowheads="1"/>
              </p:cNvSpPr>
              <p:nvPr/>
            </p:nvSpPr>
            <p:spPr bwMode="auto">
              <a:xfrm>
                <a:off x="34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6" name="Rectangle 40"/>
              <p:cNvSpPr>
                <a:spLocks noChangeArrowheads="1"/>
              </p:cNvSpPr>
              <p:nvPr/>
            </p:nvSpPr>
            <p:spPr bwMode="auto">
              <a:xfrm>
                <a:off x="17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7" name="Rectangle 41"/>
              <p:cNvSpPr>
                <a:spLocks noChangeArrowheads="1"/>
              </p:cNvSpPr>
              <p:nvPr/>
            </p:nvSpPr>
            <p:spPr bwMode="auto">
              <a:xfrm>
                <a:off x="20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8" name="Rectangle 42"/>
              <p:cNvSpPr>
                <a:spLocks noChangeArrowheads="1"/>
              </p:cNvSpPr>
              <p:nvPr/>
            </p:nvSpPr>
            <p:spPr bwMode="auto">
              <a:xfrm>
                <a:off x="22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9" name="Rectangle 43"/>
              <p:cNvSpPr>
                <a:spLocks noChangeArrowheads="1"/>
              </p:cNvSpPr>
              <p:nvPr/>
            </p:nvSpPr>
            <p:spPr bwMode="auto">
              <a:xfrm>
                <a:off x="250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0" name="Rectangle 44"/>
              <p:cNvSpPr>
                <a:spLocks noChangeArrowheads="1"/>
              </p:cNvSpPr>
              <p:nvPr/>
            </p:nvSpPr>
            <p:spPr bwMode="auto">
              <a:xfrm>
                <a:off x="274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1" name="Rectangle 45"/>
              <p:cNvSpPr>
                <a:spLocks noChangeArrowheads="1"/>
              </p:cNvSpPr>
              <p:nvPr/>
            </p:nvSpPr>
            <p:spPr bwMode="auto">
              <a:xfrm>
                <a:off x="29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2" name="Rectangle 46"/>
              <p:cNvSpPr>
                <a:spLocks noChangeArrowheads="1"/>
              </p:cNvSpPr>
              <p:nvPr/>
            </p:nvSpPr>
            <p:spPr bwMode="auto">
              <a:xfrm>
                <a:off x="32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3" name="Rectangle 47"/>
              <p:cNvSpPr>
                <a:spLocks noChangeArrowheads="1"/>
              </p:cNvSpPr>
              <p:nvPr/>
            </p:nvSpPr>
            <p:spPr bwMode="auto">
              <a:xfrm>
                <a:off x="34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4" name="Rectangle 48"/>
              <p:cNvSpPr>
                <a:spLocks noChangeArrowheads="1"/>
              </p:cNvSpPr>
              <p:nvPr/>
            </p:nvSpPr>
            <p:spPr bwMode="auto">
              <a:xfrm>
                <a:off x="17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5" name="Rectangle 49"/>
              <p:cNvSpPr>
                <a:spLocks noChangeArrowheads="1"/>
              </p:cNvSpPr>
              <p:nvPr/>
            </p:nvSpPr>
            <p:spPr bwMode="auto">
              <a:xfrm>
                <a:off x="20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6" name="Rectangle 50"/>
              <p:cNvSpPr>
                <a:spLocks noChangeArrowheads="1"/>
              </p:cNvSpPr>
              <p:nvPr/>
            </p:nvSpPr>
            <p:spPr bwMode="auto">
              <a:xfrm>
                <a:off x="22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7" name="Rectangle 51"/>
              <p:cNvSpPr>
                <a:spLocks noChangeArrowheads="1"/>
              </p:cNvSpPr>
              <p:nvPr/>
            </p:nvSpPr>
            <p:spPr bwMode="auto">
              <a:xfrm>
                <a:off x="250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8" name="Rectangle 52"/>
              <p:cNvSpPr>
                <a:spLocks noChangeArrowheads="1"/>
              </p:cNvSpPr>
              <p:nvPr/>
            </p:nvSpPr>
            <p:spPr bwMode="auto">
              <a:xfrm>
                <a:off x="274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9" name="Rectangle 53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0" name="Rectangle 54"/>
              <p:cNvSpPr>
                <a:spLocks noChangeArrowheads="1"/>
              </p:cNvSpPr>
              <p:nvPr/>
            </p:nvSpPr>
            <p:spPr bwMode="auto">
              <a:xfrm>
                <a:off x="32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1" name="Rectangle 55"/>
              <p:cNvSpPr>
                <a:spLocks noChangeArrowheads="1"/>
              </p:cNvSpPr>
              <p:nvPr/>
            </p:nvSpPr>
            <p:spPr bwMode="auto">
              <a:xfrm>
                <a:off x="34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2" name="Rectangle 56"/>
              <p:cNvSpPr>
                <a:spLocks noChangeArrowheads="1"/>
              </p:cNvSpPr>
              <p:nvPr/>
            </p:nvSpPr>
            <p:spPr bwMode="auto">
              <a:xfrm>
                <a:off x="17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3" name="Rectangle 57"/>
              <p:cNvSpPr>
                <a:spLocks noChangeArrowheads="1"/>
              </p:cNvSpPr>
              <p:nvPr/>
            </p:nvSpPr>
            <p:spPr bwMode="auto">
              <a:xfrm>
                <a:off x="20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4" name="Rectangle 58"/>
              <p:cNvSpPr>
                <a:spLocks noChangeArrowheads="1"/>
              </p:cNvSpPr>
              <p:nvPr/>
            </p:nvSpPr>
            <p:spPr bwMode="auto">
              <a:xfrm>
                <a:off x="22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5" name="Rectangle 59"/>
              <p:cNvSpPr>
                <a:spLocks noChangeArrowheads="1"/>
              </p:cNvSpPr>
              <p:nvPr/>
            </p:nvSpPr>
            <p:spPr bwMode="auto">
              <a:xfrm>
                <a:off x="250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6" name="Rectangle 60"/>
              <p:cNvSpPr>
                <a:spLocks noChangeArrowheads="1"/>
              </p:cNvSpPr>
              <p:nvPr/>
            </p:nvSpPr>
            <p:spPr bwMode="auto">
              <a:xfrm>
                <a:off x="274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7" name="Rectangle 61"/>
              <p:cNvSpPr>
                <a:spLocks noChangeArrowheads="1"/>
              </p:cNvSpPr>
              <p:nvPr/>
            </p:nvSpPr>
            <p:spPr bwMode="auto">
              <a:xfrm>
                <a:off x="29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8" name="Rectangle 62"/>
              <p:cNvSpPr>
                <a:spLocks noChangeArrowheads="1"/>
              </p:cNvSpPr>
              <p:nvPr/>
            </p:nvSpPr>
            <p:spPr bwMode="auto">
              <a:xfrm>
                <a:off x="32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9" name="Rectangle 63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0" name="Rectangle 64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1" name="Rectangle 65"/>
              <p:cNvSpPr>
                <a:spLocks noChangeArrowheads="1"/>
              </p:cNvSpPr>
              <p:nvPr/>
            </p:nvSpPr>
            <p:spPr bwMode="auto">
              <a:xfrm>
                <a:off x="20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2" name="Rectangle 66"/>
              <p:cNvSpPr>
                <a:spLocks noChangeArrowheads="1"/>
              </p:cNvSpPr>
              <p:nvPr/>
            </p:nvSpPr>
            <p:spPr bwMode="auto">
              <a:xfrm>
                <a:off x="22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3" name="Rectangle 67"/>
              <p:cNvSpPr>
                <a:spLocks noChangeArrowheads="1"/>
              </p:cNvSpPr>
              <p:nvPr/>
            </p:nvSpPr>
            <p:spPr bwMode="auto">
              <a:xfrm>
                <a:off x="250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4" name="Rectangle 68"/>
              <p:cNvSpPr>
                <a:spLocks noChangeArrowheads="1"/>
              </p:cNvSpPr>
              <p:nvPr/>
            </p:nvSpPr>
            <p:spPr bwMode="auto">
              <a:xfrm>
                <a:off x="274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5" name="Rectangle 69"/>
              <p:cNvSpPr>
                <a:spLocks noChangeArrowheads="1"/>
              </p:cNvSpPr>
              <p:nvPr/>
            </p:nvSpPr>
            <p:spPr bwMode="auto">
              <a:xfrm>
                <a:off x="29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6" name="Rectangle 70"/>
              <p:cNvSpPr>
                <a:spLocks noChangeArrowheads="1"/>
              </p:cNvSpPr>
              <p:nvPr/>
            </p:nvSpPr>
            <p:spPr bwMode="auto">
              <a:xfrm>
                <a:off x="32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7" name="Rectangle 71"/>
              <p:cNvSpPr>
                <a:spLocks noChangeArrowheads="1"/>
              </p:cNvSpPr>
              <p:nvPr/>
            </p:nvSpPr>
            <p:spPr bwMode="auto">
              <a:xfrm>
                <a:off x="34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8" name="Rectangle 72"/>
              <p:cNvSpPr>
                <a:spLocks noChangeArrowheads="1"/>
              </p:cNvSpPr>
              <p:nvPr/>
            </p:nvSpPr>
            <p:spPr bwMode="auto">
              <a:xfrm>
                <a:off x="17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9" name="Rectangle 73"/>
              <p:cNvSpPr>
                <a:spLocks noChangeArrowheads="1"/>
              </p:cNvSpPr>
              <p:nvPr/>
            </p:nvSpPr>
            <p:spPr bwMode="auto">
              <a:xfrm>
                <a:off x="20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0" name="Rectangle 74"/>
              <p:cNvSpPr>
                <a:spLocks noChangeArrowheads="1"/>
              </p:cNvSpPr>
              <p:nvPr/>
            </p:nvSpPr>
            <p:spPr bwMode="auto">
              <a:xfrm>
                <a:off x="22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1" name="Rectangle 75"/>
              <p:cNvSpPr>
                <a:spLocks noChangeArrowheads="1"/>
              </p:cNvSpPr>
              <p:nvPr/>
            </p:nvSpPr>
            <p:spPr bwMode="auto">
              <a:xfrm>
                <a:off x="250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2" name="Rectangle 76"/>
              <p:cNvSpPr>
                <a:spLocks noChangeArrowheads="1"/>
              </p:cNvSpPr>
              <p:nvPr/>
            </p:nvSpPr>
            <p:spPr bwMode="auto">
              <a:xfrm>
                <a:off x="274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3" name="Rectangle 77"/>
              <p:cNvSpPr>
                <a:spLocks noChangeArrowheads="1"/>
              </p:cNvSpPr>
              <p:nvPr/>
            </p:nvSpPr>
            <p:spPr bwMode="auto">
              <a:xfrm>
                <a:off x="29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4" name="Rectangle 78"/>
              <p:cNvSpPr>
                <a:spLocks noChangeArrowheads="1"/>
              </p:cNvSpPr>
              <p:nvPr/>
            </p:nvSpPr>
            <p:spPr bwMode="auto">
              <a:xfrm>
                <a:off x="32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5" name="Rectangle 79"/>
              <p:cNvSpPr>
                <a:spLocks noChangeArrowheads="1"/>
              </p:cNvSpPr>
              <p:nvPr/>
            </p:nvSpPr>
            <p:spPr bwMode="auto">
              <a:xfrm>
                <a:off x="34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6" name="Rectangle 80"/>
              <p:cNvSpPr>
                <a:spLocks noChangeArrowheads="1"/>
              </p:cNvSpPr>
              <p:nvPr/>
            </p:nvSpPr>
            <p:spPr bwMode="auto">
              <a:xfrm>
                <a:off x="17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7" name="Rectangle 81"/>
              <p:cNvSpPr>
                <a:spLocks noChangeArrowheads="1"/>
              </p:cNvSpPr>
              <p:nvPr/>
            </p:nvSpPr>
            <p:spPr bwMode="auto">
              <a:xfrm>
                <a:off x="20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8" name="Rectangle 82"/>
              <p:cNvSpPr>
                <a:spLocks noChangeArrowheads="1"/>
              </p:cNvSpPr>
              <p:nvPr/>
            </p:nvSpPr>
            <p:spPr bwMode="auto">
              <a:xfrm>
                <a:off x="22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9" name="Rectangle 83"/>
              <p:cNvSpPr>
                <a:spLocks noChangeArrowheads="1"/>
              </p:cNvSpPr>
              <p:nvPr/>
            </p:nvSpPr>
            <p:spPr bwMode="auto">
              <a:xfrm>
                <a:off x="250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0" name="Rectangle 84"/>
              <p:cNvSpPr>
                <a:spLocks noChangeArrowheads="1"/>
              </p:cNvSpPr>
              <p:nvPr/>
            </p:nvSpPr>
            <p:spPr bwMode="auto">
              <a:xfrm>
                <a:off x="274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1" name="Rectangle 85"/>
              <p:cNvSpPr>
                <a:spLocks noChangeArrowheads="1"/>
              </p:cNvSpPr>
              <p:nvPr/>
            </p:nvSpPr>
            <p:spPr bwMode="auto">
              <a:xfrm>
                <a:off x="29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2" name="Rectangle 86"/>
              <p:cNvSpPr>
                <a:spLocks noChangeArrowheads="1"/>
              </p:cNvSpPr>
              <p:nvPr/>
            </p:nvSpPr>
            <p:spPr bwMode="auto">
              <a:xfrm>
                <a:off x="32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3" name="Rectangle 87"/>
              <p:cNvSpPr>
                <a:spLocks noChangeArrowheads="1"/>
              </p:cNvSpPr>
              <p:nvPr/>
            </p:nvSpPr>
            <p:spPr bwMode="auto">
              <a:xfrm>
                <a:off x="34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14694" name="Oval 88"/>
            <p:cNvSpPr>
              <a:spLocks noChangeArrowheads="1"/>
            </p:cNvSpPr>
            <p:nvPr/>
          </p:nvSpPr>
          <p:spPr bwMode="auto">
            <a:xfrm>
              <a:off x="37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5" name="Oval 89"/>
            <p:cNvSpPr>
              <a:spLocks noChangeArrowheads="1"/>
            </p:cNvSpPr>
            <p:nvPr/>
          </p:nvSpPr>
          <p:spPr bwMode="auto">
            <a:xfrm>
              <a:off x="39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6" name="Oval 90"/>
            <p:cNvSpPr>
              <a:spLocks noChangeArrowheads="1"/>
            </p:cNvSpPr>
            <p:nvPr/>
          </p:nvSpPr>
          <p:spPr bwMode="auto">
            <a:xfrm>
              <a:off x="42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7" name="Oval 91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8" name="Oval 92"/>
            <p:cNvSpPr>
              <a:spLocks noChangeArrowheads="1"/>
            </p:cNvSpPr>
            <p:nvPr/>
          </p:nvSpPr>
          <p:spPr bwMode="auto">
            <a:xfrm>
              <a:off x="470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9" name="Oval 93"/>
            <p:cNvSpPr>
              <a:spLocks noChangeArrowheads="1"/>
            </p:cNvSpPr>
            <p:nvPr/>
          </p:nvSpPr>
          <p:spPr bwMode="auto">
            <a:xfrm>
              <a:off x="49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0" name="Oval 94"/>
            <p:cNvSpPr>
              <a:spLocks noChangeArrowheads="1"/>
            </p:cNvSpPr>
            <p:nvPr/>
          </p:nvSpPr>
          <p:spPr bwMode="auto">
            <a:xfrm>
              <a:off x="51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1" name="Oval 95"/>
            <p:cNvSpPr>
              <a:spLocks noChangeArrowheads="1"/>
            </p:cNvSpPr>
            <p:nvPr/>
          </p:nvSpPr>
          <p:spPr bwMode="auto">
            <a:xfrm>
              <a:off x="54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2" name="Oval 96"/>
            <p:cNvSpPr>
              <a:spLocks noChangeArrowheads="1"/>
            </p:cNvSpPr>
            <p:nvPr/>
          </p:nvSpPr>
          <p:spPr bwMode="auto">
            <a:xfrm>
              <a:off x="37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3" name="Oval 97"/>
            <p:cNvSpPr>
              <a:spLocks noChangeArrowheads="1"/>
            </p:cNvSpPr>
            <p:nvPr/>
          </p:nvSpPr>
          <p:spPr bwMode="auto">
            <a:xfrm>
              <a:off x="39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4" name="Oval 98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5" name="Oval 9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6" name="Oval 100"/>
            <p:cNvSpPr>
              <a:spLocks noChangeArrowheads="1"/>
            </p:cNvSpPr>
            <p:nvPr/>
          </p:nvSpPr>
          <p:spPr bwMode="auto">
            <a:xfrm>
              <a:off x="470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7" name="Oval 101"/>
            <p:cNvSpPr>
              <a:spLocks noChangeArrowheads="1"/>
            </p:cNvSpPr>
            <p:nvPr/>
          </p:nvSpPr>
          <p:spPr bwMode="auto">
            <a:xfrm>
              <a:off x="49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8" name="Oval 102"/>
            <p:cNvSpPr>
              <a:spLocks noChangeArrowheads="1"/>
            </p:cNvSpPr>
            <p:nvPr/>
          </p:nvSpPr>
          <p:spPr bwMode="auto">
            <a:xfrm>
              <a:off x="51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9" name="Oval 103"/>
            <p:cNvSpPr>
              <a:spLocks noChangeArrowheads="1"/>
            </p:cNvSpPr>
            <p:nvPr/>
          </p:nvSpPr>
          <p:spPr bwMode="auto">
            <a:xfrm>
              <a:off x="54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0" name="Oval 104"/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1" name="Oval 105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2" name="Oval 106"/>
            <p:cNvSpPr>
              <a:spLocks noChangeArrowheads="1"/>
            </p:cNvSpPr>
            <p:nvPr/>
          </p:nvSpPr>
          <p:spPr bwMode="auto">
            <a:xfrm>
              <a:off x="42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3" name="Oval 107"/>
            <p:cNvSpPr>
              <a:spLocks noChangeArrowheads="1"/>
            </p:cNvSpPr>
            <p:nvPr/>
          </p:nvSpPr>
          <p:spPr bwMode="auto">
            <a:xfrm>
              <a:off x="446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4" name="Oval 108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5" name="Oval 109"/>
            <p:cNvSpPr>
              <a:spLocks noChangeArrowheads="1"/>
            </p:cNvSpPr>
            <p:nvPr/>
          </p:nvSpPr>
          <p:spPr bwMode="auto">
            <a:xfrm>
              <a:off x="49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6" name="Oval 110"/>
            <p:cNvSpPr>
              <a:spLocks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7" name="Oval 111"/>
            <p:cNvSpPr>
              <a:spLocks noChangeArrowheads="1"/>
            </p:cNvSpPr>
            <p:nvPr/>
          </p:nvSpPr>
          <p:spPr bwMode="auto">
            <a:xfrm>
              <a:off x="54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8" name="Oval 112"/>
            <p:cNvSpPr>
              <a:spLocks noChangeArrowheads="1"/>
            </p:cNvSpPr>
            <p:nvPr/>
          </p:nvSpPr>
          <p:spPr bwMode="auto">
            <a:xfrm>
              <a:off x="37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9" name="Oval 113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0" name="Oval 114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1" name="Oval 115"/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2" name="Oval 116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3" name="Oval 117"/>
            <p:cNvSpPr>
              <a:spLocks noChangeArrowheads="1"/>
            </p:cNvSpPr>
            <p:nvPr/>
          </p:nvSpPr>
          <p:spPr bwMode="auto">
            <a:xfrm>
              <a:off x="49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4" name="Oval 118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5" name="Oval 119"/>
            <p:cNvSpPr>
              <a:spLocks noChangeArrowheads="1"/>
            </p:cNvSpPr>
            <p:nvPr/>
          </p:nvSpPr>
          <p:spPr bwMode="auto">
            <a:xfrm>
              <a:off x="54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6" name="Oval 120"/>
            <p:cNvSpPr>
              <a:spLocks noChangeArrowheads="1"/>
            </p:cNvSpPr>
            <p:nvPr/>
          </p:nvSpPr>
          <p:spPr bwMode="auto">
            <a:xfrm>
              <a:off x="37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7" name="Oval 121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8" name="Oval 12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9" name="Oval 123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0" name="Oval 124"/>
            <p:cNvSpPr>
              <a:spLocks noChangeArrowheads="1"/>
            </p:cNvSpPr>
            <p:nvPr/>
          </p:nvSpPr>
          <p:spPr bwMode="auto">
            <a:xfrm>
              <a:off x="470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1" name="Oval 125"/>
            <p:cNvSpPr>
              <a:spLocks noChangeArrowheads="1"/>
            </p:cNvSpPr>
            <p:nvPr/>
          </p:nvSpPr>
          <p:spPr bwMode="auto">
            <a:xfrm>
              <a:off x="49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2" name="Oval 126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3" name="Oval 127"/>
            <p:cNvSpPr>
              <a:spLocks noChangeArrowheads="1"/>
            </p:cNvSpPr>
            <p:nvPr/>
          </p:nvSpPr>
          <p:spPr bwMode="auto">
            <a:xfrm>
              <a:off x="54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4" name="Oval 128"/>
            <p:cNvSpPr>
              <a:spLocks noChangeArrowheads="1"/>
            </p:cNvSpPr>
            <p:nvPr/>
          </p:nvSpPr>
          <p:spPr bwMode="auto">
            <a:xfrm>
              <a:off x="37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5" name="Oval 129"/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6" name="Oval 130"/>
            <p:cNvSpPr>
              <a:spLocks noChangeArrowheads="1"/>
            </p:cNvSpPr>
            <p:nvPr/>
          </p:nvSpPr>
          <p:spPr bwMode="auto">
            <a:xfrm>
              <a:off x="42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7" name="Oval 131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8" name="Oval 132"/>
            <p:cNvSpPr>
              <a:spLocks noChangeArrowheads="1"/>
            </p:cNvSpPr>
            <p:nvPr/>
          </p:nvSpPr>
          <p:spPr bwMode="auto">
            <a:xfrm>
              <a:off x="470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9" name="Oval 133"/>
            <p:cNvSpPr>
              <a:spLocks noChangeArrowheads="1"/>
            </p:cNvSpPr>
            <p:nvPr/>
          </p:nvSpPr>
          <p:spPr bwMode="auto">
            <a:xfrm>
              <a:off x="49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0" name="Oval 134"/>
            <p:cNvSpPr>
              <a:spLocks noChangeArrowheads="1"/>
            </p:cNvSpPr>
            <p:nvPr/>
          </p:nvSpPr>
          <p:spPr bwMode="auto">
            <a:xfrm>
              <a:off x="51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1" name="Oval 135"/>
            <p:cNvSpPr>
              <a:spLocks noChangeArrowheads="1"/>
            </p:cNvSpPr>
            <p:nvPr/>
          </p:nvSpPr>
          <p:spPr bwMode="auto">
            <a:xfrm>
              <a:off x="54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2" name="Oval 136"/>
            <p:cNvSpPr>
              <a:spLocks noChangeArrowheads="1"/>
            </p:cNvSpPr>
            <p:nvPr/>
          </p:nvSpPr>
          <p:spPr bwMode="auto">
            <a:xfrm>
              <a:off x="37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3" name="Oval 137"/>
            <p:cNvSpPr>
              <a:spLocks noChangeArrowheads="1"/>
            </p:cNvSpPr>
            <p:nvPr/>
          </p:nvSpPr>
          <p:spPr bwMode="auto">
            <a:xfrm>
              <a:off x="39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4" name="Oval 138"/>
            <p:cNvSpPr>
              <a:spLocks noChangeArrowheads="1"/>
            </p:cNvSpPr>
            <p:nvPr/>
          </p:nvSpPr>
          <p:spPr bwMode="auto">
            <a:xfrm>
              <a:off x="42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5" name="Oval 139"/>
            <p:cNvSpPr>
              <a:spLocks noChangeArrowheads="1"/>
            </p:cNvSpPr>
            <p:nvPr/>
          </p:nvSpPr>
          <p:spPr bwMode="auto">
            <a:xfrm>
              <a:off x="446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6" name="Oval 140"/>
            <p:cNvSpPr>
              <a:spLocks noChangeArrowheads="1"/>
            </p:cNvSpPr>
            <p:nvPr/>
          </p:nvSpPr>
          <p:spPr bwMode="auto">
            <a:xfrm>
              <a:off x="470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7" name="Oval 141"/>
            <p:cNvSpPr>
              <a:spLocks noChangeArrowheads="1"/>
            </p:cNvSpPr>
            <p:nvPr/>
          </p:nvSpPr>
          <p:spPr bwMode="auto">
            <a:xfrm>
              <a:off x="49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8" name="Oval 142"/>
            <p:cNvSpPr>
              <a:spLocks noChangeArrowheads="1"/>
            </p:cNvSpPr>
            <p:nvPr/>
          </p:nvSpPr>
          <p:spPr bwMode="auto">
            <a:xfrm>
              <a:off x="51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9" name="Oval 143"/>
            <p:cNvSpPr>
              <a:spLocks noChangeArrowheads="1"/>
            </p:cNvSpPr>
            <p:nvPr/>
          </p:nvSpPr>
          <p:spPr bwMode="auto">
            <a:xfrm>
              <a:off x="54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0" name="Oval 144"/>
            <p:cNvSpPr>
              <a:spLocks noChangeArrowheads="1"/>
            </p:cNvSpPr>
            <p:nvPr/>
          </p:nvSpPr>
          <p:spPr bwMode="auto">
            <a:xfrm>
              <a:off x="37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1" name="Oval 145"/>
            <p:cNvSpPr>
              <a:spLocks noChangeArrowheads="1"/>
            </p:cNvSpPr>
            <p:nvPr/>
          </p:nvSpPr>
          <p:spPr bwMode="auto">
            <a:xfrm>
              <a:off x="39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2" name="Oval 146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3" name="Oval 147"/>
            <p:cNvSpPr>
              <a:spLocks noChangeArrowheads="1"/>
            </p:cNvSpPr>
            <p:nvPr/>
          </p:nvSpPr>
          <p:spPr bwMode="auto">
            <a:xfrm>
              <a:off x="446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4" name="Oval 148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5" name="Oval 149"/>
            <p:cNvSpPr>
              <a:spLocks noChangeArrowheads="1"/>
            </p:cNvSpPr>
            <p:nvPr/>
          </p:nvSpPr>
          <p:spPr bwMode="auto">
            <a:xfrm>
              <a:off x="49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6" name="Oval 150"/>
            <p:cNvSpPr>
              <a:spLocks noChangeArrowheads="1"/>
            </p:cNvSpPr>
            <p:nvPr/>
          </p:nvSpPr>
          <p:spPr bwMode="auto">
            <a:xfrm>
              <a:off x="51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7" name="Oval 151"/>
            <p:cNvSpPr>
              <a:spLocks noChangeArrowheads="1"/>
            </p:cNvSpPr>
            <p:nvPr/>
          </p:nvSpPr>
          <p:spPr bwMode="auto">
            <a:xfrm>
              <a:off x="54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1259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 is not symmetric on edges: performance very sensitive to placement of task on edge vs. middle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 avoids this problem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Higher path diversity (and bisection bandwidth) than mesh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Higher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Harder to lay out on-chip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- Unequal link lengths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E38170-7C7E-8C4D-B5A2-37B79A973E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5181600" y="2984500"/>
            <a:ext cx="3327400" cy="3289300"/>
            <a:chOff x="3264" y="1880"/>
            <a:chExt cx="2096" cy="2072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4416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4800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384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4224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60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auto">
            <a:xfrm>
              <a:off x="3264" y="188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3648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4032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4416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4800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38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>
              <a:off x="4224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460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6" name="Freeform 20"/>
            <p:cNvSpPr>
              <a:spLocks/>
            </p:cNvSpPr>
            <p:nvPr/>
          </p:nvSpPr>
          <p:spPr bwMode="auto">
            <a:xfrm>
              <a:off x="3264" y="236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3648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4032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4416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4800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>
              <a:off x="3840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>
              <a:off x="4224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>
              <a:off x="4608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4" name="Freeform 28"/>
            <p:cNvSpPr>
              <a:spLocks/>
            </p:cNvSpPr>
            <p:nvPr/>
          </p:nvSpPr>
          <p:spPr bwMode="auto">
            <a:xfrm>
              <a:off x="3264" y="284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3648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4032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4416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800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9" name="Line 33"/>
            <p:cNvSpPr>
              <a:spLocks noChangeShapeType="1"/>
            </p:cNvSpPr>
            <p:nvPr/>
          </p:nvSpPr>
          <p:spPr bwMode="auto">
            <a:xfrm>
              <a:off x="384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0" name="Line 34"/>
            <p:cNvSpPr>
              <a:spLocks noChangeShapeType="1"/>
            </p:cNvSpPr>
            <p:nvPr/>
          </p:nvSpPr>
          <p:spPr bwMode="auto">
            <a:xfrm>
              <a:off x="422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1" name="Line 35"/>
            <p:cNvSpPr>
              <a:spLocks noChangeShapeType="1"/>
            </p:cNvSpPr>
            <p:nvPr/>
          </p:nvSpPr>
          <p:spPr bwMode="auto">
            <a:xfrm>
              <a:off x="4608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2" name="Freeform 36"/>
            <p:cNvSpPr>
              <a:spLocks/>
            </p:cNvSpPr>
            <p:nvPr/>
          </p:nvSpPr>
          <p:spPr bwMode="auto">
            <a:xfrm>
              <a:off x="3264" y="332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3744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>
              <a:off x="4128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512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6" name="Line 40"/>
            <p:cNvSpPr>
              <a:spLocks noChangeShapeType="1"/>
            </p:cNvSpPr>
            <p:nvPr/>
          </p:nvSpPr>
          <p:spPr bwMode="auto">
            <a:xfrm>
              <a:off x="4896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7" name="Line 41"/>
            <p:cNvSpPr>
              <a:spLocks noChangeShapeType="1"/>
            </p:cNvSpPr>
            <p:nvPr/>
          </p:nvSpPr>
          <p:spPr bwMode="auto">
            <a:xfrm>
              <a:off x="374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8" name="Line 42"/>
            <p:cNvSpPr>
              <a:spLocks noChangeShapeType="1"/>
            </p:cNvSpPr>
            <p:nvPr/>
          </p:nvSpPr>
          <p:spPr bwMode="auto">
            <a:xfrm>
              <a:off x="4128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9" name="Line 43"/>
            <p:cNvSpPr>
              <a:spLocks noChangeShapeType="1"/>
            </p:cNvSpPr>
            <p:nvPr/>
          </p:nvSpPr>
          <p:spPr bwMode="auto">
            <a:xfrm>
              <a:off x="4512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0" name="Line 44"/>
            <p:cNvSpPr>
              <a:spLocks noChangeShapeType="1"/>
            </p:cNvSpPr>
            <p:nvPr/>
          </p:nvSpPr>
          <p:spPr bwMode="auto">
            <a:xfrm>
              <a:off x="4896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1" name="Line 45"/>
            <p:cNvSpPr>
              <a:spLocks noChangeShapeType="1"/>
            </p:cNvSpPr>
            <p:nvPr/>
          </p:nvSpPr>
          <p:spPr bwMode="auto">
            <a:xfrm>
              <a:off x="3744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2" name="Line 46"/>
            <p:cNvSpPr>
              <a:spLocks noChangeShapeType="1"/>
            </p:cNvSpPr>
            <p:nvPr/>
          </p:nvSpPr>
          <p:spPr bwMode="auto">
            <a:xfrm>
              <a:off x="4128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3" name="Line 47"/>
            <p:cNvSpPr>
              <a:spLocks noChangeShapeType="1"/>
            </p:cNvSpPr>
            <p:nvPr/>
          </p:nvSpPr>
          <p:spPr bwMode="auto">
            <a:xfrm>
              <a:off x="4512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4896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auto">
            <a:xfrm>
              <a:off x="3744" y="1992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4128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4512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4896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59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Torus, continued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Weave nodes to make inter-node latencies ~constant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96FE93-5711-F648-8B73-47FD9F7E3AF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4" name="Picture 4" descr="We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543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6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Where Is Interconnect Used?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connect components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examples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processors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memories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caches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Caches and caches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I/O devices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7DDBD4-5097-7C41-AA7E-105BF018BC4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096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4038600" y="5421313"/>
            <a:ext cx="2971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</p:spTree>
    <p:extLst>
      <p:ext uri="{BB962C8B-B14F-4D97-AF65-F5344CB8AC3E}">
        <p14:creationId xmlns:p14="http://schemas.microsoft.com/office/powerpoint/2010/main" val="155393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480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Planar, hierarchical topology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Latency: O(logN)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Good for local traffic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Cheap: O(N)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Easy to Layout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Root can become a bottleneck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Fat trees avoid this problem (CM-5)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>
            <a:fillRect/>
          </a:stretch>
        </p:blipFill>
        <p:spPr bwMode="auto">
          <a:xfrm>
            <a:off x="1295400" y="4110038"/>
            <a:ext cx="6705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Trees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45DC2D-2013-5549-B481-4FB0BCFCA2C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878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4114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Box 7"/>
          <p:cNvSpPr txBox="1">
            <a:spLocks noChangeArrowheads="1"/>
          </p:cNvSpPr>
          <p:nvPr/>
        </p:nvSpPr>
        <p:spPr bwMode="auto">
          <a:xfrm>
            <a:off x="3886200" y="42021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Fat Tree</a:t>
            </a:r>
          </a:p>
        </p:txBody>
      </p:sp>
    </p:spTree>
    <p:extLst>
      <p:ext uri="{BB962C8B-B14F-4D97-AF65-F5344CB8AC3E}">
        <p14:creationId xmlns:p14="http://schemas.microsoft.com/office/powerpoint/2010/main" val="1473244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CM-5 Fat Tree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Fat tree based on 4x2 switches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Randomized routing on the way up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Combining, multicast, reduction operators supported in hardware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Thinking Machines Corp.,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Connection Machine CM-5 Technical Summary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Jan. 1992.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54CC65-DC07-A545-A44B-94E642F2AC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98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35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32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Hypercube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“N-dimensional cube” or “N-cube”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Latency: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logN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Radix: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logN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#links: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NlogN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Low latency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Hard to lay out in 2D/3D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BC546-75E0-0D42-839A-9875ED9FD61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08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619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7" name="Group 4"/>
          <p:cNvGrpSpPr>
            <a:grpSpLocks/>
          </p:cNvGrpSpPr>
          <p:nvPr/>
        </p:nvGrpSpPr>
        <p:grpSpPr bwMode="auto">
          <a:xfrm>
            <a:off x="4267200" y="3429000"/>
            <a:ext cx="4557713" cy="3019425"/>
            <a:chOff x="922" y="1502"/>
            <a:chExt cx="3725" cy="2610"/>
          </a:xfrm>
        </p:grpSpPr>
        <p:sp>
          <p:nvSpPr>
            <p:cNvPr id="120838" name="Rectangle 5"/>
            <p:cNvSpPr>
              <a:spLocks noChangeArrowheads="1"/>
            </p:cNvSpPr>
            <p:nvPr/>
          </p:nvSpPr>
          <p:spPr bwMode="auto">
            <a:xfrm>
              <a:off x="1256" y="2696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39" name="Rectangle 6"/>
            <p:cNvSpPr>
              <a:spLocks noChangeArrowheads="1"/>
            </p:cNvSpPr>
            <p:nvPr/>
          </p:nvSpPr>
          <p:spPr bwMode="auto">
            <a:xfrm>
              <a:off x="1688" y="231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40" name="Line 7"/>
            <p:cNvSpPr>
              <a:spLocks noChangeShapeType="1"/>
            </p:cNvSpPr>
            <p:nvPr/>
          </p:nvSpPr>
          <p:spPr bwMode="auto">
            <a:xfrm flipH="1">
              <a:off x="1248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1" name="Line 8"/>
            <p:cNvSpPr>
              <a:spLocks noChangeShapeType="1"/>
            </p:cNvSpPr>
            <p:nvPr/>
          </p:nvSpPr>
          <p:spPr bwMode="auto">
            <a:xfrm flipH="1">
              <a:off x="1248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2" name="Line 9"/>
            <p:cNvSpPr>
              <a:spLocks noChangeShapeType="1"/>
            </p:cNvSpPr>
            <p:nvPr/>
          </p:nvSpPr>
          <p:spPr bwMode="auto">
            <a:xfrm flipH="1">
              <a:off x="2256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3" name="Line 10"/>
            <p:cNvSpPr>
              <a:spLocks noChangeShapeType="1"/>
            </p:cNvSpPr>
            <p:nvPr/>
          </p:nvSpPr>
          <p:spPr bwMode="auto">
            <a:xfrm flipH="1">
              <a:off x="2256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4" name="Rectangle 11"/>
            <p:cNvSpPr>
              <a:spLocks noChangeArrowheads="1"/>
            </p:cNvSpPr>
            <p:nvPr/>
          </p:nvSpPr>
          <p:spPr bwMode="auto">
            <a:xfrm>
              <a:off x="970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0000</a:t>
              </a:r>
            </a:p>
          </p:txBody>
        </p:sp>
        <p:sp>
          <p:nvSpPr>
            <p:cNvPr id="120845" name="Rectangle 12"/>
            <p:cNvSpPr>
              <a:spLocks noChangeArrowheads="1"/>
            </p:cNvSpPr>
            <p:nvPr/>
          </p:nvSpPr>
          <p:spPr bwMode="auto">
            <a:xfrm>
              <a:off x="1402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0101</a:t>
              </a:r>
            </a:p>
          </p:txBody>
        </p:sp>
        <p:sp>
          <p:nvSpPr>
            <p:cNvPr id="120846" name="Rectangle 13"/>
            <p:cNvSpPr>
              <a:spLocks noChangeArrowheads="1"/>
            </p:cNvSpPr>
            <p:nvPr/>
          </p:nvSpPr>
          <p:spPr bwMode="auto">
            <a:xfrm>
              <a:off x="922" y="2606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0100</a:t>
              </a:r>
            </a:p>
          </p:txBody>
        </p:sp>
        <p:sp>
          <p:nvSpPr>
            <p:cNvPr id="120847" name="Rectangle 14"/>
            <p:cNvSpPr>
              <a:spLocks noChangeArrowheads="1"/>
            </p:cNvSpPr>
            <p:nvPr/>
          </p:nvSpPr>
          <p:spPr bwMode="auto">
            <a:xfrm>
              <a:off x="1594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0001</a:t>
              </a:r>
            </a:p>
          </p:txBody>
        </p:sp>
        <p:sp>
          <p:nvSpPr>
            <p:cNvPr id="120848" name="Rectangle 15"/>
            <p:cNvSpPr>
              <a:spLocks noChangeArrowheads="1"/>
            </p:cNvSpPr>
            <p:nvPr/>
          </p:nvSpPr>
          <p:spPr bwMode="auto">
            <a:xfrm>
              <a:off x="2602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0011</a:t>
              </a:r>
            </a:p>
          </p:txBody>
        </p:sp>
        <p:sp>
          <p:nvSpPr>
            <p:cNvPr id="120849" name="Rectangle 16"/>
            <p:cNvSpPr>
              <a:spLocks noChangeArrowheads="1"/>
            </p:cNvSpPr>
            <p:nvPr/>
          </p:nvSpPr>
          <p:spPr bwMode="auto">
            <a:xfrm>
              <a:off x="2074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0010</a:t>
              </a:r>
            </a:p>
          </p:txBody>
        </p:sp>
        <p:sp>
          <p:nvSpPr>
            <p:cNvPr id="120850" name="Rectangle 17"/>
            <p:cNvSpPr>
              <a:spLocks noChangeArrowheads="1"/>
            </p:cNvSpPr>
            <p:nvPr/>
          </p:nvSpPr>
          <p:spPr bwMode="auto">
            <a:xfrm>
              <a:off x="1882" y="2750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0110</a:t>
              </a:r>
            </a:p>
          </p:txBody>
        </p:sp>
        <p:sp>
          <p:nvSpPr>
            <p:cNvPr id="120851" name="Rectangle 18"/>
            <p:cNvSpPr>
              <a:spLocks noChangeArrowheads="1"/>
            </p:cNvSpPr>
            <p:nvPr/>
          </p:nvSpPr>
          <p:spPr bwMode="auto">
            <a:xfrm>
              <a:off x="2410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0111</a:t>
              </a:r>
            </a:p>
          </p:txBody>
        </p:sp>
        <p:sp>
          <p:nvSpPr>
            <p:cNvPr id="120852" name="Rectangle 19"/>
            <p:cNvSpPr>
              <a:spLocks noChangeArrowheads="1"/>
            </p:cNvSpPr>
            <p:nvPr/>
          </p:nvSpPr>
          <p:spPr bwMode="auto">
            <a:xfrm>
              <a:off x="2936" y="207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53" name="Rectangle 20"/>
            <p:cNvSpPr>
              <a:spLocks noChangeArrowheads="1"/>
            </p:cNvSpPr>
            <p:nvPr/>
          </p:nvSpPr>
          <p:spPr bwMode="auto">
            <a:xfrm>
              <a:off x="3368" y="1688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54" name="Line 21"/>
            <p:cNvSpPr>
              <a:spLocks noChangeShapeType="1"/>
            </p:cNvSpPr>
            <p:nvPr/>
          </p:nvSpPr>
          <p:spPr bwMode="auto">
            <a:xfrm flipH="1">
              <a:off x="2928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22"/>
            <p:cNvSpPr>
              <a:spLocks noChangeShapeType="1"/>
            </p:cNvSpPr>
            <p:nvPr/>
          </p:nvSpPr>
          <p:spPr bwMode="auto">
            <a:xfrm flipH="1">
              <a:off x="2928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23"/>
            <p:cNvSpPr>
              <a:spLocks noChangeShapeType="1"/>
            </p:cNvSpPr>
            <p:nvPr/>
          </p:nvSpPr>
          <p:spPr bwMode="auto">
            <a:xfrm flipH="1">
              <a:off x="3936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24"/>
            <p:cNvSpPr>
              <a:spLocks noChangeShapeType="1"/>
            </p:cNvSpPr>
            <p:nvPr/>
          </p:nvSpPr>
          <p:spPr bwMode="auto">
            <a:xfrm flipH="1">
              <a:off x="3936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Line 25"/>
            <p:cNvSpPr>
              <a:spLocks noChangeShapeType="1"/>
            </p:cNvSpPr>
            <p:nvPr/>
          </p:nvSpPr>
          <p:spPr bwMode="auto">
            <a:xfrm flipH="1">
              <a:off x="1248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26"/>
            <p:cNvSpPr>
              <a:spLocks noChangeShapeType="1"/>
            </p:cNvSpPr>
            <p:nvPr/>
          </p:nvSpPr>
          <p:spPr bwMode="auto">
            <a:xfrm flipH="1">
              <a:off x="2256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27"/>
            <p:cNvSpPr>
              <a:spLocks noChangeShapeType="1"/>
            </p:cNvSpPr>
            <p:nvPr/>
          </p:nvSpPr>
          <p:spPr bwMode="auto">
            <a:xfrm flipH="1">
              <a:off x="1680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1" name="Line 28"/>
            <p:cNvSpPr>
              <a:spLocks noChangeShapeType="1"/>
            </p:cNvSpPr>
            <p:nvPr/>
          </p:nvSpPr>
          <p:spPr bwMode="auto">
            <a:xfrm flipH="1">
              <a:off x="2688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Line 29"/>
            <p:cNvSpPr>
              <a:spLocks noChangeShapeType="1"/>
            </p:cNvSpPr>
            <p:nvPr/>
          </p:nvSpPr>
          <p:spPr bwMode="auto">
            <a:xfrm flipH="1">
              <a:off x="1248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3" name="Line 30"/>
            <p:cNvSpPr>
              <a:spLocks noChangeShapeType="1"/>
            </p:cNvSpPr>
            <p:nvPr/>
          </p:nvSpPr>
          <p:spPr bwMode="auto">
            <a:xfrm flipH="1">
              <a:off x="2256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4" name="Line 31"/>
            <p:cNvSpPr>
              <a:spLocks noChangeShapeType="1"/>
            </p:cNvSpPr>
            <p:nvPr/>
          </p:nvSpPr>
          <p:spPr bwMode="auto">
            <a:xfrm flipH="1">
              <a:off x="2688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5" name="Line 32"/>
            <p:cNvSpPr>
              <a:spLocks noChangeShapeType="1"/>
            </p:cNvSpPr>
            <p:nvPr/>
          </p:nvSpPr>
          <p:spPr bwMode="auto">
            <a:xfrm flipH="1">
              <a:off x="1680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66" name="Group 33"/>
            <p:cNvGrpSpPr>
              <a:grpSpLocks/>
            </p:cNvGrpSpPr>
            <p:nvPr/>
          </p:nvGrpSpPr>
          <p:grpSpPr bwMode="auto">
            <a:xfrm>
              <a:off x="2602" y="1502"/>
              <a:ext cx="2045" cy="1938"/>
              <a:chOff x="2602" y="1502"/>
              <a:chExt cx="2045" cy="1938"/>
            </a:xfrm>
          </p:grpSpPr>
          <p:sp>
            <p:nvSpPr>
              <p:cNvPr id="120867" name="Rectangle 34"/>
              <p:cNvSpPr>
                <a:spLocks noChangeArrowheads="1"/>
              </p:cNvSpPr>
              <p:nvPr/>
            </p:nvSpPr>
            <p:spPr bwMode="auto">
              <a:xfrm>
                <a:off x="2650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1000</a:t>
                </a:r>
              </a:p>
            </p:txBody>
          </p:sp>
          <p:sp>
            <p:nvSpPr>
              <p:cNvPr id="120868" name="Rectangle 35"/>
              <p:cNvSpPr>
                <a:spLocks noChangeArrowheads="1"/>
              </p:cNvSpPr>
              <p:nvPr/>
            </p:nvSpPr>
            <p:spPr bwMode="auto">
              <a:xfrm>
                <a:off x="3082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1101</a:t>
                </a:r>
              </a:p>
            </p:txBody>
          </p:sp>
          <p:sp>
            <p:nvSpPr>
              <p:cNvPr id="120869" name="Rectangle 36"/>
              <p:cNvSpPr>
                <a:spLocks noChangeArrowheads="1"/>
              </p:cNvSpPr>
              <p:nvPr/>
            </p:nvSpPr>
            <p:spPr bwMode="auto">
              <a:xfrm>
                <a:off x="2602" y="1934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1100</a:t>
                </a:r>
              </a:p>
            </p:txBody>
          </p:sp>
          <p:sp>
            <p:nvSpPr>
              <p:cNvPr id="120870" name="Rectangle 37"/>
              <p:cNvSpPr>
                <a:spLocks noChangeArrowheads="1"/>
              </p:cNvSpPr>
              <p:nvPr/>
            </p:nvSpPr>
            <p:spPr bwMode="auto">
              <a:xfrm>
                <a:off x="3274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1001</a:t>
                </a:r>
              </a:p>
            </p:txBody>
          </p:sp>
          <p:sp>
            <p:nvSpPr>
              <p:cNvPr id="120871" name="Rectangle 38"/>
              <p:cNvSpPr>
                <a:spLocks noChangeArrowheads="1"/>
              </p:cNvSpPr>
              <p:nvPr/>
            </p:nvSpPr>
            <p:spPr bwMode="auto">
              <a:xfrm>
                <a:off x="4282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1011</a:t>
                </a:r>
              </a:p>
            </p:txBody>
          </p:sp>
          <p:sp>
            <p:nvSpPr>
              <p:cNvPr id="120872" name="Rectangle 39"/>
              <p:cNvSpPr>
                <a:spLocks noChangeArrowheads="1"/>
              </p:cNvSpPr>
              <p:nvPr/>
            </p:nvSpPr>
            <p:spPr bwMode="auto">
              <a:xfrm>
                <a:off x="3754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1010</a:t>
                </a:r>
              </a:p>
            </p:txBody>
          </p:sp>
          <p:sp>
            <p:nvSpPr>
              <p:cNvPr id="120873" name="Rectangle 40"/>
              <p:cNvSpPr>
                <a:spLocks noChangeArrowheads="1"/>
              </p:cNvSpPr>
              <p:nvPr/>
            </p:nvSpPr>
            <p:spPr bwMode="auto">
              <a:xfrm>
                <a:off x="3562" y="2078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1110</a:t>
                </a:r>
              </a:p>
            </p:txBody>
          </p:sp>
          <p:sp>
            <p:nvSpPr>
              <p:cNvPr id="120874" name="Rectangle 41"/>
              <p:cNvSpPr>
                <a:spLocks noChangeArrowheads="1"/>
              </p:cNvSpPr>
              <p:nvPr/>
            </p:nvSpPr>
            <p:spPr bwMode="auto">
              <a:xfrm>
                <a:off x="4090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19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Caltech Cosmic Cube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6482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64-node message passing machine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Seitz,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Cosmic Cube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CACM 1985.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DEDFB7-4EA6-1345-BC7D-269C9B2ED77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28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8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267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57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Routing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0F9DB-52B2-F546-84AD-C19B2B92BC4C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4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Routing Mechanism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Arithmetic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Simple arithmetic to determine route in regular topologies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Dimension order routing in meshes/tori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Source Based</a:t>
            </a:r>
          </a:p>
          <a:p>
            <a:pPr lvl="1"/>
            <a:r>
              <a:rPr lang="en-US" sz="1900" dirty="0">
                <a:latin typeface="Tahoma" charset="0"/>
                <a:ea typeface="ＭＳ Ｐゴシック" charset="0"/>
              </a:rPr>
              <a:t>Source specifies output port for each switch in route</a:t>
            </a:r>
          </a:p>
          <a:p>
            <a:pPr lvl="1">
              <a:buFont typeface="Wingdings" charset="0"/>
              <a:buNone/>
            </a:pPr>
            <a:r>
              <a:rPr lang="en-US" sz="1900" dirty="0">
                <a:latin typeface="Tahoma" charset="0"/>
                <a:ea typeface="ＭＳ Ｐゴシック" charset="0"/>
              </a:rPr>
              <a:t>+ Simple switches </a:t>
            </a:r>
          </a:p>
          <a:p>
            <a:pPr lvl="2"/>
            <a:r>
              <a:rPr lang="en-US" sz="1700" dirty="0">
                <a:latin typeface="Tahoma" charset="0"/>
                <a:ea typeface="ＭＳ Ｐゴシック" charset="0"/>
              </a:rPr>
              <a:t>no control state: strip output port off header</a:t>
            </a:r>
          </a:p>
          <a:p>
            <a:pPr lvl="1">
              <a:buFont typeface="Wingdings" charset="0"/>
              <a:buNone/>
            </a:pPr>
            <a:r>
              <a:rPr lang="en-US" sz="1900" dirty="0">
                <a:latin typeface="Tahoma" charset="0"/>
                <a:ea typeface="ＭＳ Ｐゴシック" charset="0"/>
              </a:rPr>
              <a:t>- Large header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Table Lookup Based</a:t>
            </a:r>
          </a:p>
          <a:p>
            <a:pPr lvl="1"/>
            <a:r>
              <a:rPr lang="en-US" sz="1900" dirty="0">
                <a:latin typeface="Tahoma" charset="0"/>
                <a:ea typeface="ＭＳ Ｐゴシック" charset="0"/>
              </a:rPr>
              <a:t>Index into table for output port</a:t>
            </a:r>
          </a:p>
          <a:p>
            <a:pPr lvl="1">
              <a:buFont typeface="Wingdings" charset="0"/>
              <a:buNone/>
            </a:pPr>
            <a:r>
              <a:rPr lang="en-US" sz="1900" dirty="0">
                <a:latin typeface="Tahoma" charset="0"/>
                <a:ea typeface="ＭＳ Ｐゴシック" charset="0"/>
              </a:rPr>
              <a:t>+ Small header</a:t>
            </a:r>
          </a:p>
          <a:p>
            <a:pPr lvl="1">
              <a:buFont typeface="Wingdings" charset="0"/>
              <a:buNone/>
            </a:pPr>
            <a:r>
              <a:rPr lang="en-US" sz="1900" dirty="0">
                <a:latin typeface="Tahoma" charset="0"/>
                <a:ea typeface="ＭＳ Ｐゴシック" charset="0"/>
              </a:rPr>
              <a:t>- More complex switches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9AC90A-5D77-1E4F-B91A-15F79BE20F9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45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Routing Algorithm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Three Types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Deterministic:</a:t>
            </a:r>
            <a:r>
              <a:rPr lang="en-US" dirty="0">
                <a:latin typeface="Tahoma" charset="0"/>
                <a:ea typeface="ＭＳ Ｐゴシック" charset="0"/>
              </a:rPr>
              <a:t> always chooses the same path for a communicating source-destination pair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Oblivious:</a:t>
            </a:r>
            <a:r>
              <a:rPr lang="en-US" dirty="0">
                <a:latin typeface="Tahoma" charset="0"/>
                <a:ea typeface="ＭＳ Ｐゴシック" charset="0"/>
              </a:rPr>
              <a:t> chooses different paths, without considering network state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Adaptive:</a:t>
            </a:r>
            <a:r>
              <a:rPr lang="en-US" dirty="0">
                <a:latin typeface="Tahoma" charset="0"/>
                <a:ea typeface="ＭＳ Ｐゴシック" charset="0"/>
              </a:rPr>
              <a:t> can choose different paths, adapting to the state of the network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adapt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Local/global feedback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Minimal or non-minimal paths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A27C65-6A17-404D-BC94-EFFB096748E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0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Deterministic Routing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All packets between the same (source,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dest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pair take the same path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Dimension-order routing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First </a:t>
            </a:r>
            <a:r>
              <a:rPr lang="en-US" dirty="0">
                <a:latin typeface="Tahoma" charset="0"/>
                <a:ea typeface="ＭＳ Ｐゴシック" charset="0"/>
              </a:rPr>
              <a:t>traverse dimension X, then traverse dimension </a:t>
            </a:r>
            <a:r>
              <a:rPr lang="en-US" dirty="0" smtClean="0">
                <a:latin typeface="Tahoma" charset="0"/>
                <a:ea typeface="ＭＳ Ｐゴシック" charset="0"/>
              </a:rPr>
              <a:t>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E.g., XY routing (used in Cray T3D, and many on-chip networks)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Deadlock freedom (no cycles in resource allocation)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Could lead to high contention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Does not exploit path diversity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C37942-7200-D342-ACAB-73051E1BA72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76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Deadlock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forward progress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Caused by circular dependencies on resources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Each packet waits for a buffer occupied by another packet downstream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D0A2B1-38CA-1449-9672-9B0E066DDED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6980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327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2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Deadlock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cycles in routing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Dimension order routing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Cannot build a circular dependency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Restrict the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turns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each packet can take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deadlock by adding more buffering (escape paths)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Detect and break deadlock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Preemption of buffers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C65A7F-9B1D-B242-8675-1C953FFFA55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06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Affects the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scalability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of the system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large of a system can you build?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easily can you add more processors?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Affects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performance and energy efficiency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fast can processors, caches, and memory communicate?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long are the latencies to memory?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much energy is spent on communication?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E39C6-13D9-3B40-9607-2CD19A1C10A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7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Turn Model to Avoid Deadlock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Analyze directions in which packets can turn in the network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Determine the cycles that such turns can form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Prohibit just enough turns to break possible cycles</a:t>
            </a:r>
            <a:endParaRPr lang="en-US" sz="24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Glass and Ni,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Turn Model for Adaptive Routing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1992.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A5A751-FCE2-7F41-BB69-168A60D7959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90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4419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2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Oblivious Routing: Valiant’s Algorithm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Goal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Balance network load 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Randomly choose an intermediate destination, route to it first, then route from there to destination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Between source-intermediate and intermediate-</a:t>
            </a:r>
            <a:r>
              <a:rPr lang="en-US" dirty="0" err="1">
                <a:latin typeface="Tahoma" charset="0"/>
                <a:ea typeface="ＭＳ Ｐゴシック" charset="0"/>
              </a:rPr>
              <a:t>dest</a:t>
            </a:r>
            <a:r>
              <a:rPr lang="en-US" dirty="0">
                <a:latin typeface="Tahoma" charset="0"/>
                <a:ea typeface="ＭＳ Ｐゴシック" charset="0"/>
              </a:rPr>
              <a:t>, can use dimension order routing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Randomizes/balances network load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Non minimal (packet latency can increase)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Optimizations: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Do this on high load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Restrict the intermediate node to be close (in the same quadrant)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F2BBC2-C948-6745-9F6E-2C7BCAC8C67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5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Adaptive Routing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Minimal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Router uses network state (e.g., downstream buffer occupancy) to pick which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productive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output port to send a packet to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Productive output port: port that gets the packet closer to its destination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Aware of local congestion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Minimality restricts achievable link utilization (load balance)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Non-minimal (fully)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Misroute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packets to non-productive output ports based on network state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Can achieve better network utilization and load balance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Need to guarantee livelock freedom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6659D-7851-EE44-88EB-67B3D518E63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03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More on Adaptive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Can avoid faulty links/routers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Route around faults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+ Deterministic routing cannot handle faulty components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- Need to change the routing table to disable faulty routes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  - Assuming the faulty link/router is </a:t>
            </a:r>
            <a:r>
              <a:rPr lang="en-US" dirty="0" smtClean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detected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rgbClr val="0D0D0D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One recent example:</a:t>
            </a:r>
          </a:p>
          <a:p>
            <a:pPr>
              <a:buNone/>
            </a:pPr>
            <a:r>
              <a:rPr lang="en-US" dirty="0" smtClean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   Fattah et al., </a:t>
            </a:r>
            <a:r>
              <a:rPr lang="en-US" b="1" dirty="0">
                <a:hlinkClick r:id="rId2"/>
              </a:rPr>
              <a:t>"A Low-Overhead, Fully-Distributed, Guaranteed-Delivery Routing Algorithm for Faulty Network-on-Chips"</a:t>
            </a:r>
            <a:r>
              <a:rPr lang="en-US" dirty="0" smtClean="0">
                <a:solidFill>
                  <a:srgbClr val="0D0D0D"/>
                </a:solidFill>
                <a:latin typeface="Tahoma" charset="0"/>
                <a:ea typeface="ＭＳ Ｐゴシック" charset="0"/>
                <a:cs typeface="ＭＳ Ｐゴシック" charset="0"/>
              </a:rPr>
              <a:t>, NOCS 2015.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057798-700B-4C46-9DBF-943F6B6FB059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53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7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ctrTitle"/>
          </p:nvPr>
        </p:nvSpPr>
        <p:spPr>
          <a:xfrm>
            <a:off x="685800" y="1748408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Buffering and Flow Control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0F9DB-52B2-F546-84AD-C19B2B92BC4C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4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Recall: Circuit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vs. Packet Switching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sets up full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path before transmission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Establish route then send data</a:t>
            </a:r>
          </a:p>
          <a:p>
            <a:pPr lvl="1">
              <a:defRPr/>
            </a:pPr>
            <a:r>
              <a:rPr lang="en-US" dirty="0" err="1" smtClean="0">
                <a:latin typeface="Tahoma" charset="0"/>
                <a:ea typeface="ＭＳ Ｐゴシック" charset="0"/>
              </a:rPr>
              <a:t>Noone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else can use those </a:t>
            </a:r>
            <a:r>
              <a:rPr lang="en-US" dirty="0" smtClean="0">
                <a:latin typeface="Tahoma" charset="0"/>
                <a:ea typeface="ＭＳ Ｐゴシック" charset="0"/>
              </a:rPr>
              <a:t>links while “circuit” is set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faster arbitration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setting </a:t>
            </a:r>
            <a:r>
              <a:rPr lang="en-US" dirty="0">
                <a:latin typeface="Tahoma" charset="0"/>
                <a:ea typeface="ＭＳ Ｐゴシック" charset="0"/>
              </a:rPr>
              <a:t>up and bringing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“path” takes 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routes per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packet in each router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Route each packet individually (possibly via different paths)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If </a:t>
            </a:r>
            <a:r>
              <a:rPr lang="en-US" dirty="0">
                <a:latin typeface="Tahoma" charset="0"/>
                <a:ea typeface="ＭＳ Ｐゴシック" charset="0"/>
              </a:rPr>
              <a:t>link is </a:t>
            </a:r>
            <a:r>
              <a:rPr lang="en-US" dirty="0" smtClean="0">
                <a:latin typeface="Tahoma" charset="0"/>
                <a:ea typeface="ＭＳ Ｐゴシック" charset="0"/>
              </a:rPr>
              <a:t>free, any packet </a:t>
            </a:r>
            <a:r>
              <a:rPr lang="en-US" dirty="0">
                <a:latin typeface="Tahoma" charset="0"/>
                <a:ea typeface="ＭＳ Ｐゴシック" charset="0"/>
              </a:rPr>
              <a:t>can </a:t>
            </a:r>
            <a:r>
              <a:rPr lang="en-US" dirty="0" smtClean="0">
                <a:latin typeface="Tahoma" charset="0"/>
                <a:ea typeface="ＭＳ Ｐゴシック" charset="0"/>
              </a:rPr>
              <a:t>use it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potentially </a:t>
            </a:r>
            <a:r>
              <a:rPr lang="en-US" dirty="0">
                <a:latin typeface="Tahoma" charset="0"/>
                <a:ea typeface="ＭＳ Ｐゴシック" charset="0"/>
              </a:rPr>
              <a:t>slower --- must dynamically switch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no </a:t>
            </a:r>
            <a:r>
              <a:rPr lang="en-US" dirty="0">
                <a:latin typeface="Tahoma" charset="0"/>
                <a:ea typeface="ＭＳ Ｐゴシック" charset="0"/>
              </a:rPr>
              <a:t>setup, bring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time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</a:rPr>
              <a:t>ore flexible, does not underutilize links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0F88A2-5F56-7047-AD0A-D4354B2E0D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4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Packet Switched Networks: Packet Format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Header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routing and control information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Payload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carries data (non HW specific information)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can be further divided (framing, protocol stacks…)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Error Code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generally at tail of packet so it can be generated on the way out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CF5AA8-92B8-AA44-9CD3-FA18160E4B7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56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108075" y="47101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Header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756025" y="471011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Payload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6346825" y="4710113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Error Code</a:t>
            </a:r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920750" y="5264150"/>
            <a:ext cx="1587500" cy="520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2520950" y="5264150"/>
            <a:ext cx="4102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6635750" y="5264150"/>
            <a:ext cx="984250" cy="5207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2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Contention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Two packets trying to use the same link at the same time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What do you do?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Buffer one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Drop one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Misroute one (deflection)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Tradeoffs?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65D364-704D-7E4D-A638-374B138FAA0B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57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68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797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9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Flow Control Methods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switching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Bufferless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(Packet/flit based)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Store and forward (Packet based)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Virtual Cut Through (Packet based)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Wormhole (Flit based)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2F93B6-F931-B649-A36A-B29D9ECDEBA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58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81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Circuit Switching Revisited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Resource allocation granularity is high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Pre-allocate resources across multiple switches for a given 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flow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Need to send a probe to set up the path for pre-allocation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No need for buffering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No contention (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flow’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performance is isolated)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Can handle arbitrary message sizes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Lower link utilization: two flows cannot use the same link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Handshake overhead to set up a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circuit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749AC8-E0D3-8544-AC00-48E54B4E278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59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4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Interconnection Network Basics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Topology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Specifies the way switches are wired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Affects routing, reliability, throughput, latency, building ease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Routing (algorithm)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does a message get from source to destination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Static or </a:t>
            </a:r>
            <a:r>
              <a:rPr lang="en-US" dirty="0" smtClean="0">
                <a:latin typeface="Tahoma" charset="0"/>
                <a:ea typeface="ＭＳ Ｐゴシック" charset="0"/>
              </a:rPr>
              <a:t>adaptive 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Buffering and Flow Control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What do we store within the network?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Entire packets, parts of packets, </a:t>
            </a:r>
            <a:r>
              <a:rPr lang="en-US" dirty="0" err="1">
                <a:latin typeface="Tahoma" charset="0"/>
                <a:ea typeface="ＭＳ Ｐゴシック" charset="0"/>
              </a:rPr>
              <a:t>etc</a:t>
            </a:r>
            <a:r>
              <a:rPr lang="en-US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 we throttle during oversubscription?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Tightly coupled with routing strategy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30FF82-57C3-DD4A-8BB4-AABD3B28D57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621088" y="5791200"/>
            <a:ext cx="1330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Destination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solidFill>
            <a:srgbClr val="000000">
              <a:alpha val="3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559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763000" cy="920750"/>
          </a:xfrm>
        </p:spPr>
        <p:txBody>
          <a:bodyPr/>
          <a:lstStyle/>
          <a:p>
            <a:r>
              <a:rPr lang="en-US" b="1">
                <a:latin typeface="Tahoma" charset="0"/>
                <a:sym typeface="Wingdings" charset="0"/>
              </a:rPr>
              <a:t>Key idea</a:t>
            </a:r>
            <a:r>
              <a:rPr lang="en-US">
                <a:latin typeface="Tahoma" charset="0"/>
                <a:sym typeface="Wingdings" charset="0"/>
              </a:rPr>
              <a:t>: Packets are never buffered in the network. When two packets contend for the same link, one is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deflected.</a:t>
            </a:r>
            <a:r>
              <a:rPr lang="en-US" baseline="30000">
                <a:solidFill>
                  <a:srgbClr val="FF0000"/>
                </a:solidFill>
                <a:latin typeface="Tahoma" charset="0"/>
                <a:sym typeface="Wingdings" charset="0"/>
              </a:rPr>
              <a:t>1</a:t>
            </a:r>
            <a:endParaRPr lang="en-US" b="1" baseline="30000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955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08071-36C7-5144-B008-00D3688E055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88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14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4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88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4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32757" y="4687094"/>
            <a:ext cx="14478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250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2776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2752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226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730376" y="2895600"/>
            <a:ext cx="1452562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627313" y="19986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419600" y="19986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627313" y="3792538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419600" y="3792538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2627313" y="55800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4419600" y="55800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432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Rounded Rectangle 54"/>
          <p:cNvSpPr/>
          <p:nvPr/>
        </p:nvSpPr>
        <p:spPr>
          <a:xfrm rot="16200000">
            <a:off x="4181475" y="20955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Rounded Rectangle 55"/>
          <p:cNvSpPr/>
          <p:nvPr/>
        </p:nvSpPr>
        <p:spPr>
          <a:xfrm rot="16200000">
            <a:off x="4181475" y="32480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Rounded Rectangle 57"/>
          <p:cNvSpPr/>
          <p:nvPr/>
        </p:nvSpPr>
        <p:spPr>
          <a:xfrm rot="16200000">
            <a:off x="4181475" y="39243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95800" y="356235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62600" y="35814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Rounded Rectangle 60"/>
          <p:cNvSpPr/>
          <p:nvPr/>
        </p:nvSpPr>
        <p:spPr>
          <a:xfrm rot="5400000">
            <a:off x="5934075" y="3924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Rounded Rectangle 61"/>
          <p:cNvSpPr/>
          <p:nvPr/>
        </p:nvSpPr>
        <p:spPr>
          <a:xfrm rot="5400000">
            <a:off x="5934075" y="5067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724400" y="53721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10225" y="53816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Rounded Rectangle 66"/>
          <p:cNvSpPr/>
          <p:nvPr/>
        </p:nvSpPr>
        <p:spPr>
          <a:xfrm rot="16200000">
            <a:off x="4181475" y="47625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Arc 69"/>
          <p:cNvSpPr/>
          <p:nvPr/>
        </p:nvSpPr>
        <p:spPr>
          <a:xfrm flipH="1" flipV="1">
            <a:off x="4191000" y="3305175"/>
            <a:ext cx="533400" cy="533400"/>
          </a:xfrm>
          <a:prstGeom prst="arc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Arc 68"/>
          <p:cNvSpPr/>
          <p:nvPr/>
        </p:nvSpPr>
        <p:spPr>
          <a:xfrm>
            <a:off x="3733800" y="3762375"/>
            <a:ext cx="533400" cy="533400"/>
          </a:xfrm>
          <a:prstGeom prst="arc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25888" y="5257800"/>
            <a:ext cx="609600" cy="609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646" name="TextBox 15"/>
          <p:cNvSpPr txBox="1">
            <a:spLocks noChangeArrowheads="1"/>
          </p:cNvSpPr>
          <p:nvPr/>
        </p:nvSpPr>
        <p:spPr bwMode="auto">
          <a:xfrm>
            <a:off x="76200" y="6324600"/>
            <a:ext cx="846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aseline="3000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Tahoma" charset="0"/>
              </a:rPr>
              <a:t>Baran, “On Distributed Communication Networks.” RAND Tech. Report., 1962 / IEEE Trans.Comm., 1964.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286000"/>
            <a:ext cx="3681413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</a:rPr>
              <a:t>New traffic can be </a:t>
            </a:r>
            <a:r>
              <a:rPr lang="en-US" sz="2200" b="1" dirty="0">
                <a:solidFill>
                  <a:srgbClr val="000000"/>
                </a:solidFill>
                <a:latin typeface="Tahoma"/>
              </a:rPr>
              <a:t>injected</a:t>
            </a:r>
            <a:endParaRPr lang="en-US" sz="2200" dirty="0">
              <a:solidFill>
                <a:srgbClr val="000000"/>
              </a:solidFill>
              <a:latin typeface="Tahom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</a:rPr>
              <a:t>whenever there is a free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</a:rPr>
              <a:t>output link.</a:t>
            </a:r>
          </a:p>
        </p:txBody>
      </p:sp>
    </p:spTree>
    <p:extLst>
      <p:ext uri="{BB962C8B-B14F-4D97-AF65-F5344CB8AC3E}">
        <p14:creationId xmlns:p14="http://schemas.microsoft.com/office/powerpoint/2010/main" val="3889210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48" grpId="0" animBg="1"/>
      <p:bldP spid="4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130651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Input buffers are eliminated: </a:t>
            </a:r>
            <a:r>
              <a:rPr lang="en-US" dirty="0" smtClean="0">
                <a:latin typeface="Tahoma" charset="0"/>
              </a:rPr>
              <a:t>packets are </a:t>
            </a:r>
            <a:r>
              <a:rPr lang="en-US" dirty="0">
                <a:latin typeface="Tahoma" charset="0"/>
              </a:rPr>
              <a:t>buffered in</a:t>
            </a:r>
            <a:br>
              <a:rPr lang="en-US" dirty="0">
                <a:latin typeface="Tahoma" charset="0"/>
              </a:rPr>
            </a:br>
            <a:r>
              <a:rPr lang="en-US" b="1" dirty="0">
                <a:latin typeface="Tahoma" charset="0"/>
              </a:rPr>
              <a:t>pipeline latches</a:t>
            </a:r>
            <a:r>
              <a:rPr lang="en-US" dirty="0">
                <a:latin typeface="Tahoma" charset="0"/>
              </a:rPr>
              <a:t> and on </a:t>
            </a:r>
            <a:r>
              <a:rPr lang="en-US" b="1" dirty="0">
                <a:latin typeface="Tahoma" charset="0"/>
              </a:rPr>
              <a:t>network links</a:t>
            </a:r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87FA86-5300-A946-AA1D-99ED95C1B17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0" y="2643182"/>
            <a:ext cx="3094879" cy="3571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96615" name="Group 5"/>
          <p:cNvGrpSpPr>
            <a:grpSpLocks/>
          </p:cNvGrpSpPr>
          <p:nvPr/>
        </p:nvGrpSpPr>
        <p:grpSpPr bwMode="auto">
          <a:xfrm>
            <a:off x="2371725" y="3097213"/>
            <a:ext cx="849313" cy="2428875"/>
            <a:chOff x="1714480" y="2428868"/>
            <a:chExt cx="1000132" cy="28591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71448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71448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1448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1448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1448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6" name="Group 11"/>
          <p:cNvGrpSpPr>
            <a:grpSpLocks/>
          </p:cNvGrpSpPr>
          <p:nvPr/>
        </p:nvGrpSpPr>
        <p:grpSpPr bwMode="auto">
          <a:xfrm>
            <a:off x="3924300" y="3081338"/>
            <a:ext cx="627063" cy="2428875"/>
            <a:chOff x="3571868" y="2428868"/>
            <a:chExt cx="714380" cy="2859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7" name="Group 17"/>
          <p:cNvGrpSpPr>
            <a:grpSpLocks/>
          </p:cNvGrpSpPr>
          <p:nvPr/>
        </p:nvGrpSpPr>
        <p:grpSpPr bwMode="auto">
          <a:xfrm>
            <a:off x="4556125" y="2854325"/>
            <a:ext cx="1152525" cy="2913063"/>
            <a:chOff x="4286248" y="2143116"/>
            <a:chExt cx="1357322" cy="3429024"/>
          </a:xfrm>
        </p:grpSpPr>
        <p:sp>
          <p:nvSpPr>
            <p:cNvPr id="19" name="Rectangle 18"/>
            <p:cNvSpPr/>
            <p:nvPr/>
          </p:nvSpPr>
          <p:spPr>
            <a:xfrm>
              <a:off x="4286248" y="2143116"/>
              <a:ext cx="1357322" cy="3429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196689" name="Group 72"/>
            <p:cNvGrpSpPr>
              <a:grpSpLocks/>
            </p:cNvGrpSpPr>
            <p:nvPr/>
          </p:nvGrpSpPr>
          <p:grpSpPr bwMode="auto">
            <a:xfrm>
              <a:off x="4357686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357293" y="2358015"/>
                <a:ext cx="286048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3429792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86480" y="5428252"/>
                <a:ext cx="215002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90" name="Group 73"/>
            <p:cNvGrpSpPr>
              <a:grpSpLocks/>
            </p:cNvGrpSpPr>
            <p:nvPr/>
          </p:nvGrpSpPr>
          <p:grpSpPr bwMode="auto">
            <a:xfrm flipH="1">
              <a:off x="4429124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357291" y="2358015"/>
                <a:ext cx="286047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3429789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86477" y="5428252"/>
                <a:ext cx="215003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618" name="Group 27"/>
          <p:cNvGrpSpPr>
            <a:grpSpLocks/>
          </p:cNvGrpSpPr>
          <p:nvPr/>
        </p:nvGrpSpPr>
        <p:grpSpPr bwMode="auto">
          <a:xfrm>
            <a:off x="5708650" y="3097213"/>
            <a:ext cx="849313" cy="2428875"/>
            <a:chOff x="5643570" y="2428868"/>
            <a:chExt cx="1000132" cy="285910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64357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64357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64357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4357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64357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9" name="Group 33"/>
          <p:cNvGrpSpPr>
            <a:grpSpLocks/>
          </p:cNvGrpSpPr>
          <p:nvPr/>
        </p:nvGrpSpPr>
        <p:grpSpPr bwMode="auto">
          <a:xfrm>
            <a:off x="571500" y="2916238"/>
            <a:ext cx="942975" cy="2795587"/>
            <a:chOff x="604930" y="2214554"/>
            <a:chExt cx="1109550" cy="3292303"/>
          </a:xfrm>
        </p:grpSpPr>
        <p:sp>
          <p:nvSpPr>
            <p:cNvPr id="35" name="TextBox 34"/>
            <p:cNvSpPr txBox="1"/>
            <p:nvPr/>
          </p:nvSpPr>
          <p:spPr>
            <a:xfrm>
              <a:off x="604930" y="2214554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ＭＳ Ｐゴシック" charset="0"/>
                  <a:cs typeface="ＭＳ Ｐゴシック" charset="0"/>
                </a:rPr>
                <a:t>North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4930" y="2928728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ＭＳ Ｐゴシック" charset="0"/>
                  <a:cs typeface="ＭＳ Ｐゴシック" charset="0"/>
                </a:rPr>
                <a:t>South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8987" y="3642901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ＭＳ Ｐゴシック" charset="0"/>
                  <a:cs typeface="ＭＳ Ｐゴシック" charset="0"/>
                </a:rPr>
                <a:t>East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987" y="4357075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ＭＳ Ｐゴシック" charset="0"/>
                  <a:cs typeface="ＭＳ Ｐゴシック" charset="0"/>
                </a:rPr>
                <a:t>West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2175" y="5071249"/>
              <a:ext cx="941436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ＭＳ Ｐゴシック" charset="0"/>
                  <a:cs typeface="ＭＳ Ｐゴシック" charset="0"/>
                </a:rPr>
                <a:t>Local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467600" y="2909888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North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67600" y="3516313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South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39038" y="4124325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East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9038" y="4730750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West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24750" y="5337175"/>
            <a:ext cx="800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Local</a:t>
            </a:r>
          </a:p>
        </p:txBody>
      </p: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3248025" y="3427413"/>
            <a:ext cx="719138" cy="534987"/>
            <a:chOff x="3238486" y="2740892"/>
            <a:chExt cx="719141" cy="535708"/>
          </a:xfrm>
        </p:grpSpPr>
        <p:grpSp>
          <p:nvGrpSpPr>
            <p:cNvPr id="196670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267053" y="2758329"/>
                <a:ext cx="354014" cy="4875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5400000">
                <a:off x="3195498" y="3001334"/>
                <a:ext cx="48759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71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273198" y="2760560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3196930" y="3001928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rapezoid 76"/>
            <p:cNvSpPr/>
            <p:nvPr/>
          </p:nvSpPr>
          <p:spPr>
            <a:xfrm rot="5400000">
              <a:off x="3623899" y="2931745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8" name="Trapezoid 77"/>
            <p:cNvSpPr/>
            <p:nvPr/>
          </p:nvSpPr>
          <p:spPr>
            <a:xfrm rot="16200000" flipH="1">
              <a:off x="3047633" y="2942872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3" name="Group 87"/>
          <p:cNvGrpSpPr>
            <a:grpSpLocks/>
          </p:cNvGrpSpPr>
          <p:nvPr/>
        </p:nvGrpSpPr>
        <p:grpSpPr bwMode="auto">
          <a:xfrm>
            <a:off x="3248025" y="2803525"/>
            <a:ext cx="719138" cy="536575"/>
            <a:chOff x="3238486" y="2740892"/>
            <a:chExt cx="719141" cy="535708"/>
          </a:xfrm>
        </p:grpSpPr>
        <p:grpSp>
          <p:nvGrpSpPr>
            <p:cNvPr id="196662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267053" y="2758321"/>
                <a:ext cx="354014" cy="4861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rot="5400000">
                <a:off x="3196220" y="3000605"/>
                <a:ext cx="48615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63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273198" y="2758874"/>
                <a:ext cx="347663" cy="486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3196015" y="3001157"/>
                <a:ext cx="48615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rapezoid 90"/>
            <p:cNvSpPr/>
            <p:nvPr/>
          </p:nvSpPr>
          <p:spPr>
            <a:xfrm rot="5400000">
              <a:off x="3623882" y="2931761"/>
              <a:ext cx="524614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16200000" flipH="1">
              <a:off x="3047618" y="2942855"/>
              <a:ext cx="524613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6" name="Group 99"/>
          <p:cNvGrpSpPr>
            <a:grpSpLocks/>
          </p:cNvGrpSpPr>
          <p:nvPr/>
        </p:nvGrpSpPr>
        <p:grpSpPr bwMode="auto">
          <a:xfrm>
            <a:off x="3244850" y="4032250"/>
            <a:ext cx="719138" cy="534988"/>
            <a:chOff x="3238486" y="2740892"/>
            <a:chExt cx="719141" cy="535708"/>
          </a:xfrm>
        </p:grpSpPr>
        <p:grpSp>
          <p:nvGrpSpPr>
            <p:cNvPr id="196654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55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rapezoid 102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04" name="Trapezoid 103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9" name="Group 108"/>
          <p:cNvGrpSpPr>
            <a:grpSpLocks/>
          </p:cNvGrpSpPr>
          <p:nvPr/>
        </p:nvGrpSpPr>
        <p:grpSpPr bwMode="auto">
          <a:xfrm>
            <a:off x="3259138" y="4651375"/>
            <a:ext cx="719137" cy="534988"/>
            <a:chOff x="3238486" y="2740892"/>
            <a:chExt cx="719141" cy="535708"/>
          </a:xfrm>
        </p:grpSpPr>
        <p:grpSp>
          <p:nvGrpSpPr>
            <p:cNvPr id="196646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195499" y="3001336"/>
                <a:ext cx="48759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47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273197" y="2760558"/>
                <a:ext cx="347665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196930" y="3001926"/>
                <a:ext cx="4843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rapezoid 111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13" name="Trapezoid 112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2" name="Group 117"/>
          <p:cNvGrpSpPr>
            <a:grpSpLocks/>
          </p:cNvGrpSpPr>
          <p:nvPr/>
        </p:nvGrpSpPr>
        <p:grpSpPr bwMode="auto">
          <a:xfrm>
            <a:off x="3248025" y="5251450"/>
            <a:ext cx="719138" cy="534988"/>
            <a:chOff x="3238486" y="2740892"/>
            <a:chExt cx="719141" cy="535708"/>
          </a:xfrm>
        </p:grpSpPr>
        <p:grpSp>
          <p:nvGrpSpPr>
            <p:cNvPr id="196638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39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rapezoid 120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2" name="Trapezoid 121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5" name="Group 128"/>
          <p:cNvGrpSpPr>
            <a:grpSpLocks/>
          </p:cNvGrpSpPr>
          <p:nvPr/>
        </p:nvGrpSpPr>
        <p:grpSpPr bwMode="auto">
          <a:xfrm>
            <a:off x="3143250" y="3078163"/>
            <a:ext cx="841375" cy="2428875"/>
            <a:chOff x="3571868" y="2428868"/>
            <a:chExt cx="714380" cy="2859108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3286125" y="5857875"/>
            <a:ext cx="2786063" cy="285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Deflection Routing Logic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00" y="2133600"/>
            <a:ext cx="1966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Input Buffers</a:t>
            </a:r>
          </a:p>
        </p:txBody>
      </p:sp>
    </p:spTree>
    <p:extLst>
      <p:ext uri="{BB962C8B-B14F-4D97-AF65-F5344CB8AC3E}">
        <p14:creationId xmlns:p14="http://schemas.microsoft.com/office/powerpoint/2010/main" val="305857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Store and Forward Flow Control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 based flow control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Store and Forward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Packet copied entirely into network router before moving to the next node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Flow control unit is the entire packet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Leads to high per-packet latency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Requires buffering for entire packet in each node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E40B10-F82D-614C-83BE-336C960CD431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105400" y="48768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Can we do better?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42" name="Rectangle 4" descr="Large checker board"/>
          <p:cNvSpPr>
            <a:spLocks noChangeArrowheads="1"/>
          </p:cNvSpPr>
          <p:nvPr/>
        </p:nvSpPr>
        <p:spPr bwMode="auto">
          <a:xfrm>
            <a:off x="1295400" y="4343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3" name="Rectangle 5" descr="Large checker board"/>
          <p:cNvSpPr>
            <a:spLocks noChangeArrowheads="1"/>
          </p:cNvSpPr>
          <p:nvPr/>
        </p:nvSpPr>
        <p:spPr bwMode="auto">
          <a:xfrm>
            <a:off x="2743200" y="4343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4" name="Rectangle 6" descr="Large checker board"/>
          <p:cNvSpPr>
            <a:spLocks noChangeArrowheads="1"/>
          </p:cNvSpPr>
          <p:nvPr/>
        </p:nvSpPr>
        <p:spPr bwMode="auto">
          <a:xfrm>
            <a:off x="4191000" y="4343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5" name="Rectangle 7" descr="Large checker board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6" name="Rectangle 8" descr="Large checker board"/>
          <p:cNvSpPr>
            <a:spLocks noChangeArrowheads="1"/>
          </p:cNvSpPr>
          <p:nvPr/>
        </p:nvSpPr>
        <p:spPr bwMode="auto">
          <a:xfrm>
            <a:off x="1295400" y="5562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7" name="Rectangle 9" descr="Large checker board"/>
          <p:cNvSpPr>
            <a:spLocks noChangeArrowheads="1"/>
          </p:cNvSpPr>
          <p:nvPr/>
        </p:nvSpPr>
        <p:spPr bwMode="auto">
          <a:xfrm>
            <a:off x="2743200" y="5562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Line 13"/>
          <p:cNvSpPr>
            <a:spLocks noChangeShapeType="1"/>
          </p:cNvSpPr>
          <p:nvPr/>
        </p:nvSpPr>
        <p:spPr bwMode="auto">
          <a:xfrm>
            <a:off x="1828800" y="4572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" name="Line 14"/>
          <p:cNvSpPr>
            <a:spLocks noChangeShapeType="1"/>
          </p:cNvSpPr>
          <p:nvPr/>
        </p:nvSpPr>
        <p:spPr bwMode="auto">
          <a:xfrm>
            <a:off x="3276600" y="4572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4" name="Line 15"/>
          <p:cNvSpPr>
            <a:spLocks noChangeShapeType="1"/>
          </p:cNvSpPr>
          <p:nvPr/>
        </p:nvSpPr>
        <p:spPr bwMode="auto">
          <a:xfrm>
            <a:off x="1828800" y="5791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5" name="Line 16"/>
          <p:cNvSpPr>
            <a:spLocks noChangeShapeType="1"/>
          </p:cNvSpPr>
          <p:nvPr/>
        </p:nvSpPr>
        <p:spPr bwMode="auto">
          <a:xfrm>
            <a:off x="3276600" y="5791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8" name="Line 19"/>
          <p:cNvSpPr>
            <a:spLocks noChangeShapeType="1"/>
          </p:cNvSpPr>
          <p:nvPr/>
        </p:nvSpPr>
        <p:spPr bwMode="auto">
          <a:xfrm>
            <a:off x="1524000" y="4876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/>
        </p:nvSpPr>
        <p:spPr bwMode="auto">
          <a:xfrm>
            <a:off x="2971800" y="4876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2" name="Line 23"/>
          <p:cNvSpPr>
            <a:spLocks noChangeShapeType="1"/>
          </p:cNvSpPr>
          <p:nvPr/>
        </p:nvSpPr>
        <p:spPr bwMode="auto">
          <a:xfrm>
            <a:off x="4419600" y="4876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" name="Text Box 49" descr="Large checker board"/>
          <p:cNvSpPr txBox="1">
            <a:spLocks noChangeArrowheads="1"/>
          </p:cNvSpPr>
          <p:nvPr/>
        </p:nvSpPr>
        <p:spPr bwMode="auto">
          <a:xfrm>
            <a:off x="990600" y="4038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135" name="Text Box 50" descr="Large checker board"/>
          <p:cNvSpPr txBox="1">
            <a:spLocks noChangeArrowheads="1"/>
          </p:cNvSpPr>
          <p:nvPr/>
        </p:nvSpPr>
        <p:spPr bwMode="auto">
          <a:xfrm>
            <a:off x="3886200" y="5181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Arial" charset="0"/>
              </a:rPr>
              <a:t>D</a:t>
            </a: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6764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15240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13716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2192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1242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29718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28194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26670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45720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44196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42672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41148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4191000" y="59436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4191000" y="57912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4191000" y="56388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4191000" y="54864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Cut through Flow Control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Another form of packet based flow control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Start forwarding as soon as header is received and resources (buffer, channel, etc) allocated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Dramatic reduction in latency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Still allocate buffers and channel bandwidth for full packets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if packets are large?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083300-147B-9F4D-B749-0193CF94DFE1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40965" name="Rectangle 4" descr="Large checker board"/>
          <p:cNvSpPr>
            <a:spLocks noChangeArrowheads="1"/>
          </p:cNvSpPr>
          <p:nvPr/>
        </p:nvSpPr>
        <p:spPr bwMode="auto">
          <a:xfrm>
            <a:off x="1752600" y="3581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6" name="Rectangle 5" descr="Large checker board"/>
          <p:cNvSpPr>
            <a:spLocks noChangeArrowheads="1"/>
          </p:cNvSpPr>
          <p:nvPr/>
        </p:nvSpPr>
        <p:spPr bwMode="auto">
          <a:xfrm>
            <a:off x="3200400" y="3581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7" name="Rectangle 6" descr="Large checker board"/>
          <p:cNvSpPr>
            <a:spLocks noChangeArrowheads="1"/>
          </p:cNvSpPr>
          <p:nvPr/>
        </p:nvSpPr>
        <p:spPr bwMode="auto">
          <a:xfrm>
            <a:off x="4648200" y="3581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Rectangle 7" descr="Large checker board"/>
          <p:cNvSpPr>
            <a:spLocks noChangeArrowheads="1"/>
          </p:cNvSpPr>
          <p:nvPr/>
        </p:nvSpPr>
        <p:spPr bwMode="auto">
          <a:xfrm>
            <a:off x="4648200" y="4800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Rectangle 8" descr="Large checker board"/>
          <p:cNvSpPr>
            <a:spLocks noChangeArrowheads="1"/>
          </p:cNvSpPr>
          <p:nvPr/>
        </p:nvSpPr>
        <p:spPr bwMode="auto">
          <a:xfrm>
            <a:off x="1752600" y="4800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0" name="Rectangle 9" descr="Large checker board"/>
          <p:cNvSpPr>
            <a:spLocks noChangeArrowheads="1"/>
          </p:cNvSpPr>
          <p:nvPr/>
        </p:nvSpPr>
        <p:spPr bwMode="auto">
          <a:xfrm>
            <a:off x="3200400" y="4800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>
            <a:off x="2286000" y="3810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auto">
          <a:xfrm>
            <a:off x="3733800" y="3810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" name="Line 15"/>
          <p:cNvSpPr>
            <a:spLocks noChangeShapeType="1"/>
          </p:cNvSpPr>
          <p:nvPr/>
        </p:nvSpPr>
        <p:spPr bwMode="auto">
          <a:xfrm>
            <a:off x="2286000" y="5029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4" name="Line 16"/>
          <p:cNvSpPr>
            <a:spLocks noChangeShapeType="1"/>
          </p:cNvSpPr>
          <p:nvPr/>
        </p:nvSpPr>
        <p:spPr bwMode="auto">
          <a:xfrm>
            <a:off x="3733800" y="5029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" name="Line 19"/>
          <p:cNvSpPr>
            <a:spLocks noChangeShapeType="1"/>
          </p:cNvSpPr>
          <p:nvPr/>
        </p:nvSpPr>
        <p:spPr bwMode="auto">
          <a:xfrm>
            <a:off x="1981200" y="4114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9" name="Line 21"/>
          <p:cNvSpPr>
            <a:spLocks noChangeShapeType="1"/>
          </p:cNvSpPr>
          <p:nvPr/>
        </p:nvSpPr>
        <p:spPr bwMode="auto">
          <a:xfrm>
            <a:off x="3429000" y="4114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1" name="Line 23"/>
          <p:cNvSpPr>
            <a:spLocks noChangeShapeType="1"/>
          </p:cNvSpPr>
          <p:nvPr/>
        </p:nvSpPr>
        <p:spPr bwMode="auto">
          <a:xfrm>
            <a:off x="4876800" y="4114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" name="Text Box 49" descr="Large checker board"/>
          <p:cNvSpPr txBox="1">
            <a:spLocks noChangeArrowheads="1"/>
          </p:cNvSpPr>
          <p:nvPr/>
        </p:nvSpPr>
        <p:spPr bwMode="auto">
          <a:xfrm>
            <a:off x="1447800" y="3276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104" name="Text Box 50" descr="Large checker board"/>
          <p:cNvSpPr txBox="1">
            <a:spLocks noChangeArrowheads="1"/>
          </p:cNvSpPr>
          <p:nvPr/>
        </p:nvSpPr>
        <p:spPr bwMode="auto">
          <a:xfrm>
            <a:off x="4343400" y="4419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Arial" charset="0"/>
              </a:rPr>
              <a:t>D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21336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9812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18288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6764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5814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4290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2766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1242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0292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48768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7244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5720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48200" y="51816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4648200" y="50292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648200" y="48768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4648200" y="47244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42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Cut through Flow Control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to do if output port is blocked?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Lets the tail continue when the head is blocked, absorbing the whole message into a single switch. </a:t>
            </a:r>
          </a:p>
          <a:p>
            <a:pPr lvl="1"/>
            <a:r>
              <a:rPr lang="en-US">
                <a:solidFill>
                  <a:schemeClr val="hlink"/>
                </a:solidFill>
                <a:latin typeface="Tahoma" charset="0"/>
                <a:ea typeface="ＭＳ Ｐゴシック" charset="0"/>
              </a:rPr>
              <a:t>Requires a buffer large enough to hold the largest packet.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Degenerates to store-and-forward with high contention</a:t>
            </a:r>
          </a:p>
          <a:p>
            <a:endParaRPr lang="en-US" b="1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Can we do better?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1F576F-F216-574B-85CB-47DFC323468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48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Wormhole Flow Control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657600" y="996950"/>
            <a:ext cx="5486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Packets broken into (potentially) smaller flits (buffer/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bw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allocation unit)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Flits are sent across the fabric in a </a:t>
            </a:r>
            <a:r>
              <a:rPr lang="en-US" sz="2200" i="1" dirty="0">
                <a:latin typeface="Tahoma" charset="0"/>
                <a:ea typeface="ＭＳ Ｐゴシック" charset="0"/>
                <a:cs typeface="ＭＳ Ｐゴシック" charset="0"/>
              </a:rPr>
              <a:t>wormhole fashion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Body follows head, tail follows body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Pipelined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If head blocked, rest of packet stops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Routing (</a:t>
            </a:r>
            <a:r>
              <a:rPr lang="en-US" sz="2000" dirty="0" err="1">
                <a:latin typeface="Tahoma" charset="0"/>
                <a:ea typeface="ＭＳ Ｐゴシック" charset="0"/>
              </a:rPr>
              <a:t>src</a:t>
            </a:r>
            <a:r>
              <a:rPr lang="en-US" sz="2000" dirty="0">
                <a:latin typeface="Tahoma" charset="0"/>
                <a:ea typeface="ＭＳ Ｐゴシック" charset="0"/>
              </a:rPr>
              <a:t>/</a:t>
            </a:r>
            <a:r>
              <a:rPr lang="en-US" sz="2000" dirty="0" err="1">
                <a:latin typeface="Tahoma" charset="0"/>
                <a:ea typeface="ＭＳ Ｐゴシック" charset="0"/>
              </a:rPr>
              <a:t>dest</a:t>
            </a:r>
            <a:r>
              <a:rPr lang="en-US" sz="2000" dirty="0">
                <a:latin typeface="Tahoma" charset="0"/>
                <a:ea typeface="ＭＳ Ｐゴシック" charset="0"/>
              </a:rPr>
              <a:t>) information only in head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How does body/tail know where to go?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Latency almost independent of distance for long messages</a:t>
            </a:r>
          </a:p>
          <a:p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1D4292-324D-6348-98FA-8946883DA9B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43013" name="Object 2"/>
          <p:cNvGraphicFramePr>
            <a:graphicFrameLocks noChangeAspect="1"/>
          </p:cNvGraphicFramePr>
          <p:nvPr/>
        </p:nvGraphicFramePr>
        <p:xfrm>
          <a:off x="381000" y="1371600"/>
          <a:ext cx="289560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5" name="VISIO" r:id="rId3" imgW="2895600" imgH="4610100" progId="Visio.Drawing.6">
                  <p:embed/>
                </p:oleObj>
              </mc:Choice>
              <mc:Fallback>
                <p:oleObj name="VISIO" r:id="rId3" imgW="2895600" imgH="46101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895600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18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Wormhole Flow Control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2672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Advantages over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store and forward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flow control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Lower latency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More efficient buffer </a:t>
            </a:r>
            <a:r>
              <a:rPr lang="en-US" dirty="0" smtClean="0">
                <a:latin typeface="Tahoma" charset="0"/>
                <a:ea typeface="ＭＳ Ｐゴシック" charset="0"/>
              </a:rPr>
              <a:t>utilization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Limitations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 Suffers from </a:t>
            </a:r>
            <a:r>
              <a:rPr lang="en-US" b="1" dirty="0">
                <a:latin typeface="Tahoma" charset="0"/>
                <a:ea typeface="ＭＳ Ｐゴシック" charset="0"/>
              </a:rPr>
              <a:t>head of line blocking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- If head flit cannot move due to contention, another worm cannot proceed even though links may be idle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099BC7-30DB-CF46-AEF5-91F61F9FDF3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44037" name="Rectangle 35"/>
          <p:cNvSpPr>
            <a:spLocks noChangeArrowheads="1"/>
          </p:cNvSpPr>
          <p:nvPr/>
        </p:nvSpPr>
        <p:spPr bwMode="auto">
          <a:xfrm>
            <a:off x="3886200" y="4324350"/>
            <a:ext cx="2743200" cy="1600200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4038" name="Straight Connector 36"/>
          <p:cNvCxnSpPr>
            <a:cxnSpLocks noChangeShapeType="1"/>
          </p:cNvCxnSpPr>
          <p:nvPr/>
        </p:nvCxnSpPr>
        <p:spPr bwMode="auto">
          <a:xfrm>
            <a:off x="1827213" y="5237163"/>
            <a:ext cx="1828800" cy="1587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Straight Connector 37"/>
          <p:cNvCxnSpPr>
            <a:cxnSpLocks noChangeShapeType="1"/>
          </p:cNvCxnSpPr>
          <p:nvPr/>
        </p:nvCxnSpPr>
        <p:spPr bwMode="auto">
          <a:xfrm rot="5400000">
            <a:off x="3353593" y="5542757"/>
            <a:ext cx="608013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Connector 38"/>
          <p:cNvCxnSpPr>
            <a:cxnSpLocks noChangeShapeType="1"/>
          </p:cNvCxnSpPr>
          <p:nvPr/>
        </p:nvCxnSpPr>
        <p:spPr bwMode="auto">
          <a:xfrm>
            <a:off x="1828800" y="5846763"/>
            <a:ext cx="1828800" cy="1587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 bwMode="auto">
          <a:xfrm>
            <a:off x="3198813" y="5389563"/>
            <a:ext cx="304800" cy="381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41613" y="5389563"/>
            <a:ext cx="381000" cy="381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cxnSp>
        <p:nvCxnSpPr>
          <p:cNvPr id="44043" name="Straight Connector 41"/>
          <p:cNvCxnSpPr>
            <a:cxnSpLocks noChangeShapeType="1"/>
          </p:cNvCxnSpPr>
          <p:nvPr/>
        </p:nvCxnSpPr>
        <p:spPr bwMode="auto">
          <a:xfrm>
            <a:off x="1827213" y="4324350"/>
            <a:ext cx="1828800" cy="1588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Connector 42"/>
          <p:cNvCxnSpPr>
            <a:cxnSpLocks noChangeShapeType="1"/>
          </p:cNvCxnSpPr>
          <p:nvPr/>
        </p:nvCxnSpPr>
        <p:spPr bwMode="auto">
          <a:xfrm rot="16200000" flipH="1">
            <a:off x="3315494" y="4668044"/>
            <a:ext cx="684212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Connector 43"/>
          <p:cNvCxnSpPr>
            <a:cxnSpLocks noChangeShapeType="1"/>
          </p:cNvCxnSpPr>
          <p:nvPr/>
        </p:nvCxnSpPr>
        <p:spPr bwMode="auto">
          <a:xfrm>
            <a:off x="1828800" y="5010150"/>
            <a:ext cx="1828800" cy="1588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3046413" y="4475163"/>
            <a:ext cx="457200" cy="38258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665413" y="4475163"/>
            <a:ext cx="304800" cy="38258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979613" y="4475163"/>
            <a:ext cx="609600" cy="38258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133600" y="5389563"/>
            <a:ext cx="531813" cy="381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8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3733800" y="38814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Arial"/>
              </a:rPr>
              <a:t>Switching Fabric</a:t>
            </a:r>
            <a:endParaRPr lang="en-US" sz="240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676400" y="3886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Arial"/>
              </a:rPr>
              <a:t>Input Queues</a:t>
            </a:r>
            <a:endParaRPr lang="en-US" sz="240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6705600" y="38814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Arial"/>
              </a:rPr>
              <a:t>Outputs</a:t>
            </a:r>
            <a:endParaRPr lang="en-US" sz="240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053" name="Right Arrow 51"/>
          <p:cNvSpPr>
            <a:spLocks noChangeArrowheads="1"/>
          </p:cNvSpPr>
          <p:nvPr/>
        </p:nvSpPr>
        <p:spPr bwMode="auto">
          <a:xfrm>
            <a:off x="914400" y="4397375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99"/>
          </a:solidFill>
          <a:ln w="63500" cap="rnd">
            <a:solidFill>
              <a:srgbClr val="66999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4" name="Right Arrow 52"/>
          <p:cNvSpPr>
            <a:spLocks noChangeArrowheads="1"/>
          </p:cNvSpPr>
          <p:nvPr/>
        </p:nvSpPr>
        <p:spPr bwMode="auto">
          <a:xfrm>
            <a:off x="914400" y="53340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99"/>
          </a:solidFill>
          <a:ln w="63500" cap="rnd">
            <a:solidFill>
              <a:srgbClr val="66999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5" name="Right Arrow 53"/>
          <p:cNvSpPr>
            <a:spLocks noChangeArrowheads="1"/>
          </p:cNvSpPr>
          <p:nvPr/>
        </p:nvSpPr>
        <p:spPr bwMode="auto">
          <a:xfrm>
            <a:off x="6781800" y="4400550"/>
            <a:ext cx="1524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99"/>
          </a:solidFill>
          <a:ln w="63500" cap="rnd">
            <a:solidFill>
              <a:srgbClr val="66999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6" name="Right Arrow 54"/>
          <p:cNvSpPr>
            <a:spLocks noChangeArrowheads="1"/>
          </p:cNvSpPr>
          <p:nvPr/>
        </p:nvSpPr>
        <p:spPr bwMode="auto">
          <a:xfrm>
            <a:off x="6781800" y="5238750"/>
            <a:ext cx="1524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99"/>
          </a:solidFill>
          <a:ln w="63500" cap="rnd">
            <a:solidFill>
              <a:srgbClr val="66999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8305800" y="4267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sz="400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8305800" y="5159375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V="1">
            <a:off x="3886200" y="4857750"/>
            <a:ext cx="2743200" cy="685800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58"/>
          <p:cNvSpPr txBox="1"/>
          <p:nvPr/>
        </p:nvSpPr>
        <p:spPr bwMode="auto">
          <a:xfrm>
            <a:off x="304800" y="429895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sz="4000" b="1" kern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304800" y="5235575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2057400" y="607695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  <a:latin typeface="Arial"/>
                <a:ea typeface="ＭＳ Ｐゴシック" charset="0"/>
                <a:cs typeface="Arial"/>
              </a:rPr>
              <a:t>HOL Blocking</a:t>
            </a:r>
          </a:p>
        </p:txBody>
      </p:sp>
      <p:cxnSp>
        <p:nvCxnSpPr>
          <p:cNvPr id="62" name="Straight Arrow Connector 61"/>
          <p:cNvCxnSpPr>
            <a:cxnSpLocks noChangeShapeType="1"/>
            <a:endCxn id="41" idx="2"/>
          </p:cNvCxnSpPr>
          <p:nvPr/>
        </p:nvCxnSpPr>
        <p:spPr bwMode="auto">
          <a:xfrm rot="16200000" flipV="1">
            <a:off x="2798763" y="5903913"/>
            <a:ext cx="306387" cy="39687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2"/>
          <p:cNvSpPr txBox="1"/>
          <p:nvPr/>
        </p:nvSpPr>
        <p:spPr bwMode="auto">
          <a:xfrm>
            <a:off x="7010400" y="493395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C00000"/>
                </a:solidFill>
                <a:latin typeface="Arial"/>
                <a:ea typeface="ＭＳ Ｐゴシック" charset="0"/>
                <a:cs typeface="Arial"/>
              </a:rPr>
              <a:t>Idle!</a:t>
            </a:r>
          </a:p>
        </p:txBody>
      </p: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3886200" y="4705350"/>
            <a:ext cx="2743200" cy="1588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3886200" y="4705350"/>
            <a:ext cx="2743200" cy="1588"/>
          </a:xfrm>
          <a:prstGeom prst="straightConnector1">
            <a:avLst/>
          </a:prstGeom>
          <a:noFill/>
          <a:ln w="1016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flipV="1">
            <a:off x="3886200" y="4857750"/>
            <a:ext cx="2743200" cy="685800"/>
          </a:xfrm>
          <a:prstGeom prst="straightConnector1">
            <a:avLst/>
          </a:prstGeom>
          <a:noFill/>
          <a:ln w="38100" cap="rnd">
            <a:solidFill>
              <a:srgbClr val="C00000">
                <a:alpha val="23921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0" y="3775075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1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8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Head of Line Blocking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 worm can be before another in the router input buffer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Due to FIFO nature, the second worm cannot be scheduled even though it may need to access another output port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CD22F6-D0EF-AF4F-B3F1-909722E4F63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0833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366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Head of Line Blocking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33064B-8C83-624F-B618-A83CC1D525B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46084" name="Rectangle 4" descr="Large checker board"/>
          <p:cNvSpPr>
            <a:spLocks noChangeArrowheads="1"/>
          </p:cNvSpPr>
          <p:nvPr/>
        </p:nvSpPr>
        <p:spPr bwMode="auto">
          <a:xfrm>
            <a:off x="1447800" y="2819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ectangle 5" descr="Large checker board"/>
          <p:cNvSpPr>
            <a:spLocks noChangeArrowheads="1"/>
          </p:cNvSpPr>
          <p:nvPr/>
        </p:nvSpPr>
        <p:spPr bwMode="auto">
          <a:xfrm>
            <a:off x="2895600" y="2819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6" name="Rectangle 6" descr="Large checker board"/>
          <p:cNvSpPr>
            <a:spLocks noChangeArrowheads="1"/>
          </p:cNvSpPr>
          <p:nvPr/>
        </p:nvSpPr>
        <p:spPr bwMode="auto">
          <a:xfrm>
            <a:off x="4343400" y="2819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7" name="Rectangle 7" descr="Large checker board"/>
          <p:cNvSpPr>
            <a:spLocks noChangeArrowheads="1"/>
          </p:cNvSpPr>
          <p:nvPr/>
        </p:nvSpPr>
        <p:spPr bwMode="auto">
          <a:xfrm>
            <a:off x="4343400" y="4038600"/>
            <a:ext cx="533400" cy="533400"/>
          </a:xfrm>
          <a:prstGeom prst="rect">
            <a:avLst/>
          </a:prstGeom>
          <a:solidFill>
            <a:srgbClr val="C6D9F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8" name="Rectangle 8" descr="Large checker board"/>
          <p:cNvSpPr>
            <a:spLocks noChangeArrowheads="1"/>
          </p:cNvSpPr>
          <p:nvPr/>
        </p:nvSpPr>
        <p:spPr bwMode="auto">
          <a:xfrm>
            <a:off x="1447800" y="4038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9" name="Rectangle 9" descr="Large checker board"/>
          <p:cNvSpPr>
            <a:spLocks noChangeArrowheads="1"/>
          </p:cNvSpPr>
          <p:nvPr/>
        </p:nvSpPr>
        <p:spPr bwMode="auto">
          <a:xfrm>
            <a:off x="5791200" y="2819400"/>
            <a:ext cx="533400" cy="533400"/>
          </a:xfrm>
          <a:prstGeom prst="rect">
            <a:avLst/>
          </a:prstGeom>
          <a:solidFill>
            <a:srgbClr val="D996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" name="Rectangle 10" descr="Large checker board"/>
          <p:cNvSpPr>
            <a:spLocks noChangeArrowheads="1"/>
          </p:cNvSpPr>
          <p:nvPr/>
        </p:nvSpPr>
        <p:spPr bwMode="auto">
          <a:xfrm>
            <a:off x="4343400" y="5257800"/>
            <a:ext cx="533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1" name="Rectangle 11" descr="Large checker board"/>
          <p:cNvSpPr>
            <a:spLocks noChangeArrowheads="1"/>
          </p:cNvSpPr>
          <p:nvPr/>
        </p:nvSpPr>
        <p:spPr bwMode="auto">
          <a:xfrm>
            <a:off x="1447800" y="525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2" name="Rectangle 12" descr="Large checker board"/>
          <p:cNvSpPr>
            <a:spLocks noChangeArrowheads="1"/>
          </p:cNvSpPr>
          <p:nvPr/>
        </p:nvSpPr>
        <p:spPr bwMode="auto">
          <a:xfrm>
            <a:off x="2895600" y="525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" name="Line 13"/>
          <p:cNvSpPr>
            <a:spLocks noChangeShapeType="1"/>
          </p:cNvSpPr>
          <p:nvPr/>
        </p:nvSpPr>
        <p:spPr bwMode="auto">
          <a:xfrm>
            <a:off x="1981200" y="3048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1" name="Line 14"/>
          <p:cNvSpPr>
            <a:spLocks noChangeShapeType="1"/>
          </p:cNvSpPr>
          <p:nvPr/>
        </p:nvSpPr>
        <p:spPr bwMode="auto">
          <a:xfrm>
            <a:off x="3429000" y="3048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2" name="Line 15"/>
          <p:cNvSpPr>
            <a:spLocks noChangeShapeType="1"/>
          </p:cNvSpPr>
          <p:nvPr/>
        </p:nvSpPr>
        <p:spPr bwMode="auto">
          <a:xfrm>
            <a:off x="1981200" y="4267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3" name="Line 16"/>
          <p:cNvSpPr>
            <a:spLocks noChangeShapeType="1"/>
          </p:cNvSpPr>
          <p:nvPr/>
        </p:nvSpPr>
        <p:spPr bwMode="auto">
          <a:xfrm>
            <a:off x="3429000" y="4267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4" name="Line 17"/>
          <p:cNvSpPr>
            <a:spLocks noChangeShapeType="1"/>
          </p:cNvSpPr>
          <p:nvPr/>
        </p:nvSpPr>
        <p:spPr bwMode="auto">
          <a:xfrm>
            <a:off x="1981200" y="548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5" name="Line 18"/>
          <p:cNvSpPr>
            <a:spLocks noChangeShapeType="1"/>
          </p:cNvSpPr>
          <p:nvPr/>
        </p:nvSpPr>
        <p:spPr bwMode="auto">
          <a:xfrm>
            <a:off x="3429000" y="548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6" name="Line 19"/>
          <p:cNvSpPr>
            <a:spLocks noChangeShapeType="1"/>
          </p:cNvSpPr>
          <p:nvPr/>
        </p:nvSpPr>
        <p:spPr bwMode="auto">
          <a:xfrm>
            <a:off x="16764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7" name="Line 20"/>
          <p:cNvSpPr>
            <a:spLocks noChangeShapeType="1"/>
          </p:cNvSpPr>
          <p:nvPr/>
        </p:nvSpPr>
        <p:spPr bwMode="auto">
          <a:xfrm>
            <a:off x="16764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8" name="Line 21"/>
          <p:cNvSpPr>
            <a:spLocks noChangeShapeType="1"/>
          </p:cNvSpPr>
          <p:nvPr/>
        </p:nvSpPr>
        <p:spPr bwMode="auto">
          <a:xfrm>
            <a:off x="31242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9" name="Line 22"/>
          <p:cNvSpPr>
            <a:spLocks noChangeShapeType="1"/>
          </p:cNvSpPr>
          <p:nvPr/>
        </p:nvSpPr>
        <p:spPr bwMode="auto">
          <a:xfrm>
            <a:off x="31242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0" name="Line 23"/>
          <p:cNvSpPr>
            <a:spLocks noChangeShapeType="1"/>
          </p:cNvSpPr>
          <p:nvPr/>
        </p:nvSpPr>
        <p:spPr bwMode="auto">
          <a:xfrm>
            <a:off x="45720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1" name="Line 24"/>
          <p:cNvSpPr>
            <a:spLocks noChangeShapeType="1"/>
          </p:cNvSpPr>
          <p:nvPr/>
        </p:nvSpPr>
        <p:spPr bwMode="auto">
          <a:xfrm>
            <a:off x="45720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9050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18288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17526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6764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33528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2766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2004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31242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48006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47244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46482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45720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4343400" y="4114800"/>
            <a:ext cx="533400" cy="762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18" name="Rectangle 7" descr="Large checker board"/>
          <p:cNvSpPr>
            <a:spLocks noChangeArrowheads="1"/>
          </p:cNvSpPr>
          <p:nvPr/>
        </p:nvSpPr>
        <p:spPr bwMode="auto">
          <a:xfrm>
            <a:off x="4343400" y="1600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19" name="Rectangle 8" descr="Large checker board"/>
          <p:cNvSpPr>
            <a:spLocks noChangeArrowheads="1"/>
          </p:cNvSpPr>
          <p:nvPr/>
        </p:nvSpPr>
        <p:spPr bwMode="auto">
          <a:xfrm>
            <a:off x="1447800" y="1600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20" name="Rectangle 9" descr="Large checker board"/>
          <p:cNvSpPr>
            <a:spLocks noChangeArrowheads="1"/>
          </p:cNvSpPr>
          <p:nvPr/>
        </p:nvSpPr>
        <p:spPr bwMode="auto">
          <a:xfrm>
            <a:off x="2895600" y="1600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Line 15"/>
          <p:cNvSpPr>
            <a:spLocks noChangeShapeType="1"/>
          </p:cNvSpPr>
          <p:nvPr/>
        </p:nvSpPr>
        <p:spPr bwMode="auto">
          <a:xfrm>
            <a:off x="1981200" y="1828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9" name="Line 16"/>
          <p:cNvSpPr>
            <a:spLocks noChangeShapeType="1"/>
          </p:cNvSpPr>
          <p:nvPr/>
        </p:nvSpPr>
        <p:spPr bwMode="auto">
          <a:xfrm>
            <a:off x="3429000" y="1828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16764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" name="Line 22"/>
          <p:cNvSpPr>
            <a:spLocks noChangeShapeType="1"/>
          </p:cNvSpPr>
          <p:nvPr/>
        </p:nvSpPr>
        <p:spPr bwMode="auto">
          <a:xfrm>
            <a:off x="31242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2" name="Line 24"/>
          <p:cNvSpPr>
            <a:spLocks noChangeShapeType="1"/>
          </p:cNvSpPr>
          <p:nvPr/>
        </p:nvSpPr>
        <p:spPr bwMode="auto">
          <a:xfrm>
            <a:off x="45720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126" name="Rectangle 7" descr="Large checker board"/>
          <p:cNvSpPr>
            <a:spLocks noChangeArrowheads="1"/>
          </p:cNvSpPr>
          <p:nvPr/>
        </p:nvSpPr>
        <p:spPr bwMode="auto">
          <a:xfrm>
            <a:off x="5791200" y="4038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27" name="Rectangle 10" descr="Large checker board"/>
          <p:cNvSpPr>
            <a:spLocks noChangeArrowheads="1"/>
          </p:cNvSpPr>
          <p:nvPr/>
        </p:nvSpPr>
        <p:spPr bwMode="auto">
          <a:xfrm>
            <a:off x="5791200" y="525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" name="Line 16"/>
          <p:cNvSpPr>
            <a:spLocks noChangeShapeType="1"/>
          </p:cNvSpPr>
          <p:nvPr/>
        </p:nvSpPr>
        <p:spPr bwMode="auto">
          <a:xfrm>
            <a:off x="4876800" y="4267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" name="Line 18"/>
          <p:cNvSpPr>
            <a:spLocks noChangeShapeType="1"/>
          </p:cNvSpPr>
          <p:nvPr/>
        </p:nvSpPr>
        <p:spPr bwMode="auto">
          <a:xfrm>
            <a:off x="4876800" y="548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7" name="Line 24"/>
          <p:cNvSpPr>
            <a:spLocks noChangeShapeType="1"/>
          </p:cNvSpPr>
          <p:nvPr/>
        </p:nvSpPr>
        <p:spPr bwMode="auto">
          <a:xfrm>
            <a:off x="60198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131" name="Rectangle 7" descr="Large checker board"/>
          <p:cNvSpPr>
            <a:spLocks noChangeArrowheads="1"/>
          </p:cNvSpPr>
          <p:nvPr/>
        </p:nvSpPr>
        <p:spPr bwMode="auto">
          <a:xfrm>
            <a:off x="2895600" y="4038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" name="Line 16"/>
          <p:cNvSpPr>
            <a:spLocks noChangeShapeType="1"/>
          </p:cNvSpPr>
          <p:nvPr/>
        </p:nvSpPr>
        <p:spPr bwMode="auto">
          <a:xfrm>
            <a:off x="4876800" y="3048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0" name="Line 24"/>
          <p:cNvSpPr>
            <a:spLocks noChangeShapeType="1"/>
          </p:cNvSpPr>
          <p:nvPr/>
        </p:nvSpPr>
        <p:spPr bwMode="auto">
          <a:xfrm>
            <a:off x="60198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134" name="Rectangle 7" descr="Large checker board"/>
          <p:cNvSpPr>
            <a:spLocks noChangeArrowheads="1"/>
          </p:cNvSpPr>
          <p:nvPr/>
        </p:nvSpPr>
        <p:spPr bwMode="auto">
          <a:xfrm>
            <a:off x="5791200" y="1600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2" name="Line 16"/>
          <p:cNvSpPr>
            <a:spLocks noChangeShapeType="1"/>
          </p:cNvSpPr>
          <p:nvPr/>
        </p:nvSpPr>
        <p:spPr bwMode="auto">
          <a:xfrm>
            <a:off x="4876800" y="1828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3" name="Line 24"/>
          <p:cNvSpPr>
            <a:spLocks noChangeShapeType="1"/>
          </p:cNvSpPr>
          <p:nvPr/>
        </p:nvSpPr>
        <p:spPr bwMode="auto">
          <a:xfrm>
            <a:off x="60198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6002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15240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14478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13716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4343400" y="4495800"/>
            <a:ext cx="533400" cy="7620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4343400" y="4419600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4343400" y="4343400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4343400" y="4267200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4343400" y="4191000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30480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29718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28956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28194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44958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44196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4343400" y="2819400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" name="Rounded Rectangular Callout 219"/>
          <p:cNvSpPr>
            <a:spLocks noChangeArrowheads="1"/>
          </p:cNvSpPr>
          <p:nvPr/>
        </p:nvSpPr>
        <p:spPr bwMode="auto">
          <a:xfrm>
            <a:off x="5181600" y="4953000"/>
            <a:ext cx="2133600" cy="1036638"/>
          </a:xfrm>
          <a:prstGeom prst="wedgeRoundRectCallout">
            <a:avLst>
              <a:gd name="adj1" fmla="val -78569"/>
              <a:gd name="adj2" fmla="val -64912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rPr>
              <a:t>Blocked by other packets</a:t>
            </a:r>
          </a:p>
        </p:txBody>
      </p:sp>
      <p:sp>
        <p:nvSpPr>
          <p:cNvPr id="221" name="Rounded Rectangular Callout 220"/>
          <p:cNvSpPr>
            <a:spLocks noChangeArrowheads="1"/>
          </p:cNvSpPr>
          <p:nvPr/>
        </p:nvSpPr>
        <p:spPr bwMode="auto">
          <a:xfrm>
            <a:off x="5791200" y="1309688"/>
            <a:ext cx="2133600" cy="1036637"/>
          </a:xfrm>
          <a:prstGeom prst="wedgeRoundRectCallout">
            <a:avLst>
              <a:gd name="adj1" fmla="val -75597"/>
              <a:gd name="adj2" fmla="val 115181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rPr>
              <a:t>Channel idle but red packet blocked behind blue</a:t>
            </a:r>
          </a:p>
        </p:txBody>
      </p:sp>
      <p:sp>
        <p:nvSpPr>
          <p:cNvPr id="222" name="Rounded Rectangular Callout 221"/>
          <p:cNvSpPr>
            <a:spLocks noChangeArrowheads="1"/>
          </p:cNvSpPr>
          <p:nvPr/>
        </p:nvSpPr>
        <p:spPr bwMode="auto">
          <a:xfrm>
            <a:off x="6019800" y="3595688"/>
            <a:ext cx="2133600" cy="1036637"/>
          </a:xfrm>
          <a:prstGeom prst="wedgeRoundRectCallout">
            <a:avLst>
              <a:gd name="adj1" fmla="val -117259"/>
              <a:gd name="adj2" fmla="val -53884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rPr>
              <a:t>Buffer full: blue cannot proceed</a:t>
            </a:r>
          </a:p>
        </p:txBody>
      </p:sp>
      <p:sp>
        <p:nvSpPr>
          <p:cNvPr id="223" name="Rounded Rectangular Callout 222"/>
          <p:cNvSpPr>
            <a:spLocks noChangeArrowheads="1"/>
          </p:cNvSpPr>
          <p:nvPr/>
        </p:nvSpPr>
        <p:spPr bwMode="auto">
          <a:xfrm>
            <a:off x="2362200" y="1295400"/>
            <a:ext cx="2438400" cy="1036638"/>
          </a:xfrm>
          <a:prstGeom prst="wedgeRoundRectCallout">
            <a:avLst>
              <a:gd name="adj1" fmla="val 10912"/>
              <a:gd name="adj2" fmla="val 116403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rPr>
              <a:t>Red holds this channel: channel remains idle until read proceeds</a:t>
            </a:r>
          </a:p>
        </p:txBody>
      </p:sp>
    </p:spTree>
    <p:extLst>
      <p:ext uri="{BB962C8B-B14F-4D97-AF65-F5344CB8AC3E}">
        <p14:creationId xmlns:p14="http://schemas.microsoft.com/office/powerpoint/2010/main" val="423766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204" grpId="0" animBg="1"/>
      <p:bldP spid="205" grpId="0" animBg="1"/>
      <p:bldP spid="206" grpId="0" animBg="1"/>
      <p:bldP spid="207" grpId="0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Virtual Channel Flow Control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Multiplex multiple channels over one physical channel</a:t>
            </a: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Divide up the input buffer into multiple buffers sharing a single physical channel</a:t>
            </a:r>
          </a:p>
          <a:p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Dally,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Virtual Channel Flow Control,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ISCA 1990.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D04DC-5BFD-0143-94E6-073B97322AAA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69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953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1524000" y="3352800"/>
            <a:ext cx="6858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7563"/>
            <a:ext cx="39624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7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Terminology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Network interface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Module that connects endpoints (e.g. processors) to </a:t>
            </a:r>
            <a:r>
              <a:rPr lang="en-US" dirty="0" smtClean="0">
                <a:latin typeface="Tahoma" charset="0"/>
                <a:ea typeface="ＭＳ Ｐゴシック" charset="0"/>
              </a:rPr>
              <a:t>network 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Decouples computation/communication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Link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Bundle of wires that </a:t>
            </a:r>
            <a:r>
              <a:rPr lang="en-US" dirty="0" smtClean="0">
                <a:latin typeface="Tahoma" charset="0"/>
                <a:ea typeface="ＭＳ Ｐゴシック" charset="0"/>
              </a:rPr>
              <a:t>carry </a:t>
            </a:r>
            <a:r>
              <a:rPr lang="en-US" dirty="0">
                <a:latin typeface="Tahoma" charset="0"/>
                <a:ea typeface="ＭＳ Ｐゴシック" charset="0"/>
              </a:rPr>
              <a:t>a signal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Switch/router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Connects fixed number of input channels to fixed number of output channels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Channel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 single logical connection between routers/switches</a:t>
            </a:r>
          </a:p>
          <a:p>
            <a:pPr lvl="1"/>
            <a:endParaRPr lang="en-US" sz="1600" dirty="0">
              <a:latin typeface="Tahoma" charset="0"/>
              <a:ea typeface="ＭＳ Ｐゴシック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A0F737-A0B6-444E-A1C2-593370EE1AF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6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Virtual Channel Flow Control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Multiplex multiple channels over one physical channel</a:t>
            </a: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Divide up the input buffer into multiple buffers sharing a single physical channel</a:t>
            </a:r>
          </a:p>
          <a:p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Dally, 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Virtual Channel Flow Control,</a:t>
            </a:r>
            <a:r>
              <a:rPr lang="ja-JP" alt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ISCA 1990.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A936EE-A043-6A45-A703-A3A873F0B0F6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813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3655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Virtual Channel Flow Control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1ACA92-D536-444F-B2E0-ED859A7BF8D8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49156" name="Rectangle 4" descr="Large checker board"/>
          <p:cNvSpPr>
            <a:spLocks noChangeArrowheads="1"/>
          </p:cNvSpPr>
          <p:nvPr/>
        </p:nvSpPr>
        <p:spPr bwMode="auto">
          <a:xfrm>
            <a:off x="1752600" y="26670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7" name="Rectangle 5" descr="Large checker board"/>
          <p:cNvSpPr>
            <a:spLocks noChangeArrowheads="1"/>
          </p:cNvSpPr>
          <p:nvPr/>
        </p:nvSpPr>
        <p:spPr bwMode="auto">
          <a:xfrm>
            <a:off x="3200400" y="26670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8" name="Rectangle 6" descr="Large checker board"/>
          <p:cNvSpPr>
            <a:spLocks noChangeArrowheads="1"/>
          </p:cNvSpPr>
          <p:nvPr/>
        </p:nvSpPr>
        <p:spPr bwMode="auto">
          <a:xfrm>
            <a:off x="4648200" y="26670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9" name="Rectangle 7" descr="Large checker board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rect">
            <a:avLst/>
          </a:prstGeom>
          <a:solidFill>
            <a:srgbClr val="C6D9F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60" name="Rectangle 8" descr="Large checker board"/>
          <p:cNvSpPr>
            <a:spLocks noChangeArrowheads="1"/>
          </p:cNvSpPr>
          <p:nvPr/>
        </p:nvSpPr>
        <p:spPr bwMode="auto">
          <a:xfrm>
            <a:off x="1752600" y="3886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61" name="Rectangle 9" descr="Large checker board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rect">
            <a:avLst/>
          </a:prstGeom>
          <a:solidFill>
            <a:srgbClr val="D996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" name="Rectangle 10" descr="Large checker board"/>
          <p:cNvSpPr>
            <a:spLocks noChangeArrowheads="1"/>
          </p:cNvSpPr>
          <p:nvPr/>
        </p:nvSpPr>
        <p:spPr bwMode="auto">
          <a:xfrm>
            <a:off x="4648200" y="5105400"/>
            <a:ext cx="533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63" name="Rectangle 11" descr="Large checker board"/>
          <p:cNvSpPr>
            <a:spLocks noChangeArrowheads="1"/>
          </p:cNvSpPr>
          <p:nvPr/>
        </p:nvSpPr>
        <p:spPr bwMode="auto">
          <a:xfrm>
            <a:off x="1752600" y="5105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64" name="Rectangle 12" descr="Large checker board"/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" name="Line 13"/>
          <p:cNvSpPr>
            <a:spLocks noChangeShapeType="1"/>
          </p:cNvSpPr>
          <p:nvPr/>
        </p:nvSpPr>
        <p:spPr bwMode="auto">
          <a:xfrm>
            <a:off x="2286000" y="28956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6" name="Line 14"/>
          <p:cNvSpPr>
            <a:spLocks noChangeShapeType="1"/>
          </p:cNvSpPr>
          <p:nvPr/>
        </p:nvSpPr>
        <p:spPr bwMode="auto">
          <a:xfrm>
            <a:off x="3733800" y="28956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7" name="Line 15"/>
          <p:cNvSpPr>
            <a:spLocks noChangeShapeType="1"/>
          </p:cNvSpPr>
          <p:nvPr/>
        </p:nvSpPr>
        <p:spPr bwMode="auto">
          <a:xfrm>
            <a:off x="2286000" y="4114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8" name="Line 16"/>
          <p:cNvSpPr>
            <a:spLocks noChangeShapeType="1"/>
          </p:cNvSpPr>
          <p:nvPr/>
        </p:nvSpPr>
        <p:spPr bwMode="auto">
          <a:xfrm>
            <a:off x="3733800" y="4114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9" name="Line 17"/>
          <p:cNvSpPr>
            <a:spLocks noChangeShapeType="1"/>
          </p:cNvSpPr>
          <p:nvPr/>
        </p:nvSpPr>
        <p:spPr bwMode="auto">
          <a:xfrm>
            <a:off x="2286000" y="5334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0" name="Line 18"/>
          <p:cNvSpPr>
            <a:spLocks noChangeShapeType="1"/>
          </p:cNvSpPr>
          <p:nvPr/>
        </p:nvSpPr>
        <p:spPr bwMode="auto">
          <a:xfrm>
            <a:off x="3733800" y="5334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1" name="Line 19"/>
          <p:cNvSpPr>
            <a:spLocks noChangeShapeType="1"/>
          </p:cNvSpPr>
          <p:nvPr/>
        </p:nvSpPr>
        <p:spPr bwMode="auto">
          <a:xfrm>
            <a:off x="19812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2" name="Line 20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3" name="Line 21"/>
          <p:cNvSpPr>
            <a:spLocks noChangeShapeType="1"/>
          </p:cNvSpPr>
          <p:nvPr/>
        </p:nvSpPr>
        <p:spPr bwMode="auto">
          <a:xfrm>
            <a:off x="34290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" name="Line 22"/>
          <p:cNvSpPr>
            <a:spLocks noChangeShapeType="1"/>
          </p:cNvSpPr>
          <p:nvPr/>
        </p:nvSpPr>
        <p:spPr bwMode="auto">
          <a:xfrm>
            <a:off x="34290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5" name="Line 23"/>
          <p:cNvSpPr>
            <a:spLocks noChangeShapeType="1"/>
          </p:cNvSpPr>
          <p:nvPr/>
        </p:nvSpPr>
        <p:spPr bwMode="auto">
          <a:xfrm>
            <a:off x="48768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6" name="Line 24"/>
          <p:cNvSpPr>
            <a:spLocks noChangeShapeType="1"/>
          </p:cNvSpPr>
          <p:nvPr/>
        </p:nvSpPr>
        <p:spPr bwMode="auto">
          <a:xfrm>
            <a:off x="48768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22098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21336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20574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19812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6576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35814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35052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34290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1054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50292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49530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48768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4876800" y="4191000"/>
            <a:ext cx="304800" cy="762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90" name="Rectangle 7" descr="Large checker board"/>
          <p:cNvSpPr>
            <a:spLocks noChangeArrowheads="1"/>
          </p:cNvSpPr>
          <p:nvPr/>
        </p:nvSpPr>
        <p:spPr bwMode="auto">
          <a:xfrm>
            <a:off x="46482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91" name="Rectangle 8" descr="Large checker board"/>
          <p:cNvSpPr>
            <a:spLocks noChangeArrowheads="1"/>
          </p:cNvSpPr>
          <p:nvPr/>
        </p:nvSpPr>
        <p:spPr bwMode="auto">
          <a:xfrm>
            <a:off x="17526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92" name="Rectangle 9" descr="Large checker board"/>
          <p:cNvSpPr>
            <a:spLocks noChangeArrowheads="1"/>
          </p:cNvSpPr>
          <p:nvPr/>
        </p:nvSpPr>
        <p:spPr bwMode="auto">
          <a:xfrm>
            <a:off x="32004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" name="Line 15"/>
          <p:cNvSpPr>
            <a:spLocks noChangeShapeType="1"/>
          </p:cNvSpPr>
          <p:nvPr/>
        </p:nvSpPr>
        <p:spPr bwMode="auto">
          <a:xfrm>
            <a:off x="2286000" y="167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" name="Line 16"/>
          <p:cNvSpPr>
            <a:spLocks noChangeShapeType="1"/>
          </p:cNvSpPr>
          <p:nvPr/>
        </p:nvSpPr>
        <p:spPr bwMode="auto">
          <a:xfrm>
            <a:off x="3733800" y="167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5" name="Line 20"/>
          <p:cNvSpPr>
            <a:spLocks noChangeShapeType="1"/>
          </p:cNvSpPr>
          <p:nvPr/>
        </p:nvSpPr>
        <p:spPr bwMode="auto">
          <a:xfrm>
            <a:off x="19812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" name="Line 22"/>
          <p:cNvSpPr>
            <a:spLocks noChangeShapeType="1"/>
          </p:cNvSpPr>
          <p:nvPr/>
        </p:nvSpPr>
        <p:spPr bwMode="auto">
          <a:xfrm>
            <a:off x="34290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7" name="Line 24"/>
          <p:cNvSpPr>
            <a:spLocks noChangeShapeType="1"/>
          </p:cNvSpPr>
          <p:nvPr/>
        </p:nvSpPr>
        <p:spPr bwMode="auto">
          <a:xfrm>
            <a:off x="48768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98" name="Rectangle 7" descr="Large checker board"/>
          <p:cNvSpPr>
            <a:spLocks noChangeArrowheads="1"/>
          </p:cNvSpPr>
          <p:nvPr/>
        </p:nvSpPr>
        <p:spPr bwMode="auto">
          <a:xfrm>
            <a:off x="6096000" y="3886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99" name="Rectangle 10" descr="Large checker board"/>
          <p:cNvSpPr>
            <a:spLocks noChangeArrowheads="1"/>
          </p:cNvSpPr>
          <p:nvPr/>
        </p:nvSpPr>
        <p:spPr bwMode="auto">
          <a:xfrm>
            <a:off x="6096000" y="51054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" name="Line 16"/>
          <p:cNvSpPr>
            <a:spLocks noChangeShapeType="1"/>
          </p:cNvSpPr>
          <p:nvPr/>
        </p:nvSpPr>
        <p:spPr bwMode="auto">
          <a:xfrm>
            <a:off x="5181600" y="4114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1" name="Line 18"/>
          <p:cNvSpPr>
            <a:spLocks noChangeShapeType="1"/>
          </p:cNvSpPr>
          <p:nvPr/>
        </p:nvSpPr>
        <p:spPr bwMode="auto">
          <a:xfrm>
            <a:off x="5181600" y="5334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2" name="Line 24"/>
          <p:cNvSpPr>
            <a:spLocks noChangeShapeType="1"/>
          </p:cNvSpPr>
          <p:nvPr/>
        </p:nvSpPr>
        <p:spPr bwMode="auto">
          <a:xfrm>
            <a:off x="63246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203" name="Rectangle 7" descr="Large checker board"/>
          <p:cNvSpPr>
            <a:spLocks noChangeArrowheads="1"/>
          </p:cNvSpPr>
          <p:nvPr/>
        </p:nvSpPr>
        <p:spPr bwMode="auto">
          <a:xfrm>
            <a:off x="3200400" y="38862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Line 16"/>
          <p:cNvSpPr>
            <a:spLocks noChangeShapeType="1"/>
          </p:cNvSpPr>
          <p:nvPr/>
        </p:nvSpPr>
        <p:spPr bwMode="auto">
          <a:xfrm>
            <a:off x="5181600" y="28956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5" name="Line 24"/>
          <p:cNvSpPr>
            <a:spLocks noChangeShapeType="1"/>
          </p:cNvSpPr>
          <p:nvPr/>
        </p:nvSpPr>
        <p:spPr bwMode="auto">
          <a:xfrm>
            <a:off x="63246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206" name="Rectangle 7" descr="Large checker board"/>
          <p:cNvSpPr>
            <a:spLocks noChangeArrowheads="1"/>
          </p:cNvSpPr>
          <p:nvPr/>
        </p:nvSpPr>
        <p:spPr bwMode="auto">
          <a:xfrm>
            <a:off x="60960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" name="Line 16"/>
          <p:cNvSpPr>
            <a:spLocks noChangeShapeType="1"/>
          </p:cNvSpPr>
          <p:nvPr/>
        </p:nvSpPr>
        <p:spPr bwMode="auto">
          <a:xfrm>
            <a:off x="5181600" y="167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8" name="Line 24"/>
          <p:cNvSpPr>
            <a:spLocks noChangeShapeType="1"/>
          </p:cNvSpPr>
          <p:nvPr/>
        </p:nvSpPr>
        <p:spPr bwMode="auto">
          <a:xfrm>
            <a:off x="63246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22098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21336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20574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19812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4876800" y="4343400"/>
            <a:ext cx="304800" cy="7620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4648200" y="4343400"/>
            <a:ext cx="2286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4648200" y="4267200"/>
            <a:ext cx="2286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4648200" y="4191000"/>
            <a:ext cx="2286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36576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35814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35052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34290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51054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50292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3" name="Rectangle 222"/>
          <p:cNvSpPr>
            <a:spLocks noChangeArrowheads="1"/>
          </p:cNvSpPr>
          <p:nvPr/>
        </p:nvSpPr>
        <p:spPr bwMode="auto">
          <a:xfrm>
            <a:off x="49530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4" name="Rounded Rectangular Callout 223"/>
          <p:cNvSpPr>
            <a:spLocks noChangeArrowheads="1"/>
          </p:cNvSpPr>
          <p:nvPr/>
        </p:nvSpPr>
        <p:spPr bwMode="auto">
          <a:xfrm>
            <a:off x="5486400" y="4800600"/>
            <a:ext cx="2133600" cy="1036638"/>
          </a:xfrm>
          <a:prstGeom prst="wedgeRoundRectCallout">
            <a:avLst>
              <a:gd name="adj1" fmla="val -78569"/>
              <a:gd name="adj2" fmla="val -64912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rPr>
              <a:t>Blocked by other packets</a:t>
            </a:r>
          </a:p>
        </p:txBody>
      </p:sp>
      <p:sp>
        <p:nvSpPr>
          <p:cNvPr id="225" name="Rounded Rectangular Callout 224"/>
          <p:cNvSpPr>
            <a:spLocks noChangeArrowheads="1"/>
          </p:cNvSpPr>
          <p:nvPr/>
        </p:nvSpPr>
        <p:spPr bwMode="auto">
          <a:xfrm>
            <a:off x="6324600" y="3443288"/>
            <a:ext cx="2133600" cy="1036637"/>
          </a:xfrm>
          <a:prstGeom prst="wedgeRoundRectCallout">
            <a:avLst>
              <a:gd name="adj1" fmla="val -117259"/>
              <a:gd name="adj2" fmla="val -53884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rPr>
              <a:t>Buffer full: blue cannot proceed</a:t>
            </a: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4876800" y="4267200"/>
            <a:ext cx="304800" cy="7620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7" name="Rectangle 226"/>
          <p:cNvSpPr>
            <a:spLocks noChangeArrowheads="1"/>
          </p:cNvSpPr>
          <p:nvPr/>
        </p:nvSpPr>
        <p:spPr bwMode="auto">
          <a:xfrm>
            <a:off x="65532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64770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Rectangle 228"/>
          <p:cNvSpPr>
            <a:spLocks noChangeArrowheads="1"/>
          </p:cNvSpPr>
          <p:nvPr/>
        </p:nvSpPr>
        <p:spPr bwMode="auto">
          <a:xfrm>
            <a:off x="64008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Rectangle 229"/>
          <p:cNvSpPr>
            <a:spLocks noChangeArrowheads="1"/>
          </p:cNvSpPr>
          <p:nvPr/>
        </p:nvSpPr>
        <p:spPr bwMode="auto">
          <a:xfrm>
            <a:off x="4876800" y="2895600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62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  <p:bldP spid="180" grpId="0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7" grpId="0" animBg="1"/>
      <p:bldP spid="188" grpId="0" animBg="1"/>
      <p:bldP spid="189" grpId="0" animBg="1"/>
      <p:bldP spid="209" grpId="0" animBg="1"/>
      <p:bldP spid="210" grpId="0" animBg="1"/>
      <p:bldP spid="211" grpId="0" animBg="1"/>
      <p:bldP spid="212" grpId="0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5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 Modern Virtual Channel Based Router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B890E-E1EE-C442-B4A3-C59FC7AA677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0275"/>
            <a:ext cx="746125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3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Other Uses of Virtual Channels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Deadlock avoidance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Enforcing switching to a different set of virtual channels on some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turns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can break the cyclic dependency of resources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Enforce order on VCs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Escape VCs: </a:t>
            </a:r>
            <a:r>
              <a:rPr lang="en-US">
                <a:latin typeface="Tahoma" charset="0"/>
                <a:ea typeface="ＭＳ Ｐゴシック" charset="0"/>
              </a:rPr>
              <a:t>Have at least one VC that uses deadlock-free routing. Ensure each flit has fair access to that VC. 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Protocol level deadlock</a:t>
            </a:r>
            <a:r>
              <a:rPr lang="en-US">
                <a:latin typeface="Tahoma" charset="0"/>
                <a:ea typeface="ＭＳ Ｐゴシック" charset="0"/>
              </a:rPr>
              <a:t>: Ensure address and data packets use different VCs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prevent cycles due to intermixing of different packet classes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Prioritization of traffic classes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Some virtual channels can have higher priority than others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768342-7CC7-754F-BC57-335E8EB055D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8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Review: Flow Control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B0653D-59BC-B24E-8983-58F55F657D44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09600" y="968375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Store and Forward</a:t>
            </a:r>
            <a:endParaRPr lang="en-US" sz="20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3797" name="Rectangle 4" descr="Large checker board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798" name="Rectangle 5" descr="Large checker board"/>
          <p:cNvSpPr>
            <a:spLocks noChangeArrowheads="1"/>
          </p:cNvSpPr>
          <p:nvPr/>
        </p:nvSpPr>
        <p:spPr bwMode="auto">
          <a:xfrm>
            <a:off x="16764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799" name="Rectangle 6" descr="Large checker board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00" name="Rectangle 7" descr="Large checker board"/>
          <p:cNvSpPr>
            <a:spLocks noChangeArrowheads="1"/>
          </p:cNvSpPr>
          <p:nvPr/>
        </p:nvSpPr>
        <p:spPr bwMode="auto">
          <a:xfrm>
            <a:off x="29718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01" name="Rectangle 9" descr="Large checker board"/>
          <p:cNvSpPr>
            <a:spLocks noChangeArrowheads="1"/>
          </p:cNvSpPr>
          <p:nvPr/>
        </p:nvSpPr>
        <p:spPr bwMode="auto">
          <a:xfrm>
            <a:off x="16764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9144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209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9144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09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096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05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200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49" descr="Large checker board"/>
          <p:cNvSpPr txBox="1">
            <a:spLocks noChangeArrowheads="1"/>
          </p:cNvSpPr>
          <p:nvPr/>
        </p:nvSpPr>
        <p:spPr bwMode="auto">
          <a:xfrm>
            <a:off x="76200" y="11430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20" name="Text Box 50" descr="Large checker board"/>
          <p:cNvSpPr txBox="1">
            <a:spLocks noChangeArrowheads="1"/>
          </p:cNvSpPr>
          <p:nvPr/>
        </p:nvSpPr>
        <p:spPr bwMode="auto">
          <a:xfrm>
            <a:off x="2667000" y="2133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057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905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52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600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352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00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48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895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718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718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718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718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3827" name="TextBox 36"/>
          <p:cNvSpPr txBox="1">
            <a:spLocks noChangeArrowheads="1"/>
          </p:cNvSpPr>
          <p:nvPr/>
        </p:nvSpPr>
        <p:spPr bwMode="auto">
          <a:xfrm>
            <a:off x="5562600" y="97155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Cut Through / Wormhole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3828" name="Rectangle 4" descr="Large checker board"/>
          <p:cNvSpPr>
            <a:spLocks noChangeArrowheads="1"/>
          </p:cNvSpPr>
          <p:nvPr/>
        </p:nvSpPr>
        <p:spPr bwMode="auto">
          <a:xfrm>
            <a:off x="58674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29" name="Rectangle 5" descr="Large checker board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30" name="Rectangle 6" descr="Large checker board"/>
          <p:cNvSpPr>
            <a:spLocks noChangeArrowheads="1"/>
          </p:cNvSpPr>
          <p:nvPr/>
        </p:nvSpPr>
        <p:spPr bwMode="auto">
          <a:xfrm>
            <a:off x="84582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31" name="Rectangle 7" descr="Large checker board"/>
          <p:cNvSpPr>
            <a:spLocks noChangeArrowheads="1"/>
          </p:cNvSpPr>
          <p:nvPr/>
        </p:nvSpPr>
        <p:spPr bwMode="auto">
          <a:xfrm>
            <a:off x="84582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32" name="Rectangle 8" descr="Large checker board"/>
          <p:cNvSpPr>
            <a:spLocks noChangeArrowheads="1"/>
          </p:cNvSpPr>
          <p:nvPr/>
        </p:nvSpPr>
        <p:spPr bwMode="auto">
          <a:xfrm>
            <a:off x="58674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33" name="Rectangle 9" descr="Large checker board"/>
          <p:cNvSpPr>
            <a:spLocks noChangeArrowheads="1"/>
          </p:cNvSpPr>
          <p:nvPr/>
        </p:nvSpPr>
        <p:spPr bwMode="auto">
          <a:xfrm>
            <a:off x="71628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400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76962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6400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76962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6096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7391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86868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49" descr="Large checker board"/>
          <p:cNvSpPr txBox="1">
            <a:spLocks noChangeArrowheads="1"/>
          </p:cNvSpPr>
          <p:nvPr/>
        </p:nvSpPr>
        <p:spPr bwMode="auto">
          <a:xfrm>
            <a:off x="5562600" y="11430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52" name="Text Box 50" descr="Large checker board"/>
          <p:cNvSpPr txBox="1">
            <a:spLocks noChangeArrowheads="1"/>
          </p:cNvSpPr>
          <p:nvPr/>
        </p:nvSpPr>
        <p:spPr bwMode="auto">
          <a:xfrm>
            <a:off x="8153400" y="2133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248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096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943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791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543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391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239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086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8839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686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534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8382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84582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84582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84582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84582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33859" name="Straight Connector 145"/>
          <p:cNvCxnSpPr>
            <a:cxnSpLocks noChangeShapeType="1"/>
          </p:cNvCxnSpPr>
          <p:nvPr/>
        </p:nvCxnSpPr>
        <p:spPr bwMode="auto">
          <a:xfrm>
            <a:off x="152400" y="3276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0" name="Rectangle 8" descr="Large checker board"/>
          <p:cNvSpPr>
            <a:spLocks noChangeArrowheads="1"/>
          </p:cNvSpPr>
          <p:nvPr/>
        </p:nvSpPr>
        <p:spPr bwMode="auto">
          <a:xfrm>
            <a:off x="3810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1" name="Rectangle 4" descr="Large checker board"/>
          <p:cNvSpPr>
            <a:spLocks noChangeArrowheads="1"/>
          </p:cNvSpPr>
          <p:nvPr/>
        </p:nvSpPr>
        <p:spPr bwMode="auto">
          <a:xfrm>
            <a:off x="2438400" y="35353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2" name="Rectangle 5" descr="Large checker board"/>
          <p:cNvSpPr>
            <a:spLocks noChangeArrowheads="1"/>
          </p:cNvSpPr>
          <p:nvPr/>
        </p:nvSpPr>
        <p:spPr bwMode="auto">
          <a:xfrm>
            <a:off x="3886200" y="35353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3" name="Rectangle 6" descr="Large checker board"/>
          <p:cNvSpPr>
            <a:spLocks noChangeArrowheads="1"/>
          </p:cNvSpPr>
          <p:nvPr/>
        </p:nvSpPr>
        <p:spPr bwMode="auto">
          <a:xfrm>
            <a:off x="5334000" y="35353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4" name="Rectangle 7" descr="Large checker board"/>
          <p:cNvSpPr>
            <a:spLocks noChangeArrowheads="1"/>
          </p:cNvSpPr>
          <p:nvPr/>
        </p:nvSpPr>
        <p:spPr bwMode="auto">
          <a:xfrm>
            <a:off x="5334000" y="4602163"/>
            <a:ext cx="533400" cy="533400"/>
          </a:xfrm>
          <a:prstGeom prst="rect">
            <a:avLst/>
          </a:prstGeom>
          <a:solidFill>
            <a:srgbClr val="C6D9F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5" name="Rectangle 8" descr="Large checker board"/>
          <p:cNvSpPr>
            <a:spLocks noChangeArrowheads="1"/>
          </p:cNvSpPr>
          <p:nvPr/>
        </p:nvSpPr>
        <p:spPr bwMode="auto">
          <a:xfrm>
            <a:off x="2438400" y="46021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6" name="Rectangle 9" descr="Large checker board"/>
          <p:cNvSpPr>
            <a:spLocks noChangeArrowheads="1"/>
          </p:cNvSpPr>
          <p:nvPr/>
        </p:nvSpPr>
        <p:spPr bwMode="auto">
          <a:xfrm>
            <a:off x="6781800" y="3535363"/>
            <a:ext cx="533400" cy="533400"/>
          </a:xfrm>
          <a:prstGeom prst="rect">
            <a:avLst/>
          </a:prstGeom>
          <a:solidFill>
            <a:srgbClr val="D996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2" name="Rectangle 10" descr="Large checker board"/>
          <p:cNvSpPr>
            <a:spLocks noChangeArrowheads="1"/>
          </p:cNvSpPr>
          <p:nvPr/>
        </p:nvSpPr>
        <p:spPr bwMode="auto">
          <a:xfrm>
            <a:off x="5334000" y="5668963"/>
            <a:ext cx="533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3868" name="Rectangle 11" descr="Large checker board"/>
          <p:cNvSpPr>
            <a:spLocks noChangeArrowheads="1"/>
          </p:cNvSpPr>
          <p:nvPr/>
        </p:nvSpPr>
        <p:spPr bwMode="auto">
          <a:xfrm>
            <a:off x="2438400" y="5668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69" name="Rectangle 12" descr="Large checker board"/>
          <p:cNvSpPr>
            <a:spLocks noChangeArrowheads="1"/>
          </p:cNvSpPr>
          <p:nvPr/>
        </p:nvSpPr>
        <p:spPr bwMode="auto">
          <a:xfrm>
            <a:off x="3886200" y="5668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>
            <a:off x="2971800" y="37639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>
            <a:off x="4419600" y="37639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7" name="Line 15"/>
          <p:cNvSpPr>
            <a:spLocks noChangeShapeType="1"/>
          </p:cNvSpPr>
          <p:nvPr/>
        </p:nvSpPr>
        <p:spPr bwMode="auto">
          <a:xfrm>
            <a:off x="2971800" y="4830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8" name="Line 16"/>
          <p:cNvSpPr>
            <a:spLocks noChangeShapeType="1"/>
          </p:cNvSpPr>
          <p:nvPr/>
        </p:nvSpPr>
        <p:spPr bwMode="auto">
          <a:xfrm>
            <a:off x="4419600" y="4830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Line 17"/>
          <p:cNvSpPr>
            <a:spLocks noChangeShapeType="1"/>
          </p:cNvSpPr>
          <p:nvPr/>
        </p:nvSpPr>
        <p:spPr bwMode="auto">
          <a:xfrm>
            <a:off x="29718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Line 18"/>
          <p:cNvSpPr>
            <a:spLocks noChangeShapeType="1"/>
          </p:cNvSpPr>
          <p:nvPr/>
        </p:nvSpPr>
        <p:spPr bwMode="auto">
          <a:xfrm>
            <a:off x="44196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>
            <a:off x="26670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Line 20"/>
          <p:cNvSpPr>
            <a:spLocks noChangeShapeType="1"/>
          </p:cNvSpPr>
          <p:nvPr/>
        </p:nvSpPr>
        <p:spPr bwMode="auto">
          <a:xfrm>
            <a:off x="26670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" name="Line 21"/>
          <p:cNvSpPr>
            <a:spLocks noChangeShapeType="1"/>
          </p:cNvSpPr>
          <p:nvPr/>
        </p:nvSpPr>
        <p:spPr bwMode="auto">
          <a:xfrm>
            <a:off x="41148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4" name="Line 22"/>
          <p:cNvSpPr>
            <a:spLocks noChangeShapeType="1"/>
          </p:cNvSpPr>
          <p:nvPr/>
        </p:nvSpPr>
        <p:spPr bwMode="auto">
          <a:xfrm>
            <a:off x="41148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5" name="Line 23"/>
          <p:cNvSpPr>
            <a:spLocks noChangeShapeType="1"/>
          </p:cNvSpPr>
          <p:nvPr/>
        </p:nvSpPr>
        <p:spPr bwMode="auto">
          <a:xfrm>
            <a:off x="55626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Line 24"/>
          <p:cNvSpPr>
            <a:spLocks noChangeShapeType="1"/>
          </p:cNvSpPr>
          <p:nvPr/>
        </p:nvSpPr>
        <p:spPr bwMode="auto">
          <a:xfrm>
            <a:off x="55626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28956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28194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27432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26670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43434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42672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41910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41148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57912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57150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56388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55626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334000" y="4678363"/>
            <a:ext cx="533400" cy="762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3895" name="Rectangle 7" descr="Large checker board"/>
          <p:cNvSpPr>
            <a:spLocks noChangeArrowheads="1"/>
          </p:cNvSpPr>
          <p:nvPr/>
        </p:nvSpPr>
        <p:spPr bwMode="auto">
          <a:xfrm>
            <a:off x="6781800" y="46021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896" name="Rectangle 10" descr="Large checker board"/>
          <p:cNvSpPr>
            <a:spLocks noChangeArrowheads="1"/>
          </p:cNvSpPr>
          <p:nvPr/>
        </p:nvSpPr>
        <p:spPr bwMode="auto">
          <a:xfrm>
            <a:off x="6781800" y="5668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0" name="Line 16"/>
          <p:cNvSpPr>
            <a:spLocks noChangeShapeType="1"/>
          </p:cNvSpPr>
          <p:nvPr/>
        </p:nvSpPr>
        <p:spPr bwMode="auto">
          <a:xfrm>
            <a:off x="5867400" y="4830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1" name="Line 18"/>
          <p:cNvSpPr>
            <a:spLocks noChangeShapeType="1"/>
          </p:cNvSpPr>
          <p:nvPr/>
        </p:nvSpPr>
        <p:spPr bwMode="auto">
          <a:xfrm>
            <a:off x="58674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2" name="Line 24"/>
          <p:cNvSpPr>
            <a:spLocks noChangeShapeType="1"/>
          </p:cNvSpPr>
          <p:nvPr/>
        </p:nvSpPr>
        <p:spPr bwMode="auto">
          <a:xfrm>
            <a:off x="70104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900" name="Rectangle 7" descr="Large checker board"/>
          <p:cNvSpPr>
            <a:spLocks noChangeArrowheads="1"/>
          </p:cNvSpPr>
          <p:nvPr/>
        </p:nvSpPr>
        <p:spPr bwMode="auto">
          <a:xfrm>
            <a:off x="3886200" y="46021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" name="Line 16"/>
          <p:cNvSpPr>
            <a:spLocks noChangeShapeType="1"/>
          </p:cNvSpPr>
          <p:nvPr/>
        </p:nvSpPr>
        <p:spPr bwMode="auto">
          <a:xfrm>
            <a:off x="5867400" y="37639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70104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25908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146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24384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3622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5334000" y="5059363"/>
            <a:ext cx="533400" cy="7620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5334000" y="4983163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334000" y="4906963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334000" y="4830763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5334000" y="4754563"/>
            <a:ext cx="5334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40386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39624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38862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38100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54864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54102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5334000" y="3535363"/>
            <a:ext cx="76200" cy="5334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" name="Rounded Rectangular Callout 214"/>
          <p:cNvSpPr>
            <a:spLocks noChangeArrowheads="1"/>
          </p:cNvSpPr>
          <p:nvPr/>
        </p:nvSpPr>
        <p:spPr bwMode="auto">
          <a:xfrm>
            <a:off x="2895600" y="5364163"/>
            <a:ext cx="2133600" cy="731837"/>
          </a:xfrm>
          <a:prstGeom prst="wedgeRoundRectCallout">
            <a:avLst>
              <a:gd name="adj1" fmla="val 74421"/>
              <a:gd name="adj2" fmla="val -31495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  <a:cs typeface="Arial" charset="0"/>
              </a:rPr>
              <a:t>Blocked by other packets</a:t>
            </a:r>
          </a:p>
        </p:txBody>
      </p:sp>
      <p:sp>
        <p:nvSpPr>
          <p:cNvPr id="216" name="Rounded Rectangular Callout 215"/>
          <p:cNvSpPr>
            <a:spLocks noChangeArrowheads="1"/>
          </p:cNvSpPr>
          <p:nvPr/>
        </p:nvSpPr>
        <p:spPr bwMode="auto">
          <a:xfrm>
            <a:off x="6705600" y="3886200"/>
            <a:ext cx="2133600" cy="1036638"/>
          </a:xfrm>
          <a:prstGeom prst="wedgeRoundRectCallout">
            <a:avLst>
              <a:gd name="adj1" fmla="val -73102"/>
              <a:gd name="adj2" fmla="val -61236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  <a:cs typeface="Arial" charset="0"/>
              </a:rPr>
              <a:t>Channel idle but red packet blocked behind blue</a:t>
            </a:r>
          </a:p>
        </p:txBody>
      </p:sp>
      <p:sp>
        <p:nvSpPr>
          <p:cNvPr id="217" name="Rounded Rectangular Callout 216"/>
          <p:cNvSpPr>
            <a:spLocks noChangeArrowheads="1"/>
          </p:cNvSpPr>
          <p:nvPr/>
        </p:nvSpPr>
        <p:spPr bwMode="auto">
          <a:xfrm>
            <a:off x="6781800" y="5516563"/>
            <a:ext cx="2133600" cy="808037"/>
          </a:xfrm>
          <a:prstGeom prst="wedgeRoundRectCallout">
            <a:avLst>
              <a:gd name="adj1" fmla="val -106296"/>
              <a:gd name="adj2" fmla="val -195579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  <a:cs typeface="Arial" charset="0"/>
              </a:rPr>
              <a:t>Buffer full: blue cannot proceed</a:t>
            </a:r>
          </a:p>
        </p:txBody>
      </p:sp>
      <p:sp>
        <p:nvSpPr>
          <p:cNvPr id="218" name="Rounded Rectangular Callout 217"/>
          <p:cNvSpPr>
            <a:spLocks noChangeArrowheads="1"/>
          </p:cNvSpPr>
          <p:nvPr/>
        </p:nvSpPr>
        <p:spPr bwMode="auto">
          <a:xfrm>
            <a:off x="2667000" y="4297363"/>
            <a:ext cx="2438400" cy="914400"/>
          </a:xfrm>
          <a:prstGeom prst="wedgeRoundRectCallout">
            <a:avLst>
              <a:gd name="adj1" fmla="val 48417"/>
              <a:gd name="adj2" fmla="val -110407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  <a:cs typeface="Arial" charset="0"/>
              </a:rPr>
              <a:t>Red holds this channel: channel remains idle until read proceeds</a:t>
            </a:r>
          </a:p>
        </p:txBody>
      </p:sp>
      <p:grpSp>
        <p:nvGrpSpPr>
          <p:cNvPr id="33923" name="Group 225"/>
          <p:cNvGrpSpPr>
            <a:grpSpLocks/>
          </p:cNvGrpSpPr>
          <p:nvPr/>
        </p:nvGrpSpPr>
        <p:grpSpPr bwMode="auto">
          <a:xfrm>
            <a:off x="3276600" y="1600200"/>
            <a:ext cx="2590800" cy="1200150"/>
            <a:chOff x="3276600" y="1828800"/>
            <a:chExt cx="2590800" cy="1200329"/>
          </a:xfrm>
        </p:grpSpPr>
        <p:sp>
          <p:nvSpPr>
            <p:cNvPr id="33931" name="Right Arrow 221"/>
            <p:cNvSpPr>
              <a:spLocks noChangeArrowheads="1"/>
            </p:cNvSpPr>
            <p:nvPr/>
          </p:nvSpPr>
          <p:spPr bwMode="auto">
            <a:xfrm>
              <a:off x="3733800" y="2209800"/>
              <a:ext cx="1828800" cy="457200"/>
            </a:xfrm>
            <a:prstGeom prst="rightArrow">
              <a:avLst>
                <a:gd name="adj1" fmla="val 60630"/>
                <a:gd name="adj2" fmla="val 73926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932" name="TextBox 224"/>
            <p:cNvSpPr txBox="1">
              <a:spLocks noChangeArrowheads="1"/>
            </p:cNvSpPr>
            <p:nvPr/>
          </p:nvSpPr>
          <p:spPr bwMode="auto">
            <a:xfrm>
              <a:off x="3276600" y="1828800"/>
              <a:ext cx="25908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Shrink Buffers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000000"/>
                  </a:solidFill>
                </a:rPr>
                <a:t> </a:t>
              </a:r>
              <a:r>
                <a:rPr lang="en-US" sz="2000" b="1" smtClean="0">
                  <a:solidFill>
                    <a:srgbClr val="000000"/>
                  </a:solidFill>
                </a:rPr>
                <a:t/>
              </a:r>
              <a:br>
                <a:rPr lang="en-US" sz="2000" b="1" smtClean="0">
                  <a:solidFill>
                    <a:srgbClr val="000000"/>
                  </a:solidFill>
                </a:rPr>
              </a:br>
              <a:r>
                <a:rPr lang="en-US" sz="2000" b="1" smtClean="0">
                  <a:solidFill>
                    <a:srgbClr val="000000"/>
                  </a:solidFill>
                </a:rPr>
                <a:t>Reduce latency</a:t>
              </a:r>
            </a:p>
          </p:txBody>
        </p:sp>
      </p:grpSp>
      <p:sp>
        <p:nvSpPr>
          <p:cNvPr id="227" name="Rectangle 226"/>
          <p:cNvSpPr>
            <a:spLocks noChangeArrowheads="1"/>
          </p:cNvSpPr>
          <p:nvPr/>
        </p:nvSpPr>
        <p:spPr bwMode="auto">
          <a:xfrm>
            <a:off x="3581400" y="990600"/>
            <a:ext cx="19812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5638800" y="990600"/>
            <a:ext cx="35052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9" name="Rectangle 228"/>
          <p:cNvSpPr>
            <a:spLocks noChangeArrowheads="1"/>
          </p:cNvSpPr>
          <p:nvPr/>
        </p:nvSpPr>
        <p:spPr bwMode="auto">
          <a:xfrm>
            <a:off x="2057400" y="3505200"/>
            <a:ext cx="70866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152400" y="3429000"/>
            <a:ext cx="198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Any other issues? </a:t>
            </a:r>
            <a:endParaRPr lang="en-US" sz="20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32" name="TextBox 231"/>
          <p:cNvSpPr txBox="1">
            <a:spLocks noChangeArrowheads="1"/>
          </p:cNvSpPr>
          <p:nvPr/>
        </p:nvSpPr>
        <p:spPr bwMode="auto">
          <a:xfrm>
            <a:off x="152400" y="4114800"/>
            <a:ext cx="2057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Head-of-Line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Blocking</a:t>
            </a:r>
            <a:endParaRPr lang="en-US" sz="240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152400" y="5570538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B050"/>
                </a:solidFill>
              </a:rPr>
              <a:t>Use Virtual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B050"/>
                </a:solidFill>
              </a:rPr>
              <a:t>Channels</a:t>
            </a:r>
          </a:p>
        </p:txBody>
      </p:sp>
      <p:sp>
        <p:nvSpPr>
          <p:cNvPr id="236" name="Right Arrow 235"/>
          <p:cNvSpPr>
            <a:spLocks noChangeArrowheads="1"/>
          </p:cNvSpPr>
          <p:nvPr/>
        </p:nvSpPr>
        <p:spPr bwMode="auto">
          <a:xfrm rot="5400000">
            <a:off x="876300" y="5067300"/>
            <a:ext cx="533400" cy="457200"/>
          </a:xfrm>
          <a:prstGeom prst="rightArrow">
            <a:avLst>
              <a:gd name="adj1" fmla="val 60630"/>
              <a:gd name="adj2" fmla="val 73921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76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 animBg="1"/>
      <p:bldP spid="178" grpId="0" animBg="1"/>
      <p:bldP spid="179" grpId="0" animBg="1"/>
      <p:bldP spid="199" grpId="0" animBg="1"/>
      <p:bldP spid="200" grpId="0" animBg="1"/>
      <p:bldP spid="201" grpId="0" animBg="1"/>
      <p:bldP spid="202" grpId="0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2" grpId="0" animBg="1"/>
      <p:bldP spid="213" grpId="0" animBg="1"/>
      <p:bldP spid="214" grpId="0" animBg="1"/>
      <p:bldP spid="216" grpId="0" animBg="1"/>
      <p:bldP spid="217" grpId="0" animBg="1"/>
      <p:bldP spid="218" grpId="0" animBg="1"/>
      <p:bldP spid="227" grpId="0" animBg="1"/>
      <p:bldP spid="228" grpId="0" animBg="1"/>
      <p:bldP spid="229" grpId="0" animBg="1"/>
      <p:bldP spid="23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Review: Flow Control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FF3A2A-AAAA-6B4B-AC1B-81A25F73F95C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75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09600" y="968375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Store and Forward</a:t>
            </a:r>
            <a:endParaRPr lang="en-US" sz="20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4821" name="Rectangle 4" descr="Large checker board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22" name="Rectangle 5" descr="Large checker board"/>
          <p:cNvSpPr>
            <a:spLocks noChangeArrowheads="1"/>
          </p:cNvSpPr>
          <p:nvPr/>
        </p:nvSpPr>
        <p:spPr bwMode="auto">
          <a:xfrm>
            <a:off x="16764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23" name="Rectangle 6" descr="Large checker board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24" name="Rectangle 7" descr="Large checker board"/>
          <p:cNvSpPr>
            <a:spLocks noChangeArrowheads="1"/>
          </p:cNvSpPr>
          <p:nvPr/>
        </p:nvSpPr>
        <p:spPr bwMode="auto">
          <a:xfrm>
            <a:off x="29718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25" name="Rectangle 9" descr="Large checker board"/>
          <p:cNvSpPr>
            <a:spLocks noChangeArrowheads="1"/>
          </p:cNvSpPr>
          <p:nvPr/>
        </p:nvSpPr>
        <p:spPr bwMode="auto">
          <a:xfrm>
            <a:off x="16764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9144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209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9144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09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096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05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200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49" descr="Large checker board"/>
          <p:cNvSpPr txBox="1">
            <a:spLocks noChangeArrowheads="1"/>
          </p:cNvSpPr>
          <p:nvPr/>
        </p:nvSpPr>
        <p:spPr bwMode="auto">
          <a:xfrm>
            <a:off x="76200" y="11430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20" name="Text Box 50" descr="Large checker board"/>
          <p:cNvSpPr txBox="1">
            <a:spLocks noChangeArrowheads="1"/>
          </p:cNvSpPr>
          <p:nvPr/>
        </p:nvSpPr>
        <p:spPr bwMode="auto">
          <a:xfrm>
            <a:off x="2667000" y="2133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718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718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718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718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4839" name="TextBox 36"/>
          <p:cNvSpPr txBox="1">
            <a:spLocks noChangeArrowheads="1"/>
          </p:cNvSpPr>
          <p:nvPr/>
        </p:nvSpPr>
        <p:spPr bwMode="auto">
          <a:xfrm>
            <a:off x="5562600" y="97155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Cut Through / Wormhole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4840" name="Rectangle 4" descr="Large checker board"/>
          <p:cNvSpPr>
            <a:spLocks noChangeArrowheads="1"/>
          </p:cNvSpPr>
          <p:nvPr/>
        </p:nvSpPr>
        <p:spPr bwMode="auto">
          <a:xfrm>
            <a:off x="58674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41" name="Rectangle 5" descr="Large checker board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42" name="Rectangle 6" descr="Large checker board"/>
          <p:cNvSpPr>
            <a:spLocks noChangeArrowheads="1"/>
          </p:cNvSpPr>
          <p:nvPr/>
        </p:nvSpPr>
        <p:spPr bwMode="auto">
          <a:xfrm>
            <a:off x="8458200" y="14478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43" name="Rectangle 7" descr="Large checker board"/>
          <p:cNvSpPr>
            <a:spLocks noChangeArrowheads="1"/>
          </p:cNvSpPr>
          <p:nvPr/>
        </p:nvSpPr>
        <p:spPr bwMode="auto">
          <a:xfrm>
            <a:off x="84582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44" name="Rectangle 8" descr="Large checker board"/>
          <p:cNvSpPr>
            <a:spLocks noChangeArrowheads="1"/>
          </p:cNvSpPr>
          <p:nvPr/>
        </p:nvSpPr>
        <p:spPr bwMode="auto">
          <a:xfrm>
            <a:off x="58674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45" name="Rectangle 9" descr="Large checker board"/>
          <p:cNvSpPr>
            <a:spLocks noChangeArrowheads="1"/>
          </p:cNvSpPr>
          <p:nvPr/>
        </p:nvSpPr>
        <p:spPr bwMode="auto">
          <a:xfrm>
            <a:off x="71628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400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76962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6400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76962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6096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7391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86868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49" descr="Large checker board"/>
          <p:cNvSpPr txBox="1">
            <a:spLocks noChangeArrowheads="1"/>
          </p:cNvSpPr>
          <p:nvPr/>
        </p:nvSpPr>
        <p:spPr bwMode="auto">
          <a:xfrm>
            <a:off x="5562600" y="11430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52" name="Text Box 50" descr="Large checker board"/>
          <p:cNvSpPr txBox="1">
            <a:spLocks noChangeArrowheads="1"/>
          </p:cNvSpPr>
          <p:nvPr/>
        </p:nvSpPr>
        <p:spPr bwMode="auto">
          <a:xfrm>
            <a:off x="8153400" y="2133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84582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84582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84582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84582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34859" name="Straight Connector 145"/>
          <p:cNvCxnSpPr>
            <a:cxnSpLocks noChangeShapeType="1"/>
          </p:cNvCxnSpPr>
          <p:nvPr/>
        </p:nvCxnSpPr>
        <p:spPr bwMode="auto">
          <a:xfrm>
            <a:off x="152400" y="3276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60" name="Rectangle 8" descr="Large checker board"/>
          <p:cNvSpPr>
            <a:spLocks noChangeArrowheads="1"/>
          </p:cNvSpPr>
          <p:nvPr/>
        </p:nvSpPr>
        <p:spPr bwMode="auto">
          <a:xfrm>
            <a:off x="381000" y="2514600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4861" name="Group 225"/>
          <p:cNvGrpSpPr>
            <a:grpSpLocks/>
          </p:cNvGrpSpPr>
          <p:nvPr/>
        </p:nvGrpSpPr>
        <p:grpSpPr bwMode="auto">
          <a:xfrm>
            <a:off x="3276600" y="1600200"/>
            <a:ext cx="2590800" cy="1200150"/>
            <a:chOff x="3276600" y="1828800"/>
            <a:chExt cx="2590800" cy="1200329"/>
          </a:xfrm>
        </p:grpSpPr>
        <p:sp>
          <p:nvSpPr>
            <p:cNvPr id="34930" name="Right Arrow 221"/>
            <p:cNvSpPr>
              <a:spLocks noChangeArrowheads="1"/>
            </p:cNvSpPr>
            <p:nvPr/>
          </p:nvSpPr>
          <p:spPr bwMode="auto">
            <a:xfrm>
              <a:off x="3733800" y="2209800"/>
              <a:ext cx="1828800" cy="457200"/>
            </a:xfrm>
            <a:prstGeom prst="rightArrow">
              <a:avLst>
                <a:gd name="adj1" fmla="val 60630"/>
                <a:gd name="adj2" fmla="val 73926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931" name="TextBox 224"/>
            <p:cNvSpPr txBox="1">
              <a:spLocks noChangeArrowheads="1"/>
            </p:cNvSpPr>
            <p:nvPr/>
          </p:nvSpPr>
          <p:spPr bwMode="auto">
            <a:xfrm>
              <a:off x="3276600" y="1828800"/>
              <a:ext cx="25908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</a:rPr>
                <a:t>Shrink Buffers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000000"/>
                  </a:solidFill>
                </a:rPr>
                <a:t> </a:t>
              </a:r>
              <a:r>
                <a:rPr lang="en-US" sz="2000" b="1" smtClean="0">
                  <a:solidFill>
                    <a:srgbClr val="000000"/>
                  </a:solidFill>
                </a:rPr>
                <a:t/>
              </a:r>
              <a:br>
                <a:rPr lang="en-US" sz="2000" b="1" smtClean="0">
                  <a:solidFill>
                    <a:srgbClr val="000000"/>
                  </a:solidFill>
                </a:rPr>
              </a:br>
              <a:r>
                <a:rPr lang="en-US" sz="2000" b="1" smtClean="0">
                  <a:solidFill>
                    <a:srgbClr val="000000"/>
                  </a:solidFill>
                </a:rPr>
                <a:t>Reduce latency</a:t>
              </a:r>
            </a:p>
          </p:txBody>
        </p:sp>
      </p:grpSp>
      <p:sp>
        <p:nvSpPr>
          <p:cNvPr id="34862" name="TextBox 230"/>
          <p:cNvSpPr txBox="1">
            <a:spLocks noChangeArrowheads="1"/>
          </p:cNvSpPr>
          <p:nvPr/>
        </p:nvSpPr>
        <p:spPr bwMode="auto">
          <a:xfrm>
            <a:off x="152400" y="3429000"/>
            <a:ext cx="198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Any other issues? </a:t>
            </a:r>
            <a:endParaRPr lang="en-US" sz="20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4863" name="TextBox 231"/>
          <p:cNvSpPr txBox="1">
            <a:spLocks noChangeArrowheads="1"/>
          </p:cNvSpPr>
          <p:nvPr/>
        </p:nvSpPr>
        <p:spPr bwMode="auto">
          <a:xfrm>
            <a:off x="152400" y="4114800"/>
            <a:ext cx="2057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Head-of-Line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Blocking</a:t>
            </a:r>
            <a:endParaRPr lang="en-US" sz="240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4864" name="TextBox 232"/>
          <p:cNvSpPr txBox="1">
            <a:spLocks noChangeArrowheads="1"/>
          </p:cNvSpPr>
          <p:nvPr/>
        </p:nvSpPr>
        <p:spPr bwMode="auto">
          <a:xfrm>
            <a:off x="152400" y="5570538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B050"/>
                </a:solidFill>
              </a:rPr>
              <a:t>Use Virtual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B050"/>
                </a:solidFill>
              </a:rPr>
              <a:t>Channels</a:t>
            </a:r>
          </a:p>
        </p:txBody>
      </p:sp>
      <p:sp>
        <p:nvSpPr>
          <p:cNvPr id="34865" name="Right Arrow 235"/>
          <p:cNvSpPr>
            <a:spLocks noChangeArrowheads="1"/>
          </p:cNvSpPr>
          <p:nvPr/>
        </p:nvSpPr>
        <p:spPr bwMode="auto">
          <a:xfrm rot="5400000">
            <a:off x="876300" y="5067300"/>
            <a:ext cx="533400" cy="457200"/>
          </a:xfrm>
          <a:prstGeom prst="rightArrow">
            <a:avLst>
              <a:gd name="adj1" fmla="val 60630"/>
              <a:gd name="adj2" fmla="val 73921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66" name="Rectangle 4" descr="Large checker board"/>
          <p:cNvSpPr>
            <a:spLocks noChangeArrowheads="1"/>
          </p:cNvSpPr>
          <p:nvPr/>
        </p:nvSpPr>
        <p:spPr bwMode="auto">
          <a:xfrm>
            <a:off x="2590800" y="34591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67" name="Rectangle 5" descr="Large checker board"/>
          <p:cNvSpPr>
            <a:spLocks noChangeArrowheads="1"/>
          </p:cNvSpPr>
          <p:nvPr/>
        </p:nvSpPr>
        <p:spPr bwMode="auto">
          <a:xfrm>
            <a:off x="4038600" y="34591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68" name="Rectangle 6" descr="Large checker board"/>
          <p:cNvSpPr>
            <a:spLocks noChangeArrowheads="1"/>
          </p:cNvSpPr>
          <p:nvPr/>
        </p:nvSpPr>
        <p:spPr bwMode="auto">
          <a:xfrm>
            <a:off x="5486400" y="34591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69" name="Rectangle 7" descr="Large checker board"/>
          <p:cNvSpPr>
            <a:spLocks noChangeArrowheads="1"/>
          </p:cNvSpPr>
          <p:nvPr/>
        </p:nvSpPr>
        <p:spPr bwMode="auto">
          <a:xfrm>
            <a:off x="5486400" y="4525963"/>
            <a:ext cx="533400" cy="533400"/>
          </a:xfrm>
          <a:prstGeom prst="rect">
            <a:avLst/>
          </a:prstGeom>
          <a:solidFill>
            <a:srgbClr val="C6D9F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70" name="Rectangle 8" descr="Large checker board"/>
          <p:cNvSpPr>
            <a:spLocks noChangeArrowheads="1"/>
          </p:cNvSpPr>
          <p:nvPr/>
        </p:nvSpPr>
        <p:spPr bwMode="auto">
          <a:xfrm>
            <a:off x="2590800" y="4525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71" name="Rectangle 9" descr="Large checker board"/>
          <p:cNvSpPr>
            <a:spLocks noChangeArrowheads="1"/>
          </p:cNvSpPr>
          <p:nvPr/>
        </p:nvSpPr>
        <p:spPr bwMode="auto">
          <a:xfrm>
            <a:off x="6934200" y="3459163"/>
            <a:ext cx="533400" cy="533400"/>
          </a:xfrm>
          <a:prstGeom prst="rect">
            <a:avLst/>
          </a:prstGeom>
          <a:solidFill>
            <a:srgbClr val="D996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2" name="Rectangle 10" descr="Large checker board"/>
          <p:cNvSpPr>
            <a:spLocks noChangeArrowheads="1"/>
          </p:cNvSpPr>
          <p:nvPr/>
        </p:nvSpPr>
        <p:spPr bwMode="auto">
          <a:xfrm>
            <a:off x="5486400" y="5668963"/>
            <a:ext cx="533400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4873" name="Rectangle 11" descr="Large checker board"/>
          <p:cNvSpPr>
            <a:spLocks noChangeArrowheads="1"/>
          </p:cNvSpPr>
          <p:nvPr/>
        </p:nvSpPr>
        <p:spPr bwMode="auto">
          <a:xfrm>
            <a:off x="2590800" y="5668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874" name="Rectangle 12" descr="Large checker board"/>
          <p:cNvSpPr>
            <a:spLocks noChangeArrowheads="1"/>
          </p:cNvSpPr>
          <p:nvPr/>
        </p:nvSpPr>
        <p:spPr bwMode="auto">
          <a:xfrm>
            <a:off x="4038600" y="5668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5" name="Line 13"/>
          <p:cNvSpPr>
            <a:spLocks noChangeShapeType="1"/>
          </p:cNvSpPr>
          <p:nvPr/>
        </p:nvSpPr>
        <p:spPr bwMode="auto">
          <a:xfrm>
            <a:off x="3124200" y="3687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6" name="Line 14"/>
          <p:cNvSpPr>
            <a:spLocks noChangeShapeType="1"/>
          </p:cNvSpPr>
          <p:nvPr/>
        </p:nvSpPr>
        <p:spPr bwMode="auto">
          <a:xfrm>
            <a:off x="4572000" y="3687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7" name="Line 15"/>
          <p:cNvSpPr>
            <a:spLocks noChangeShapeType="1"/>
          </p:cNvSpPr>
          <p:nvPr/>
        </p:nvSpPr>
        <p:spPr bwMode="auto">
          <a:xfrm>
            <a:off x="3124200" y="4754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6" name="Line 16"/>
          <p:cNvSpPr>
            <a:spLocks noChangeShapeType="1"/>
          </p:cNvSpPr>
          <p:nvPr/>
        </p:nvSpPr>
        <p:spPr bwMode="auto">
          <a:xfrm>
            <a:off x="4572000" y="4754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7" name="Line 17"/>
          <p:cNvSpPr>
            <a:spLocks noChangeShapeType="1"/>
          </p:cNvSpPr>
          <p:nvPr/>
        </p:nvSpPr>
        <p:spPr bwMode="auto">
          <a:xfrm>
            <a:off x="31242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8" name="Line 18"/>
          <p:cNvSpPr>
            <a:spLocks noChangeShapeType="1"/>
          </p:cNvSpPr>
          <p:nvPr/>
        </p:nvSpPr>
        <p:spPr bwMode="auto">
          <a:xfrm>
            <a:off x="45720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9" name="Line 19"/>
          <p:cNvSpPr>
            <a:spLocks noChangeShapeType="1"/>
          </p:cNvSpPr>
          <p:nvPr/>
        </p:nvSpPr>
        <p:spPr bwMode="auto">
          <a:xfrm>
            <a:off x="28194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0" name="Line 20"/>
          <p:cNvSpPr>
            <a:spLocks noChangeShapeType="1"/>
          </p:cNvSpPr>
          <p:nvPr/>
        </p:nvSpPr>
        <p:spPr bwMode="auto">
          <a:xfrm>
            <a:off x="28194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1" name="Line 21"/>
          <p:cNvSpPr>
            <a:spLocks noChangeShapeType="1"/>
          </p:cNvSpPr>
          <p:nvPr/>
        </p:nvSpPr>
        <p:spPr bwMode="auto">
          <a:xfrm>
            <a:off x="42672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3" name="Line 22"/>
          <p:cNvSpPr>
            <a:spLocks noChangeShapeType="1"/>
          </p:cNvSpPr>
          <p:nvPr/>
        </p:nvSpPr>
        <p:spPr bwMode="auto">
          <a:xfrm>
            <a:off x="42672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4" name="Line 23"/>
          <p:cNvSpPr>
            <a:spLocks noChangeShapeType="1"/>
          </p:cNvSpPr>
          <p:nvPr/>
        </p:nvSpPr>
        <p:spPr bwMode="auto">
          <a:xfrm>
            <a:off x="57150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6" name="Line 24"/>
          <p:cNvSpPr>
            <a:spLocks noChangeShapeType="1"/>
          </p:cNvSpPr>
          <p:nvPr/>
        </p:nvSpPr>
        <p:spPr bwMode="auto">
          <a:xfrm>
            <a:off x="57150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0" name="Rectangle 229"/>
          <p:cNvSpPr>
            <a:spLocks noChangeArrowheads="1"/>
          </p:cNvSpPr>
          <p:nvPr/>
        </p:nvSpPr>
        <p:spPr bwMode="auto">
          <a:xfrm>
            <a:off x="30480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4" name="Rectangle 233"/>
          <p:cNvSpPr>
            <a:spLocks noChangeArrowheads="1"/>
          </p:cNvSpPr>
          <p:nvPr/>
        </p:nvSpPr>
        <p:spPr bwMode="auto">
          <a:xfrm>
            <a:off x="29718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5" name="Rectangle 234"/>
          <p:cNvSpPr>
            <a:spLocks noChangeArrowheads="1"/>
          </p:cNvSpPr>
          <p:nvPr/>
        </p:nvSpPr>
        <p:spPr bwMode="auto">
          <a:xfrm>
            <a:off x="28956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7" name="Rectangle 236"/>
          <p:cNvSpPr>
            <a:spLocks noChangeArrowheads="1"/>
          </p:cNvSpPr>
          <p:nvPr/>
        </p:nvSpPr>
        <p:spPr bwMode="auto">
          <a:xfrm>
            <a:off x="28194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44958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9" name="Rectangle 238"/>
          <p:cNvSpPr>
            <a:spLocks noChangeArrowheads="1"/>
          </p:cNvSpPr>
          <p:nvPr/>
        </p:nvSpPr>
        <p:spPr bwMode="auto">
          <a:xfrm>
            <a:off x="44196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0" name="Rectangle 239"/>
          <p:cNvSpPr>
            <a:spLocks noChangeArrowheads="1"/>
          </p:cNvSpPr>
          <p:nvPr/>
        </p:nvSpPr>
        <p:spPr bwMode="auto">
          <a:xfrm>
            <a:off x="43434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1" name="Rectangle 240"/>
          <p:cNvSpPr>
            <a:spLocks noChangeArrowheads="1"/>
          </p:cNvSpPr>
          <p:nvPr/>
        </p:nvSpPr>
        <p:spPr bwMode="auto">
          <a:xfrm>
            <a:off x="42672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2" name="Rectangle 241"/>
          <p:cNvSpPr>
            <a:spLocks noChangeArrowheads="1"/>
          </p:cNvSpPr>
          <p:nvPr/>
        </p:nvSpPr>
        <p:spPr bwMode="auto">
          <a:xfrm>
            <a:off x="59436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3" name="Rectangle 242"/>
          <p:cNvSpPr>
            <a:spLocks noChangeArrowheads="1"/>
          </p:cNvSpPr>
          <p:nvPr/>
        </p:nvSpPr>
        <p:spPr bwMode="auto">
          <a:xfrm>
            <a:off x="58674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4" name="Rectangle 243"/>
          <p:cNvSpPr>
            <a:spLocks noChangeArrowheads="1"/>
          </p:cNvSpPr>
          <p:nvPr/>
        </p:nvSpPr>
        <p:spPr bwMode="auto">
          <a:xfrm>
            <a:off x="57912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5" name="Rectangle 244"/>
          <p:cNvSpPr>
            <a:spLocks noChangeArrowheads="1"/>
          </p:cNvSpPr>
          <p:nvPr/>
        </p:nvSpPr>
        <p:spPr bwMode="auto">
          <a:xfrm>
            <a:off x="57150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6" name="Rectangle 245"/>
          <p:cNvSpPr>
            <a:spLocks noChangeArrowheads="1"/>
          </p:cNvSpPr>
          <p:nvPr/>
        </p:nvSpPr>
        <p:spPr bwMode="auto">
          <a:xfrm>
            <a:off x="5715000" y="4830763"/>
            <a:ext cx="304800" cy="762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34900" name="Rectangle 7" descr="Large checker board"/>
          <p:cNvSpPr>
            <a:spLocks noChangeArrowheads="1"/>
          </p:cNvSpPr>
          <p:nvPr/>
        </p:nvSpPr>
        <p:spPr bwMode="auto">
          <a:xfrm>
            <a:off x="6934200" y="4525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901" name="Rectangle 10" descr="Large checker board"/>
          <p:cNvSpPr>
            <a:spLocks noChangeArrowheads="1"/>
          </p:cNvSpPr>
          <p:nvPr/>
        </p:nvSpPr>
        <p:spPr bwMode="auto">
          <a:xfrm>
            <a:off x="6934200" y="5668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9" name="Line 16"/>
          <p:cNvSpPr>
            <a:spLocks noChangeShapeType="1"/>
          </p:cNvSpPr>
          <p:nvPr/>
        </p:nvSpPr>
        <p:spPr bwMode="auto">
          <a:xfrm>
            <a:off x="6019800" y="4754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0" name="Line 18"/>
          <p:cNvSpPr>
            <a:spLocks noChangeShapeType="1"/>
          </p:cNvSpPr>
          <p:nvPr/>
        </p:nvSpPr>
        <p:spPr bwMode="auto">
          <a:xfrm>
            <a:off x="60198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1" name="Line 24"/>
          <p:cNvSpPr>
            <a:spLocks noChangeShapeType="1"/>
          </p:cNvSpPr>
          <p:nvPr/>
        </p:nvSpPr>
        <p:spPr bwMode="auto">
          <a:xfrm>
            <a:off x="71628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905" name="Rectangle 7" descr="Large checker board"/>
          <p:cNvSpPr>
            <a:spLocks noChangeArrowheads="1"/>
          </p:cNvSpPr>
          <p:nvPr/>
        </p:nvSpPr>
        <p:spPr bwMode="auto">
          <a:xfrm>
            <a:off x="4038600" y="4525963"/>
            <a:ext cx="5334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3" name="Line 16"/>
          <p:cNvSpPr>
            <a:spLocks noChangeShapeType="1"/>
          </p:cNvSpPr>
          <p:nvPr/>
        </p:nvSpPr>
        <p:spPr bwMode="auto">
          <a:xfrm>
            <a:off x="6019800" y="3687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4" name="Line 24"/>
          <p:cNvSpPr>
            <a:spLocks noChangeShapeType="1"/>
          </p:cNvSpPr>
          <p:nvPr/>
        </p:nvSpPr>
        <p:spPr bwMode="auto">
          <a:xfrm>
            <a:off x="71628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5" name="Rectangle 254"/>
          <p:cNvSpPr>
            <a:spLocks noChangeArrowheads="1"/>
          </p:cNvSpPr>
          <p:nvPr/>
        </p:nvSpPr>
        <p:spPr bwMode="auto">
          <a:xfrm>
            <a:off x="30480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" name="Rectangle 255"/>
          <p:cNvSpPr>
            <a:spLocks noChangeArrowheads="1"/>
          </p:cNvSpPr>
          <p:nvPr/>
        </p:nvSpPr>
        <p:spPr bwMode="auto">
          <a:xfrm>
            <a:off x="29718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7" name="Rectangle 256"/>
          <p:cNvSpPr>
            <a:spLocks noChangeArrowheads="1"/>
          </p:cNvSpPr>
          <p:nvPr/>
        </p:nvSpPr>
        <p:spPr bwMode="auto">
          <a:xfrm>
            <a:off x="28956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8" name="Rectangle 257"/>
          <p:cNvSpPr>
            <a:spLocks noChangeArrowheads="1"/>
          </p:cNvSpPr>
          <p:nvPr/>
        </p:nvSpPr>
        <p:spPr bwMode="auto">
          <a:xfrm>
            <a:off x="28194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9" name="Rectangle 258"/>
          <p:cNvSpPr>
            <a:spLocks noChangeArrowheads="1"/>
          </p:cNvSpPr>
          <p:nvPr/>
        </p:nvSpPr>
        <p:spPr bwMode="auto">
          <a:xfrm>
            <a:off x="5715000" y="4983163"/>
            <a:ext cx="304800" cy="7620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0" name="Rectangle 259"/>
          <p:cNvSpPr>
            <a:spLocks noChangeArrowheads="1"/>
          </p:cNvSpPr>
          <p:nvPr/>
        </p:nvSpPr>
        <p:spPr bwMode="auto">
          <a:xfrm>
            <a:off x="5486400" y="4983163"/>
            <a:ext cx="2286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1" name="Rectangle 260"/>
          <p:cNvSpPr>
            <a:spLocks noChangeArrowheads="1"/>
          </p:cNvSpPr>
          <p:nvPr/>
        </p:nvSpPr>
        <p:spPr bwMode="auto">
          <a:xfrm>
            <a:off x="5486400" y="4906963"/>
            <a:ext cx="2286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2" name="Rectangle 261"/>
          <p:cNvSpPr>
            <a:spLocks noChangeArrowheads="1"/>
          </p:cNvSpPr>
          <p:nvPr/>
        </p:nvSpPr>
        <p:spPr bwMode="auto">
          <a:xfrm>
            <a:off x="5486400" y="4830763"/>
            <a:ext cx="228600" cy="76200"/>
          </a:xfrm>
          <a:prstGeom prst="rect">
            <a:avLst/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3" name="Rectangle 262"/>
          <p:cNvSpPr>
            <a:spLocks noChangeArrowheads="1"/>
          </p:cNvSpPr>
          <p:nvPr/>
        </p:nvSpPr>
        <p:spPr bwMode="auto">
          <a:xfrm>
            <a:off x="44958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44196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43434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" name="Rectangle 265"/>
          <p:cNvSpPr>
            <a:spLocks noChangeArrowheads="1"/>
          </p:cNvSpPr>
          <p:nvPr/>
        </p:nvSpPr>
        <p:spPr bwMode="auto">
          <a:xfrm>
            <a:off x="42672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7" name="Rectangle 266"/>
          <p:cNvSpPr>
            <a:spLocks noChangeArrowheads="1"/>
          </p:cNvSpPr>
          <p:nvPr/>
        </p:nvSpPr>
        <p:spPr bwMode="auto">
          <a:xfrm>
            <a:off x="59436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58674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57912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0" name="Rounded Rectangular Callout 269"/>
          <p:cNvSpPr>
            <a:spLocks noChangeArrowheads="1"/>
          </p:cNvSpPr>
          <p:nvPr/>
        </p:nvSpPr>
        <p:spPr bwMode="auto">
          <a:xfrm>
            <a:off x="6553200" y="5287963"/>
            <a:ext cx="2133600" cy="1036637"/>
          </a:xfrm>
          <a:prstGeom prst="wedgeRoundRectCallout">
            <a:avLst>
              <a:gd name="adj1" fmla="val -89532"/>
              <a:gd name="adj2" fmla="val -43375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  <a:cs typeface="Arial" charset="0"/>
              </a:rPr>
              <a:t>Blocked by other packets</a:t>
            </a:r>
          </a:p>
        </p:txBody>
      </p:sp>
      <p:sp>
        <p:nvSpPr>
          <p:cNvPr id="271" name="Rounded Rectangular Callout 270"/>
          <p:cNvSpPr>
            <a:spLocks noChangeArrowheads="1"/>
          </p:cNvSpPr>
          <p:nvPr/>
        </p:nvSpPr>
        <p:spPr bwMode="auto">
          <a:xfrm>
            <a:off x="7239000" y="4144963"/>
            <a:ext cx="1752600" cy="1036637"/>
          </a:xfrm>
          <a:prstGeom prst="wedgeRoundRectCallout">
            <a:avLst>
              <a:gd name="adj1" fmla="val -134333"/>
              <a:gd name="adj2" fmla="val -38500"/>
              <a:gd name="adj3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  <a:cs typeface="Arial" charset="0"/>
              </a:rPr>
              <a:t>Buffer full: blue cannot proceed</a:t>
            </a: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5715000" y="4906963"/>
            <a:ext cx="304800" cy="76200"/>
          </a:xfrm>
          <a:prstGeom prst="rect">
            <a:avLst/>
          </a:prstGeom>
          <a:solidFill>
            <a:srgbClr val="9BBB5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3" name="Rectangle 272"/>
          <p:cNvSpPr>
            <a:spLocks noChangeArrowheads="1"/>
          </p:cNvSpPr>
          <p:nvPr/>
        </p:nvSpPr>
        <p:spPr bwMode="auto">
          <a:xfrm>
            <a:off x="73914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4" name="Rectangle 273"/>
          <p:cNvSpPr>
            <a:spLocks noChangeArrowheads="1"/>
          </p:cNvSpPr>
          <p:nvPr/>
        </p:nvSpPr>
        <p:spPr bwMode="auto">
          <a:xfrm>
            <a:off x="73152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5" name="Rectangle 274"/>
          <p:cNvSpPr>
            <a:spLocks noChangeArrowheads="1"/>
          </p:cNvSpPr>
          <p:nvPr/>
        </p:nvSpPr>
        <p:spPr bwMode="auto">
          <a:xfrm>
            <a:off x="72390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6" name="Rectangle 275"/>
          <p:cNvSpPr>
            <a:spLocks noChangeArrowheads="1"/>
          </p:cNvSpPr>
          <p:nvPr/>
        </p:nvSpPr>
        <p:spPr bwMode="auto">
          <a:xfrm>
            <a:off x="5715000" y="3687763"/>
            <a:ext cx="76200" cy="304800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61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4" grpId="0" animBg="1"/>
      <p:bldP spid="235" grpId="0" animBg="1"/>
      <p:bldP spid="237" grpId="0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4" grpId="0" animBg="1"/>
      <p:bldP spid="245" grpId="0" animBg="1"/>
      <p:bldP spid="246" grpId="0" animBg="1"/>
      <p:bldP spid="255" grpId="0" animBg="1"/>
      <p:bldP spid="256" grpId="0" animBg="1"/>
      <p:bldP spid="257" grpId="0" animBg="1"/>
      <p:bldP spid="258" grpId="0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1" grpId="0" animBg="1"/>
      <p:bldP spid="273" grpId="0" animBg="1"/>
      <p:bldP spid="274" grpId="0" animBg="1"/>
      <p:bldP spid="275" grpId="0" animBg="1"/>
      <p:bldP spid="27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Communicating Buffer Availability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Credit-based flow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Upstream knows how many buffers are downstream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Downstream passes back credits to upstream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Significant upstream signaling (esp. for small flits)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On/Off (XON/XOFF) flow control</a:t>
            </a:r>
          </a:p>
          <a:p>
            <a:pPr lvl="1">
              <a:spcBef>
                <a:spcPts val="600"/>
              </a:spcBef>
            </a:pPr>
            <a:r>
              <a:rPr lang="en-US">
                <a:latin typeface="Tahoma" charset="0"/>
                <a:ea typeface="ＭＳ Ｐゴシック" charset="0"/>
              </a:rPr>
              <a:t>Downstream has on/off signal to upstream</a:t>
            </a:r>
          </a:p>
          <a:p>
            <a:pPr lvl="1">
              <a:spcBef>
                <a:spcPts val="600"/>
              </a:spcBef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Ack/Nack flow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Upstream optimistically sends downstream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Buffer cannot be deallocated until ACK/NACK received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Inefficiently utilizes buffer space</a:t>
            </a:r>
          </a:p>
          <a:p>
            <a:pPr lvl="1">
              <a:spcBef>
                <a:spcPts val="600"/>
              </a:spcBef>
            </a:pP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348672-14DE-234E-8AEB-6A9FED703CCA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76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1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Credit-based Flow Control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76850"/>
          </a:xfrm>
        </p:spPr>
        <p:txBody>
          <a:bodyPr/>
          <a:lstStyle/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l-GR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/>
            <a:endParaRPr lang="el-GR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Round-trip credit delay: 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Time between when buffer empties and when next flit can be processed from that buffer entry</a:t>
            </a: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Significant throughput degradation if there are few buffers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Important to size buffers to tolerate credit turn-around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8724CC-BDAE-EC4A-88F7-6D4A2C5E3A79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77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1599407" y="2655094"/>
            <a:ext cx="2590800" cy="1587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4114007" y="2655094"/>
            <a:ext cx="2590800" cy="1587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2133600" y="99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Node 1</a:t>
            </a: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4648200" y="99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Node 2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5408613" y="1436688"/>
            <a:ext cx="1144587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1371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Flit departs </a:t>
            </a:r>
          </a:p>
          <a:p>
            <a:pPr algn="r" eaLnBrk="1" hangingPunct="1"/>
            <a:r>
              <a:rPr lang="en-US"/>
              <a:t>router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752600" y="1435100"/>
            <a:ext cx="6324600" cy="1588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0" name="TextBox 11"/>
          <p:cNvSpPr txBox="1">
            <a:spLocks noChangeArrowheads="1"/>
          </p:cNvSpPr>
          <p:nvPr/>
        </p:nvSpPr>
        <p:spPr bwMode="auto">
          <a:xfrm>
            <a:off x="762000" y="12080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t1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2895600" y="1436688"/>
            <a:ext cx="25146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852584">
            <a:off x="3344863" y="13065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Credit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>
            <a:off x="2667001" y="2273300"/>
            <a:ext cx="4572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1981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752600" y="2055813"/>
            <a:ext cx="4419600" cy="1587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1828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t2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1752600" y="2513013"/>
            <a:ext cx="4419600" cy="1587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0" y="228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t3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1752600" y="2508250"/>
            <a:ext cx="11430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443438">
            <a:off x="1665288" y="2546350"/>
            <a:ext cx="80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Credit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895600" y="2503488"/>
            <a:ext cx="251460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1115004">
            <a:off x="4030663" y="289718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10200" y="3352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5180807" y="3569494"/>
            <a:ext cx="4572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752600" y="3351213"/>
            <a:ext cx="4419600" cy="1587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3124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t4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1752600" y="3798888"/>
            <a:ext cx="6324600" cy="9525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2000" y="3581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t5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6280944" y="2623344"/>
            <a:ext cx="23749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15200" y="21336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Credit round trip delay</a:t>
            </a:r>
          </a:p>
        </p:txBody>
      </p:sp>
    </p:spTree>
    <p:extLst>
      <p:ext uri="{BB962C8B-B14F-4D97-AF65-F5344CB8AC3E}">
        <p14:creationId xmlns:p14="http://schemas.microsoft.com/office/powerpoint/2010/main" val="775793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20" grpId="0"/>
      <p:bldP spid="22" grpId="0"/>
      <p:bldP spid="24" grpId="0"/>
      <p:bldP spid="25" grpId="0"/>
      <p:bldP spid="28" grpId="0"/>
      <p:bldP spid="30" grpId="0"/>
      <p:bldP spid="3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On/Off (XON/XOFF) Flow Control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Downstream has on/off signal to upstream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77038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0DD8ED-48C7-0945-A32E-A8CFDF452E51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78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3071813"/>
            <a:ext cx="758825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0000"/>
                </a:solidFill>
              </a:rPr>
              <a:t>Process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6200000" flipH="1">
            <a:off x="1417637" y="4084638"/>
            <a:ext cx="4327525" cy="0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3933031" y="4083844"/>
            <a:ext cx="4327525" cy="1588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2819400" y="1549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Node 1</a:t>
            </a:r>
          </a:p>
        </p:txBody>
      </p:sp>
      <p:sp>
        <p:nvSpPr>
          <p:cNvPr id="54281" name="TextBox 8"/>
          <p:cNvSpPr txBox="1">
            <a:spLocks noChangeArrowheads="1"/>
          </p:cNvSpPr>
          <p:nvPr/>
        </p:nvSpPr>
        <p:spPr bwMode="auto">
          <a:xfrm>
            <a:off x="5334000" y="1549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Node 2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819400" y="1993900"/>
            <a:ext cx="5943600" cy="3175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1905000" y="176688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t1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3581400" y="2006600"/>
            <a:ext cx="2513013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811925">
            <a:off x="4956175" y="20875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581400" y="2332038"/>
            <a:ext cx="2513013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811925">
            <a:off x="4956175" y="24130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3581400" y="2636838"/>
            <a:ext cx="2513013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811925">
            <a:off x="4956175" y="27178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3581400" y="2941638"/>
            <a:ext cx="2513013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811925">
            <a:off x="4956175" y="30226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819400" y="2616200"/>
            <a:ext cx="5943600" cy="12700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3" name="TextBox 20"/>
          <p:cNvSpPr txBox="1">
            <a:spLocks noChangeArrowheads="1"/>
          </p:cNvSpPr>
          <p:nvPr/>
        </p:nvSpPr>
        <p:spPr bwMode="auto">
          <a:xfrm>
            <a:off x="1905000" y="2400300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t2</a:t>
            </a:r>
          </a:p>
        </p:txBody>
      </p: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6858000" y="1571625"/>
            <a:ext cx="1905000" cy="638175"/>
          </a:xfrm>
          <a:prstGeom prst="wedgeRoundRectCallout">
            <a:avLst>
              <a:gd name="adj1" fmla="val -89981"/>
              <a:gd name="adj2" fmla="val 110852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baseline="-25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threshold reached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57293">
            <a:off x="4078288" y="2673350"/>
            <a:ext cx="520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Off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3581400" y="2636838"/>
            <a:ext cx="2513013" cy="4635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H="1">
            <a:off x="3431381" y="3223419"/>
            <a:ext cx="300038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581400" y="3225800"/>
            <a:ext cx="2513013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811925">
            <a:off x="4956175" y="33067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6096000" y="36830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811925">
            <a:off x="6437313" y="35099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6096000" y="39878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811925">
            <a:off x="6437313" y="38147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6096000" y="42926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811925">
            <a:off x="6437313" y="41195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6096000" y="45974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811925">
            <a:off x="6437313" y="44243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557293">
            <a:off x="4078288" y="4678363"/>
            <a:ext cx="520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</a:rPr>
              <a:t>On</a:t>
            </a: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3581400" y="4641850"/>
            <a:ext cx="2513013" cy="4635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19400" y="5105400"/>
            <a:ext cx="758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8000"/>
                </a:solidFill>
              </a:rPr>
              <a:t>Process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H="1">
            <a:off x="3432175" y="5257800"/>
            <a:ext cx="298450" cy="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3581400" y="5410200"/>
            <a:ext cx="2513013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 rot="811925">
            <a:off x="4956175" y="549116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6096000" y="48768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811925">
            <a:off x="6437313" y="47037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>
            <a:off x="6096000" y="51816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 rot="811925">
            <a:off x="6437313" y="50085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6096000" y="54864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811925">
            <a:off x="6437313" y="53133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>
            <a:off x="6096000" y="5791200"/>
            <a:ext cx="11430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811925">
            <a:off x="6437313" y="56181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2819400" y="3124200"/>
            <a:ext cx="5943600" cy="12700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23" name="TextBox 52"/>
          <p:cNvSpPr txBox="1">
            <a:spLocks noChangeArrowheads="1"/>
          </p:cNvSpPr>
          <p:nvPr/>
        </p:nvSpPr>
        <p:spPr bwMode="auto">
          <a:xfrm>
            <a:off x="1905000" y="2906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t3</a:t>
            </a:r>
          </a:p>
        </p:txBody>
      </p: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2819400" y="3352800"/>
            <a:ext cx="5943600" cy="1588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25" name="TextBox 54"/>
          <p:cNvSpPr txBox="1">
            <a:spLocks noChangeArrowheads="1"/>
          </p:cNvSpPr>
          <p:nvPr/>
        </p:nvSpPr>
        <p:spPr bwMode="auto">
          <a:xfrm>
            <a:off x="1905000" y="3124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t4</a:t>
            </a:r>
          </a:p>
        </p:txBody>
      </p: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2819400" y="4572000"/>
            <a:ext cx="5943600" cy="1588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27" name="TextBox 56"/>
          <p:cNvSpPr txBox="1">
            <a:spLocks noChangeArrowheads="1"/>
          </p:cNvSpPr>
          <p:nvPr/>
        </p:nvSpPr>
        <p:spPr bwMode="auto">
          <a:xfrm>
            <a:off x="1905000" y="4343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t5</a:t>
            </a:r>
          </a:p>
        </p:txBody>
      </p: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2819400" y="5087938"/>
            <a:ext cx="5943600" cy="17462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29" name="TextBox 58"/>
          <p:cNvSpPr txBox="1">
            <a:spLocks noChangeArrowheads="1"/>
          </p:cNvSpPr>
          <p:nvPr/>
        </p:nvSpPr>
        <p:spPr bwMode="auto">
          <a:xfrm>
            <a:off x="1905000" y="4876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t6</a:t>
            </a:r>
          </a:p>
        </p:txBody>
      </p: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2819400" y="5389563"/>
            <a:ext cx="5943600" cy="33337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31" name="TextBox 60"/>
          <p:cNvSpPr txBox="1">
            <a:spLocks noChangeArrowheads="1"/>
          </p:cNvSpPr>
          <p:nvPr/>
        </p:nvSpPr>
        <p:spPr bwMode="auto">
          <a:xfrm>
            <a:off x="1905000" y="5192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t7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2819400" y="6032500"/>
            <a:ext cx="5943600" cy="1588"/>
          </a:xfrm>
          <a:prstGeom prst="line">
            <a:avLst/>
          </a:prstGeom>
          <a:noFill/>
          <a:ln w="22225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33" name="TextBox 62"/>
          <p:cNvSpPr txBox="1">
            <a:spLocks noChangeArrowheads="1"/>
          </p:cNvSpPr>
          <p:nvPr/>
        </p:nvSpPr>
        <p:spPr bwMode="auto">
          <a:xfrm>
            <a:off x="1905000" y="5802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t8</a:t>
            </a:r>
          </a:p>
        </p:txBody>
      </p:sp>
      <p:sp>
        <p:nvSpPr>
          <p:cNvPr id="64" name="Right Brace 63"/>
          <p:cNvSpPr>
            <a:spLocks/>
          </p:cNvSpPr>
          <p:nvPr/>
        </p:nvSpPr>
        <p:spPr bwMode="auto">
          <a:xfrm rot="10800000">
            <a:off x="2286000" y="2616200"/>
            <a:ext cx="228600" cy="750888"/>
          </a:xfrm>
          <a:prstGeom prst="rightBrace">
            <a:avLst>
              <a:gd name="adj1" fmla="val 5213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Tahoma" charset="0"/>
            </a:endParaRPr>
          </a:p>
        </p:txBody>
      </p:sp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228600" y="2338388"/>
            <a:ext cx="1981200" cy="1319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baseline="-25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set to prevent flits arriving before t4 from overflowing</a:t>
            </a:r>
          </a:p>
        </p:txBody>
      </p:sp>
      <p:sp>
        <p:nvSpPr>
          <p:cNvPr id="66" name="Rounded Rectangular Callout 65"/>
          <p:cNvSpPr>
            <a:spLocks noChangeArrowheads="1"/>
          </p:cNvSpPr>
          <p:nvPr/>
        </p:nvSpPr>
        <p:spPr bwMode="auto">
          <a:xfrm>
            <a:off x="6858000" y="4191000"/>
            <a:ext cx="1905000" cy="638175"/>
          </a:xfrm>
          <a:prstGeom prst="wedgeRoundRectCallout">
            <a:avLst>
              <a:gd name="adj1" fmla="val -88833"/>
              <a:gd name="adj2" fmla="val 20731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baseline="-25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threshold reached</a:t>
            </a:r>
          </a:p>
        </p:txBody>
      </p:sp>
      <p:sp>
        <p:nvSpPr>
          <p:cNvPr id="67" name="Right Brace 66"/>
          <p:cNvSpPr>
            <a:spLocks/>
          </p:cNvSpPr>
          <p:nvPr/>
        </p:nvSpPr>
        <p:spPr bwMode="auto">
          <a:xfrm rot="10800000">
            <a:off x="2209800" y="4557713"/>
            <a:ext cx="304800" cy="1485900"/>
          </a:xfrm>
          <a:prstGeom prst="rightBrace">
            <a:avLst>
              <a:gd name="adj1" fmla="val 52113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Tahoma" charset="0"/>
            </a:endParaRP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304800" y="4545013"/>
            <a:ext cx="1828800" cy="162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baseline="-250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set so that Node 2 does not run out of flits between t5 and t8</a:t>
            </a:r>
          </a:p>
        </p:txBody>
      </p:sp>
    </p:spTree>
    <p:extLst>
      <p:ext uri="{BB962C8B-B14F-4D97-AF65-F5344CB8AC3E}">
        <p14:creationId xmlns:p14="http://schemas.microsoft.com/office/powerpoint/2010/main" val="308725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7" grpId="0"/>
      <p:bldP spid="19" grpId="0"/>
      <p:bldP spid="22" grpId="0" animBg="1"/>
      <p:bldP spid="23" grpId="0" animBg="1"/>
      <p:bldP spid="27" grpId="0"/>
      <p:bldP spid="29" grpId="0"/>
      <p:bldP spid="31" grpId="0"/>
      <p:bldP spid="33" grpId="0"/>
      <p:bldP spid="35" grpId="0"/>
      <p:bldP spid="36" grpId="0" animBg="1"/>
      <p:bldP spid="38" grpId="0" animBg="1"/>
      <p:bldP spid="41" grpId="0"/>
      <p:bldP spid="43" grpId="0"/>
      <p:bldP spid="45" grpId="0"/>
      <p:bldP spid="47" grpId="0"/>
      <p:bldP spid="49" grpId="0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Interconnection Network</a:t>
            </a:r>
            <a:b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Performance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0F9DB-52B2-F546-84AD-C19B2B92BC4C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79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4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More Terminology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 router/switch within a network</a:t>
            </a: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Message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Unit of transfer for network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s clients (processors, memory)</a:t>
            </a: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Unit of transfer for network 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Flit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Flow control digit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Unit of flow control within network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5FF577-E831-AB4C-B0B2-6B98D6B00A2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5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Interconnection Network Performance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EE66D-F6A3-7643-ADFA-575F29555FB2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80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855663" y="3054350"/>
            <a:ext cx="3671888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2438400" y="4648200"/>
            <a:ext cx="4876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1651000" y="1905000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Latency</a:t>
            </a:r>
          </a:p>
        </p:txBody>
      </p:sp>
      <p:sp>
        <p:nvSpPr>
          <p:cNvPr id="67592" name="TextBox 7"/>
          <p:cNvSpPr txBox="1">
            <a:spLocks noChangeArrowheads="1"/>
          </p:cNvSpPr>
          <p:nvPr/>
        </p:nvSpPr>
        <p:spPr bwMode="auto">
          <a:xfrm>
            <a:off x="3733800" y="4876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Injection rate into network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133600" y="4419600"/>
            <a:ext cx="56388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9"/>
          <p:cNvSpPr>
            <a:spLocks/>
          </p:cNvSpPr>
          <p:nvPr/>
        </p:nvSpPr>
        <p:spPr bwMode="auto">
          <a:xfrm>
            <a:off x="2692400" y="1346200"/>
            <a:ext cx="3632200" cy="2603500"/>
          </a:xfrm>
          <a:custGeom>
            <a:avLst/>
            <a:gdLst>
              <a:gd name="T0" fmla="*/ 0 w 3873500"/>
              <a:gd name="T1" fmla="*/ 2603500 h 2603500"/>
              <a:gd name="T2" fmla="*/ 2798580 w 3873500"/>
              <a:gd name="T3" fmla="*/ 2159000 h 2603500"/>
              <a:gd name="T4" fmla="*/ 3632200 w 3873500"/>
              <a:gd name="T5" fmla="*/ 0 h 26035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73500" h="2603500">
                <a:moveTo>
                  <a:pt x="0" y="2603500"/>
                </a:moveTo>
                <a:cubicBezTo>
                  <a:pt x="1169458" y="2598208"/>
                  <a:pt x="2338917" y="2592917"/>
                  <a:pt x="2984500" y="2159000"/>
                </a:cubicBezTo>
                <a:cubicBezTo>
                  <a:pt x="3630083" y="1725083"/>
                  <a:pt x="3873500" y="0"/>
                  <a:pt x="387350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133600" y="4191000"/>
            <a:ext cx="56388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133600" y="3962400"/>
            <a:ext cx="56388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5251450" y="3055938"/>
            <a:ext cx="3671887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4870450" y="3054350"/>
            <a:ext cx="367188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4489450" y="3054350"/>
            <a:ext cx="367188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ular Callout 15"/>
          <p:cNvSpPr>
            <a:spLocks noChangeArrowheads="1"/>
          </p:cNvSpPr>
          <p:nvPr/>
        </p:nvSpPr>
        <p:spPr bwMode="auto">
          <a:xfrm>
            <a:off x="228600" y="4419600"/>
            <a:ext cx="1676400" cy="990600"/>
          </a:xfrm>
          <a:prstGeom prst="wedgeRoundRectCallout">
            <a:avLst>
              <a:gd name="adj1" fmla="val 102986"/>
              <a:gd name="adj2" fmla="val -48130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Min latency given by topology</a:t>
            </a:r>
          </a:p>
        </p:txBody>
      </p: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76200" y="3201988"/>
            <a:ext cx="1905000" cy="990600"/>
          </a:xfrm>
          <a:prstGeom prst="wedgeRoundRectCallout">
            <a:avLst>
              <a:gd name="adj1" fmla="val 78745"/>
              <a:gd name="adj2" fmla="val 48023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Min latency given by routing algorithm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76200" y="2057400"/>
            <a:ext cx="2362200" cy="990600"/>
          </a:xfrm>
          <a:prstGeom prst="wedgeRoundRectCallout">
            <a:avLst>
              <a:gd name="adj1" fmla="val 79412"/>
              <a:gd name="adj2" fmla="val 136486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Zero load latency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topology+routing+flow</a:t>
            </a: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 control)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7239000" y="3048000"/>
            <a:ext cx="1676400" cy="990600"/>
          </a:xfrm>
          <a:prstGeom prst="wedgeRoundRectCallout">
            <a:avLst>
              <a:gd name="adj1" fmla="val -57620"/>
              <a:gd name="adj2" fmla="val 108278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Throughput given by topology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6858000" y="1981200"/>
            <a:ext cx="1676400" cy="990600"/>
          </a:xfrm>
          <a:prstGeom prst="wedgeRoundRectCallout">
            <a:avLst>
              <a:gd name="adj1" fmla="val -57620"/>
              <a:gd name="adj2" fmla="val 108278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Throughput given by routing</a:t>
            </a:r>
          </a:p>
        </p:txBody>
      </p:sp>
      <p:sp>
        <p:nvSpPr>
          <p:cNvPr id="21" name="Rounded Rectangular Callout 20"/>
          <p:cNvSpPr>
            <a:spLocks noChangeArrowheads="1"/>
          </p:cNvSpPr>
          <p:nvPr/>
        </p:nvSpPr>
        <p:spPr bwMode="auto">
          <a:xfrm>
            <a:off x="6477000" y="762000"/>
            <a:ext cx="1676400" cy="990600"/>
          </a:xfrm>
          <a:prstGeom prst="wedgeRoundRectCallout">
            <a:avLst>
              <a:gd name="adj1" fmla="val -57620"/>
              <a:gd name="adj2" fmla="val 108278"/>
              <a:gd name="adj3" fmla="val 16667"/>
            </a:avLst>
          </a:prstGeom>
          <a:gradFill rotWithShape="1">
            <a:gsLst>
              <a:gs pos="0">
                <a:srgbClr val="AD7B00"/>
              </a:gs>
              <a:gs pos="80000">
                <a:srgbClr val="E3A300"/>
              </a:gs>
              <a:gs pos="100000">
                <a:srgbClr val="E9A600"/>
              </a:gs>
            </a:gsLst>
            <a:lin ang="16200000"/>
          </a:gradFill>
          <a:ln w="9525">
            <a:solidFill>
              <a:srgbClr val="CC98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Tahoma"/>
                <a:ea typeface="ＭＳ Ｐゴシック" charset="0"/>
                <a:cs typeface="Arial" charset="0"/>
              </a:rPr>
              <a:t>Throughput given by flow control</a:t>
            </a:r>
          </a:p>
        </p:txBody>
      </p:sp>
    </p:spTree>
    <p:extLst>
      <p:ext uri="{BB962C8B-B14F-4D97-AF65-F5344CB8AC3E}">
        <p14:creationId xmlns:p14="http://schemas.microsoft.com/office/powerpoint/2010/main" val="388936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Ideal Latency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Ideal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Solely due to wire delay between source and destination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 = Manhattan distance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 = packet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 = channel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v = propagation velocity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AEAD02-2AA7-CE4A-AB15-A05A33AED336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81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68613" name="Object 2"/>
          <p:cNvGraphicFramePr>
            <a:graphicFrameLocks noChangeAspect="1"/>
          </p:cNvGraphicFramePr>
          <p:nvPr/>
        </p:nvGraphicFramePr>
        <p:xfrm>
          <a:off x="3581400" y="2286000"/>
          <a:ext cx="22494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5" name="Equation" r:id="rId4" imgW="850900" imgH="355600" progId="Equation.3">
                  <p:embed/>
                </p:oleObj>
              </mc:Choice>
              <mc:Fallback>
                <p:oleObj name="Equation" r:id="rId4" imgW="850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86000"/>
                        <a:ext cx="22494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43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Actual Latency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Dedicated wiring impractical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Long wires segmented with insertion of routers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 = Manhattan distance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 = packet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 = channel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v = propagation velocity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 = hops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</a:t>
            </a:r>
            <a:r>
              <a:rPr lang="en-US" baseline="-25000">
                <a:latin typeface="Tahoma" charset="0"/>
                <a:ea typeface="ＭＳ Ｐゴシック" charset="0"/>
              </a:rPr>
              <a:t>router</a:t>
            </a:r>
            <a:r>
              <a:rPr lang="en-US">
                <a:latin typeface="Tahoma" charset="0"/>
                <a:ea typeface="ＭＳ Ｐゴシック" charset="0"/>
              </a:rPr>
              <a:t> = router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</a:t>
            </a:r>
            <a:r>
              <a:rPr lang="en-US" baseline="-25000">
                <a:latin typeface="Tahoma" charset="0"/>
                <a:ea typeface="ＭＳ Ｐゴシック" charset="0"/>
              </a:rPr>
              <a:t>c</a:t>
            </a:r>
            <a:r>
              <a:rPr lang="en-US">
                <a:latin typeface="Tahoma" charset="0"/>
                <a:ea typeface="ＭＳ Ｐゴシック" charset="0"/>
              </a:rPr>
              <a:t> = latency due to contention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5779D1-F136-8E48-A9C0-D90963288207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82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69637" name="Object 2"/>
          <p:cNvGraphicFramePr>
            <a:graphicFrameLocks noChangeAspect="1"/>
          </p:cNvGraphicFramePr>
          <p:nvPr/>
        </p:nvGraphicFramePr>
        <p:xfrm>
          <a:off x="2176463" y="2008188"/>
          <a:ext cx="48006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3" name="Equation" r:id="rId3" imgW="1815312" imgH="393529" progId="Equation.3">
                  <p:embed/>
                </p:oleObj>
              </mc:Choice>
              <mc:Fallback>
                <p:oleObj name="Equation" r:id="rId3" imgW="18153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008188"/>
                        <a:ext cx="480060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37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Latency and Throughput Curve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80AE9F3-4711-D94C-9202-8A96D2796285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83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9144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3750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Network Performance Metrics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 latency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Round trip latency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Saturation throughput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Application-level performance: system performance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Affected by interference among threads/applications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73AA18-BA32-B845-AA7D-C3BC3E220FE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84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5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Buffering and Routing in</a:t>
            </a:r>
            <a:b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On-Chip Networks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0F9DB-52B2-F546-84AD-C19B2B92BC4C}" type="slidenum">
              <a:rPr lang="en-US" sz="1200">
                <a:solidFill>
                  <a:srgbClr val="000000"/>
                </a:solidFill>
                <a:latin typeface="Garamond" charset="0"/>
              </a:rPr>
              <a:pPr eaLnBrk="1" hangingPunct="1"/>
              <a:t>85</a:t>
            </a:fld>
            <a:endParaRPr lang="en-US" sz="12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On-Chip Networks</a:t>
            </a:r>
          </a:p>
        </p:txBody>
      </p:sp>
      <p:sp>
        <p:nvSpPr>
          <p:cNvPr id="197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C235A3-B385-214A-82F3-FB8A83710C21}" type="slidenum">
              <a:rPr lang="en-US" sz="2000">
                <a:solidFill>
                  <a:srgbClr val="898989"/>
                </a:solidFill>
                <a:latin typeface="Calibri" charset="0"/>
              </a:rPr>
              <a:pPr eaLnBrk="1" hangingPunct="1"/>
              <a:t>86</a:t>
            </a:fld>
            <a:endParaRPr lang="en-US" sz="20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990600" y="2482850"/>
          <a:ext cx="2019300" cy="1665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0"/>
                <a:gridCol w="1009650"/>
              </a:tblGrid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97646" name="Group 150"/>
          <p:cNvGrpSpPr>
            <a:grpSpLocks/>
          </p:cNvGrpSpPr>
          <p:nvPr/>
        </p:nvGrpSpPr>
        <p:grpSpPr bwMode="auto">
          <a:xfrm>
            <a:off x="1371600" y="3549650"/>
            <a:ext cx="838200" cy="717550"/>
            <a:chOff x="5715000" y="2286000"/>
            <a:chExt cx="838200" cy="717187"/>
          </a:xfrm>
        </p:grpSpPr>
        <p:sp>
          <p:nvSpPr>
            <p:cNvPr id="197685" name="Oval 17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181" name="Straight Connector 180"/>
            <p:cNvCxnSpPr>
              <a:endCxn id="19768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7" name="Group 150"/>
          <p:cNvGrpSpPr>
            <a:grpSpLocks/>
          </p:cNvGrpSpPr>
          <p:nvPr/>
        </p:nvGrpSpPr>
        <p:grpSpPr bwMode="auto">
          <a:xfrm>
            <a:off x="2362200" y="3549650"/>
            <a:ext cx="838200" cy="717550"/>
            <a:chOff x="5715000" y="2286000"/>
            <a:chExt cx="838200" cy="717187"/>
          </a:xfrm>
        </p:grpSpPr>
        <p:sp>
          <p:nvSpPr>
            <p:cNvPr id="197682" name="Oval 27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5" name="Straight Connector 274"/>
            <p:cNvCxnSpPr>
              <a:endCxn id="19768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8" name="Group 150"/>
          <p:cNvGrpSpPr>
            <a:grpSpLocks/>
          </p:cNvGrpSpPr>
          <p:nvPr/>
        </p:nvGrpSpPr>
        <p:grpSpPr bwMode="auto">
          <a:xfrm>
            <a:off x="381000" y="3549650"/>
            <a:ext cx="838200" cy="717550"/>
            <a:chOff x="5715000" y="2286000"/>
            <a:chExt cx="838200" cy="717187"/>
          </a:xfrm>
        </p:grpSpPr>
        <p:sp>
          <p:nvSpPr>
            <p:cNvPr id="197679" name="Oval 27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9" name="Straight Connector 278"/>
            <p:cNvCxnSpPr>
              <a:endCxn id="19767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9" name="Group 150"/>
          <p:cNvGrpSpPr>
            <a:grpSpLocks/>
          </p:cNvGrpSpPr>
          <p:nvPr/>
        </p:nvGrpSpPr>
        <p:grpSpPr bwMode="auto">
          <a:xfrm>
            <a:off x="1371600" y="2711450"/>
            <a:ext cx="838200" cy="717550"/>
            <a:chOff x="5715000" y="2286000"/>
            <a:chExt cx="838200" cy="717187"/>
          </a:xfrm>
        </p:grpSpPr>
        <p:sp>
          <p:nvSpPr>
            <p:cNvPr id="197676" name="Oval 28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3" name="Straight Connector 282"/>
            <p:cNvCxnSpPr>
              <a:endCxn id="19767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0" name="Group 150"/>
          <p:cNvGrpSpPr>
            <a:grpSpLocks/>
          </p:cNvGrpSpPr>
          <p:nvPr/>
        </p:nvGrpSpPr>
        <p:grpSpPr bwMode="auto">
          <a:xfrm>
            <a:off x="2362200" y="2711450"/>
            <a:ext cx="838200" cy="717550"/>
            <a:chOff x="5715000" y="2286000"/>
            <a:chExt cx="838200" cy="717187"/>
          </a:xfrm>
        </p:grpSpPr>
        <p:sp>
          <p:nvSpPr>
            <p:cNvPr id="197673" name="Oval 284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7" name="Straight Connector 286"/>
            <p:cNvCxnSpPr>
              <a:endCxn id="19767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1" name="Group 150"/>
          <p:cNvGrpSpPr>
            <a:grpSpLocks/>
          </p:cNvGrpSpPr>
          <p:nvPr/>
        </p:nvGrpSpPr>
        <p:grpSpPr bwMode="auto">
          <a:xfrm>
            <a:off x="381000" y="2711450"/>
            <a:ext cx="838200" cy="717550"/>
            <a:chOff x="5715000" y="2286000"/>
            <a:chExt cx="838200" cy="717187"/>
          </a:xfrm>
        </p:grpSpPr>
        <p:sp>
          <p:nvSpPr>
            <p:cNvPr id="197670" name="Oval 28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1" name="Straight Connector 290"/>
            <p:cNvCxnSpPr>
              <a:endCxn id="19767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2" name="Group 150"/>
          <p:cNvGrpSpPr>
            <a:grpSpLocks/>
          </p:cNvGrpSpPr>
          <p:nvPr/>
        </p:nvGrpSpPr>
        <p:grpSpPr bwMode="auto">
          <a:xfrm>
            <a:off x="1371600" y="1873250"/>
            <a:ext cx="838200" cy="717550"/>
            <a:chOff x="5715000" y="2286000"/>
            <a:chExt cx="838200" cy="717187"/>
          </a:xfrm>
        </p:grpSpPr>
        <p:sp>
          <p:nvSpPr>
            <p:cNvPr id="197667" name="Oval 29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5" name="Straight Connector 294"/>
            <p:cNvCxnSpPr>
              <a:endCxn id="19766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3" name="Group 150"/>
          <p:cNvGrpSpPr>
            <a:grpSpLocks/>
          </p:cNvGrpSpPr>
          <p:nvPr/>
        </p:nvGrpSpPr>
        <p:grpSpPr bwMode="auto">
          <a:xfrm>
            <a:off x="2362200" y="1873250"/>
            <a:ext cx="838200" cy="717550"/>
            <a:chOff x="5715000" y="2286000"/>
            <a:chExt cx="838200" cy="717187"/>
          </a:xfrm>
        </p:grpSpPr>
        <p:sp>
          <p:nvSpPr>
            <p:cNvPr id="197664" name="Oval 29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9" name="Straight Connector 298"/>
            <p:cNvCxnSpPr>
              <a:endCxn id="197664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4" name="Group 150"/>
          <p:cNvGrpSpPr>
            <a:grpSpLocks/>
          </p:cNvGrpSpPr>
          <p:nvPr/>
        </p:nvGrpSpPr>
        <p:grpSpPr bwMode="auto">
          <a:xfrm>
            <a:off x="381000" y="1873250"/>
            <a:ext cx="838200" cy="717550"/>
            <a:chOff x="5715000" y="2286000"/>
            <a:chExt cx="838200" cy="717187"/>
          </a:xfrm>
        </p:grpSpPr>
        <p:sp>
          <p:nvSpPr>
            <p:cNvPr id="197661" name="Oval 30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303" name="Straight Connector 302"/>
            <p:cNvCxnSpPr>
              <a:endCxn id="19766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5" name="Group 45"/>
          <p:cNvGrpSpPr>
            <a:grpSpLocks/>
          </p:cNvGrpSpPr>
          <p:nvPr/>
        </p:nvGrpSpPr>
        <p:grpSpPr bwMode="auto">
          <a:xfrm>
            <a:off x="381000" y="5029200"/>
            <a:ext cx="4259263" cy="1103313"/>
            <a:chOff x="228600" y="4800600"/>
            <a:chExt cx="4258599" cy="1103531"/>
          </a:xfrm>
        </p:grpSpPr>
        <p:sp>
          <p:nvSpPr>
            <p:cNvPr id="243" name="Oval 242"/>
            <p:cNvSpPr/>
            <p:nvPr/>
          </p:nvSpPr>
          <p:spPr>
            <a:xfrm>
              <a:off x="228600" y="4876815"/>
              <a:ext cx="385703" cy="3366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ＭＳ Ｐゴシック" charset="0"/>
                </a:rPr>
                <a:t>R</a:t>
              </a:r>
            </a:p>
          </p:txBody>
        </p:sp>
        <p:sp>
          <p:nvSpPr>
            <p:cNvPr id="197658" name="TextBox 269"/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889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Router</a:t>
              </a:r>
            </a:p>
          </p:txBody>
        </p:sp>
        <p:sp>
          <p:nvSpPr>
            <p:cNvPr id="197659" name="TextBox 270"/>
            <p:cNvSpPr txBox="1">
              <a:spLocks noChangeArrowheads="1"/>
            </p:cNvSpPr>
            <p:nvPr/>
          </p:nvSpPr>
          <p:spPr bwMode="auto">
            <a:xfrm>
              <a:off x="762000" y="5257800"/>
              <a:ext cx="3725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Processing Element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(Cores, L2 Banks, Memory Controllers, etc)</a:t>
              </a: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" y="5410320"/>
              <a:ext cx="457129" cy="381075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</p:grp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715000" cy="40386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Connect </a:t>
            </a:r>
            <a:r>
              <a:rPr lang="en-US" sz="2800" b="1">
                <a:latin typeface="Calibri" charset="0"/>
              </a:rPr>
              <a:t>cores, caches, memory controllers, etc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alibri" charset="0"/>
              </a:rPr>
              <a:t>Buses and crossbars are not scalable</a:t>
            </a:r>
            <a:endParaRPr lang="en-US" sz="2400" b="1">
              <a:latin typeface="Calibri" charset="0"/>
            </a:endParaRPr>
          </a:p>
          <a:p>
            <a:r>
              <a:rPr lang="en-US" sz="2800" b="1">
                <a:latin typeface="Calibri" charset="0"/>
              </a:rPr>
              <a:t>Packet switched</a:t>
            </a:r>
          </a:p>
          <a:p>
            <a:r>
              <a:rPr lang="en-US" sz="2800" b="1">
                <a:latin typeface="Calibri" charset="0"/>
              </a:rPr>
              <a:t>2D mesh: </a:t>
            </a:r>
            <a:r>
              <a:rPr lang="en-US" sz="2800">
                <a:latin typeface="Calibri" charset="0"/>
              </a:rPr>
              <a:t>Most commonly used topology</a:t>
            </a:r>
          </a:p>
          <a:p>
            <a:r>
              <a:rPr lang="en-US" sz="2800">
                <a:latin typeface="Calibri" charset="0"/>
              </a:rPr>
              <a:t>Primarily serve </a:t>
            </a:r>
            <a:r>
              <a:rPr lang="en-US" sz="2800" b="1">
                <a:latin typeface="Calibri" charset="0"/>
              </a:rPr>
              <a:t>cache misses </a:t>
            </a:r>
            <a:r>
              <a:rPr lang="en-US" sz="2800">
                <a:latin typeface="Calibri" charset="0"/>
              </a:rPr>
              <a:t>and</a:t>
            </a:r>
            <a:r>
              <a:rPr lang="en-US" sz="2800" b="1">
                <a:latin typeface="Calibri" charset="0"/>
              </a:rPr>
              <a:t> memory requests</a:t>
            </a:r>
          </a:p>
          <a:p>
            <a:endParaRPr lang="en-US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Networks</a:t>
            </a:r>
          </a:p>
        </p:txBody>
      </p:sp>
      <p:sp>
        <p:nvSpPr>
          <p:cNvPr id="2641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41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F2F876-19A4-644A-AE21-2E616B5E8D8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270" name="Rectangle 220"/>
          <p:cNvSpPr>
            <a:spLocks noChangeArrowheads="1"/>
          </p:cNvSpPr>
          <p:nvPr/>
        </p:nvSpPr>
        <p:spPr bwMode="auto">
          <a:xfrm>
            <a:off x="7010400" y="3962400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4724400" y="2466975"/>
            <a:ext cx="2052638" cy="3781425"/>
            <a:chOff x="4724400" y="2466788"/>
            <a:chExt cx="2052161" cy="3781612"/>
          </a:xfrm>
        </p:grpSpPr>
        <p:sp>
          <p:nvSpPr>
            <p:cNvPr id="264356" name="Rectangle 58"/>
            <p:cNvSpPr>
              <a:spLocks noChangeArrowheads="1"/>
            </p:cNvSpPr>
            <p:nvPr/>
          </p:nvSpPr>
          <p:spPr bwMode="auto">
            <a:xfrm>
              <a:off x="4819628" y="2812880"/>
              <a:ext cx="636440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From East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64357" name="Rectangle 93"/>
            <p:cNvSpPr>
              <a:spLocks noChangeArrowheads="1"/>
            </p:cNvSpPr>
            <p:nvPr/>
          </p:nvSpPr>
          <p:spPr bwMode="auto">
            <a:xfrm>
              <a:off x="4778362" y="3528879"/>
              <a:ext cx="66659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From West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64358" name="Rectangle 120"/>
            <p:cNvSpPr>
              <a:spLocks noChangeArrowheads="1"/>
            </p:cNvSpPr>
            <p:nvPr/>
          </p:nvSpPr>
          <p:spPr bwMode="auto">
            <a:xfrm>
              <a:off x="4745033" y="4251226"/>
              <a:ext cx="771346" cy="1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From North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64359" name="Rectangle 149"/>
            <p:cNvSpPr>
              <a:spLocks noChangeArrowheads="1"/>
            </p:cNvSpPr>
            <p:nvPr/>
          </p:nvSpPr>
          <p:spPr bwMode="auto">
            <a:xfrm>
              <a:off x="4724400" y="4975162"/>
              <a:ext cx="75864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From South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64360" name="Rectangle 176"/>
            <p:cNvSpPr>
              <a:spLocks noChangeArrowheads="1"/>
            </p:cNvSpPr>
            <p:nvPr/>
          </p:nvSpPr>
          <p:spPr bwMode="auto">
            <a:xfrm>
              <a:off x="4908507" y="5697511"/>
              <a:ext cx="53962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From PE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77" name="Freeform 4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8" name="Freeform 5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9" name="Freeform 6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0" name="Freeform 7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64367" name="Rectangle 10"/>
            <p:cNvSpPr>
              <a:spLocks noChangeArrowheads="1"/>
            </p:cNvSpPr>
            <p:nvPr/>
          </p:nvSpPr>
          <p:spPr bwMode="auto">
            <a:xfrm>
              <a:off x="6108378" y="2746202"/>
              <a:ext cx="269812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VC 0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84" name="Freeform 12"/>
            <p:cNvSpPr>
              <a:spLocks noEditPoints="1"/>
            </p:cNvSpPr>
            <p:nvPr/>
          </p:nvSpPr>
          <p:spPr bwMode="auto">
            <a:xfrm>
              <a:off x="5476700" y="2466788"/>
              <a:ext cx="1299861" cy="90174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26" y="372"/>
                </a:cxn>
                <a:cxn ang="0">
                  <a:pos x="13" y="538"/>
                </a:cxn>
                <a:cxn ang="0">
                  <a:pos x="0" y="679"/>
                </a:cxn>
                <a:cxn ang="0">
                  <a:pos x="0" y="807"/>
                </a:cxn>
                <a:cxn ang="0">
                  <a:pos x="13" y="948"/>
                </a:cxn>
                <a:cxn ang="0">
                  <a:pos x="26" y="1114"/>
                </a:cxn>
                <a:cxn ang="0">
                  <a:pos x="26" y="1344"/>
                </a:cxn>
                <a:cxn ang="0">
                  <a:pos x="26" y="1524"/>
                </a:cxn>
                <a:cxn ang="0">
                  <a:pos x="13" y="1690"/>
                </a:cxn>
                <a:cxn ang="0">
                  <a:pos x="0" y="1831"/>
                </a:cxn>
                <a:cxn ang="0">
                  <a:pos x="48" y="1937"/>
                </a:cxn>
                <a:cxn ang="0">
                  <a:pos x="188" y="1924"/>
                </a:cxn>
                <a:cxn ang="0">
                  <a:pos x="355" y="1911"/>
                </a:cxn>
                <a:cxn ang="0">
                  <a:pos x="585" y="1911"/>
                </a:cxn>
                <a:cxn ang="0">
                  <a:pos x="764" y="1911"/>
                </a:cxn>
                <a:cxn ang="0">
                  <a:pos x="931" y="1924"/>
                </a:cxn>
                <a:cxn ang="0">
                  <a:pos x="1072" y="1937"/>
                </a:cxn>
                <a:cxn ang="0">
                  <a:pos x="1200" y="1937"/>
                </a:cxn>
                <a:cxn ang="0">
                  <a:pos x="1340" y="1924"/>
                </a:cxn>
                <a:cxn ang="0">
                  <a:pos x="1507" y="1911"/>
                </a:cxn>
                <a:cxn ang="0">
                  <a:pos x="1737" y="1911"/>
                </a:cxn>
                <a:cxn ang="0">
                  <a:pos x="1916" y="1911"/>
                </a:cxn>
                <a:cxn ang="0">
                  <a:pos x="2083" y="1924"/>
                </a:cxn>
                <a:cxn ang="0">
                  <a:pos x="2224" y="1937"/>
                </a:cxn>
                <a:cxn ang="0">
                  <a:pos x="2352" y="1937"/>
                </a:cxn>
                <a:cxn ang="0">
                  <a:pos x="2492" y="1924"/>
                </a:cxn>
                <a:cxn ang="0">
                  <a:pos x="2659" y="1911"/>
                </a:cxn>
                <a:cxn ang="0">
                  <a:pos x="2889" y="1911"/>
                </a:cxn>
                <a:cxn ang="0">
                  <a:pos x="3024" y="1892"/>
                </a:cxn>
                <a:cxn ang="0">
                  <a:pos x="3037" y="1726"/>
                </a:cxn>
                <a:cxn ang="0">
                  <a:pos x="3049" y="1585"/>
                </a:cxn>
                <a:cxn ang="0">
                  <a:pos x="3049" y="1457"/>
                </a:cxn>
                <a:cxn ang="0">
                  <a:pos x="3037" y="1316"/>
                </a:cxn>
                <a:cxn ang="0">
                  <a:pos x="3024" y="1150"/>
                </a:cxn>
                <a:cxn ang="0">
                  <a:pos x="3024" y="920"/>
                </a:cxn>
                <a:cxn ang="0">
                  <a:pos x="3024" y="740"/>
                </a:cxn>
                <a:cxn ang="0">
                  <a:pos x="3037" y="574"/>
                </a:cxn>
                <a:cxn ang="0">
                  <a:pos x="3049" y="433"/>
                </a:cxn>
                <a:cxn ang="0">
                  <a:pos x="3049" y="305"/>
                </a:cxn>
                <a:cxn ang="0">
                  <a:pos x="3037" y="164"/>
                </a:cxn>
                <a:cxn ang="0">
                  <a:pos x="3021" y="26"/>
                </a:cxn>
                <a:cxn ang="0">
                  <a:pos x="2791" y="26"/>
                </a:cxn>
                <a:cxn ang="0">
                  <a:pos x="2612" y="26"/>
                </a:cxn>
                <a:cxn ang="0">
                  <a:pos x="2445" y="13"/>
                </a:cxn>
                <a:cxn ang="0">
                  <a:pos x="2304" y="0"/>
                </a:cxn>
                <a:cxn ang="0">
                  <a:pos x="2176" y="0"/>
                </a:cxn>
                <a:cxn ang="0">
                  <a:pos x="2036" y="13"/>
                </a:cxn>
                <a:cxn ang="0">
                  <a:pos x="1869" y="26"/>
                </a:cxn>
                <a:cxn ang="0">
                  <a:pos x="1639" y="26"/>
                </a:cxn>
                <a:cxn ang="0">
                  <a:pos x="1460" y="26"/>
                </a:cxn>
                <a:cxn ang="0">
                  <a:pos x="1293" y="13"/>
                </a:cxn>
                <a:cxn ang="0">
                  <a:pos x="1152" y="0"/>
                </a:cxn>
                <a:cxn ang="0">
                  <a:pos x="1024" y="0"/>
                </a:cxn>
                <a:cxn ang="0">
                  <a:pos x="884" y="13"/>
                </a:cxn>
                <a:cxn ang="0">
                  <a:pos x="717" y="26"/>
                </a:cxn>
                <a:cxn ang="0">
                  <a:pos x="487" y="26"/>
                </a:cxn>
                <a:cxn ang="0">
                  <a:pos x="308" y="26"/>
                </a:cxn>
                <a:cxn ang="0">
                  <a:pos x="141" y="13"/>
                </a:cxn>
                <a:cxn ang="0">
                  <a:pos x="13" y="0"/>
                </a:cxn>
              </a:cxnLst>
              <a:rect l="0" t="0" r="r" b="b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5" name="Line 51"/>
            <p:cNvSpPr>
              <a:spLocks noChangeShapeType="1"/>
            </p:cNvSpPr>
            <p:nvPr/>
          </p:nvSpPr>
          <p:spPr bwMode="auto">
            <a:xfrm>
              <a:off x="5224347" y="3030379"/>
              <a:ext cx="533276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6" name="Freeform 52"/>
            <p:cNvSpPr>
              <a:spLocks/>
            </p:cNvSpPr>
            <p:nvPr/>
          </p:nvSpPr>
          <p:spPr bwMode="auto">
            <a:xfrm>
              <a:off x="574968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7" name="Freeform 53"/>
            <p:cNvSpPr>
              <a:spLocks/>
            </p:cNvSpPr>
            <p:nvPr/>
          </p:nvSpPr>
          <p:spPr bwMode="auto">
            <a:xfrm>
              <a:off x="5687789" y="2681112"/>
              <a:ext cx="180933" cy="344504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179" y="0"/>
                </a:cxn>
                <a:cxn ang="0">
                  <a:pos x="179" y="53"/>
                </a:cxn>
              </a:cxnLst>
              <a:rect l="0" t="0" r="r" b="b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8" name="Freeform 54"/>
            <p:cNvSpPr>
              <a:spLocks/>
            </p:cNvSpPr>
            <p:nvPr/>
          </p:nvSpPr>
          <p:spPr bwMode="auto">
            <a:xfrm>
              <a:off x="5835392" y="2722389"/>
              <a:ext cx="66660" cy="74616"/>
            </a:xfrm>
            <a:custGeom>
              <a:avLst/>
              <a:gdLst/>
              <a:ahLst/>
              <a:cxnLst>
                <a:cxn ang="0">
                  <a:pos x="79" y="159"/>
                </a:cxn>
                <a:cxn ang="0">
                  <a:pos x="0" y="0"/>
                </a:cxn>
                <a:cxn ang="0">
                  <a:pos x="159" y="1"/>
                </a:cxn>
                <a:cxn ang="0">
                  <a:pos x="159" y="1"/>
                </a:cxn>
                <a:cxn ang="0">
                  <a:pos x="79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159" y="1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64373" name="Rectangle 57"/>
            <p:cNvSpPr>
              <a:spLocks noChangeArrowheads="1"/>
            </p:cNvSpPr>
            <p:nvPr/>
          </p:nvSpPr>
          <p:spPr bwMode="auto">
            <a:xfrm>
              <a:off x="5535424" y="2477902"/>
              <a:ext cx="85228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VC Identifier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90" name="Line 61"/>
            <p:cNvSpPr>
              <a:spLocks noChangeShapeType="1"/>
            </p:cNvSpPr>
            <p:nvPr/>
          </p:nvSpPr>
          <p:spPr bwMode="auto">
            <a:xfrm>
              <a:off x="5944904" y="2819230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1" name="Line 62"/>
            <p:cNvSpPr>
              <a:spLocks noChangeShapeType="1"/>
            </p:cNvSpPr>
            <p:nvPr/>
          </p:nvSpPr>
          <p:spPr bwMode="auto">
            <a:xfrm>
              <a:off x="6435327" y="2819230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2" name="Freeform 63"/>
            <p:cNvSpPr>
              <a:spLocks/>
            </p:cNvSpPr>
            <p:nvPr/>
          </p:nvSpPr>
          <p:spPr bwMode="auto">
            <a:xfrm>
              <a:off x="6524207" y="2782717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3" name="Line 64"/>
            <p:cNvSpPr>
              <a:spLocks noChangeShapeType="1"/>
            </p:cNvSpPr>
            <p:nvPr/>
          </p:nvSpPr>
          <p:spPr bwMode="auto">
            <a:xfrm>
              <a:off x="5944904" y="3244701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4" name="Line 65"/>
            <p:cNvSpPr>
              <a:spLocks noChangeShapeType="1"/>
            </p:cNvSpPr>
            <p:nvPr/>
          </p:nvSpPr>
          <p:spPr bwMode="auto">
            <a:xfrm>
              <a:off x="6435327" y="3244701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5" name="Freeform 66"/>
            <p:cNvSpPr>
              <a:spLocks/>
            </p:cNvSpPr>
            <p:nvPr/>
          </p:nvSpPr>
          <p:spPr bwMode="auto">
            <a:xfrm>
              <a:off x="6524207" y="3208188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6" name="Line 67"/>
            <p:cNvSpPr>
              <a:spLocks noChangeShapeType="1"/>
            </p:cNvSpPr>
            <p:nvPr/>
          </p:nvSpPr>
          <p:spPr bwMode="auto">
            <a:xfrm>
              <a:off x="5948079" y="3030379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7" name="Line 68"/>
            <p:cNvSpPr>
              <a:spLocks noChangeShapeType="1"/>
            </p:cNvSpPr>
            <p:nvPr/>
          </p:nvSpPr>
          <p:spPr bwMode="auto">
            <a:xfrm>
              <a:off x="6438502" y="303037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8" name="Freeform 69"/>
            <p:cNvSpPr>
              <a:spLocks/>
            </p:cNvSpPr>
            <p:nvPr/>
          </p:nvSpPr>
          <p:spPr bwMode="auto">
            <a:xfrm>
              <a:off x="652420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9" name="Rectangle 74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0" name="Rectangle 75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64385" name="Rectangle 76"/>
            <p:cNvSpPr>
              <a:spLocks noChangeArrowheads="1"/>
            </p:cNvSpPr>
            <p:nvPr/>
          </p:nvSpPr>
          <p:spPr bwMode="auto">
            <a:xfrm>
              <a:off x="6108378" y="2955762"/>
              <a:ext cx="301555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VC 1 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302" name="Rectangle 78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3" name="Rectangle 79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64388" name="Rectangle 80"/>
            <p:cNvSpPr>
              <a:spLocks noChangeArrowheads="1"/>
            </p:cNvSpPr>
            <p:nvPr/>
          </p:nvSpPr>
          <p:spPr bwMode="auto">
            <a:xfrm>
              <a:off x="6108378" y="3163735"/>
              <a:ext cx="301555" cy="16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VC 2 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305" name="Freeform 82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6" name="Freeform 83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7" name="Freeform 84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8" name="Freeform 85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9" name="Rectangle 86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0" name="Rectangle 87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1" name="Freeform 90"/>
            <p:cNvSpPr>
              <a:spLocks noEditPoints="1"/>
            </p:cNvSpPr>
            <p:nvPr/>
          </p:nvSpPr>
          <p:spPr bwMode="auto">
            <a:xfrm>
              <a:off x="5471939" y="3397109"/>
              <a:ext cx="1299860" cy="687422"/>
            </a:xfrm>
            <a:custGeom>
              <a:avLst/>
              <a:gdLst/>
              <a:ahLst/>
              <a:cxnLst>
                <a:cxn ang="0">
                  <a:pos x="13" y="102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4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6"/>
                </a:cxn>
                <a:cxn ang="0">
                  <a:pos x="162" y="1464"/>
                </a:cxn>
                <a:cxn ang="0">
                  <a:pos x="303" y="1451"/>
                </a:cxn>
                <a:cxn ang="0">
                  <a:pos x="431" y="1451"/>
                </a:cxn>
                <a:cxn ang="0">
                  <a:pos x="508" y="1451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300" y="1451"/>
                </a:cxn>
                <a:cxn ang="0">
                  <a:pos x="2428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2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8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6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4" y="26"/>
                </a:cxn>
                <a:cxn ang="0">
                  <a:pos x="106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2" name="Line 91"/>
            <p:cNvSpPr>
              <a:spLocks noChangeShapeType="1"/>
            </p:cNvSpPr>
            <p:nvPr/>
          </p:nvSpPr>
          <p:spPr bwMode="auto">
            <a:xfrm>
              <a:off x="5221173" y="3746376"/>
              <a:ext cx="533276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3" name="Freeform 92"/>
            <p:cNvSpPr>
              <a:spLocks/>
            </p:cNvSpPr>
            <p:nvPr/>
          </p:nvSpPr>
          <p:spPr bwMode="auto">
            <a:xfrm>
              <a:off x="5746512" y="3709862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4" name="Line 94"/>
            <p:cNvSpPr>
              <a:spLocks noChangeShapeType="1"/>
            </p:cNvSpPr>
            <p:nvPr/>
          </p:nvSpPr>
          <p:spPr bwMode="auto">
            <a:xfrm>
              <a:off x="5943317" y="3535229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5" name="Line 95"/>
            <p:cNvSpPr>
              <a:spLocks noChangeShapeType="1"/>
            </p:cNvSpPr>
            <p:nvPr/>
          </p:nvSpPr>
          <p:spPr bwMode="auto">
            <a:xfrm>
              <a:off x="6432153" y="353522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6" name="Freeform 96"/>
            <p:cNvSpPr>
              <a:spLocks/>
            </p:cNvSpPr>
            <p:nvPr/>
          </p:nvSpPr>
          <p:spPr bwMode="auto">
            <a:xfrm>
              <a:off x="6519446" y="3498714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7" name="Line 97"/>
            <p:cNvSpPr>
              <a:spLocks noChangeShapeType="1"/>
            </p:cNvSpPr>
            <p:nvPr/>
          </p:nvSpPr>
          <p:spPr bwMode="auto">
            <a:xfrm>
              <a:off x="5943317" y="3960700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8" name="Line 98"/>
            <p:cNvSpPr>
              <a:spLocks noChangeShapeType="1"/>
            </p:cNvSpPr>
            <p:nvPr/>
          </p:nvSpPr>
          <p:spPr bwMode="auto">
            <a:xfrm>
              <a:off x="6432153" y="3960700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9" name="Freeform 99"/>
            <p:cNvSpPr>
              <a:spLocks/>
            </p:cNvSpPr>
            <p:nvPr/>
          </p:nvSpPr>
          <p:spPr bwMode="auto">
            <a:xfrm>
              <a:off x="6519446" y="3924185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0" name="Line 100"/>
            <p:cNvSpPr>
              <a:spLocks noChangeShapeType="1"/>
            </p:cNvSpPr>
            <p:nvPr/>
          </p:nvSpPr>
          <p:spPr bwMode="auto">
            <a:xfrm>
              <a:off x="5944904" y="3746376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1" name="Line 101"/>
            <p:cNvSpPr>
              <a:spLocks noChangeShapeType="1"/>
            </p:cNvSpPr>
            <p:nvPr/>
          </p:nvSpPr>
          <p:spPr bwMode="auto">
            <a:xfrm>
              <a:off x="6433741" y="3746376"/>
              <a:ext cx="9522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2" name="Freeform 102"/>
            <p:cNvSpPr>
              <a:spLocks/>
            </p:cNvSpPr>
            <p:nvPr/>
          </p:nvSpPr>
          <p:spPr bwMode="auto">
            <a:xfrm>
              <a:off x="6521032" y="3709862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3" name="Rectangle 103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4" name="Rectangle 104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5" name="Rectangle 107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6" name="Rectangle 108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7" name="Freeform 109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8" name="Freeform 110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9" name="Freeform 111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0" name="Freeform 112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1" name="Rectangle 113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2" name="Rectangle 114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3" name="Freeform 117"/>
            <p:cNvSpPr>
              <a:spLocks noEditPoints="1"/>
            </p:cNvSpPr>
            <p:nvPr/>
          </p:nvSpPr>
          <p:spPr bwMode="auto">
            <a:xfrm>
              <a:off x="5471939" y="4117870"/>
              <a:ext cx="1299860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2" y="1451"/>
                </a:cxn>
                <a:cxn ang="0">
                  <a:pos x="430" y="1451"/>
                </a:cxn>
                <a:cxn ang="0">
                  <a:pos x="507" y="1451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1"/>
                </a:cxn>
                <a:cxn ang="0">
                  <a:pos x="2427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4" name="Line 118"/>
            <p:cNvSpPr>
              <a:spLocks noChangeShapeType="1"/>
            </p:cNvSpPr>
            <p:nvPr/>
          </p:nvSpPr>
          <p:spPr bwMode="auto">
            <a:xfrm>
              <a:off x="5217998" y="4467137"/>
              <a:ext cx="534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5" name="Freeform 119"/>
            <p:cNvSpPr>
              <a:spLocks/>
            </p:cNvSpPr>
            <p:nvPr/>
          </p:nvSpPr>
          <p:spPr bwMode="auto">
            <a:xfrm>
              <a:off x="5743338" y="4430623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6" name="Line 121"/>
            <p:cNvSpPr>
              <a:spLocks noChangeShapeType="1"/>
            </p:cNvSpPr>
            <p:nvPr/>
          </p:nvSpPr>
          <p:spPr bwMode="auto">
            <a:xfrm>
              <a:off x="5940142" y="4255989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7" name="Line 122"/>
            <p:cNvSpPr>
              <a:spLocks noChangeShapeType="1"/>
            </p:cNvSpPr>
            <p:nvPr/>
          </p:nvSpPr>
          <p:spPr bwMode="auto">
            <a:xfrm>
              <a:off x="6430566" y="425598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8" name="Freeform 123"/>
            <p:cNvSpPr>
              <a:spLocks/>
            </p:cNvSpPr>
            <p:nvPr/>
          </p:nvSpPr>
          <p:spPr bwMode="auto">
            <a:xfrm>
              <a:off x="6517858" y="421947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9" name="Line 124"/>
            <p:cNvSpPr>
              <a:spLocks noChangeShapeType="1"/>
            </p:cNvSpPr>
            <p:nvPr/>
          </p:nvSpPr>
          <p:spPr bwMode="auto">
            <a:xfrm>
              <a:off x="5940142" y="4681461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0" name="Line 125"/>
            <p:cNvSpPr>
              <a:spLocks noChangeShapeType="1"/>
            </p:cNvSpPr>
            <p:nvPr/>
          </p:nvSpPr>
          <p:spPr bwMode="auto">
            <a:xfrm>
              <a:off x="6430566" y="4681461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1" name="Freeform 126"/>
            <p:cNvSpPr>
              <a:spLocks/>
            </p:cNvSpPr>
            <p:nvPr/>
          </p:nvSpPr>
          <p:spPr bwMode="auto">
            <a:xfrm>
              <a:off x="6517858" y="464494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2" name="Line 127"/>
            <p:cNvSpPr>
              <a:spLocks noChangeShapeType="1"/>
            </p:cNvSpPr>
            <p:nvPr/>
          </p:nvSpPr>
          <p:spPr bwMode="auto">
            <a:xfrm>
              <a:off x="5943317" y="4467137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3" name="Line 128"/>
            <p:cNvSpPr>
              <a:spLocks noChangeShapeType="1"/>
            </p:cNvSpPr>
            <p:nvPr/>
          </p:nvSpPr>
          <p:spPr bwMode="auto">
            <a:xfrm>
              <a:off x="6432153" y="4467137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4" name="Freeform 129"/>
            <p:cNvSpPr>
              <a:spLocks/>
            </p:cNvSpPr>
            <p:nvPr/>
          </p:nvSpPr>
          <p:spPr bwMode="auto">
            <a:xfrm>
              <a:off x="6519446" y="4430623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5" name="Rectangle 130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6" name="Rectangle 131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7" name="Rectangle 134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8" name="Rectangle 135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9" name="Freeform 138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0" name="Freeform 139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1" name="Freeform 140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2" name="Freeform 141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3" name="Rectangle 142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4" name="Rectangle 143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5" name="Freeform 146"/>
            <p:cNvSpPr>
              <a:spLocks noEditPoints="1"/>
            </p:cNvSpPr>
            <p:nvPr/>
          </p:nvSpPr>
          <p:spPr bwMode="auto">
            <a:xfrm>
              <a:off x="5467177" y="4838630"/>
              <a:ext cx="1299861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3" y="1452"/>
                </a:cxn>
                <a:cxn ang="0">
                  <a:pos x="431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6" y="1452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6" name="Line 147"/>
            <p:cNvSpPr>
              <a:spLocks noChangeShapeType="1"/>
            </p:cNvSpPr>
            <p:nvPr/>
          </p:nvSpPr>
          <p:spPr bwMode="auto">
            <a:xfrm>
              <a:off x="5214824" y="5189486"/>
              <a:ext cx="534863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7" name="Freeform 148"/>
            <p:cNvSpPr>
              <a:spLocks/>
            </p:cNvSpPr>
            <p:nvPr/>
          </p:nvSpPr>
          <p:spPr bwMode="auto">
            <a:xfrm>
              <a:off x="5740164" y="5151384"/>
              <a:ext cx="68247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8" name="Line 150"/>
            <p:cNvSpPr>
              <a:spLocks noChangeShapeType="1"/>
            </p:cNvSpPr>
            <p:nvPr/>
          </p:nvSpPr>
          <p:spPr bwMode="auto">
            <a:xfrm>
              <a:off x="5936968" y="4978337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9" name="Line 151"/>
            <p:cNvSpPr>
              <a:spLocks noChangeShapeType="1"/>
            </p:cNvSpPr>
            <p:nvPr/>
          </p:nvSpPr>
          <p:spPr bwMode="auto">
            <a:xfrm>
              <a:off x="6427392" y="4978337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0" name="Freeform 152"/>
            <p:cNvSpPr>
              <a:spLocks/>
            </p:cNvSpPr>
            <p:nvPr/>
          </p:nvSpPr>
          <p:spPr bwMode="auto">
            <a:xfrm>
              <a:off x="6514684" y="494023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1" name="Line 153"/>
            <p:cNvSpPr>
              <a:spLocks noChangeShapeType="1"/>
            </p:cNvSpPr>
            <p:nvPr/>
          </p:nvSpPr>
          <p:spPr bwMode="auto">
            <a:xfrm>
              <a:off x="5936968" y="5403808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2" name="Line 154"/>
            <p:cNvSpPr>
              <a:spLocks noChangeShapeType="1"/>
            </p:cNvSpPr>
            <p:nvPr/>
          </p:nvSpPr>
          <p:spPr bwMode="auto">
            <a:xfrm>
              <a:off x="6427392" y="540380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3" name="Freeform 155"/>
            <p:cNvSpPr>
              <a:spLocks/>
            </p:cNvSpPr>
            <p:nvPr/>
          </p:nvSpPr>
          <p:spPr bwMode="auto">
            <a:xfrm>
              <a:off x="6514684" y="536570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4" name="Line 156"/>
            <p:cNvSpPr>
              <a:spLocks noChangeShapeType="1"/>
            </p:cNvSpPr>
            <p:nvPr/>
          </p:nvSpPr>
          <p:spPr bwMode="auto">
            <a:xfrm>
              <a:off x="5938556" y="5189486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5" name="Line 157"/>
            <p:cNvSpPr>
              <a:spLocks noChangeShapeType="1"/>
            </p:cNvSpPr>
            <p:nvPr/>
          </p:nvSpPr>
          <p:spPr bwMode="auto">
            <a:xfrm>
              <a:off x="6428979" y="5189486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6" name="Freeform 158"/>
            <p:cNvSpPr>
              <a:spLocks/>
            </p:cNvSpPr>
            <p:nvPr/>
          </p:nvSpPr>
          <p:spPr bwMode="auto">
            <a:xfrm>
              <a:off x="6514684" y="5151384"/>
              <a:ext cx="69834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7" name="Rectangle 159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8" name="Rectangle 160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9" name="Rectangle 163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0" name="Rectangle 164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1" name="Freeform 165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2" name="Freeform 166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3" name="Freeform 167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4" name="Freeform 168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5" name="Rectangle 169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6" name="Rectangle 170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7" name="Freeform 173"/>
            <p:cNvSpPr>
              <a:spLocks noEditPoints="1"/>
            </p:cNvSpPr>
            <p:nvPr/>
          </p:nvSpPr>
          <p:spPr bwMode="auto">
            <a:xfrm>
              <a:off x="5467177" y="5559391"/>
              <a:ext cx="1299861" cy="689009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6"/>
                </a:cxn>
                <a:cxn ang="0">
                  <a:pos x="26" y="884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8"/>
                </a:cxn>
                <a:cxn ang="0">
                  <a:pos x="0" y="1447"/>
                </a:cxn>
                <a:cxn ang="0">
                  <a:pos x="161" y="1464"/>
                </a:cxn>
                <a:cxn ang="0">
                  <a:pos x="302" y="1452"/>
                </a:cxn>
                <a:cxn ang="0">
                  <a:pos x="430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3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5" y="1452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6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6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6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8" name="Line 174"/>
            <p:cNvSpPr>
              <a:spLocks noChangeShapeType="1"/>
            </p:cNvSpPr>
            <p:nvPr/>
          </p:nvSpPr>
          <p:spPr bwMode="auto">
            <a:xfrm>
              <a:off x="5213236" y="5910246"/>
              <a:ext cx="53486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9" name="Freeform 175"/>
            <p:cNvSpPr>
              <a:spLocks/>
            </p:cNvSpPr>
            <p:nvPr/>
          </p:nvSpPr>
          <p:spPr bwMode="auto">
            <a:xfrm>
              <a:off x="5738577" y="5873731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0" name="Line 177"/>
            <p:cNvSpPr>
              <a:spLocks noChangeShapeType="1"/>
            </p:cNvSpPr>
            <p:nvPr/>
          </p:nvSpPr>
          <p:spPr bwMode="auto">
            <a:xfrm>
              <a:off x="5935382" y="5699098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1" name="Line 178"/>
            <p:cNvSpPr>
              <a:spLocks noChangeShapeType="1"/>
            </p:cNvSpPr>
            <p:nvPr/>
          </p:nvSpPr>
          <p:spPr bwMode="auto">
            <a:xfrm>
              <a:off x="6425805" y="569909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2" name="Freeform 179"/>
            <p:cNvSpPr>
              <a:spLocks/>
            </p:cNvSpPr>
            <p:nvPr/>
          </p:nvSpPr>
          <p:spPr bwMode="auto">
            <a:xfrm>
              <a:off x="6513097" y="5662584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3" name="Line 180"/>
            <p:cNvSpPr>
              <a:spLocks noChangeShapeType="1"/>
            </p:cNvSpPr>
            <p:nvPr/>
          </p:nvSpPr>
          <p:spPr bwMode="auto">
            <a:xfrm>
              <a:off x="5935382" y="6124569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4" name="Line 181"/>
            <p:cNvSpPr>
              <a:spLocks noChangeShapeType="1"/>
            </p:cNvSpPr>
            <p:nvPr/>
          </p:nvSpPr>
          <p:spPr bwMode="auto">
            <a:xfrm>
              <a:off x="6425805" y="6124569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5" name="Freeform 182"/>
            <p:cNvSpPr>
              <a:spLocks/>
            </p:cNvSpPr>
            <p:nvPr/>
          </p:nvSpPr>
          <p:spPr bwMode="auto">
            <a:xfrm>
              <a:off x="6513097" y="6088055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6" name="Line 183"/>
            <p:cNvSpPr>
              <a:spLocks noChangeShapeType="1"/>
            </p:cNvSpPr>
            <p:nvPr/>
          </p:nvSpPr>
          <p:spPr bwMode="auto">
            <a:xfrm>
              <a:off x="5936968" y="5910246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6427392" y="5910246"/>
              <a:ext cx="9681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8" name="Freeform 185"/>
            <p:cNvSpPr>
              <a:spLocks/>
            </p:cNvSpPr>
            <p:nvPr/>
          </p:nvSpPr>
          <p:spPr bwMode="auto">
            <a:xfrm>
              <a:off x="6514684" y="5873731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9" name="Rectangle 186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0" name="Rectangle 187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1" name="Rectangle 190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2" name="Rectangle 191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3" name="Line 199"/>
            <p:cNvSpPr>
              <a:spLocks noChangeShapeType="1"/>
            </p:cNvSpPr>
            <p:nvPr/>
          </p:nvSpPr>
          <p:spPr bwMode="auto">
            <a:xfrm flipH="1">
              <a:off x="6708314" y="5910246"/>
              <a:ext cx="63485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graphicFrame>
        <p:nvGraphicFramePr>
          <p:cNvPr id="394" name="Table 393"/>
          <p:cNvGraphicFramePr>
            <a:graphicFrameLocks noGrp="1"/>
          </p:cNvGraphicFramePr>
          <p:nvPr/>
        </p:nvGraphicFramePr>
        <p:xfrm>
          <a:off x="1276350" y="2149475"/>
          <a:ext cx="2974974" cy="2409825"/>
        </p:xfrm>
        <a:graphic>
          <a:graphicData uri="http://schemas.openxmlformats.org/drawingml/2006/table">
            <a:tbl>
              <a:tblPr firstRow="1" bandRow="1"/>
              <a:tblGrid>
                <a:gridCol w="991658"/>
                <a:gridCol w="991658"/>
                <a:gridCol w="991658"/>
              </a:tblGrid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4216" name="Group 394"/>
          <p:cNvGrpSpPr>
            <a:grpSpLocks/>
          </p:cNvGrpSpPr>
          <p:nvPr/>
        </p:nvGrpSpPr>
        <p:grpSpPr bwMode="auto">
          <a:xfrm>
            <a:off x="1657350" y="2365375"/>
            <a:ext cx="838200" cy="717550"/>
            <a:chOff x="5715000" y="2286000"/>
            <a:chExt cx="838200" cy="717187"/>
          </a:xfrm>
        </p:grpSpPr>
        <p:sp>
          <p:nvSpPr>
            <p:cNvPr id="396" name="Oval 39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55" name="Straight Connector 397"/>
            <p:cNvCxnSpPr>
              <a:cxnSpLocks noChangeShapeType="1"/>
              <a:endCxn id="39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17" name="Group 398"/>
          <p:cNvGrpSpPr>
            <a:grpSpLocks/>
          </p:cNvGrpSpPr>
          <p:nvPr/>
        </p:nvGrpSpPr>
        <p:grpSpPr bwMode="auto">
          <a:xfrm>
            <a:off x="652463" y="2368550"/>
            <a:ext cx="838200" cy="715963"/>
            <a:chOff x="5715000" y="2286000"/>
            <a:chExt cx="838200" cy="717187"/>
          </a:xfrm>
        </p:grpSpPr>
        <p:sp>
          <p:nvSpPr>
            <p:cNvPr id="400" name="Oval 39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52" name="Straight Connector 401"/>
            <p:cNvCxnSpPr>
              <a:cxnSpLocks noChangeShapeType="1"/>
              <a:endCxn id="40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18" name="Group 402"/>
          <p:cNvGrpSpPr>
            <a:grpSpLocks/>
          </p:cNvGrpSpPr>
          <p:nvPr/>
        </p:nvGrpSpPr>
        <p:grpSpPr bwMode="auto">
          <a:xfrm>
            <a:off x="2647950" y="2389188"/>
            <a:ext cx="838200" cy="717550"/>
            <a:chOff x="5715000" y="2286000"/>
            <a:chExt cx="838200" cy="717187"/>
          </a:xfrm>
        </p:grpSpPr>
        <p:sp>
          <p:nvSpPr>
            <p:cNvPr id="404" name="Oval 403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49" name="Straight Connector 405"/>
            <p:cNvCxnSpPr>
              <a:cxnSpLocks noChangeShapeType="1"/>
              <a:endCxn id="40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19" name="Group 406"/>
          <p:cNvGrpSpPr>
            <a:grpSpLocks/>
          </p:cNvGrpSpPr>
          <p:nvPr/>
        </p:nvGrpSpPr>
        <p:grpSpPr bwMode="auto">
          <a:xfrm>
            <a:off x="3609975" y="2403475"/>
            <a:ext cx="838200" cy="717550"/>
            <a:chOff x="5715000" y="2286000"/>
            <a:chExt cx="838200" cy="717187"/>
          </a:xfrm>
        </p:grpSpPr>
        <p:sp>
          <p:nvSpPr>
            <p:cNvPr id="408" name="Oval 407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46" name="Straight Connector 409"/>
            <p:cNvCxnSpPr>
              <a:cxnSpLocks noChangeShapeType="1"/>
              <a:endCxn id="40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0" name="Group 410"/>
          <p:cNvGrpSpPr>
            <a:grpSpLocks/>
          </p:cNvGrpSpPr>
          <p:nvPr/>
        </p:nvGrpSpPr>
        <p:grpSpPr bwMode="auto">
          <a:xfrm>
            <a:off x="1643063" y="1611313"/>
            <a:ext cx="838200" cy="715962"/>
            <a:chOff x="5715000" y="2286000"/>
            <a:chExt cx="838200" cy="717187"/>
          </a:xfrm>
        </p:grpSpPr>
        <p:sp>
          <p:nvSpPr>
            <p:cNvPr id="412" name="Oval 411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43" name="Straight Connector 413"/>
            <p:cNvCxnSpPr>
              <a:cxnSpLocks noChangeShapeType="1"/>
              <a:endCxn id="41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1" name="Group 414"/>
          <p:cNvGrpSpPr>
            <a:grpSpLocks/>
          </p:cNvGrpSpPr>
          <p:nvPr/>
        </p:nvGrpSpPr>
        <p:grpSpPr bwMode="auto">
          <a:xfrm>
            <a:off x="638175" y="1612900"/>
            <a:ext cx="838200" cy="717550"/>
            <a:chOff x="5715000" y="2286000"/>
            <a:chExt cx="838200" cy="717187"/>
          </a:xfrm>
        </p:grpSpPr>
        <p:sp>
          <p:nvSpPr>
            <p:cNvPr id="416" name="Oval 41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40" name="Straight Connector 417"/>
            <p:cNvCxnSpPr>
              <a:cxnSpLocks noChangeShapeType="1"/>
              <a:endCxn id="41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2" name="Group 418"/>
          <p:cNvGrpSpPr>
            <a:grpSpLocks/>
          </p:cNvGrpSpPr>
          <p:nvPr/>
        </p:nvGrpSpPr>
        <p:grpSpPr bwMode="auto">
          <a:xfrm>
            <a:off x="2633663" y="1635125"/>
            <a:ext cx="838200" cy="715963"/>
            <a:chOff x="5715000" y="2286000"/>
            <a:chExt cx="838200" cy="717187"/>
          </a:xfrm>
        </p:grpSpPr>
        <p:sp>
          <p:nvSpPr>
            <p:cNvPr id="420" name="Oval 41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37" name="Straight Connector 421"/>
            <p:cNvCxnSpPr>
              <a:cxnSpLocks noChangeShapeType="1"/>
              <a:endCxn id="42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3" name="Group 422"/>
          <p:cNvGrpSpPr>
            <a:grpSpLocks/>
          </p:cNvGrpSpPr>
          <p:nvPr/>
        </p:nvGrpSpPr>
        <p:grpSpPr bwMode="auto">
          <a:xfrm>
            <a:off x="3595688" y="1649413"/>
            <a:ext cx="838200" cy="715962"/>
            <a:chOff x="5715000" y="2286000"/>
            <a:chExt cx="838200" cy="717187"/>
          </a:xfrm>
        </p:grpSpPr>
        <p:sp>
          <p:nvSpPr>
            <p:cNvPr id="424" name="Oval 423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34" name="Straight Connector 425"/>
            <p:cNvCxnSpPr>
              <a:cxnSpLocks noChangeShapeType="1"/>
              <a:endCxn id="42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4" name="Group 426"/>
          <p:cNvGrpSpPr>
            <a:grpSpLocks/>
          </p:cNvGrpSpPr>
          <p:nvPr/>
        </p:nvGrpSpPr>
        <p:grpSpPr bwMode="auto">
          <a:xfrm>
            <a:off x="1639888" y="3927475"/>
            <a:ext cx="838200" cy="717550"/>
            <a:chOff x="5715000" y="2286000"/>
            <a:chExt cx="838200" cy="717187"/>
          </a:xfrm>
        </p:grpSpPr>
        <p:sp>
          <p:nvSpPr>
            <p:cNvPr id="428" name="Oval 427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31" name="Straight Connector 429"/>
            <p:cNvCxnSpPr>
              <a:cxnSpLocks noChangeShapeType="1"/>
              <a:endCxn id="42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5" name="Group 430"/>
          <p:cNvGrpSpPr>
            <a:grpSpLocks/>
          </p:cNvGrpSpPr>
          <p:nvPr/>
        </p:nvGrpSpPr>
        <p:grpSpPr bwMode="auto">
          <a:xfrm>
            <a:off x="635000" y="3929063"/>
            <a:ext cx="838200" cy="717550"/>
            <a:chOff x="5715000" y="2286000"/>
            <a:chExt cx="838200" cy="717187"/>
          </a:xfrm>
        </p:grpSpPr>
        <p:sp>
          <p:nvSpPr>
            <p:cNvPr id="432" name="Oval 431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28" name="Straight Connector 433"/>
            <p:cNvCxnSpPr>
              <a:cxnSpLocks noChangeShapeType="1"/>
              <a:endCxn id="43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6" name="Group 434"/>
          <p:cNvGrpSpPr>
            <a:grpSpLocks/>
          </p:cNvGrpSpPr>
          <p:nvPr/>
        </p:nvGrpSpPr>
        <p:grpSpPr bwMode="auto">
          <a:xfrm>
            <a:off x="2630488" y="3951288"/>
            <a:ext cx="838200" cy="717550"/>
            <a:chOff x="5715000" y="2286000"/>
            <a:chExt cx="838200" cy="717187"/>
          </a:xfrm>
        </p:grpSpPr>
        <p:sp>
          <p:nvSpPr>
            <p:cNvPr id="436" name="Oval 43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25" name="Straight Connector 437"/>
            <p:cNvCxnSpPr>
              <a:cxnSpLocks noChangeShapeType="1"/>
              <a:endCxn id="43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7" name="Group 438"/>
          <p:cNvGrpSpPr>
            <a:grpSpLocks/>
          </p:cNvGrpSpPr>
          <p:nvPr/>
        </p:nvGrpSpPr>
        <p:grpSpPr bwMode="auto">
          <a:xfrm>
            <a:off x="3592513" y="3965575"/>
            <a:ext cx="838200" cy="717550"/>
            <a:chOff x="5715000" y="2286000"/>
            <a:chExt cx="838200" cy="717187"/>
          </a:xfrm>
        </p:grpSpPr>
        <p:sp>
          <p:nvSpPr>
            <p:cNvPr id="440" name="Oval 439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22" name="Straight Connector 441"/>
            <p:cNvCxnSpPr>
              <a:cxnSpLocks noChangeShapeType="1"/>
              <a:endCxn id="44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8" name="Group 442"/>
          <p:cNvGrpSpPr>
            <a:grpSpLocks/>
          </p:cNvGrpSpPr>
          <p:nvPr/>
        </p:nvGrpSpPr>
        <p:grpSpPr bwMode="auto">
          <a:xfrm>
            <a:off x="1614488" y="3136900"/>
            <a:ext cx="838200" cy="717550"/>
            <a:chOff x="5715000" y="2286000"/>
            <a:chExt cx="838200" cy="717187"/>
          </a:xfrm>
        </p:grpSpPr>
        <p:sp>
          <p:nvSpPr>
            <p:cNvPr id="444" name="Oval 443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19" name="Straight Connector 445"/>
            <p:cNvCxnSpPr>
              <a:cxnSpLocks noChangeShapeType="1"/>
              <a:endCxn id="44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29" name="Group 446"/>
          <p:cNvGrpSpPr>
            <a:grpSpLocks/>
          </p:cNvGrpSpPr>
          <p:nvPr/>
        </p:nvGrpSpPr>
        <p:grpSpPr bwMode="auto">
          <a:xfrm>
            <a:off x="609600" y="3140075"/>
            <a:ext cx="838200" cy="715963"/>
            <a:chOff x="5715000" y="2286000"/>
            <a:chExt cx="838200" cy="717187"/>
          </a:xfrm>
        </p:grpSpPr>
        <p:sp>
          <p:nvSpPr>
            <p:cNvPr id="448" name="Oval 447"/>
            <p:cNvSpPr/>
            <p:nvPr/>
          </p:nvSpPr>
          <p:spPr>
            <a:xfrm>
              <a:off x="6167438" y="2667651"/>
              <a:ext cx="385762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16" name="Straight Connector 449"/>
            <p:cNvCxnSpPr>
              <a:cxnSpLocks noChangeShapeType="1"/>
              <a:endCxn id="44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30" name="Group 450"/>
          <p:cNvGrpSpPr>
            <a:grpSpLocks/>
          </p:cNvGrpSpPr>
          <p:nvPr/>
        </p:nvGrpSpPr>
        <p:grpSpPr bwMode="auto">
          <a:xfrm>
            <a:off x="2605088" y="3160713"/>
            <a:ext cx="838200" cy="717550"/>
            <a:chOff x="5715000" y="2286000"/>
            <a:chExt cx="838200" cy="717187"/>
          </a:xfrm>
        </p:grpSpPr>
        <p:sp>
          <p:nvSpPr>
            <p:cNvPr id="452" name="Oval 451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13" name="Straight Connector 453"/>
            <p:cNvCxnSpPr>
              <a:cxnSpLocks noChangeShapeType="1"/>
              <a:endCxn id="45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4231" name="Group 454"/>
          <p:cNvGrpSpPr>
            <a:grpSpLocks/>
          </p:cNvGrpSpPr>
          <p:nvPr/>
        </p:nvGrpSpPr>
        <p:grpSpPr bwMode="auto">
          <a:xfrm>
            <a:off x="3567113" y="3175000"/>
            <a:ext cx="838200" cy="717550"/>
            <a:chOff x="5715000" y="2286000"/>
            <a:chExt cx="838200" cy="717187"/>
          </a:xfrm>
        </p:grpSpPr>
        <p:sp>
          <p:nvSpPr>
            <p:cNvPr id="456" name="Oval 45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ea typeface="ＭＳ Ｐゴシック" charset="0"/>
                  <a:cs typeface="ＭＳ Ｐゴシック" charset="0"/>
                </a:rPr>
                <a:t>PE</a:t>
              </a:r>
            </a:p>
          </p:txBody>
        </p:sp>
        <p:cxnSp>
          <p:nvCxnSpPr>
            <p:cNvPr id="264310" name="Straight Connector 457"/>
            <p:cNvCxnSpPr>
              <a:cxnSpLocks noChangeShapeType="1"/>
              <a:endCxn id="45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9" name="Straight Arrow Connector 458"/>
          <p:cNvCxnSpPr>
            <a:cxnSpLocks noChangeShapeType="1"/>
            <a:stCxn id="396" idx="4"/>
          </p:cNvCxnSpPr>
          <p:nvPr/>
        </p:nvCxnSpPr>
        <p:spPr bwMode="auto">
          <a:xfrm rot="16200000" flipH="1">
            <a:off x="1892300" y="3492500"/>
            <a:ext cx="32416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Straight Arrow Connector 459"/>
          <p:cNvCxnSpPr>
            <a:cxnSpLocks noChangeShapeType="1"/>
            <a:stCxn id="396" idx="0"/>
          </p:cNvCxnSpPr>
          <p:nvPr/>
        </p:nvCxnSpPr>
        <p:spPr bwMode="auto">
          <a:xfrm rot="5400000" flipH="1" flipV="1">
            <a:off x="3092450" y="1114425"/>
            <a:ext cx="8413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460"/>
          <p:cNvGrpSpPr>
            <a:grpSpLocks/>
          </p:cNvGrpSpPr>
          <p:nvPr/>
        </p:nvGrpSpPr>
        <p:grpSpPr bwMode="auto">
          <a:xfrm>
            <a:off x="6710363" y="3025775"/>
            <a:ext cx="2282825" cy="2884488"/>
            <a:chOff x="6711012" y="3025435"/>
            <a:chExt cx="2281600" cy="2884692"/>
          </a:xfrm>
        </p:grpSpPr>
        <p:grpSp>
          <p:nvGrpSpPr>
            <p:cNvPr id="264267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465" name="Line 197"/>
              <p:cNvSpPr>
                <a:spLocks noChangeShapeType="1"/>
              </p:cNvSpPr>
              <p:nvPr/>
            </p:nvSpPr>
            <p:spPr bwMode="auto">
              <a:xfrm flipH="1">
                <a:off x="6720532" y="3025435"/>
                <a:ext cx="14279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grpSp>
            <p:nvGrpSpPr>
              <p:cNvPr id="264271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467" name="Freeform 194"/>
                <p:cNvSpPr>
                  <a:spLocks/>
                </p:cNvSpPr>
                <p:nvPr/>
              </p:nvSpPr>
              <p:spPr bwMode="auto">
                <a:xfrm>
                  <a:off x="6715771" y="3739861"/>
                  <a:ext cx="184051" cy="7604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0"/>
                    </a:cxn>
                    <a:cxn ang="0">
                      <a:pos x="182" y="690"/>
                    </a:cxn>
                  </a:cxnLst>
                  <a:rect l="0" t="0" r="r" b="b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8" name="Freeform 198"/>
                <p:cNvSpPr>
                  <a:spLocks/>
                </p:cNvSpPr>
                <p:nvPr/>
              </p:nvSpPr>
              <p:spPr bwMode="auto">
                <a:xfrm>
                  <a:off x="6714185" y="4473337"/>
                  <a:ext cx="133278" cy="2429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220"/>
                    </a:cxn>
                  </a:cxnLst>
                  <a:rect l="0" t="0" r="r" b="b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9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814"/>
                  <a:ext cx="136452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0" name="Line 70"/>
                <p:cNvSpPr>
                  <a:spLocks noChangeShapeType="1"/>
                </p:cNvSpPr>
                <p:nvPr/>
              </p:nvSpPr>
              <p:spPr bwMode="auto">
                <a:xfrm>
                  <a:off x="6847464" y="4716243"/>
                  <a:ext cx="147558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1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2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3" name="Freeform 15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3" y="0"/>
                    </a:cxn>
                    <a:cxn ang="0">
                      <a:pos x="613" y="843"/>
                    </a:cxn>
                    <a:cxn ang="0">
                      <a:pos x="766" y="843"/>
                    </a:cxn>
                  </a:cxnLst>
                  <a:rect l="0" t="0" r="r" b="b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4" name="Freeform 16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766" y="0"/>
                    </a:cxn>
                    <a:cxn ang="0">
                      <a:pos x="613" y="0"/>
                    </a:cxn>
                    <a:cxn ang="0">
                      <a:pos x="153" y="843"/>
                    </a:cxn>
                    <a:cxn ang="0">
                      <a:pos x="0" y="843"/>
                    </a:cxn>
                  </a:cxnLst>
                  <a:rect l="0" t="0" r="r" b="b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5" name="Line 17"/>
                <p:cNvSpPr>
                  <a:spLocks noChangeShapeType="1"/>
                </p:cNvSpPr>
                <p:nvPr/>
              </p:nvSpPr>
              <p:spPr bwMode="auto">
                <a:xfrm>
                  <a:off x="8086636" y="425107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6" name="Freeform 18"/>
                <p:cNvSpPr>
                  <a:spLocks/>
                </p:cNvSpPr>
                <p:nvPr/>
              </p:nvSpPr>
              <p:spPr bwMode="auto">
                <a:xfrm>
                  <a:off x="8327806" y="421455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7" name="Line 19"/>
                <p:cNvSpPr>
                  <a:spLocks noChangeShapeType="1"/>
                </p:cNvSpPr>
                <p:nvPr/>
              </p:nvSpPr>
              <p:spPr bwMode="auto">
                <a:xfrm>
                  <a:off x="8086636" y="518141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8" name="Freeform 20"/>
                <p:cNvSpPr>
                  <a:spLocks/>
                </p:cNvSpPr>
                <p:nvPr/>
              </p:nvSpPr>
              <p:spPr bwMode="auto">
                <a:xfrm>
                  <a:off x="8327806" y="5144898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264284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808" y="5429080"/>
                  <a:ext cx="6045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Crossbar 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264285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3627" y="5429080"/>
                  <a:ext cx="57119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(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264286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4880" y="5429080"/>
                  <a:ext cx="106306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5 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264287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359" y="5429080"/>
                  <a:ext cx="120585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x 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264288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491" y="5429080"/>
                  <a:ext cx="698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5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264289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2064" y="5429080"/>
                  <a:ext cx="55532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)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485" name="Freeform 55"/>
                <p:cNvSpPr>
                  <a:spLocks/>
                </p:cNvSpPr>
                <p:nvPr/>
              </p:nvSpPr>
              <p:spPr bwMode="auto">
                <a:xfrm>
                  <a:off x="6863330" y="3025435"/>
                  <a:ext cx="131691" cy="1225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1112"/>
                    </a:cxn>
                    <a:cxn ang="0">
                      <a:pos x="131" y="1112"/>
                    </a:cxn>
                  </a:cxnLst>
                  <a:rect l="0" t="0" r="r" b="b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86" name="Freeform 56"/>
                <p:cNvSpPr>
                  <a:spLocks/>
                </p:cNvSpPr>
                <p:nvPr/>
              </p:nvSpPr>
              <p:spPr bwMode="auto">
                <a:xfrm>
                  <a:off x="6987089" y="421455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264292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39" y="4154228"/>
                  <a:ext cx="449022" cy="1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To East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264293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39" y="5087744"/>
                  <a:ext cx="353823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To PE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489" name="Freeform 71"/>
                <p:cNvSpPr>
                  <a:spLocks/>
                </p:cNvSpPr>
                <p:nvPr/>
              </p:nvSpPr>
              <p:spPr bwMode="auto">
                <a:xfrm>
                  <a:off x="6987089" y="467972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0" name="Freeform 72"/>
                <p:cNvSpPr>
                  <a:spLocks/>
                </p:cNvSpPr>
                <p:nvPr/>
              </p:nvSpPr>
              <p:spPr bwMode="auto">
                <a:xfrm>
                  <a:off x="6771305" y="5176650"/>
                  <a:ext cx="223717" cy="733477"/>
                </a:xfrm>
                <a:custGeom>
                  <a:avLst/>
                  <a:gdLst/>
                  <a:ahLst/>
                  <a:cxnLst>
                    <a:cxn ang="0">
                      <a:pos x="0" y="665"/>
                    </a:cxn>
                    <a:cxn ang="0">
                      <a:pos x="129" y="665"/>
                    </a:cxn>
                    <a:cxn ang="0">
                      <a:pos x="129" y="0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1" name="Freeform 73"/>
                <p:cNvSpPr>
                  <a:spLocks/>
                </p:cNvSpPr>
                <p:nvPr/>
              </p:nvSpPr>
              <p:spPr bwMode="auto">
                <a:xfrm>
                  <a:off x="6987089" y="5141723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67" y="33"/>
                    </a:cxn>
                    <a:cxn ang="0">
                      <a:pos x="0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2" name="Line 195"/>
                <p:cNvSpPr>
                  <a:spLocks noChangeShapeType="1"/>
                </p:cNvSpPr>
                <p:nvPr/>
              </p:nvSpPr>
              <p:spPr bwMode="auto">
                <a:xfrm>
                  <a:off x="6899823" y="4500327"/>
                  <a:ext cx="95199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3" name="Freeform 196"/>
                <p:cNvSpPr>
                  <a:spLocks/>
                </p:cNvSpPr>
                <p:nvPr/>
              </p:nvSpPr>
              <p:spPr bwMode="auto">
                <a:xfrm>
                  <a:off x="6987089" y="4463812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4" name="Freeform 201"/>
                <p:cNvSpPr>
                  <a:spLocks/>
                </p:cNvSpPr>
                <p:nvPr/>
              </p:nvSpPr>
              <p:spPr bwMode="auto">
                <a:xfrm>
                  <a:off x="6847464" y="4952796"/>
                  <a:ext cx="147558" cy="254018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0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5" name="Freeform 202"/>
                <p:cNvSpPr>
                  <a:spLocks/>
                </p:cNvSpPr>
                <p:nvPr/>
              </p:nvSpPr>
              <p:spPr bwMode="auto">
                <a:xfrm>
                  <a:off x="6987089" y="4914694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6" name="Line 203"/>
                <p:cNvSpPr>
                  <a:spLocks noChangeShapeType="1"/>
                </p:cNvSpPr>
                <p:nvPr/>
              </p:nvSpPr>
              <p:spPr bwMode="auto">
                <a:xfrm>
                  <a:off x="8086636" y="4500327"/>
                  <a:ext cx="249104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7" name="Freeform 204"/>
                <p:cNvSpPr>
                  <a:spLocks/>
                </p:cNvSpPr>
                <p:nvPr/>
              </p:nvSpPr>
              <p:spPr bwMode="auto">
                <a:xfrm>
                  <a:off x="8327806" y="4463812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8" name="Line 205"/>
                <p:cNvSpPr>
                  <a:spLocks noChangeShapeType="1"/>
                </p:cNvSpPr>
                <p:nvPr/>
              </p:nvSpPr>
              <p:spPr bwMode="auto">
                <a:xfrm>
                  <a:off x="8086636" y="4716243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9" name="Freeform 206"/>
                <p:cNvSpPr>
                  <a:spLocks/>
                </p:cNvSpPr>
                <p:nvPr/>
              </p:nvSpPr>
              <p:spPr bwMode="auto">
                <a:xfrm>
                  <a:off x="8327806" y="467972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0" name="Line 207"/>
                <p:cNvSpPr>
                  <a:spLocks noChangeShapeType="1"/>
                </p:cNvSpPr>
                <p:nvPr/>
              </p:nvSpPr>
              <p:spPr bwMode="auto">
                <a:xfrm>
                  <a:off x="8086636" y="4952796"/>
                  <a:ext cx="249104" cy="1588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1" name="Freeform 208"/>
                <p:cNvSpPr>
                  <a:spLocks/>
                </p:cNvSpPr>
                <p:nvPr/>
              </p:nvSpPr>
              <p:spPr bwMode="auto">
                <a:xfrm>
                  <a:off x="8327806" y="4914694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264307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39" y="4408246"/>
                  <a:ext cx="479168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Arial" charset="0"/>
                      <a:ea typeface="굴림" charset="0"/>
                      <a:cs typeface="굴림" charset="0"/>
                    </a:rPr>
                    <a:t>To West</a:t>
                  </a:r>
                  <a:endParaRPr lang="en-US" altLang="ko-KR" sz="1400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endParaRPr>
                </a:p>
              </p:txBody>
            </p:sp>
          </p:grpSp>
        </p:grpSp>
        <p:sp>
          <p:nvSpPr>
            <p:cNvPr id="264268" name="Rectangle 210"/>
            <p:cNvSpPr>
              <a:spLocks noChangeArrowheads="1"/>
            </p:cNvSpPr>
            <p:nvPr/>
          </p:nvSpPr>
          <p:spPr bwMode="auto">
            <a:xfrm>
              <a:off x="8407138" y="4624161"/>
              <a:ext cx="585474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To North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  <p:sp>
          <p:nvSpPr>
            <p:cNvPr id="264269" name="Rectangle 211"/>
            <p:cNvSpPr>
              <a:spLocks noChangeArrowheads="1"/>
            </p:cNvSpPr>
            <p:nvPr/>
          </p:nvSpPr>
          <p:spPr bwMode="auto">
            <a:xfrm>
              <a:off x="8407138" y="4863890"/>
              <a:ext cx="572780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rPr>
                <a:t>To South</a:t>
              </a:r>
              <a:endParaRPr lang="en-US" altLang="ko-KR" sz="140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503" name="Rectangle 216"/>
          <p:cNvSpPr>
            <a:spLocks noChangeArrowheads="1"/>
          </p:cNvSpPr>
          <p:nvPr/>
        </p:nvSpPr>
        <p:spPr bwMode="auto">
          <a:xfrm>
            <a:off x="5435600" y="2438400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504" name="Text Box 217"/>
          <p:cNvSpPr txBox="1">
            <a:spLocks noChangeArrowheads="1"/>
          </p:cNvSpPr>
          <p:nvPr/>
        </p:nvSpPr>
        <p:spPr bwMode="auto">
          <a:xfrm>
            <a:off x="5257800" y="205740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FF0000"/>
                </a:solidFill>
                <a:ea typeface="굴림" charset="0"/>
                <a:cs typeface="굴림" charset="0"/>
              </a:rPr>
              <a:t>Input Port with Buffers</a:t>
            </a:r>
          </a:p>
        </p:txBody>
      </p:sp>
      <p:sp>
        <p:nvSpPr>
          <p:cNvPr id="505" name="Text Box 219"/>
          <p:cNvSpPr txBox="1">
            <a:spLocks noChangeArrowheads="1"/>
          </p:cNvSpPr>
          <p:nvPr/>
        </p:nvSpPr>
        <p:spPr bwMode="auto">
          <a:xfrm>
            <a:off x="7018338" y="2438400"/>
            <a:ext cx="182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0000FF"/>
                </a:solidFill>
                <a:ea typeface="굴림" charset="0"/>
                <a:cs typeface="굴림" charset="0"/>
              </a:rPr>
              <a:t>Control Logic</a:t>
            </a:r>
          </a:p>
        </p:txBody>
      </p:sp>
      <p:sp>
        <p:nvSpPr>
          <p:cNvPr id="506" name="Text Box 221"/>
          <p:cNvSpPr txBox="1">
            <a:spLocks noChangeArrowheads="1"/>
          </p:cNvSpPr>
          <p:nvPr/>
        </p:nvSpPr>
        <p:spPr bwMode="auto">
          <a:xfrm>
            <a:off x="7162800" y="5715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99CC00"/>
                </a:solidFill>
                <a:ea typeface="굴림" charset="0"/>
                <a:cs typeface="굴림" charset="0"/>
              </a:rPr>
              <a:t>Crossbar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4724400" y="1905000"/>
            <a:ext cx="4343400" cy="441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  <a:ea typeface="ＭＳ Ｐゴシック" charset="0"/>
              <a:cs typeface="ＭＳ Ｐゴシック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228600" y="5257800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kern="0" dirty="0">
                <a:solidFill>
                  <a:sysClr val="windowText" lastClr="000000"/>
                </a:solidFill>
                <a:latin typeface="FrutigerNextLT Regular" pitchFamily="18" charset="0"/>
                <a:ea typeface="굴림" pitchFamily="50" charset="-127"/>
                <a:cs typeface="Arial" pitchFamily="-105" charset="0"/>
              </a:rPr>
              <a:t>R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685800" y="5257800"/>
            <a:ext cx="877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Router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8600" y="5715000"/>
            <a:ext cx="457200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Perpetua"/>
                <a:ea typeface="ＭＳ Ｐゴシック" charset="0"/>
                <a:cs typeface="ＭＳ Ｐゴシック" charset="0"/>
              </a:rPr>
              <a:t>PE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685800" y="5715000"/>
            <a:ext cx="291623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Processing Element</a:t>
            </a:r>
          </a:p>
          <a:p>
            <a:pPr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(Cores, L2 Banks, Memory Controllers etc)</a:t>
            </a:r>
          </a:p>
        </p:txBody>
      </p:sp>
      <p:grpSp>
        <p:nvGrpSpPr>
          <p:cNvPr id="22" name="Group 511"/>
          <p:cNvGrpSpPr>
            <a:grpSpLocks/>
          </p:cNvGrpSpPr>
          <p:nvPr/>
        </p:nvGrpSpPr>
        <p:grpSpPr bwMode="auto">
          <a:xfrm>
            <a:off x="6665913" y="2676525"/>
            <a:ext cx="1563687" cy="1341438"/>
            <a:chOff x="6666491" y="2677160"/>
            <a:chExt cx="1563109" cy="1341014"/>
          </a:xfrm>
        </p:grpSpPr>
        <p:grpSp>
          <p:nvGrpSpPr>
            <p:cNvPr id="264246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61950" cy="1336522"/>
              <a:chOff x="6667650" y="2681652"/>
              <a:chExt cx="1561950" cy="1336522"/>
            </a:xfrm>
          </p:grpSpPr>
          <p:sp>
            <p:nvSpPr>
              <p:cNvPr id="515" name="Rectangle 27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16" name="Rectangle 28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264250" name="Rectangle 29"/>
              <p:cNvSpPr>
                <a:spLocks noChangeArrowheads="1"/>
              </p:cNvSpPr>
              <p:nvPr/>
            </p:nvSpPr>
            <p:spPr bwMode="auto">
              <a:xfrm>
                <a:off x="7240954" y="2821578"/>
                <a:ext cx="950560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51" name="Rectangle 30"/>
              <p:cNvSpPr>
                <a:spLocks noChangeArrowheads="1"/>
              </p:cNvSpPr>
              <p:nvPr/>
            </p:nvSpPr>
            <p:spPr bwMode="auto">
              <a:xfrm>
                <a:off x="7452013" y="2962820"/>
                <a:ext cx="58716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52" name="Rectangle 31"/>
              <p:cNvSpPr>
                <a:spLocks noChangeArrowheads="1"/>
              </p:cNvSpPr>
              <p:nvPr/>
            </p:nvSpPr>
            <p:spPr bwMode="auto">
              <a:xfrm>
                <a:off x="7493272" y="2962820"/>
                <a:ext cx="206299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53" name="Rectangle 32"/>
              <p:cNvSpPr>
                <a:spLocks noChangeArrowheads="1"/>
              </p:cNvSpPr>
              <p:nvPr/>
            </p:nvSpPr>
            <p:spPr bwMode="auto">
              <a:xfrm>
                <a:off x="7650377" y="2962820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521" name="Rectangle 33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2" name="Rectangle 34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264256" name="Rectangle 35"/>
              <p:cNvSpPr>
                <a:spLocks noChangeArrowheads="1"/>
              </p:cNvSpPr>
              <p:nvPr/>
            </p:nvSpPr>
            <p:spPr bwMode="auto">
              <a:xfrm>
                <a:off x="7240954" y="3134216"/>
                <a:ext cx="888671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VC Allocator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57" name="Rectangle 36"/>
              <p:cNvSpPr>
                <a:spLocks noChangeArrowheads="1"/>
              </p:cNvSpPr>
              <p:nvPr/>
            </p:nvSpPr>
            <p:spPr bwMode="auto">
              <a:xfrm>
                <a:off x="7459948" y="3277046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58" name="Rectangle 37"/>
              <p:cNvSpPr>
                <a:spLocks noChangeArrowheads="1"/>
              </p:cNvSpPr>
              <p:nvPr/>
            </p:nvSpPr>
            <p:spPr bwMode="auto">
              <a:xfrm>
                <a:off x="7493272" y="3277046"/>
                <a:ext cx="207886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59" name="Rectangle 38"/>
              <p:cNvSpPr>
                <a:spLocks noChangeArrowheads="1"/>
              </p:cNvSpPr>
              <p:nvPr/>
            </p:nvSpPr>
            <p:spPr bwMode="auto">
              <a:xfrm>
                <a:off x="7644030" y="3277046"/>
                <a:ext cx="58715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527" name="Rectangle 39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8" name="Rectangle 40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264262" name="Rectangle 41"/>
              <p:cNvSpPr>
                <a:spLocks noChangeArrowheads="1"/>
              </p:cNvSpPr>
              <p:nvPr/>
            </p:nvSpPr>
            <p:spPr bwMode="auto">
              <a:xfrm>
                <a:off x="7391710" y="3440507"/>
                <a:ext cx="503052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Switch 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63" name="Rectangle 42"/>
              <p:cNvSpPr>
                <a:spLocks noChangeArrowheads="1"/>
              </p:cNvSpPr>
              <p:nvPr/>
            </p:nvSpPr>
            <p:spPr bwMode="auto">
              <a:xfrm>
                <a:off x="7221911" y="3581749"/>
                <a:ext cx="1007689" cy="169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Allocator 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64264" name="Rectangle 44"/>
              <p:cNvSpPr>
                <a:spLocks noChangeArrowheads="1"/>
              </p:cNvSpPr>
              <p:nvPr/>
            </p:nvSpPr>
            <p:spPr bwMode="auto">
              <a:xfrm>
                <a:off x="7834459" y="3546835"/>
                <a:ext cx="318969" cy="168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Arial" charset="0"/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latin typeface="Arial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532" name="Freeform 46"/>
              <p:cNvSpPr>
                <a:spLocks/>
              </p:cNvSpPr>
              <p:nvPr/>
            </p:nvSpPr>
            <p:spPr bwMode="auto">
              <a:xfrm>
                <a:off x="6668078" y="2681922"/>
                <a:ext cx="463379" cy="907763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33" name="Line 49"/>
              <p:cNvSpPr>
                <a:spLocks noChangeShapeType="1"/>
              </p:cNvSpPr>
              <p:nvPr/>
            </p:nvSpPr>
            <p:spPr bwMode="auto">
              <a:xfrm>
                <a:off x="7571032" y="3743623"/>
                <a:ext cx="0" cy="274551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</p:grpSp>
        <p:sp>
          <p:nvSpPr>
            <p:cNvPr id="514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586" cy="13648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sp>
        <p:nvSpPr>
          <p:cNvPr id="534" name="Rectangle 218"/>
          <p:cNvSpPr>
            <a:spLocks noChangeArrowheads="1"/>
          </p:cNvSpPr>
          <p:nvPr/>
        </p:nvSpPr>
        <p:spPr bwMode="auto">
          <a:xfrm>
            <a:off x="7085013" y="2786063"/>
            <a:ext cx="1096962" cy="1004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59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503" grpId="0" animBg="1"/>
      <p:bldP spid="504" grpId="0"/>
      <p:bldP spid="505" grpId="0"/>
      <p:bldP spid="506" grpId="0"/>
      <p:bldP spid="507" grpId="0" animBg="1"/>
      <p:bldP spid="53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vs. Off-Chip Interconnects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On-chip advantages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Low latency between cores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No pin constraints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Rich wiring resources</a:t>
            </a:r>
          </a:p>
          <a:p>
            <a:pPr lvl="1">
              <a:buFont typeface="Wingdings" charset="0"/>
              <a:buChar char="à"/>
            </a:pPr>
            <a:r>
              <a:rPr lang="en-US">
                <a:latin typeface="Tahoma" charset="0"/>
                <a:ea typeface="ＭＳ Ｐゴシック" charset="0"/>
              </a:rPr>
              <a:t>Very high bandwidth</a:t>
            </a:r>
          </a:p>
          <a:p>
            <a:pPr lvl="1">
              <a:buFont typeface="Wingdings" charset="0"/>
              <a:buChar char="à"/>
            </a:pPr>
            <a:r>
              <a:rPr lang="en-US">
                <a:latin typeface="Tahoma" charset="0"/>
                <a:ea typeface="ＭＳ Ｐゴシック" charset="0"/>
              </a:rPr>
              <a:t>Simpler coordination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On-chip constraints/disadvantages</a:t>
            </a:r>
          </a:p>
          <a:p>
            <a:pPr lvl="1" eaLnBrk="1" hangingPunct="1">
              <a:spcBef>
                <a:spcPts val="600"/>
              </a:spcBef>
            </a:pPr>
            <a:r>
              <a:rPr lang="en-US">
                <a:latin typeface="Tahoma" charset="0"/>
                <a:ea typeface="ＭＳ Ｐゴシック" charset="0"/>
              </a:rPr>
              <a:t>2D substrate limits implementable topologies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>
                <a:latin typeface="Tahoma" charset="0"/>
                <a:ea typeface="ＭＳ Ｐゴシック" charset="0"/>
              </a:rPr>
              <a:t>Energy/power consumption a key concern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Complex algorithms undesirable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Logic area constrains use of wiring resources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5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E42D34-46E0-B549-8CAE-F402EC46A71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81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On-Chip vs. Off-Chip Interconnects (II)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Off-chip: Channels, pins, connectors, cables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On-chip: Cost is storage and switches (wires are plentiful)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Leads to networks with many wide channels, few buffers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Channel characteristics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On chip short distance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low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On chip RC lines  need repeaters every 1-2mm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Can put logic in repeaters</a:t>
            </a:r>
          </a:p>
          <a:p>
            <a:pPr lvl="2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Workloads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Multi-core cache traffic vs. supercomputer interconnect traffic</a:t>
            </a:r>
            <a:endParaRPr lang="en-US">
              <a:latin typeface="Tahoma" charset="0"/>
              <a:ea typeface="ＭＳ Ｐゴシック" charset="0"/>
            </a:endParaRP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B57EEE-6760-4346-9FD2-229BB6063E1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25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Some More Terminology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7685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Direct or Indirect Networks</a:t>
            </a:r>
          </a:p>
          <a:p>
            <a:pPr marL="342900" lvl="1" indent="-342900"/>
            <a:r>
              <a:rPr lang="en-US" sz="2000" dirty="0">
                <a:latin typeface="Tahoma" charset="0"/>
                <a:ea typeface="ＭＳ Ｐゴシック" charset="0"/>
              </a:rPr>
              <a:t>Endpoints sit </a:t>
            </a:r>
            <a:r>
              <a:rPr lang="ja-JP" altLang="en-US" sz="20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2000" dirty="0">
                <a:latin typeface="Tahoma" charset="0"/>
                <a:ea typeface="ＭＳ Ｐゴシック" charset="0"/>
              </a:rPr>
              <a:t>inside</a:t>
            </a:r>
            <a:r>
              <a:rPr lang="ja-JP" altLang="en-US" sz="20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2000" dirty="0">
                <a:latin typeface="Tahoma" charset="0"/>
                <a:ea typeface="ＭＳ Ｐゴシック" charset="0"/>
              </a:rPr>
              <a:t> (direct) or </a:t>
            </a:r>
            <a:r>
              <a:rPr lang="ja-JP" altLang="en-US" sz="20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2000" dirty="0">
                <a:latin typeface="Tahoma" charset="0"/>
                <a:ea typeface="ＭＳ Ｐゴシック" charset="0"/>
              </a:rPr>
              <a:t>outside</a:t>
            </a:r>
            <a:r>
              <a:rPr lang="ja-JP" altLang="en-US" sz="20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2000" dirty="0">
                <a:latin typeface="Tahoma" charset="0"/>
                <a:ea typeface="ＭＳ Ｐゴシック" charset="0"/>
              </a:rPr>
              <a:t> (indirect) the network</a:t>
            </a:r>
          </a:p>
          <a:p>
            <a:pPr marL="342900" lvl="1" indent="-342900"/>
            <a:r>
              <a:rPr lang="en-US" sz="2000" dirty="0">
                <a:latin typeface="Tahoma" charset="0"/>
                <a:ea typeface="ＭＳ Ｐゴシック" charset="0"/>
              </a:rPr>
              <a:t>E.g. mesh is direct; every node is both endpoint and switch</a:t>
            </a:r>
          </a:p>
          <a:p>
            <a:pPr marL="342900" lvl="1" indent="-342900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0FC713-948D-B147-8534-DC2FC623C043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486400" y="3135313"/>
            <a:ext cx="2895600" cy="2965450"/>
            <a:chOff x="3696" y="2208"/>
            <a:chExt cx="1824" cy="1868"/>
          </a:xfrm>
        </p:grpSpPr>
        <p:grpSp>
          <p:nvGrpSpPr>
            <p:cNvPr id="10381" name="Group 54"/>
            <p:cNvGrpSpPr>
              <a:grpSpLocks/>
            </p:cNvGrpSpPr>
            <p:nvPr/>
          </p:nvGrpSpPr>
          <p:grpSpPr bwMode="auto">
            <a:xfrm>
              <a:off x="3696" y="2304"/>
              <a:ext cx="1768" cy="1772"/>
              <a:chOff x="1780" y="1924"/>
              <a:chExt cx="1768" cy="1772"/>
            </a:xfrm>
          </p:grpSpPr>
          <p:grpSp>
            <p:nvGrpSpPr>
              <p:cNvPr id="10446" name="Group 55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680"/>
                <a:chOff x="1824" y="1968"/>
                <a:chExt cx="1680" cy="1680"/>
              </a:xfrm>
            </p:grpSpPr>
            <p:sp>
              <p:nvSpPr>
                <p:cNvPr id="10520" name="Line 56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1" name="Line 57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2" name="Line 58"/>
                <p:cNvSpPr>
                  <a:spLocks noChangeShapeType="1"/>
                </p:cNvSpPr>
                <p:nvPr/>
              </p:nvSpPr>
              <p:spPr bwMode="auto">
                <a:xfrm>
                  <a:off x="1824" y="24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3" name="Line 59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4" name="Line 60"/>
                <p:cNvSpPr>
                  <a:spLocks noChangeShapeType="1"/>
                </p:cNvSpPr>
                <p:nvPr/>
              </p:nvSpPr>
              <p:spPr bwMode="auto">
                <a:xfrm>
                  <a:off x="1824" y="292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5" name="Line 61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6" name="Line 62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7" name="Line 63"/>
                <p:cNvSpPr>
                  <a:spLocks noChangeShapeType="1"/>
                </p:cNvSpPr>
                <p:nvPr/>
              </p:nvSpPr>
              <p:spPr bwMode="auto">
                <a:xfrm>
                  <a:off x="1824" y="36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7" name="Group 64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728"/>
                <a:chOff x="1824" y="1968"/>
                <a:chExt cx="1680" cy="1728"/>
              </a:xfrm>
            </p:grpSpPr>
            <p:sp>
              <p:nvSpPr>
                <p:cNvPr id="10512" name="Line 65"/>
                <p:cNvSpPr>
                  <a:spLocks noChangeShapeType="1"/>
                </p:cNvSpPr>
                <p:nvPr/>
              </p:nvSpPr>
              <p:spPr bwMode="auto">
                <a:xfrm>
                  <a:off x="35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3" name="Line 66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4" name="Line 67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5" name="Line 68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6" name="Line 69"/>
                <p:cNvSpPr>
                  <a:spLocks noChangeShapeType="1"/>
                </p:cNvSpPr>
                <p:nvPr/>
              </p:nvSpPr>
              <p:spPr bwMode="auto">
                <a:xfrm>
                  <a:off x="254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7" name="Line 70"/>
                <p:cNvSpPr>
                  <a:spLocks noChangeShapeType="1"/>
                </p:cNvSpPr>
                <p:nvPr/>
              </p:nvSpPr>
              <p:spPr bwMode="auto">
                <a:xfrm>
                  <a:off x="23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8" name="Line 71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9" name="Line 72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8" name="Rectangle 73"/>
              <p:cNvSpPr>
                <a:spLocks noChangeArrowheads="1"/>
              </p:cNvSpPr>
              <p:nvPr/>
            </p:nvSpPr>
            <p:spPr bwMode="auto">
              <a:xfrm>
                <a:off x="17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49" name="Rectangle 74"/>
              <p:cNvSpPr>
                <a:spLocks noChangeArrowheads="1"/>
              </p:cNvSpPr>
              <p:nvPr/>
            </p:nvSpPr>
            <p:spPr bwMode="auto">
              <a:xfrm>
                <a:off x="20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0" name="Rectangle 75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1" name="Rectangle 76"/>
              <p:cNvSpPr>
                <a:spLocks noChangeArrowheads="1"/>
              </p:cNvSpPr>
              <p:nvPr/>
            </p:nvSpPr>
            <p:spPr bwMode="auto">
              <a:xfrm>
                <a:off x="250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2" name="Rectangle 77"/>
              <p:cNvSpPr>
                <a:spLocks noChangeArrowheads="1"/>
              </p:cNvSpPr>
              <p:nvPr/>
            </p:nvSpPr>
            <p:spPr bwMode="auto">
              <a:xfrm>
                <a:off x="274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3" name="Rectangle 78"/>
              <p:cNvSpPr>
                <a:spLocks noChangeArrowheads="1"/>
              </p:cNvSpPr>
              <p:nvPr/>
            </p:nvSpPr>
            <p:spPr bwMode="auto">
              <a:xfrm>
                <a:off x="29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4" name="Rectangle 79"/>
              <p:cNvSpPr>
                <a:spLocks noChangeArrowheads="1"/>
              </p:cNvSpPr>
              <p:nvPr/>
            </p:nvSpPr>
            <p:spPr bwMode="auto">
              <a:xfrm>
                <a:off x="32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5" name="Rectangle 80"/>
              <p:cNvSpPr>
                <a:spLocks noChangeArrowheads="1"/>
              </p:cNvSpPr>
              <p:nvPr/>
            </p:nvSpPr>
            <p:spPr bwMode="auto">
              <a:xfrm>
                <a:off x="34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6" name="Rectangle 81"/>
              <p:cNvSpPr>
                <a:spLocks noChangeArrowheads="1"/>
              </p:cNvSpPr>
              <p:nvPr/>
            </p:nvSpPr>
            <p:spPr bwMode="auto">
              <a:xfrm>
                <a:off x="17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7" name="Rectangle 82"/>
              <p:cNvSpPr>
                <a:spLocks noChangeArrowheads="1"/>
              </p:cNvSpPr>
              <p:nvPr/>
            </p:nvSpPr>
            <p:spPr bwMode="auto">
              <a:xfrm>
                <a:off x="20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8" name="Rectangle 83"/>
              <p:cNvSpPr>
                <a:spLocks noChangeArrowheads="1"/>
              </p:cNvSpPr>
              <p:nvPr/>
            </p:nvSpPr>
            <p:spPr bwMode="auto">
              <a:xfrm>
                <a:off x="22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9" name="Rectangle 84"/>
              <p:cNvSpPr>
                <a:spLocks noChangeArrowheads="1"/>
              </p:cNvSpPr>
              <p:nvPr/>
            </p:nvSpPr>
            <p:spPr bwMode="auto">
              <a:xfrm>
                <a:off x="250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0" name="Rectangle 85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1" name="Rectangle 86"/>
              <p:cNvSpPr>
                <a:spLocks noChangeArrowheads="1"/>
              </p:cNvSpPr>
              <p:nvPr/>
            </p:nvSpPr>
            <p:spPr bwMode="auto">
              <a:xfrm>
                <a:off x="29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2" name="Rectangle 87"/>
              <p:cNvSpPr>
                <a:spLocks noChangeArrowheads="1"/>
              </p:cNvSpPr>
              <p:nvPr/>
            </p:nvSpPr>
            <p:spPr bwMode="auto">
              <a:xfrm>
                <a:off x="32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3" name="Rectangle 88"/>
              <p:cNvSpPr>
                <a:spLocks noChangeArrowheads="1"/>
              </p:cNvSpPr>
              <p:nvPr/>
            </p:nvSpPr>
            <p:spPr bwMode="auto">
              <a:xfrm>
                <a:off x="34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4" name="Rectangle 89"/>
              <p:cNvSpPr>
                <a:spLocks noChangeArrowheads="1"/>
              </p:cNvSpPr>
              <p:nvPr/>
            </p:nvSpPr>
            <p:spPr bwMode="auto">
              <a:xfrm>
                <a:off x="17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5" name="Rectangle 90"/>
              <p:cNvSpPr>
                <a:spLocks noChangeArrowheads="1"/>
              </p:cNvSpPr>
              <p:nvPr/>
            </p:nvSpPr>
            <p:spPr bwMode="auto">
              <a:xfrm>
                <a:off x="20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6" name="Rectangle 91"/>
              <p:cNvSpPr>
                <a:spLocks noChangeArrowheads="1"/>
              </p:cNvSpPr>
              <p:nvPr/>
            </p:nvSpPr>
            <p:spPr bwMode="auto">
              <a:xfrm>
                <a:off x="22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7" name="Rectangle 92"/>
              <p:cNvSpPr>
                <a:spLocks noChangeArrowheads="1"/>
              </p:cNvSpPr>
              <p:nvPr/>
            </p:nvSpPr>
            <p:spPr bwMode="auto">
              <a:xfrm>
                <a:off x="250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8" name="Rectangle 93"/>
              <p:cNvSpPr>
                <a:spLocks noChangeArrowheads="1"/>
              </p:cNvSpPr>
              <p:nvPr/>
            </p:nvSpPr>
            <p:spPr bwMode="auto">
              <a:xfrm>
                <a:off x="274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9" name="Rectangle 94"/>
              <p:cNvSpPr>
                <a:spLocks noChangeArrowheads="1"/>
              </p:cNvSpPr>
              <p:nvPr/>
            </p:nvSpPr>
            <p:spPr bwMode="auto">
              <a:xfrm>
                <a:off x="29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0" name="Rectangle 95"/>
              <p:cNvSpPr>
                <a:spLocks noChangeArrowheads="1"/>
              </p:cNvSpPr>
              <p:nvPr/>
            </p:nvSpPr>
            <p:spPr bwMode="auto">
              <a:xfrm>
                <a:off x="32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1" name="Rectangle 96"/>
              <p:cNvSpPr>
                <a:spLocks noChangeArrowheads="1"/>
              </p:cNvSpPr>
              <p:nvPr/>
            </p:nvSpPr>
            <p:spPr bwMode="auto">
              <a:xfrm>
                <a:off x="34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2" name="Rectangle 97"/>
              <p:cNvSpPr>
                <a:spLocks noChangeArrowheads="1"/>
              </p:cNvSpPr>
              <p:nvPr/>
            </p:nvSpPr>
            <p:spPr bwMode="auto">
              <a:xfrm>
                <a:off x="17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3" name="Rectangle 98"/>
              <p:cNvSpPr>
                <a:spLocks noChangeArrowheads="1"/>
              </p:cNvSpPr>
              <p:nvPr/>
            </p:nvSpPr>
            <p:spPr bwMode="auto">
              <a:xfrm>
                <a:off x="20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4" name="Rectangle 99"/>
              <p:cNvSpPr>
                <a:spLocks noChangeArrowheads="1"/>
              </p:cNvSpPr>
              <p:nvPr/>
            </p:nvSpPr>
            <p:spPr bwMode="auto">
              <a:xfrm>
                <a:off x="22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5" name="Rectangle 100"/>
              <p:cNvSpPr>
                <a:spLocks noChangeArrowheads="1"/>
              </p:cNvSpPr>
              <p:nvPr/>
            </p:nvSpPr>
            <p:spPr bwMode="auto">
              <a:xfrm>
                <a:off x="250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6" name="Rectangle 101"/>
              <p:cNvSpPr>
                <a:spLocks noChangeArrowheads="1"/>
              </p:cNvSpPr>
              <p:nvPr/>
            </p:nvSpPr>
            <p:spPr bwMode="auto">
              <a:xfrm>
                <a:off x="274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7" name="Rectangle 102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8" name="Rectangle 103"/>
              <p:cNvSpPr>
                <a:spLocks noChangeArrowheads="1"/>
              </p:cNvSpPr>
              <p:nvPr/>
            </p:nvSpPr>
            <p:spPr bwMode="auto">
              <a:xfrm>
                <a:off x="32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9" name="Rectangle 104"/>
              <p:cNvSpPr>
                <a:spLocks noChangeArrowheads="1"/>
              </p:cNvSpPr>
              <p:nvPr/>
            </p:nvSpPr>
            <p:spPr bwMode="auto">
              <a:xfrm>
                <a:off x="34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0" name="Rectangle 105"/>
              <p:cNvSpPr>
                <a:spLocks noChangeArrowheads="1"/>
              </p:cNvSpPr>
              <p:nvPr/>
            </p:nvSpPr>
            <p:spPr bwMode="auto">
              <a:xfrm>
                <a:off x="17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1" name="Rectangle 106"/>
              <p:cNvSpPr>
                <a:spLocks noChangeArrowheads="1"/>
              </p:cNvSpPr>
              <p:nvPr/>
            </p:nvSpPr>
            <p:spPr bwMode="auto">
              <a:xfrm>
                <a:off x="20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2" name="Rectangle 107"/>
              <p:cNvSpPr>
                <a:spLocks noChangeArrowheads="1"/>
              </p:cNvSpPr>
              <p:nvPr/>
            </p:nvSpPr>
            <p:spPr bwMode="auto">
              <a:xfrm>
                <a:off x="22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3" name="Rectangle 108"/>
              <p:cNvSpPr>
                <a:spLocks noChangeArrowheads="1"/>
              </p:cNvSpPr>
              <p:nvPr/>
            </p:nvSpPr>
            <p:spPr bwMode="auto">
              <a:xfrm>
                <a:off x="250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4" name="Rectangle 109"/>
              <p:cNvSpPr>
                <a:spLocks noChangeArrowheads="1"/>
              </p:cNvSpPr>
              <p:nvPr/>
            </p:nvSpPr>
            <p:spPr bwMode="auto">
              <a:xfrm>
                <a:off x="274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5" name="Rectangle 110"/>
              <p:cNvSpPr>
                <a:spLocks noChangeArrowheads="1"/>
              </p:cNvSpPr>
              <p:nvPr/>
            </p:nvSpPr>
            <p:spPr bwMode="auto">
              <a:xfrm>
                <a:off x="29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6" name="Rectangle 111"/>
              <p:cNvSpPr>
                <a:spLocks noChangeArrowheads="1"/>
              </p:cNvSpPr>
              <p:nvPr/>
            </p:nvSpPr>
            <p:spPr bwMode="auto">
              <a:xfrm>
                <a:off x="32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7" name="Rectangle 112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8" name="Rectangle 113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9" name="Rectangle 114"/>
              <p:cNvSpPr>
                <a:spLocks noChangeArrowheads="1"/>
              </p:cNvSpPr>
              <p:nvPr/>
            </p:nvSpPr>
            <p:spPr bwMode="auto">
              <a:xfrm>
                <a:off x="20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0" name="Rectangle 115"/>
              <p:cNvSpPr>
                <a:spLocks noChangeArrowheads="1"/>
              </p:cNvSpPr>
              <p:nvPr/>
            </p:nvSpPr>
            <p:spPr bwMode="auto">
              <a:xfrm>
                <a:off x="22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1" name="Rectangle 116"/>
              <p:cNvSpPr>
                <a:spLocks noChangeArrowheads="1"/>
              </p:cNvSpPr>
              <p:nvPr/>
            </p:nvSpPr>
            <p:spPr bwMode="auto">
              <a:xfrm>
                <a:off x="250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2" name="Rectangle 117"/>
              <p:cNvSpPr>
                <a:spLocks noChangeArrowheads="1"/>
              </p:cNvSpPr>
              <p:nvPr/>
            </p:nvSpPr>
            <p:spPr bwMode="auto">
              <a:xfrm>
                <a:off x="274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3" name="Rectangle 118"/>
              <p:cNvSpPr>
                <a:spLocks noChangeArrowheads="1"/>
              </p:cNvSpPr>
              <p:nvPr/>
            </p:nvSpPr>
            <p:spPr bwMode="auto">
              <a:xfrm>
                <a:off x="29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4" name="Rectangle 119"/>
              <p:cNvSpPr>
                <a:spLocks noChangeArrowheads="1"/>
              </p:cNvSpPr>
              <p:nvPr/>
            </p:nvSpPr>
            <p:spPr bwMode="auto">
              <a:xfrm>
                <a:off x="32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5" name="Rectangle 120"/>
              <p:cNvSpPr>
                <a:spLocks noChangeArrowheads="1"/>
              </p:cNvSpPr>
              <p:nvPr/>
            </p:nvSpPr>
            <p:spPr bwMode="auto">
              <a:xfrm>
                <a:off x="34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6" name="Rectangle 121"/>
              <p:cNvSpPr>
                <a:spLocks noChangeArrowheads="1"/>
              </p:cNvSpPr>
              <p:nvPr/>
            </p:nvSpPr>
            <p:spPr bwMode="auto">
              <a:xfrm>
                <a:off x="17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7" name="Rectangle 122"/>
              <p:cNvSpPr>
                <a:spLocks noChangeArrowheads="1"/>
              </p:cNvSpPr>
              <p:nvPr/>
            </p:nvSpPr>
            <p:spPr bwMode="auto">
              <a:xfrm>
                <a:off x="20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8" name="Rectangle 123"/>
              <p:cNvSpPr>
                <a:spLocks noChangeArrowheads="1"/>
              </p:cNvSpPr>
              <p:nvPr/>
            </p:nvSpPr>
            <p:spPr bwMode="auto">
              <a:xfrm>
                <a:off x="22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9" name="Rectangle 124"/>
              <p:cNvSpPr>
                <a:spLocks noChangeArrowheads="1"/>
              </p:cNvSpPr>
              <p:nvPr/>
            </p:nvSpPr>
            <p:spPr bwMode="auto">
              <a:xfrm>
                <a:off x="250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0" name="Rectangle 125"/>
              <p:cNvSpPr>
                <a:spLocks noChangeArrowheads="1"/>
              </p:cNvSpPr>
              <p:nvPr/>
            </p:nvSpPr>
            <p:spPr bwMode="auto">
              <a:xfrm>
                <a:off x="274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1" name="Rectangle 126"/>
              <p:cNvSpPr>
                <a:spLocks noChangeArrowheads="1"/>
              </p:cNvSpPr>
              <p:nvPr/>
            </p:nvSpPr>
            <p:spPr bwMode="auto">
              <a:xfrm>
                <a:off x="29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2" name="Rectangle 127"/>
              <p:cNvSpPr>
                <a:spLocks noChangeArrowheads="1"/>
              </p:cNvSpPr>
              <p:nvPr/>
            </p:nvSpPr>
            <p:spPr bwMode="auto">
              <a:xfrm>
                <a:off x="32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3" name="Rectangle 128"/>
              <p:cNvSpPr>
                <a:spLocks noChangeArrowheads="1"/>
              </p:cNvSpPr>
              <p:nvPr/>
            </p:nvSpPr>
            <p:spPr bwMode="auto">
              <a:xfrm>
                <a:off x="34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4" name="Rectangle 129"/>
              <p:cNvSpPr>
                <a:spLocks noChangeArrowheads="1"/>
              </p:cNvSpPr>
              <p:nvPr/>
            </p:nvSpPr>
            <p:spPr bwMode="auto">
              <a:xfrm>
                <a:off x="17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5" name="Rectangle 130"/>
              <p:cNvSpPr>
                <a:spLocks noChangeArrowheads="1"/>
              </p:cNvSpPr>
              <p:nvPr/>
            </p:nvSpPr>
            <p:spPr bwMode="auto">
              <a:xfrm>
                <a:off x="20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6" name="Rectangle 131"/>
              <p:cNvSpPr>
                <a:spLocks noChangeArrowheads="1"/>
              </p:cNvSpPr>
              <p:nvPr/>
            </p:nvSpPr>
            <p:spPr bwMode="auto">
              <a:xfrm>
                <a:off x="22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7" name="Rectangle 132"/>
              <p:cNvSpPr>
                <a:spLocks noChangeArrowheads="1"/>
              </p:cNvSpPr>
              <p:nvPr/>
            </p:nvSpPr>
            <p:spPr bwMode="auto">
              <a:xfrm>
                <a:off x="250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8" name="Rectangle 133"/>
              <p:cNvSpPr>
                <a:spLocks noChangeArrowheads="1"/>
              </p:cNvSpPr>
              <p:nvPr/>
            </p:nvSpPr>
            <p:spPr bwMode="auto">
              <a:xfrm>
                <a:off x="274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9" name="Rectangle 134"/>
              <p:cNvSpPr>
                <a:spLocks noChangeArrowheads="1"/>
              </p:cNvSpPr>
              <p:nvPr/>
            </p:nvSpPr>
            <p:spPr bwMode="auto">
              <a:xfrm>
                <a:off x="29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10" name="Rectangle 135"/>
              <p:cNvSpPr>
                <a:spLocks noChangeArrowheads="1"/>
              </p:cNvSpPr>
              <p:nvPr/>
            </p:nvSpPr>
            <p:spPr bwMode="auto">
              <a:xfrm>
                <a:off x="32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11" name="Rectangle 136"/>
              <p:cNvSpPr>
                <a:spLocks noChangeArrowheads="1"/>
              </p:cNvSpPr>
              <p:nvPr/>
            </p:nvSpPr>
            <p:spPr bwMode="auto">
              <a:xfrm>
                <a:off x="34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382" name="Oval 137"/>
            <p:cNvSpPr>
              <a:spLocks noChangeArrowheads="1"/>
            </p:cNvSpPr>
            <p:nvPr/>
          </p:nvSpPr>
          <p:spPr bwMode="auto">
            <a:xfrm>
              <a:off x="37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3" name="Oval 138"/>
            <p:cNvSpPr>
              <a:spLocks noChangeArrowheads="1"/>
            </p:cNvSpPr>
            <p:nvPr/>
          </p:nvSpPr>
          <p:spPr bwMode="auto">
            <a:xfrm>
              <a:off x="39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4" name="Oval 139"/>
            <p:cNvSpPr>
              <a:spLocks noChangeArrowheads="1"/>
            </p:cNvSpPr>
            <p:nvPr/>
          </p:nvSpPr>
          <p:spPr bwMode="auto">
            <a:xfrm>
              <a:off x="42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5" name="Oval 140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6" name="Oval 141"/>
            <p:cNvSpPr>
              <a:spLocks noChangeArrowheads="1"/>
            </p:cNvSpPr>
            <p:nvPr/>
          </p:nvSpPr>
          <p:spPr bwMode="auto">
            <a:xfrm>
              <a:off x="470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7" name="Oval 142"/>
            <p:cNvSpPr>
              <a:spLocks noChangeArrowheads="1"/>
            </p:cNvSpPr>
            <p:nvPr/>
          </p:nvSpPr>
          <p:spPr bwMode="auto">
            <a:xfrm>
              <a:off x="49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8" name="Oval 143"/>
            <p:cNvSpPr>
              <a:spLocks noChangeArrowheads="1"/>
            </p:cNvSpPr>
            <p:nvPr/>
          </p:nvSpPr>
          <p:spPr bwMode="auto">
            <a:xfrm>
              <a:off x="51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89" name="Oval 144"/>
            <p:cNvSpPr>
              <a:spLocks noChangeArrowheads="1"/>
            </p:cNvSpPr>
            <p:nvPr/>
          </p:nvSpPr>
          <p:spPr bwMode="auto">
            <a:xfrm>
              <a:off x="54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0" name="Oval 145"/>
            <p:cNvSpPr>
              <a:spLocks noChangeArrowheads="1"/>
            </p:cNvSpPr>
            <p:nvPr/>
          </p:nvSpPr>
          <p:spPr bwMode="auto">
            <a:xfrm>
              <a:off x="37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1" name="Oval 146"/>
            <p:cNvSpPr>
              <a:spLocks noChangeArrowheads="1"/>
            </p:cNvSpPr>
            <p:nvPr/>
          </p:nvSpPr>
          <p:spPr bwMode="auto">
            <a:xfrm>
              <a:off x="39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2" name="Oval 147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3" name="Oval 148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4" name="Oval 149"/>
            <p:cNvSpPr>
              <a:spLocks noChangeArrowheads="1"/>
            </p:cNvSpPr>
            <p:nvPr/>
          </p:nvSpPr>
          <p:spPr bwMode="auto">
            <a:xfrm>
              <a:off x="470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5" name="Oval 150"/>
            <p:cNvSpPr>
              <a:spLocks noChangeArrowheads="1"/>
            </p:cNvSpPr>
            <p:nvPr/>
          </p:nvSpPr>
          <p:spPr bwMode="auto">
            <a:xfrm>
              <a:off x="49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6" name="Oval 151"/>
            <p:cNvSpPr>
              <a:spLocks noChangeArrowheads="1"/>
            </p:cNvSpPr>
            <p:nvPr/>
          </p:nvSpPr>
          <p:spPr bwMode="auto">
            <a:xfrm>
              <a:off x="51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7" name="Oval 152"/>
            <p:cNvSpPr>
              <a:spLocks noChangeArrowheads="1"/>
            </p:cNvSpPr>
            <p:nvPr/>
          </p:nvSpPr>
          <p:spPr bwMode="auto">
            <a:xfrm>
              <a:off x="54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8" name="Oval 153"/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99" name="Oval 154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0" name="Oval 155"/>
            <p:cNvSpPr>
              <a:spLocks noChangeArrowheads="1"/>
            </p:cNvSpPr>
            <p:nvPr/>
          </p:nvSpPr>
          <p:spPr bwMode="auto">
            <a:xfrm>
              <a:off x="42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1" name="Oval 156"/>
            <p:cNvSpPr>
              <a:spLocks noChangeArrowheads="1"/>
            </p:cNvSpPr>
            <p:nvPr/>
          </p:nvSpPr>
          <p:spPr bwMode="auto">
            <a:xfrm>
              <a:off x="446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2" name="Oval 15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3" name="Oval 158"/>
            <p:cNvSpPr>
              <a:spLocks noChangeArrowheads="1"/>
            </p:cNvSpPr>
            <p:nvPr/>
          </p:nvSpPr>
          <p:spPr bwMode="auto">
            <a:xfrm>
              <a:off x="49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4" name="Oval 159"/>
            <p:cNvSpPr>
              <a:spLocks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5" name="Oval 160"/>
            <p:cNvSpPr>
              <a:spLocks noChangeArrowheads="1"/>
            </p:cNvSpPr>
            <p:nvPr/>
          </p:nvSpPr>
          <p:spPr bwMode="auto">
            <a:xfrm>
              <a:off x="54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6" name="Oval 161"/>
            <p:cNvSpPr>
              <a:spLocks noChangeArrowheads="1"/>
            </p:cNvSpPr>
            <p:nvPr/>
          </p:nvSpPr>
          <p:spPr bwMode="auto">
            <a:xfrm>
              <a:off x="37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7" name="Oval 162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8" name="Oval 163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09" name="Oval 164"/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0" name="Oval 165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1" name="Oval 166"/>
            <p:cNvSpPr>
              <a:spLocks noChangeArrowheads="1"/>
            </p:cNvSpPr>
            <p:nvPr/>
          </p:nvSpPr>
          <p:spPr bwMode="auto">
            <a:xfrm>
              <a:off x="49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2" name="Oval 167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3" name="Oval 168"/>
            <p:cNvSpPr>
              <a:spLocks noChangeArrowheads="1"/>
            </p:cNvSpPr>
            <p:nvPr/>
          </p:nvSpPr>
          <p:spPr bwMode="auto">
            <a:xfrm>
              <a:off x="54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4" name="Oval 169"/>
            <p:cNvSpPr>
              <a:spLocks noChangeArrowheads="1"/>
            </p:cNvSpPr>
            <p:nvPr/>
          </p:nvSpPr>
          <p:spPr bwMode="auto">
            <a:xfrm>
              <a:off x="37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5" name="Oval 170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6" name="Oval 171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7" name="Oval 172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8" name="Oval 173"/>
            <p:cNvSpPr>
              <a:spLocks noChangeArrowheads="1"/>
            </p:cNvSpPr>
            <p:nvPr/>
          </p:nvSpPr>
          <p:spPr bwMode="auto">
            <a:xfrm>
              <a:off x="470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19" name="Oval 174"/>
            <p:cNvSpPr>
              <a:spLocks noChangeArrowheads="1"/>
            </p:cNvSpPr>
            <p:nvPr/>
          </p:nvSpPr>
          <p:spPr bwMode="auto">
            <a:xfrm>
              <a:off x="49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0" name="Oval 175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1" name="Oval 176"/>
            <p:cNvSpPr>
              <a:spLocks noChangeArrowheads="1"/>
            </p:cNvSpPr>
            <p:nvPr/>
          </p:nvSpPr>
          <p:spPr bwMode="auto">
            <a:xfrm>
              <a:off x="54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2" name="Oval 177"/>
            <p:cNvSpPr>
              <a:spLocks noChangeArrowheads="1"/>
            </p:cNvSpPr>
            <p:nvPr/>
          </p:nvSpPr>
          <p:spPr bwMode="auto">
            <a:xfrm>
              <a:off x="37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3" name="Oval 178"/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4" name="Oval 179"/>
            <p:cNvSpPr>
              <a:spLocks noChangeArrowheads="1"/>
            </p:cNvSpPr>
            <p:nvPr/>
          </p:nvSpPr>
          <p:spPr bwMode="auto">
            <a:xfrm>
              <a:off x="42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5" name="Oval 180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6" name="Oval 181"/>
            <p:cNvSpPr>
              <a:spLocks noChangeArrowheads="1"/>
            </p:cNvSpPr>
            <p:nvPr/>
          </p:nvSpPr>
          <p:spPr bwMode="auto">
            <a:xfrm>
              <a:off x="470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7" name="Oval 182"/>
            <p:cNvSpPr>
              <a:spLocks noChangeArrowheads="1"/>
            </p:cNvSpPr>
            <p:nvPr/>
          </p:nvSpPr>
          <p:spPr bwMode="auto">
            <a:xfrm>
              <a:off x="49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8" name="Oval 183"/>
            <p:cNvSpPr>
              <a:spLocks noChangeArrowheads="1"/>
            </p:cNvSpPr>
            <p:nvPr/>
          </p:nvSpPr>
          <p:spPr bwMode="auto">
            <a:xfrm>
              <a:off x="51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29" name="Oval 184"/>
            <p:cNvSpPr>
              <a:spLocks noChangeArrowheads="1"/>
            </p:cNvSpPr>
            <p:nvPr/>
          </p:nvSpPr>
          <p:spPr bwMode="auto">
            <a:xfrm>
              <a:off x="54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0" name="Oval 185"/>
            <p:cNvSpPr>
              <a:spLocks noChangeArrowheads="1"/>
            </p:cNvSpPr>
            <p:nvPr/>
          </p:nvSpPr>
          <p:spPr bwMode="auto">
            <a:xfrm>
              <a:off x="37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1" name="Oval 186"/>
            <p:cNvSpPr>
              <a:spLocks noChangeArrowheads="1"/>
            </p:cNvSpPr>
            <p:nvPr/>
          </p:nvSpPr>
          <p:spPr bwMode="auto">
            <a:xfrm>
              <a:off x="39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2" name="Oval 187"/>
            <p:cNvSpPr>
              <a:spLocks noChangeArrowheads="1"/>
            </p:cNvSpPr>
            <p:nvPr/>
          </p:nvSpPr>
          <p:spPr bwMode="auto">
            <a:xfrm>
              <a:off x="42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3" name="Oval 188"/>
            <p:cNvSpPr>
              <a:spLocks noChangeArrowheads="1"/>
            </p:cNvSpPr>
            <p:nvPr/>
          </p:nvSpPr>
          <p:spPr bwMode="auto">
            <a:xfrm>
              <a:off x="446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4" name="Oval 189"/>
            <p:cNvSpPr>
              <a:spLocks noChangeArrowheads="1"/>
            </p:cNvSpPr>
            <p:nvPr/>
          </p:nvSpPr>
          <p:spPr bwMode="auto">
            <a:xfrm>
              <a:off x="470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5" name="Oval 190"/>
            <p:cNvSpPr>
              <a:spLocks noChangeArrowheads="1"/>
            </p:cNvSpPr>
            <p:nvPr/>
          </p:nvSpPr>
          <p:spPr bwMode="auto">
            <a:xfrm>
              <a:off x="49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6" name="Oval 191"/>
            <p:cNvSpPr>
              <a:spLocks noChangeArrowheads="1"/>
            </p:cNvSpPr>
            <p:nvPr/>
          </p:nvSpPr>
          <p:spPr bwMode="auto">
            <a:xfrm>
              <a:off x="51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7" name="Oval 192"/>
            <p:cNvSpPr>
              <a:spLocks noChangeArrowheads="1"/>
            </p:cNvSpPr>
            <p:nvPr/>
          </p:nvSpPr>
          <p:spPr bwMode="auto">
            <a:xfrm>
              <a:off x="54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8" name="Oval 193"/>
            <p:cNvSpPr>
              <a:spLocks noChangeArrowheads="1"/>
            </p:cNvSpPr>
            <p:nvPr/>
          </p:nvSpPr>
          <p:spPr bwMode="auto">
            <a:xfrm>
              <a:off x="37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39" name="Oval 194"/>
            <p:cNvSpPr>
              <a:spLocks noChangeArrowheads="1"/>
            </p:cNvSpPr>
            <p:nvPr/>
          </p:nvSpPr>
          <p:spPr bwMode="auto">
            <a:xfrm>
              <a:off x="39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0" name="Oval 195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1" name="Oval 196"/>
            <p:cNvSpPr>
              <a:spLocks noChangeArrowheads="1"/>
            </p:cNvSpPr>
            <p:nvPr/>
          </p:nvSpPr>
          <p:spPr bwMode="auto">
            <a:xfrm>
              <a:off x="446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2" name="Oval 197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3" name="Oval 198"/>
            <p:cNvSpPr>
              <a:spLocks noChangeArrowheads="1"/>
            </p:cNvSpPr>
            <p:nvPr/>
          </p:nvSpPr>
          <p:spPr bwMode="auto">
            <a:xfrm>
              <a:off x="49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4" name="Oval 199"/>
            <p:cNvSpPr>
              <a:spLocks noChangeArrowheads="1"/>
            </p:cNvSpPr>
            <p:nvPr/>
          </p:nvSpPr>
          <p:spPr bwMode="auto">
            <a:xfrm>
              <a:off x="51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445" name="Oval 200"/>
            <p:cNvSpPr>
              <a:spLocks noChangeArrowheads="1"/>
            </p:cNvSpPr>
            <p:nvPr/>
          </p:nvSpPr>
          <p:spPr bwMode="auto">
            <a:xfrm>
              <a:off x="54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6" name="Group 286"/>
          <p:cNvGrpSpPr>
            <a:grpSpLocks/>
          </p:cNvGrpSpPr>
          <p:nvPr/>
        </p:nvGrpSpPr>
        <p:grpSpPr bwMode="auto">
          <a:xfrm>
            <a:off x="990600" y="2144713"/>
            <a:ext cx="7088188" cy="3962400"/>
            <a:chOff x="990600" y="2133600"/>
            <a:chExt cx="7088188" cy="3962400"/>
          </a:xfrm>
        </p:grpSpPr>
        <p:sp>
          <p:nvSpPr>
            <p:cNvPr id="10249" name="Line 4"/>
            <p:cNvSpPr>
              <a:spLocks noChangeShapeType="1"/>
            </p:cNvSpPr>
            <p:nvPr/>
          </p:nvSpPr>
          <p:spPr bwMode="auto">
            <a:xfrm>
              <a:off x="1752600" y="3276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5"/>
            <p:cNvSpPr>
              <a:spLocks noChangeShapeType="1"/>
            </p:cNvSpPr>
            <p:nvPr/>
          </p:nvSpPr>
          <p:spPr bwMode="auto">
            <a:xfrm>
              <a:off x="1752600" y="3657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>
              <a:off x="1752600" y="4038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7"/>
            <p:cNvSpPr>
              <a:spLocks noChangeShapeType="1"/>
            </p:cNvSpPr>
            <p:nvPr/>
          </p:nvSpPr>
          <p:spPr bwMode="auto">
            <a:xfrm>
              <a:off x="1752600" y="4419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8"/>
            <p:cNvSpPr>
              <a:spLocks noChangeShapeType="1"/>
            </p:cNvSpPr>
            <p:nvPr/>
          </p:nvSpPr>
          <p:spPr bwMode="auto">
            <a:xfrm flipV="1">
              <a:off x="1752600" y="3276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V="1">
              <a:off x="1752600" y="3657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0"/>
            <p:cNvSpPr>
              <a:spLocks noChangeShapeType="1"/>
            </p:cNvSpPr>
            <p:nvPr/>
          </p:nvSpPr>
          <p:spPr bwMode="auto">
            <a:xfrm flipV="1">
              <a:off x="1752600" y="4038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1"/>
            <p:cNvSpPr>
              <a:spLocks noChangeShapeType="1"/>
            </p:cNvSpPr>
            <p:nvPr/>
          </p:nvSpPr>
          <p:spPr bwMode="auto">
            <a:xfrm flipV="1">
              <a:off x="1752600" y="4419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2"/>
            <p:cNvSpPr>
              <a:spLocks noChangeShapeType="1"/>
            </p:cNvSpPr>
            <p:nvPr/>
          </p:nvSpPr>
          <p:spPr bwMode="auto">
            <a:xfrm>
              <a:off x="1752600" y="3276600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3"/>
            <p:cNvSpPr>
              <a:spLocks noChangeShapeType="1"/>
            </p:cNvSpPr>
            <p:nvPr/>
          </p:nvSpPr>
          <p:spPr bwMode="auto">
            <a:xfrm>
              <a:off x="1447800" y="365760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1447800" y="403860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0" name="Group 15"/>
            <p:cNvGrpSpPr>
              <a:grpSpLocks/>
            </p:cNvGrpSpPr>
            <p:nvPr/>
          </p:nvGrpSpPr>
          <p:grpSpPr bwMode="auto">
            <a:xfrm>
              <a:off x="1752600" y="4419600"/>
              <a:ext cx="2667000" cy="1524000"/>
              <a:chOff x="1968" y="2592"/>
              <a:chExt cx="1680" cy="960"/>
            </a:xfrm>
          </p:grpSpPr>
          <p:sp>
            <p:nvSpPr>
              <p:cNvPr id="10376" name="Line 16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7"/>
              <p:cNvSpPr>
                <a:spLocks noChangeShapeType="1"/>
              </p:cNvSpPr>
              <p:nvPr/>
            </p:nvSpPr>
            <p:spPr bwMode="auto">
              <a:xfrm>
                <a:off x="1968" y="283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Line 18"/>
              <p:cNvSpPr>
                <a:spLocks noChangeShapeType="1"/>
              </p:cNvSpPr>
              <p:nvPr/>
            </p:nvSpPr>
            <p:spPr bwMode="auto">
              <a:xfrm>
                <a:off x="1968" y="307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9"/>
              <p:cNvSpPr>
                <a:spLocks noChangeShapeType="1"/>
              </p:cNvSpPr>
              <p:nvPr/>
            </p:nvSpPr>
            <p:spPr bwMode="auto">
              <a:xfrm>
                <a:off x="1968" y="331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Line 20"/>
              <p:cNvSpPr>
                <a:spLocks noChangeShapeType="1"/>
              </p:cNvSpPr>
              <p:nvPr/>
            </p:nvSpPr>
            <p:spPr bwMode="auto">
              <a:xfrm>
                <a:off x="1968" y="355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2292350" y="3130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2292350" y="3511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2292350" y="3892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2292350" y="4273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2292350" y="4654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2292350" y="5035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2292350" y="5416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2292350" y="5797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3206750" y="3130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3206750" y="3511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3206750" y="3892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3206750" y="4273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3206750" y="4654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3206750" y="5035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3206750" y="5416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3206750" y="5797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2590800" y="3276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2590800" y="3657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2590800" y="4800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2590800" y="5181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 flipV="1">
              <a:off x="2590800" y="3276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 flipV="1">
              <a:off x="2590800" y="3657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 flipV="1">
              <a:off x="2590800" y="4800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 flipV="1">
              <a:off x="2590800" y="5181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3505200" y="3276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3505200" y="4038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3505200" y="4800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3505200" y="5562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flipH="1">
              <a:off x="3505200" y="3276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flipH="1">
              <a:off x="3505200" y="4038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flipH="1">
              <a:off x="3505200" y="4800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 flipH="1">
              <a:off x="3505200" y="5562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Oval 201"/>
            <p:cNvSpPr>
              <a:spLocks noChangeArrowheads="1"/>
            </p:cNvSpPr>
            <p:nvPr/>
          </p:nvSpPr>
          <p:spPr bwMode="auto">
            <a:xfrm>
              <a:off x="4724400" y="579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</a:t>
              </a:r>
            </a:p>
          </p:txBody>
        </p:sp>
        <p:sp>
          <p:nvSpPr>
            <p:cNvPr id="10294" name="Rectangle 202"/>
            <p:cNvSpPr>
              <a:spLocks noChangeArrowheads="1"/>
            </p:cNvSpPr>
            <p:nvPr/>
          </p:nvSpPr>
          <p:spPr bwMode="auto">
            <a:xfrm>
              <a:off x="1447800" y="3124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95" name="Rectangle 203"/>
            <p:cNvSpPr>
              <a:spLocks noChangeArrowheads="1"/>
            </p:cNvSpPr>
            <p:nvPr/>
          </p:nvSpPr>
          <p:spPr bwMode="auto">
            <a:xfrm>
              <a:off x="1447800" y="3505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96" name="Rectangle 204"/>
            <p:cNvSpPr>
              <a:spLocks noChangeArrowheads="1"/>
            </p:cNvSpPr>
            <p:nvPr/>
          </p:nvSpPr>
          <p:spPr bwMode="auto">
            <a:xfrm>
              <a:off x="1447800" y="3886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97" name="Rectangle 205"/>
            <p:cNvSpPr>
              <a:spLocks noChangeArrowheads="1"/>
            </p:cNvSpPr>
            <p:nvPr/>
          </p:nvSpPr>
          <p:spPr bwMode="auto">
            <a:xfrm>
              <a:off x="1447800" y="4267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98" name="Rectangle 206"/>
            <p:cNvSpPr>
              <a:spLocks noChangeArrowheads="1"/>
            </p:cNvSpPr>
            <p:nvPr/>
          </p:nvSpPr>
          <p:spPr bwMode="auto">
            <a:xfrm>
              <a:off x="1447800" y="4648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99" name="Rectangle 207"/>
            <p:cNvSpPr>
              <a:spLocks noChangeArrowheads="1"/>
            </p:cNvSpPr>
            <p:nvPr/>
          </p:nvSpPr>
          <p:spPr bwMode="auto">
            <a:xfrm>
              <a:off x="1447800" y="5029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0" name="Rectangle 208"/>
            <p:cNvSpPr>
              <a:spLocks noChangeArrowheads="1"/>
            </p:cNvSpPr>
            <p:nvPr/>
          </p:nvSpPr>
          <p:spPr bwMode="auto">
            <a:xfrm>
              <a:off x="1447800" y="5410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1" name="Rectangle 209"/>
            <p:cNvSpPr>
              <a:spLocks noChangeArrowheads="1"/>
            </p:cNvSpPr>
            <p:nvPr/>
          </p:nvSpPr>
          <p:spPr bwMode="auto">
            <a:xfrm>
              <a:off x="1447800" y="5791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2" name="Rectangle 210"/>
            <p:cNvSpPr>
              <a:spLocks noChangeArrowheads="1"/>
            </p:cNvSpPr>
            <p:nvPr/>
          </p:nvSpPr>
          <p:spPr bwMode="auto">
            <a:xfrm>
              <a:off x="4114800" y="3124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3" name="Rectangle 211"/>
            <p:cNvSpPr>
              <a:spLocks noChangeArrowheads="1"/>
            </p:cNvSpPr>
            <p:nvPr/>
          </p:nvSpPr>
          <p:spPr bwMode="auto">
            <a:xfrm>
              <a:off x="4114800" y="3505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4" name="Rectangle 212"/>
            <p:cNvSpPr>
              <a:spLocks noChangeArrowheads="1"/>
            </p:cNvSpPr>
            <p:nvPr/>
          </p:nvSpPr>
          <p:spPr bwMode="auto">
            <a:xfrm>
              <a:off x="4114800" y="3886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5" name="Rectangle 213"/>
            <p:cNvSpPr>
              <a:spLocks noChangeArrowheads="1"/>
            </p:cNvSpPr>
            <p:nvPr/>
          </p:nvSpPr>
          <p:spPr bwMode="auto">
            <a:xfrm>
              <a:off x="4114800" y="4267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6" name="Rectangle 214"/>
            <p:cNvSpPr>
              <a:spLocks noChangeArrowheads="1"/>
            </p:cNvSpPr>
            <p:nvPr/>
          </p:nvSpPr>
          <p:spPr bwMode="auto">
            <a:xfrm>
              <a:off x="4114800" y="4648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7" name="Rectangle 215"/>
            <p:cNvSpPr>
              <a:spLocks noChangeArrowheads="1"/>
            </p:cNvSpPr>
            <p:nvPr/>
          </p:nvSpPr>
          <p:spPr bwMode="auto">
            <a:xfrm>
              <a:off x="4114800" y="5029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8" name="Rectangle 216"/>
            <p:cNvSpPr>
              <a:spLocks noChangeArrowheads="1"/>
            </p:cNvSpPr>
            <p:nvPr/>
          </p:nvSpPr>
          <p:spPr bwMode="auto">
            <a:xfrm>
              <a:off x="4114800" y="5410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09" name="Rectangle 217"/>
            <p:cNvSpPr>
              <a:spLocks noChangeArrowheads="1"/>
            </p:cNvSpPr>
            <p:nvPr/>
          </p:nvSpPr>
          <p:spPr bwMode="auto">
            <a:xfrm>
              <a:off x="4114800" y="5791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10" name="Oval 218"/>
            <p:cNvSpPr>
              <a:spLocks noChangeArrowheads="1"/>
            </p:cNvSpPr>
            <p:nvPr/>
          </p:nvSpPr>
          <p:spPr bwMode="auto">
            <a:xfrm>
              <a:off x="4724400" y="5943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0</a:t>
              </a:r>
            </a:p>
          </p:txBody>
        </p:sp>
        <p:sp>
          <p:nvSpPr>
            <p:cNvPr id="10311" name="Oval 219"/>
            <p:cNvSpPr>
              <a:spLocks noChangeArrowheads="1"/>
            </p:cNvSpPr>
            <p:nvPr/>
          </p:nvSpPr>
          <p:spPr bwMode="auto">
            <a:xfrm>
              <a:off x="47244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3</a:t>
              </a:r>
            </a:p>
          </p:txBody>
        </p:sp>
        <p:sp>
          <p:nvSpPr>
            <p:cNvPr id="10312" name="Oval 220"/>
            <p:cNvSpPr>
              <a:spLocks noChangeArrowheads="1"/>
            </p:cNvSpPr>
            <p:nvPr/>
          </p:nvSpPr>
          <p:spPr bwMode="auto">
            <a:xfrm>
              <a:off x="4724400" y="5562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2</a:t>
              </a:r>
            </a:p>
          </p:txBody>
        </p:sp>
        <p:sp>
          <p:nvSpPr>
            <p:cNvPr id="10313" name="Oval 221"/>
            <p:cNvSpPr>
              <a:spLocks noChangeArrowheads="1"/>
            </p:cNvSpPr>
            <p:nvPr/>
          </p:nvSpPr>
          <p:spPr bwMode="auto">
            <a:xfrm>
              <a:off x="4724400" y="5029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5</a:t>
              </a:r>
            </a:p>
          </p:txBody>
        </p:sp>
        <p:sp>
          <p:nvSpPr>
            <p:cNvPr id="10314" name="Oval 222"/>
            <p:cNvSpPr>
              <a:spLocks noChangeArrowheads="1"/>
            </p:cNvSpPr>
            <p:nvPr/>
          </p:nvSpPr>
          <p:spPr bwMode="auto">
            <a:xfrm>
              <a:off x="4724400" y="5181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4</a:t>
              </a:r>
            </a:p>
          </p:txBody>
        </p:sp>
        <p:sp>
          <p:nvSpPr>
            <p:cNvPr id="10315" name="Oval 223"/>
            <p:cNvSpPr>
              <a:spLocks noChangeArrowheads="1"/>
            </p:cNvSpPr>
            <p:nvPr/>
          </p:nvSpPr>
          <p:spPr bwMode="auto">
            <a:xfrm>
              <a:off x="4724400" y="4648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7</a:t>
              </a:r>
            </a:p>
          </p:txBody>
        </p:sp>
        <p:sp>
          <p:nvSpPr>
            <p:cNvPr id="10316" name="Oval 224"/>
            <p:cNvSpPr>
              <a:spLocks noChangeArrowheads="1"/>
            </p:cNvSpPr>
            <p:nvPr/>
          </p:nvSpPr>
          <p:spPr bwMode="auto">
            <a:xfrm>
              <a:off x="4724400" y="4800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6</a:t>
              </a:r>
            </a:p>
          </p:txBody>
        </p:sp>
        <p:sp>
          <p:nvSpPr>
            <p:cNvPr id="10317" name="Oval 225"/>
            <p:cNvSpPr>
              <a:spLocks noChangeArrowheads="1"/>
            </p:cNvSpPr>
            <p:nvPr/>
          </p:nvSpPr>
          <p:spPr bwMode="auto">
            <a:xfrm>
              <a:off x="4724400" y="4267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9</a:t>
              </a:r>
            </a:p>
          </p:txBody>
        </p:sp>
        <p:sp>
          <p:nvSpPr>
            <p:cNvPr id="10318" name="Oval 226"/>
            <p:cNvSpPr>
              <a:spLocks noChangeArrowheads="1"/>
            </p:cNvSpPr>
            <p:nvPr/>
          </p:nvSpPr>
          <p:spPr bwMode="auto">
            <a:xfrm>
              <a:off x="47244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8</a:t>
              </a:r>
            </a:p>
          </p:txBody>
        </p:sp>
        <p:sp>
          <p:nvSpPr>
            <p:cNvPr id="10319" name="Oval 227"/>
            <p:cNvSpPr>
              <a:spLocks noChangeArrowheads="1"/>
            </p:cNvSpPr>
            <p:nvPr/>
          </p:nvSpPr>
          <p:spPr bwMode="auto">
            <a:xfrm>
              <a:off x="4724400" y="3886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11</a:t>
              </a:r>
            </a:p>
          </p:txBody>
        </p:sp>
        <p:sp>
          <p:nvSpPr>
            <p:cNvPr id="10320" name="Oval 228"/>
            <p:cNvSpPr>
              <a:spLocks noChangeArrowheads="1"/>
            </p:cNvSpPr>
            <p:nvPr/>
          </p:nvSpPr>
          <p:spPr bwMode="auto">
            <a:xfrm>
              <a:off x="4724400" y="403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10</a:t>
              </a:r>
            </a:p>
          </p:txBody>
        </p:sp>
        <p:sp>
          <p:nvSpPr>
            <p:cNvPr id="10321" name="Oval 229"/>
            <p:cNvSpPr>
              <a:spLocks noChangeArrowheads="1"/>
            </p:cNvSpPr>
            <p:nvPr/>
          </p:nvSpPr>
          <p:spPr bwMode="auto">
            <a:xfrm>
              <a:off x="4724400" y="3505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13</a:t>
              </a:r>
            </a:p>
          </p:txBody>
        </p:sp>
        <p:sp>
          <p:nvSpPr>
            <p:cNvPr id="10322" name="Oval 230"/>
            <p:cNvSpPr>
              <a:spLocks noChangeArrowheads="1"/>
            </p:cNvSpPr>
            <p:nvPr/>
          </p:nvSpPr>
          <p:spPr bwMode="auto">
            <a:xfrm>
              <a:off x="4724400" y="3657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12</a:t>
              </a:r>
            </a:p>
          </p:txBody>
        </p:sp>
        <p:sp>
          <p:nvSpPr>
            <p:cNvPr id="10323" name="Oval 231"/>
            <p:cNvSpPr>
              <a:spLocks noChangeArrowheads="1"/>
            </p:cNvSpPr>
            <p:nvPr/>
          </p:nvSpPr>
          <p:spPr bwMode="auto">
            <a:xfrm>
              <a:off x="4724400" y="3124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15</a:t>
              </a:r>
            </a:p>
          </p:txBody>
        </p:sp>
        <p:sp>
          <p:nvSpPr>
            <p:cNvPr id="10324" name="Oval 232"/>
            <p:cNvSpPr>
              <a:spLocks noChangeArrowheads="1"/>
            </p:cNvSpPr>
            <p:nvPr/>
          </p:nvSpPr>
          <p:spPr bwMode="auto">
            <a:xfrm>
              <a:off x="4724400" y="3276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14</a:t>
              </a:r>
            </a:p>
          </p:txBody>
        </p:sp>
        <p:sp>
          <p:nvSpPr>
            <p:cNvPr id="10325" name="Line 233"/>
            <p:cNvSpPr>
              <a:spLocks noChangeShapeType="1"/>
            </p:cNvSpPr>
            <p:nvPr/>
          </p:nvSpPr>
          <p:spPr bwMode="auto">
            <a:xfrm flipV="1">
              <a:off x="4419600" y="3200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26" name="Line 234"/>
            <p:cNvSpPr>
              <a:spLocks noChangeShapeType="1"/>
            </p:cNvSpPr>
            <p:nvPr/>
          </p:nvSpPr>
          <p:spPr bwMode="auto">
            <a:xfrm>
              <a:off x="4419600" y="3276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27" name="Line 235"/>
            <p:cNvSpPr>
              <a:spLocks noChangeShapeType="1"/>
            </p:cNvSpPr>
            <p:nvPr/>
          </p:nvSpPr>
          <p:spPr bwMode="auto">
            <a:xfrm flipV="1">
              <a:off x="4419600" y="3581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28" name="Line 236"/>
            <p:cNvSpPr>
              <a:spLocks noChangeShapeType="1"/>
            </p:cNvSpPr>
            <p:nvPr/>
          </p:nvSpPr>
          <p:spPr bwMode="auto">
            <a:xfrm>
              <a:off x="4419600" y="3657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29" name="Line 237"/>
            <p:cNvSpPr>
              <a:spLocks noChangeShapeType="1"/>
            </p:cNvSpPr>
            <p:nvPr/>
          </p:nvSpPr>
          <p:spPr bwMode="auto">
            <a:xfrm flipV="1">
              <a:off x="4419600" y="3962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0" name="Line 238"/>
            <p:cNvSpPr>
              <a:spLocks noChangeShapeType="1"/>
            </p:cNvSpPr>
            <p:nvPr/>
          </p:nvSpPr>
          <p:spPr bwMode="auto">
            <a:xfrm>
              <a:off x="4419600" y="4038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1" name="Line 239"/>
            <p:cNvSpPr>
              <a:spLocks noChangeShapeType="1"/>
            </p:cNvSpPr>
            <p:nvPr/>
          </p:nvSpPr>
          <p:spPr bwMode="auto">
            <a:xfrm flipV="1">
              <a:off x="4419600" y="4343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2" name="Line 240"/>
            <p:cNvSpPr>
              <a:spLocks noChangeShapeType="1"/>
            </p:cNvSpPr>
            <p:nvPr/>
          </p:nvSpPr>
          <p:spPr bwMode="auto">
            <a:xfrm>
              <a:off x="4419600" y="4419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3" name="Line 241"/>
            <p:cNvSpPr>
              <a:spLocks noChangeShapeType="1"/>
            </p:cNvSpPr>
            <p:nvPr/>
          </p:nvSpPr>
          <p:spPr bwMode="auto">
            <a:xfrm flipV="1">
              <a:off x="4419600" y="4724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4" name="Line 242"/>
            <p:cNvSpPr>
              <a:spLocks noChangeShapeType="1"/>
            </p:cNvSpPr>
            <p:nvPr/>
          </p:nvSpPr>
          <p:spPr bwMode="auto">
            <a:xfrm>
              <a:off x="4419600" y="4800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5" name="Line 243"/>
            <p:cNvSpPr>
              <a:spLocks noChangeShapeType="1"/>
            </p:cNvSpPr>
            <p:nvPr/>
          </p:nvSpPr>
          <p:spPr bwMode="auto">
            <a:xfrm flipV="1">
              <a:off x="4419600" y="5105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6" name="Line 244"/>
            <p:cNvSpPr>
              <a:spLocks noChangeShapeType="1"/>
            </p:cNvSpPr>
            <p:nvPr/>
          </p:nvSpPr>
          <p:spPr bwMode="auto">
            <a:xfrm>
              <a:off x="4419600" y="5181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7" name="Line 245"/>
            <p:cNvSpPr>
              <a:spLocks noChangeShapeType="1"/>
            </p:cNvSpPr>
            <p:nvPr/>
          </p:nvSpPr>
          <p:spPr bwMode="auto">
            <a:xfrm flipV="1">
              <a:off x="4419600" y="5486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8" name="Line 246"/>
            <p:cNvSpPr>
              <a:spLocks noChangeShapeType="1"/>
            </p:cNvSpPr>
            <p:nvPr/>
          </p:nvSpPr>
          <p:spPr bwMode="auto">
            <a:xfrm>
              <a:off x="4419600" y="5562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9" name="Line 247"/>
            <p:cNvSpPr>
              <a:spLocks noChangeShapeType="1"/>
            </p:cNvSpPr>
            <p:nvPr/>
          </p:nvSpPr>
          <p:spPr bwMode="auto">
            <a:xfrm flipV="1">
              <a:off x="4419600" y="5867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40" name="Line 248"/>
            <p:cNvSpPr>
              <a:spLocks noChangeShapeType="1"/>
            </p:cNvSpPr>
            <p:nvPr/>
          </p:nvSpPr>
          <p:spPr bwMode="auto">
            <a:xfrm>
              <a:off x="4419600" y="5943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41" name="Oval 249"/>
            <p:cNvSpPr>
              <a:spLocks noChangeArrowheads="1"/>
            </p:cNvSpPr>
            <p:nvPr/>
          </p:nvSpPr>
          <p:spPr bwMode="auto">
            <a:xfrm>
              <a:off x="990600" y="579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</a:t>
              </a:r>
            </a:p>
          </p:txBody>
        </p:sp>
        <p:sp>
          <p:nvSpPr>
            <p:cNvPr id="10342" name="Oval 250"/>
            <p:cNvSpPr>
              <a:spLocks noChangeArrowheads="1"/>
            </p:cNvSpPr>
            <p:nvPr/>
          </p:nvSpPr>
          <p:spPr bwMode="auto">
            <a:xfrm>
              <a:off x="990600" y="5943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0</a:t>
              </a:r>
            </a:p>
          </p:txBody>
        </p:sp>
        <p:sp>
          <p:nvSpPr>
            <p:cNvPr id="10343" name="Oval 251"/>
            <p:cNvSpPr>
              <a:spLocks noChangeArrowheads="1"/>
            </p:cNvSpPr>
            <p:nvPr/>
          </p:nvSpPr>
          <p:spPr bwMode="auto">
            <a:xfrm>
              <a:off x="9906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3</a:t>
              </a:r>
            </a:p>
          </p:txBody>
        </p:sp>
        <p:sp>
          <p:nvSpPr>
            <p:cNvPr id="10344" name="Oval 252"/>
            <p:cNvSpPr>
              <a:spLocks noChangeArrowheads="1"/>
            </p:cNvSpPr>
            <p:nvPr/>
          </p:nvSpPr>
          <p:spPr bwMode="auto">
            <a:xfrm>
              <a:off x="990600" y="5562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2</a:t>
              </a:r>
            </a:p>
          </p:txBody>
        </p:sp>
        <p:sp>
          <p:nvSpPr>
            <p:cNvPr id="10345" name="Oval 253"/>
            <p:cNvSpPr>
              <a:spLocks noChangeArrowheads="1"/>
            </p:cNvSpPr>
            <p:nvPr/>
          </p:nvSpPr>
          <p:spPr bwMode="auto">
            <a:xfrm>
              <a:off x="990600" y="5029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5</a:t>
              </a:r>
            </a:p>
          </p:txBody>
        </p:sp>
        <p:sp>
          <p:nvSpPr>
            <p:cNvPr id="10346" name="Oval 254"/>
            <p:cNvSpPr>
              <a:spLocks noChangeArrowheads="1"/>
            </p:cNvSpPr>
            <p:nvPr/>
          </p:nvSpPr>
          <p:spPr bwMode="auto">
            <a:xfrm>
              <a:off x="990600" y="5181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4</a:t>
              </a:r>
            </a:p>
          </p:txBody>
        </p:sp>
        <p:sp>
          <p:nvSpPr>
            <p:cNvPr id="10347" name="Oval 255"/>
            <p:cNvSpPr>
              <a:spLocks noChangeArrowheads="1"/>
            </p:cNvSpPr>
            <p:nvPr/>
          </p:nvSpPr>
          <p:spPr bwMode="auto">
            <a:xfrm>
              <a:off x="990600" y="4648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7</a:t>
              </a:r>
            </a:p>
          </p:txBody>
        </p:sp>
        <p:sp>
          <p:nvSpPr>
            <p:cNvPr id="10348" name="Oval 256"/>
            <p:cNvSpPr>
              <a:spLocks noChangeArrowheads="1"/>
            </p:cNvSpPr>
            <p:nvPr/>
          </p:nvSpPr>
          <p:spPr bwMode="auto">
            <a:xfrm>
              <a:off x="990600" y="4800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6</a:t>
              </a:r>
            </a:p>
          </p:txBody>
        </p:sp>
        <p:sp>
          <p:nvSpPr>
            <p:cNvPr id="10349" name="Oval 257"/>
            <p:cNvSpPr>
              <a:spLocks noChangeArrowheads="1"/>
            </p:cNvSpPr>
            <p:nvPr/>
          </p:nvSpPr>
          <p:spPr bwMode="auto">
            <a:xfrm>
              <a:off x="990600" y="4267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9</a:t>
              </a:r>
            </a:p>
          </p:txBody>
        </p:sp>
        <p:sp>
          <p:nvSpPr>
            <p:cNvPr id="10350" name="Oval 258"/>
            <p:cNvSpPr>
              <a:spLocks noChangeArrowheads="1"/>
            </p:cNvSpPr>
            <p:nvPr/>
          </p:nvSpPr>
          <p:spPr bwMode="auto">
            <a:xfrm>
              <a:off x="9906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8</a:t>
              </a:r>
            </a:p>
          </p:txBody>
        </p:sp>
        <p:sp>
          <p:nvSpPr>
            <p:cNvPr id="10351" name="Oval 259"/>
            <p:cNvSpPr>
              <a:spLocks noChangeArrowheads="1"/>
            </p:cNvSpPr>
            <p:nvPr/>
          </p:nvSpPr>
          <p:spPr bwMode="auto">
            <a:xfrm>
              <a:off x="990600" y="3886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11</a:t>
              </a:r>
            </a:p>
          </p:txBody>
        </p:sp>
        <p:sp>
          <p:nvSpPr>
            <p:cNvPr id="10352" name="Oval 260"/>
            <p:cNvSpPr>
              <a:spLocks noChangeArrowheads="1"/>
            </p:cNvSpPr>
            <p:nvPr/>
          </p:nvSpPr>
          <p:spPr bwMode="auto">
            <a:xfrm>
              <a:off x="990600" y="403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10</a:t>
              </a:r>
            </a:p>
          </p:txBody>
        </p:sp>
        <p:sp>
          <p:nvSpPr>
            <p:cNvPr id="10353" name="Oval 261"/>
            <p:cNvSpPr>
              <a:spLocks noChangeArrowheads="1"/>
            </p:cNvSpPr>
            <p:nvPr/>
          </p:nvSpPr>
          <p:spPr bwMode="auto">
            <a:xfrm>
              <a:off x="990600" y="3505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13</a:t>
              </a:r>
            </a:p>
          </p:txBody>
        </p:sp>
        <p:sp>
          <p:nvSpPr>
            <p:cNvPr id="10354" name="Oval 262"/>
            <p:cNvSpPr>
              <a:spLocks noChangeArrowheads="1"/>
            </p:cNvSpPr>
            <p:nvPr/>
          </p:nvSpPr>
          <p:spPr bwMode="auto">
            <a:xfrm>
              <a:off x="990600" y="3657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12</a:t>
              </a:r>
            </a:p>
          </p:txBody>
        </p:sp>
        <p:sp>
          <p:nvSpPr>
            <p:cNvPr id="10355" name="Oval 263"/>
            <p:cNvSpPr>
              <a:spLocks noChangeArrowheads="1"/>
            </p:cNvSpPr>
            <p:nvPr/>
          </p:nvSpPr>
          <p:spPr bwMode="auto">
            <a:xfrm>
              <a:off x="990600" y="3124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15</a:t>
              </a:r>
            </a:p>
          </p:txBody>
        </p:sp>
        <p:sp>
          <p:nvSpPr>
            <p:cNvPr id="10356" name="Oval 264"/>
            <p:cNvSpPr>
              <a:spLocks noChangeArrowheads="1"/>
            </p:cNvSpPr>
            <p:nvPr/>
          </p:nvSpPr>
          <p:spPr bwMode="auto">
            <a:xfrm>
              <a:off x="990600" y="3276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/>
                <a:t>14</a:t>
              </a:r>
            </a:p>
          </p:txBody>
        </p:sp>
        <p:sp>
          <p:nvSpPr>
            <p:cNvPr id="10357" name="Line 265"/>
            <p:cNvSpPr>
              <a:spLocks noChangeShapeType="1"/>
            </p:cNvSpPr>
            <p:nvPr/>
          </p:nvSpPr>
          <p:spPr bwMode="auto">
            <a:xfrm>
              <a:off x="1143000" y="3200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58" name="Line 266"/>
            <p:cNvSpPr>
              <a:spLocks noChangeShapeType="1"/>
            </p:cNvSpPr>
            <p:nvPr/>
          </p:nvSpPr>
          <p:spPr bwMode="auto">
            <a:xfrm flipV="1">
              <a:off x="1143000" y="3276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59" name="Line 267"/>
            <p:cNvSpPr>
              <a:spLocks noChangeShapeType="1"/>
            </p:cNvSpPr>
            <p:nvPr/>
          </p:nvSpPr>
          <p:spPr bwMode="auto">
            <a:xfrm>
              <a:off x="1143000" y="3581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0" name="Line 268"/>
            <p:cNvSpPr>
              <a:spLocks noChangeShapeType="1"/>
            </p:cNvSpPr>
            <p:nvPr/>
          </p:nvSpPr>
          <p:spPr bwMode="auto">
            <a:xfrm flipV="1">
              <a:off x="1143000" y="3657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1" name="Line 269"/>
            <p:cNvSpPr>
              <a:spLocks noChangeShapeType="1"/>
            </p:cNvSpPr>
            <p:nvPr/>
          </p:nvSpPr>
          <p:spPr bwMode="auto">
            <a:xfrm>
              <a:off x="1143000" y="3962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2" name="Line 270"/>
            <p:cNvSpPr>
              <a:spLocks noChangeShapeType="1"/>
            </p:cNvSpPr>
            <p:nvPr/>
          </p:nvSpPr>
          <p:spPr bwMode="auto">
            <a:xfrm flipV="1">
              <a:off x="1143000" y="4038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3" name="Line 271"/>
            <p:cNvSpPr>
              <a:spLocks noChangeShapeType="1"/>
            </p:cNvSpPr>
            <p:nvPr/>
          </p:nvSpPr>
          <p:spPr bwMode="auto">
            <a:xfrm>
              <a:off x="1143000" y="4343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4" name="Line 272"/>
            <p:cNvSpPr>
              <a:spLocks noChangeShapeType="1"/>
            </p:cNvSpPr>
            <p:nvPr/>
          </p:nvSpPr>
          <p:spPr bwMode="auto">
            <a:xfrm flipV="1">
              <a:off x="1143000" y="4419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5" name="Line 273"/>
            <p:cNvSpPr>
              <a:spLocks noChangeShapeType="1"/>
            </p:cNvSpPr>
            <p:nvPr/>
          </p:nvSpPr>
          <p:spPr bwMode="auto">
            <a:xfrm>
              <a:off x="1143000" y="4724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6" name="Line 274"/>
            <p:cNvSpPr>
              <a:spLocks noChangeShapeType="1"/>
            </p:cNvSpPr>
            <p:nvPr/>
          </p:nvSpPr>
          <p:spPr bwMode="auto">
            <a:xfrm flipV="1">
              <a:off x="1143000" y="4800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7" name="Line 275"/>
            <p:cNvSpPr>
              <a:spLocks noChangeShapeType="1"/>
            </p:cNvSpPr>
            <p:nvPr/>
          </p:nvSpPr>
          <p:spPr bwMode="auto">
            <a:xfrm>
              <a:off x="1143000" y="5105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8" name="Line 276"/>
            <p:cNvSpPr>
              <a:spLocks noChangeShapeType="1"/>
            </p:cNvSpPr>
            <p:nvPr/>
          </p:nvSpPr>
          <p:spPr bwMode="auto">
            <a:xfrm flipV="1">
              <a:off x="1143000" y="5181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69" name="Line 277"/>
            <p:cNvSpPr>
              <a:spLocks noChangeShapeType="1"/>
            </p:cNvSpPr>
            <p:nvPr/>
          </p:nvSpPr>
          <p:spPr bwMode="auto">
            <a:xfrm>
              <a:off x="1143000" y="5486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0" name="Line 278"/>
            <p:cNvSpPr>
              <a:spLocks noChangeShapeType="1"/>
            </p:cNvSpPr>
            <p:nvPr/>
          </p:nvSpPr>
          <p:spPr bwMode="auto">
            <a:xfrm flipV="1">
              <a:off x="1143000" y="5562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1" name="Line 279"/>
            <p:cNvSpPr>
              <a:spLocks noChangeShapeType="1"/>
            </p:cNvSpPr>
            <p:nvPr/>
          </p:nvSpPr>
          <p:spPr bwMode="auto">
            <a:xfrm>
              <a:off x="1143000" y="5867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2" name="Line 280"/>
            <p:cNvSpPr>
              <a:spLocks noChangeShapeType="1"/>
            </p:cNvSpPr>
            <p:nvPr/>
          </p:nvSpPr>
          <p:spPr bwMode="auto">
            <a:xfrm flipV="1">
              <a:off x="1143000" y="5943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3" name="Line 281"/>
            <p:cNvSpPr>
              <a:spLocks noChangeShapeType="1"/>
            </p:cNvSpPr>
            <p:nvPr/>
          </p:nvSpPr>
          <p:spPr bwMode="auto">
            <a:xfrm flipH="1">
              <a:off x="1600200" y="2438400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4" name="Text Box 282"/>
            <p:cNvSpPr txBox="1">
              <a:spLocks noChangeArrowheads="1"/>
            </p:cNvSpPr>
            <p:nvPr/>
          </p:nvSpPr>
          <p:spPr bwMode="auto">
            <a:xfrm>
              <a:off x="1524000" y="2133600"/>
              <a:ext cx="65547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Router (switch), Radix of 2 (2 inputs, 2 outputs)</a:t>
              </a:r>
            </a:p>
          </p:txBody>
        </p:sp>
        <p:sp>
          <p:nvSpPr>
            <p:cNvPr id="10375" name="Text Box 283"/>
            <p:cNvSpPr txBox="1">
              <a:spLocks noChangeArrowheads="1"/>
            </p:cNvSpPr>
            <p:nvPr/>
          </p:nvSpPr>
          <p:spPr bwMode="auto">
            <a:xfrm>
              <a:off x="2057400" y="2438400"/>
              <a:ext cx="57419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Abbreviation: Radix-ary</a:t>
              </a:r>
            </a:p>
            <a:p>
              <a:r>
                <a:rPr lang="en-US"/>
                <a:t>These routers are 2-ary</a:t>
              </a:r>
            </a:p>
          </p:txBody>
        </p:sp>
      </p:grpSp>
      <p:sp>
        <p:nvSpPr>
          <p:cNvPr id="288" name="Text Box 283"/>
          <p:cNvSpPr txBox="1">
            <a:spLocks noChangeArrowheads="1"/>
          </p:cNvSpPr>
          <p:nvPr/>
        </p:nvSpPr>
        <p:spPr bwMode="auto">
          <a:xfrm>
            <a:off x="1447800" y="61071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Indirect</a:t>
            </a:r>
          </a:p>
        </p:txBody>
      </p:sp>
      <p:sp>
        <p:nvSpPr>
          <p:cNvPr id="289" name="Text Box 283"/>
          <p:cNvSpPr txBox="1">
            <a:spLocks noChangeArrowheads="1"/>
          </p:cNvSpPr>
          <p:nvPr/>
        </p:nvSpPr>
        <p:spPr bwMode="auto">
          <a:xfrm>
            <a:off x="5410200" y="61071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Direct</a:t>
            </a:r>
          </a:p>
        </p:txBody>
      </p:sp>
    </p:spTree>
    <p:extLst>
      <p:ext uri="{BB962C8B-B14F-4D97-AF65-F5344CB8AC3E}">
        <p14:creationId xmlns:p14="http://schemas.microsoft.com/office/powerpoint/2010/main" val="317619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95363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are necessary for high network throughput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	 buffers increase total available bandwidth in network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Buffers in NoC Routers</a:t>
            </a:r>
          </a:p>
        </p:txBody>
      </p:sp>
      <p:pic>
        <p:nvPicPr>
          <p:cNvPr id="6" name="Picture 5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296988"/>
            <a:ext cx="635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1489075" y="3667125"/>
            <a:ext cx="18383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03475" y="4572000"/>
            <a:ext cx="42116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2863" y="4659313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Injection Rate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116012" y="3479801"/>
            <a:ext cx="1946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Avg. packet latency</a:t>
            </a:r>
          </a:p>
        </p:txBody>
      </p:sp>
      <p:sp>
        <p:nvSpPr>
          <p:cNvPr id="34" name="Freeform 33"/>
          <p:cNvSpPr/>
          <p:nvPr/>
        </p:nvSpPr>
        <p:spPr>
          <a:xfrm>
            <a:off x="2392363" y="2703513"/>
            <a:ext cx="3794125" cy="1582737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409825" y="2681288"/>
            <a:ext cx="1879600" cy="1582737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416175" y="2697163"/>
            <a:ext cx="2827338" cy="1582737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38863" y="3016250"/>
            <a:ext cx="7477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large</a:t>
            </a:r>
            <a:b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buffers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81600" y="2905125"/>
            <a:ext cx="8509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medium</a:t>
            </a:r>
            <a:b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buffers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2817813"/>
            <a:ext cx="749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small</a:t>
            </a:r>
            <a:b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buffers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79018"/>
      </p:ext>
    </p:extLst>
  </p:cSld>
  <p:clrMapOvr>
    <a:masterClrMapping/>
  </p:clrMapOvr>
  <p:transition advTm="26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1250"/>
            <a:ext cx="64420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95363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are necessary for high network throughput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	 buffers increase total available bandwidth in network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consume significant 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energy/power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sym typeface="Wingdings" charset="0"/>
              </a:rPr>
              <a:t>Dynamic energy </a:t>
            </a: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when read/write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sym typeface="Wingdings" charset="0"/>
              </a:rPr>
              <a:t>Static energy </a:t>
            </a: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even when not occupied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add 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complexity </a:t>
            </a: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and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 latency</a:t>
            </a: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Logic for buffer management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Virtual channel allocation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Credit-based flow control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Buffers require significant 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chip area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E.g., in TRIPS prototype chip, input buffers occupy 75% of </a:t>
            </a:r>
            <a:b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</a:b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total on-chip network area </a:t>
            </a:r>
            <a:r>
              <a:rPr lang="en-US" sz="1600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[Gratz et al, ICCD</a:t>
            </a:r>
            <a:r>
              <a:rPr lang="ja-JP" altLang="en-US" sz="1600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’</a:t>
            </a:r>
            <a:r>
              <a:rPr lang="en-US" sz="1600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06]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Buffers in NoC Routers</a:t>
            </a:r>
          </a:p>
        </p:txBody>
      </p:sp>
      <p:pic>
        <p:nvPicPr>
          <p:cNvPr id="82949" name="Picture 5" descr="as182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296988"/>
            <a:ext cx="635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s182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868613"/>
            <a:ext cx="6334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s182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3876675"/>
            <a:ext cx="635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s182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054600"/>
            <a:ext cx="6334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244600" y="2451100"/>
            <a:ext cx="7510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19641053">
            <a:off x="1380373" y="2604994"/>
            <a:ext cx="6926094" cy="16342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</a:rPr>
              <a:t>Can we get rid of buffers…?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23598"/>
      </p:ext>
    </p:extLst>
  </p:cSld>
  <p:clrMapOvr>
    <a:masterClrMapping/>
  </p:clrMapOvr>
  <p:transition advTm="45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3"/>
          <p:cNvGrpSpPr>
            <a:grpSpLocks/>
          </p:cNvGrpSpPr>
          <p:nvPr/>
        </p:nvGrpSpPr>
        <p:grpSpPr bwMode="auto">
          <a:xfrm>
            <a:off x="7135813" y="1727200"/>
            <a:ext cx="808037" cy="511175"/>
            <a:chOff x="7135853" y="1726658"/>
            <a:chExt cx="807626" cy="512359"/>
          </a:xfrm>
        </p:grpSpPr>
        <p:pic>
          <p:nvPicPr>
            <p:cNvPr id="83990" name="Picture 22" descr="question_mark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487" y="1726658"/>
              <a:ext cx="375730" cy="51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>
              <a:stCxn id="12" idx="6"/>
              <a:endCxn id="11" idx="6"/>
            </p:cNvCxnSpPr>
            <p:nvPr/>
          </p:nvCxnSpPr>
          <p:spPr>
            <a:xfrm>
              <a:off x="7135853" y="1992385"/>
              <a:ext cx="807626" cy="1272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1538288" y="1111250"/>
            <a:ext cx="714851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95363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How much throughput do we lose?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 How is latency affected? 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Up to what 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injection rates </a:t>
            </a: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can we use bufferless routing?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	</a:t>
            </a:r>
            <a:r>
              <a:rPr lang="en-US">
                <a:solidFill>
                  <a:srgbClr val="000000"/>
                </a:solidFill>
                <a:latin typeface="Gill Sans MT" charset="0"/>
                <a:sym typeface="Wingdings" charset="0"/>
              </a:rPr>
              <a:t> Are there </a:t>
            </a:r>
            <a:r>
              <a:rPr lang="en-US">
                <a:solidFill>
                  <a:srgbClr val="FF0000"/>
                </a:solidFill>
                <a:latin typeface="Gill Sans MT" charset="0"/>
                <a:sym typeface="Wingdings" charset="0"/>
              </a:rPr>
              <a:t>realistic scenarios</a:t>
            </a:r>
            <a:r>
              <a:rPr lang="en-US">
                <a:solidFill>
                  <a:srgbClr val="000000"/>
                </a:solidFill>
                <a:latin typeface="Gill Sans MT" charset="0"/>
                <a:sym typeface="Wingdings" charset="0"/>
              </a:rPr>
              <a:t> in which NoC is </a:t>
            </a:r>
            <a:br>
              <a:rPr lang="en-US">
                <a:solidFill>
                  <a:srgbClr val="000000"/>
                </a:solidFill>
                <a:latin typeface="Gill Sans MT" charset="0"/>
                <a:sym typeface="Wingdings" charset="0"/>
              </a:rPr>
            </a:br>
            <a:r>
              <a:rPr lang="en-US">
                <a:solidFill>
                  <a:srgbClr val="000000"/>
                </a:solidFill>
                <a:latin typeface="Gill Sans MT" charset="0"/>
                <a:sym typeface="Wingdings" charset="0"/>
              </a:rPr>
              <a:t>    operated at injection rates below the threshold?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Can we achieve 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energy reduction</a:t>
            </a: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?</a:t>
            </a: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 charset="0"/>
              </a:rPr>
              <a:t> If so, how much…? 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Can we reduce </a:t>
            </a:r>
            <a:r>
              <a:rPr lang="en-US" sz="2000">
                <a:solidFill>
                  <a:srgbClr val="FF0000"/>
                </a:solidFill>
                <a:latin typeface="Gill Sans MT" charset="0"/>
                <a:sym typeface="Wingdings" charset="0"/>
              </a:rPr>
              <a:t>area, complexity</a:t>
            </a:r>
            <a:r>
              <a:rPr lang="en-US" sz="2000">
                <a:solidFill>
                  <a:srgbClr val="000000"/>
                </a:solidFill>
                <a:latin typeface="Gill Sans MT" charset="0"/>
                <a:sym typeface="Wingdings" charset="0"/>
              </a:rPr>
              <a:t>, etc…? </a:t>
            </a: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lvl="1"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ea typeface="ＭＳ Ｐゴシック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FF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Gill Sans MT" charset="0"/>
              <a:buAutoNum type="arabicPeriod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100000"/>
            </a:pPr>
            <a:endParaRPr lang="en-US" sz="2000">
              <a:solidFill>
                <a:srgbClr val="000000"/>
              </a:solidFill>
              <a:latin typeface="Gill Sans MT" charset="0"/>
              <a:sym typeface="Wingdings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</a:pPr>
            <a:endParaRPr lang="en-US" sz="200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Char char=""/>
            </a:pPr>
            <a:endParaRPr lang="en-US" sz="2000">
              <a:solidFill>
                <a:srgbClr val="000000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charset="0"/>
              <a:buNone/>
            </a:pPr>
            <a:endParaRPr lang="en-US" sz="2000" u="sng">
              <a:solidFill>
                <a:srgbClr val="000000"/>
              </a:solidFill>
              <a:latin typeface="Gill Sans M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Going Bufferless…? </a:t>
            </a:r>
          </a:p>
        </p:txBody>
      </p:sp>
      <p:pic>
        <p:nvPicPr>
          <p:cNvPr id="6" name="Picture 41" descr="thin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3656013"/>
            <a:ext cx="11191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845176" y="1962150"/>
            <a:ext cx="9779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32538" y="2441575"/>
            <a:ext cx="19002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6588" y="2489200"/>
            <a:ext cx="119380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Injection Rate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42000" y="1804988"/>
            <a:ext cx="695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latency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27775" y="1447800"/>
            <a:ext cx="1712913" cy="842963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34125" y="1436688"/>
            <a:ext cx="849313" cy="841375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1235075"/>
            <a:ext cx="7477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buffers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3913" y="1139825"/>
            <a:ext cx="7477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no</a:t>
            </a:r>
            <a:b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buffers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678613" y="5083175"/>
            <a:ext cx="1833562" cy="1220788"/>
            <a:chOff x="6678038" y="5082702"/>
            <a:chExt cx="1833664" cy="1220820"/>
          </a:xfrm>
        </p:grpSpPr>
        <p:sp>
          <p:nvSpPr>
            <p:cNvPr id="25" name="Rounded Rectangle 24"/>
            <p:cNvSpPr/>
            <p:nvPr/>
          </p:nvSpPr>
          <p:spPr>
            <a:xfrm>
              <a:off x="7003914" y="5661497"/>
              <a:ext cx="1507788" cy="6420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Answers in 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our paper!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 rot="13914587">
              <a:off x="6536987" y="5223753"/>
              <a:ext cx="778213" cy="49611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000000"/>
                </a:solidFill>
                <a:latin typeface="Gill Sans MT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82411"/>
      </p:ext>
    </p:extLst>
  </p:cSld>
  <p:clrMapOvr>
    <a:masterClrMapping/>
  </p:clrMapOvr>
  <p:transition advTm="35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charset="0"/>
                <a:ea typeface="ＭＳ Ｐゴシック" charset="0"/>
                <a:cs typeface="ＭＳ Ｐゴシック" charset="0"/>
              </a:rPr>
              <a:t>Bufferless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 Routing in </a:t>
            </a:r>
            <a:r>
              <a:rPr lang="en-US" dirty="0" err="1" smtClean="0">
                <a:latin typeface="Garamond" charset="0"/>
                <a:ea typeface="ＭＳ Ｐゴシック" charset="0"/>
                <a:cs typeface="ＭＳ Ｐゴシック" charset="0"/>
              </a:rPr>
              <a:t>NoCs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 err="1" smtClean="0"/>
              <a:t>Moscibroda</a:t>
            </a:r>
            <a:r>
              <a:rPr lang="en-US" dirty="0" smtClean="0"/>
              <a:t> and </a:t>
            </a:r>
            <a:r>
              <a:rPr lang="en-US" dirty="0" err="1" smtClean="0"/>
              <a:t>Mutlu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rgbClr val="0000FF"/>
                </a:solidFill>
              </a:rPr>
              <a:t>A Case for </a:t>
            </a:r>
            <a:r>
              <a:rPr lang="en-US" dirty="0" err="1" smtClean="0">
                <a:solidFill>
                  <a:srgbClr val="0000FF"/>
                </a:solidFill>
              </a:rPr>
              <a:t>Bufferless</a:t>
            </a:r>
            <a:r>
              <a:rPr lang="en-US" dirty="0" smtClean="0">
                <a:solidFill>
                  <a:srgbClr val="0000FF"/>
                </a:solidFill>
              </a:rPr>
              <a:t> Routing in On-Chip Networks</a:t>
            </a:r>
            <a:r>
              <a:rPr lang="en-US" dirty="0" smtClean="0"/>
              <a:t>,” ISCA 2009.</a:t>
            </a:r>
          </a:p>
          <a:p>
            <a:pPr lvl="1"/>
            <a:r>
              <a:rPr lang="en-US" dirty="0" smtClean="0">
                <a:hlinkClick r:id="rId2"/>
              </a:rPr>
              <a:t>https://users.ece.cmu.edu/~omutlu/pub/bless_isca09.pdf</a:t>
            </a:r>
            <a:r>
              <a:rPr lang="en-US" dirty="0" smtClean="0"/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73AA18-BA32-B845-AA7D-C3BC3E220FEE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93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0487"/>
            <a:ext cx="9144000" cy="15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Packet Scheduling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Which packet to choose for a given output port?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Router needs to prioritize between competing flits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Which input port?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Which virtual channel?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Which application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 packet?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Common strategies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Round robin across virtual channels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Oldest packet first (or an approximation)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Prioritize some virtual channels over others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Better policies in a multi-core environment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Use application characteristics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1AFA71-A51D-034F-9A22-67A2D4DAEF9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61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Application-Aware Packet Scheduling</a:t>
            </a:r>
          </a:p>
        </p:txBody>
      </p:sp>
      <p:sp>
        <p:nvSpPr>
          <p:cNvPr id="17920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03" name="Rectangle 1"/>
          <p:cNvSpPr>
            <a:spLocks noChangeArrowheads="1"/>
          </p:cNvSpPr>
          <p:nvPr/>
        </p:nvSpPr>
        <p:spPr bwMode="auto">
          <a:xfrm>
            <a:off x="228600" y="48768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>
                <a:latin typeface="Tahoma" charset="0"/>
              </a:rPr>
              <a:t>Das et al.,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Application-Aware Prioritization Mechanisms for On-Chip Networks</a:t>
            </a:r>
            <a:r>
              <a:rPr lang="en-US" altLang="ja-JP">
                <a:latin typeface="Tahoma" charset="0"/>
              </a:rPr>
              <a:t>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MICRO 2009.</a:t>
            </a:r>
          </a:p>
        </p:txBody>
      </p:sp>
    </p:spTree>
    <p:extLst>
      <p:ext uri="{BB962C8B-B14F-4D97-AF65-F5344CB8AC3E}">
        <p14:creationId xmlns:p14="http://schemas.microsoft.com/office/powerpoint/2010/main" val="277441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The Problem: Packet Scheduling</a:t>
            </a:r>
          </a:p>
        </p:txBody>
      </p:sp>
      <p:grpSp>
        <p:nvGrpSpPr>
          <p:cNvPr id="181250" name="Group 129"/>
          <p:cNvGrpSpPr>
            <a:grpSpLocks/>
          </p:cNvGrpSpPr>
          <p:nvPr/>
        </p:nvGrpSpPr>
        <p:grpSpPr bwMode="auto">
          <a:xfrm>
            <a:off x="1033463" y="2481263"/>
            <a:ext cx="7043737" cy="2090737"/>
            <a:chOff x="1033463" y="2099945"/>
            <a:chExt cx="7043737" cy="2091055"/>
          </a:xfrm>
        </p:grpSpPr>
        <p:sp>
          <p:nvSpPr>
            <p:cNvPr id="181259" name="AutoShape 20"/>
            <p:cNvSpPr>
              <a:spLocks noChangeArrowheads="1"/>
            </p:cNvSpPr>
            <p:nvPr/>
          </p:nvSpPr>
          <p:spPr bwMode="auto">
            <a:xfrm>
              <a:off x="1033463" y="2884289"/>
              <a:ext cx="7043737" cy="38423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Network-on-Chip</a:t>
              </a:r>
            </a:p>
          </p:txBody>
        </p:sp>
        <p:sp>
          <p:nvSpPr>
            <p:cNvPr id="181260" name="AutoShape 37"/>
            <p:cNvSpPr>
              <a:spLocks noChangeArrowheads="1"/>
            </p:cNvSpPr>
            <p:nvPr/>
          </p:nvSpPr>
          <p:spPr bwMode="auto">
            <a:xfrm>
              <a:off x="1503363" y="3576545"/>
              <a:ext cx="609600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L2$</a:t>
              </a:r>
            </a:p>
          </p:txBody>
        </p:sp>
        <p:sp>
          <p:nvSpPr>
            <p:cNvPr id="181261" name="AutoShape 38"/>
            <p:cNvSpPr>
              <a:spLocks noChangeArrowheads="1"/>
            </p:cNvSpPr>
            <p:nvPr/>
          </p:nvSpPr>
          <p:spPr bwMode="auto">
            <a:xfrm>
              <a:off x="1614488" y="3581307"/>
              <a:ext cx="609600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L2$</a:t>
              </a:r>
            </a:p>
          </p:txBody>
        </p:sp>
        <p:sp>
          <p:nvSpPr>
            <p:cNvPr id="181262" name="AutoShape 39"/>
            <p:cNvSpPr>
              <a:spLocks noChangeArrowheads="1"/>
            </p:cNvSpPr>
            <p:nvPr/>
          </p:nvSpPr>
          <p:spPr bwMode="auto">
            <a:xfrm>
              <a:off x="1733550" y="3576545"/>
              <a:ext cx="609600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L2$</a:t>
              </a: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smtClean="0">
                <a:solidFill>
                  <a:srgbClr val="FFFFFF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1263" name="AutoShape 40"/>
            <p:cNvSpPr>
              <a:spLocks noChangeArrowheads="1"/>
            </p:cNvSpPr>
            <p:nvPr/>
          </p:nvSpPr>
          <p:spPr bwMode="auto">
            <a:xfrm>
              <a:off x="1844675" y="3576545"/>
              <a:ext cx="1203325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L2$</a:t>
              </a: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Bank</a:t>
              </a:r>
            </a:p>
          </p:txBody>
        </p:sp>
        <p:sp>
          <p:nvSpPr>
            <p:cNvPr id="181264" name="AutoShape 42"/>
            <p:cNvSpPr>
              <a:spLocks noChangeArrowheads="1"/>
            </p:cNvSpPr>
            <p:nvPr/>
          </p:nvSpPr>
          <p:spPr bwMode="auto">
            <a:xfrm>
              <a:off x="3681413" y="3576545"/>
              <a:ext cx="1347787" cy="60969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mem</a:t>
              </a:r>
              <a:b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</a:b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cont</a:t>
              </a:r>
            </a:p>
          </p:txBody>
        </p:sp>
        <p:sp>
          <p:nvSpPr>
            <p:cNvPr id="181265" name="Line 43"/>
            <p:cNvSpPr>
              <a:spLocks noChangeShapeType="1"/>
            </p:cNvSpPr>
            <p:nvPr/>
          </p:nvSpPr>
          <p:spPr bwMode="auto">
            <a:xfrm>
              <a:off x="211296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66" name="Line 44"/>
            <p:cNvSpPr>
              <a:spLocks noChangeShapeType="1"/>
            </p:cNvSpPr>
            <p:nvPr/>
          </p:nvSpPr>
          <p:spPr bwMode="auto">
            <a:xfrm>
              <a:off x="1993900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67" name="Line 45"/>
            <p:cNvSpPr>
              <a:spLocks noChangeShapeType="1"/>
            </p:cNvSpPr>
            <p:nvPr/>
          </p:nvSpPr>
          <p:spPr bwMode="auto">
            <a:xfrm>
              <a:off x="187801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68" name="Line 46"/>
            <p:cNvSpPr>
              <a:spLocks noChangeShapeType="1"/>
            </p:cNvSpPr>
            <p:nvPr/>
          </p:nvSpPr>
          <p:spPr bwMode="auto">
            <a:xfrm>
              <a:off x="176371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69" name="Line 47"/>
            <p:cNvSpPr>
              <a:spLocks noChangeShapeType="1"/>
            </p:cNvSpPr>
            <p:nvPr/>
          </p:nvSpPr>
          <p:spPr bwMode="auto">
            <a:xfrm>
              <a:off x="387191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0" name="Line 48"/>
            <p:cNvSpPr>
              <a:spLocks noChangeShapeType="1"/>
            </p:cNvSpPr>
            <p:nvPr/>
          </p:nvSpPr>
          <p:spPr bwMode="auto">
            <a:xfrm>
              <a:off x="3756025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1" name="AutoShape 42"/>
            <p:cNvSpPr>
              <a:spLocks noChangeArrowheads="1"/>
            </p:cNvSpPr>
            <p:nvPr/>
          </p:nvSpPr>
          <p:spPr bwMode="auto">
            <a:xfrm>
              <a:off x="3833813" y="3578132"/>
              <a:ext cx="1347787" cy="60969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Memory</a:t>
              </a:r>
              <a:b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</a:b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Controller</a:t>
              </a:r>
            </a:p>
          </p:txBody>
        </p:sp>
        <p:sp>
          <p:nvSpPr>
            <p:cNvPr id="181272" name="Oval 54"/>
            <p:cNvSpPr>
              <a:spLocks noChangeAspect="1" noChangeArrowheads="1"/>
            </p:cNvSpPr>
            <p:nvPr/>
          </p:nvSpPr>
          <p:spPr bwMode="auto">
            <a:xfrm>
              <a:off x="1271588" y="2107883"/>
              <a:ext cx="468312" cy="46838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81273" name="Line 43"/>
            <p:cNvSpPr>
              <a:spLocks noChangeShapeType="1"/>
            </p:cNvSpPr>
            <p:nvPr/>
          </p:nvSpPr>
          <p:spPr bwMode="auto">
            <a:xfrm>
              <a:off x="3124200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4" name="Line 44"/>
            <p:cNvSpPr>
              <a:spLocks noChangeShapeType="1"/>
            </p:cNvSpPr>
            <p:nvPr/>
          </p:nvSpPr>
          <p:spPr bwMode="auto">
            <a:xfrm>
              <a:off x="2566988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5" name="Line 45"/>
            <p:cNvSpPr>
              <a:spLocks noChangeShapeType="1"/>
            </p:cNvSpPr>
            <p:nvPr/>
          </p:nvSpPr>
          <p:spPr bwMode="auto">
            <a:xfrm>
              <a:off x="2046288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6" name="Line 46"/>
            <p:cNvSpPr>
              <a:spLocks noChangeShapeType="1"/>
            </p:cNvSpPr>
            <p:nvPr/>
          </p:nvSpPr>
          <p:spPr bwMode="auto">
            <a:xfrm>
              <a:off x="1524000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7" name="AutoShape 42"/>
            <p:cNvSpPr>
              <a:spLocks noChangeArrowheads="1"/>
            </p:cNvSpPr>
            <p:nvPr/>
          </p:nvSpPr>
          <p:spPr bwMode="auto">
            <a:xfrm>
              <a:off x="5867400" y="3578132"/>
              <a:ext cx="1347788" cy="6096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smtClean="0">
                <a:solidFill>
                  <a:srgbClr val="FFFFFF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1278" name="Line 47"/>
            <p:cNvSpPr>
              <a:spLocks noChangeShapeType="1"/>
            </p:cNvSpPr>
            <p:nvPr/>
          </p:nvSpPr>
          <p:spPr bwMode="auto">
            <a:xfrm>
              <a:off x="3997325" y="327328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79" name="Line 47"/>
            <p:cNvSpPr>
              <a:spLocks noChangeShapeType="1"/>
            </p:cNvSpPr>
            <p:nvPr/>
          </p:nvSpPr>
          <p:spPr bwMode="auto">
            <a:xfrm>
              <a:off x="4114800" y="327328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80" name="AutoShape 42"/>
            <p:cNvSpPr>
              <a:spLocks noChangeArrowheads="1"/>
            </p:cNvSpPr>
            <p:nvPr/>
          </p:nvSpPr>
          <p:spPr bwMode="auto">
            <a:xfrm>
              <a:off x="5978525" y="3578132"/>
              <a:ext cx="1347788" cy="6096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b="1" smtClean="0">
                <a:solidFill>
                  <a:srgbClr val="FFFFFF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1281" name="AutoShape 42"/>
            <p:cNvSpPr>
              <a:spLocks noChangeArrowheads="1"/>
            </p:cNvSpPr>
            <p:nvPr/>
          </p:nvSpPr>
          <p:spPr bwMode="auto">
            <a:xfrm>
              <a:off x="6119813" y="3578132"/>
              <a:ext cx="1347787" cy="6096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Accelerator</a:t>
              </a:r>
            </a:p>
          </p:txBody>
        </p:sp>
        <p:sp>
          <p:nvSpPr>
            <p:cNvPr id="181282" name="Line 43"/>
            <p:cNvSpPr>
              <a:spLocks noChangeShapeType="1"/>
            </p:cNvSpPr>
            <p:nvPr/>
          </p:nvSpPr>
          <p:spPr bwMode="auto">
            <a:xfrm>
              <a:off x="6324600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83" name="Line 44"/>
            <p:cNvSpPr>
              <a:spLocks noChangeShapeType="1"/>
            </p:cNvSpPr>
            <p:nvPr/>
          </p:nvSpPr>
          <p:spPr bwMode="auto">
            <a:xfrm>
              <a:off x="6205538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84" name="Line 45"/>
            <p:cNvSpPr>
              <a:spLocks noChangeShapeType="1"/>
            </p:cNvSpPr>
            <p:nvPr/>
          </p:nvSpPr>
          <p:spPr bwMode="auto">
            <a:xfrm>
              <a:off x="6089650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85" name="Line 46"/>
            <p:cNvSpPr>
              <a:spLocks noChangeShapeType="1"/>
            </p:cNvSpPr>
            <p:nvPr/>
          </p:nvSpPr>
          <p:spPr bwMode="auto">
            <a:xfrm>
              <a:off x="5975350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86" name="AutoShape 40"/>
            <p:cNvSpPr>
              <a:spLocks noChangeArrowheads="1"/>
            </p:cNvSpPr>
            <p:nvPr/>
          </p:nvSpPr>
          <p:spPr bwMode="auto">
            <a:xfrm>
              <a:off x="1973263" y="3578132"/>
              <a:ext cx="1203325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L2$</a:t>
              </a: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Bank</a:t>
              </a:r>
            </a:p>
          </p:txBody>
        </p:sp>
        <p:sp>
          <p:nvSpPr>
            <p:cNvPr id="181287" name="AutoShape 40"/>
            <p:cNvSpPr>
              <a:spLocks noChangeArrowheads="1"/>
            </p:cNvSpPr>
            <p:nvPr/>
          </p:nvSpPr>
          <p:spPr bwMode="auto">
            <a:xfrm>
              <a:off x="2114550" y="3578132"/>
              <a:ext cx="1203325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L2$</a:t>
              </a: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FFFFFF"/>
                  </a:solidFill>
                  <a:latin typeface="Perpetua" charset="0"/>
                  <a:ea typeface="굴림" charset="0"/>
                  <a:cs typeface="굴림" charset="0"/>
                </a:rPr>
                <a:t>Bank</a:t>
              </a:r>
            </a:p>
          </p:txBody>
        </p:sp>
        <p:sp>
          <p:nvSpPr>
            <p:cNvPr id="181288" name="Oval 74"/>
            <p:cNvSpPr>
              <a:spLocks noChangeAspect="1" noChangeArrowheads="1"/>
            </p:cNvSpPr>
            <p:nvPr/>
          </p:nvSpPr>
          <p:spPr bwMode="auto">
            <a:xfrm>
              <a:off x="1793875" y="2112647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81289" name="Oval 76"/>
            <p:cNvSpPr>
              <a:spLocks noChangeAspect="1" noChangeArrowheads="1"/>
            </p:cNvSpPr>
            <p:nvPr/>
          </p:nvSpPr>
          <p:spPr bwMode="auto">
            <a:xfrm>
              <a:off x="2327275" y="2118998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81290" name="Oval 77"/>
            <p:cNvSpPr>
              <a:spLocks noChangeAspect="1" noChangeArrowheads="1"/>
            </p:cNvSpPr>
            <p:nvPr/>
          </p:nvSpPr>
          <p:spPr bwMode="auto">
            <a:xfrm>
              <a:off x="2860675" y="2118998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3429000" y="2587381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292" name="Oval 81"/>
            <p:cNvSpPr>
              <a:spLocks noChangeAspect="1" noChangeArrowheads="1"/>
            </p:cNvSpPr>
            <p:nvPr/>
          </p:nvSpPr>
          <p:spPr bwMode="auto">
            <a:xfrm>
              <a:off x="5486400" y="2099945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81293" name="Line 43"/>
            <p:cNvSpPr>
              <a:spLocks noChangeShapeType="1"/>
            </p:cNvSpPr>
            <p:nvPr/>
          </p:nvSpPr>
          <p:spPr bwMode="auto">
            <a:xfrm>
              <a:off x="7339013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94" name="Line 44"/>
            <p:cNvSpPr>
              <a:spLocks noChangeShapeType="1"/>
            </p:cNvSpPr>
            <p:nvPr/>
          </p:nvSpPr>
          <p:spPr bwMode="auto">
            <a:xfrm>
              <a:off x="6781800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95" name="Line 45"/>
            <p:cNvSpPr>
              <a:spLocks noChangeShapeType="1"/>
            </p:cNvSpPr>
            <p:nvPr/>
          </p:nvSpPr>
          <p:spPr bwMode="auto">
            <a:xfrm>
              <a:off x="6259513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96" name="Line 46"/>
            <p:cNvSpPr>
              <a:spLocks noChangeShapeType="1"/>
            </p:cNvSpPr>
            <p:nvPr/>
          </p:nvSpPr>
          <p:spPr bwMode="auto">
            <a:xfrm>
              <a:off x="5738813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297" name="Oval 86"/>
            <p:cNvSpPr>
              <a:spLocks noChangeAspect="1" noChangeArrowheads="1"/>
            </p:cNvSpPr>
            <p:nvPr/>
          </p:nvSpPr>
          <p:spPr bwMode="auto">
            <a:xfrm>
              <a:off x="6008688" y="2106296"/>
              <a:ext cx="468312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81298" name="Oval 87"/>
            <p:cNvSpPr>
              <a:spLocks noChangeAspect="1" noChangeArrowheads="1"/>
            </p:cNvSpPr>
            <p:nvPr/>
          </p:nvSpPr>
          <p:spPr bwMode="auto">
            <a:xfrm>
              <a:off x="6542088" y="2111059"/>
              <a:ext cx="468312" cy="46838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  <p:sp>
          <p:nvSpPr>
            <p:cNvPr id="181299" name="Oval 88"/>
            <p:cNvSpPr>
              <a:spLocks noChangeAspect="1" noChangeArrowheads="1"/>
            </p:cNvSpPr>
            <p:nvPr/>
          </p:nvSpPr>
          <p:spPr bwMode="auto">
            <a:xfrm>
              <a:off x="7075488" y="2111059"/>
              <a:ext cx="468312" cy="46838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P</a:t>
              </a:r>
            </a:p>
          </p:txBody>
        </p:sp>
      </p:grpSp>
      <p:sp>
        <p:nvSpPr>
          <p:cNvPr id="131" name="AutoShape 20"/>
          <p:cNvSpPr>
            <a:spLocks noChangeArrowheads="1"/>
          </p:cNvSpPr>
          <p:nvPr/>
        </p:nvSpPr>
        <p:spPr bwMode="auto">
          <a:xfrm>
            <a:off x="1033463" y="3265488"/>
            <a:ext cx="7043737" cy="3841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Network-on-Chip</a:t>
            </a:r>
          </a:p>
        </p:txBody>
      </p:sp>
      <p:sp>
        <p:nvSpPr>
          <p:cNvPr id="136" name="Title 1"/>
          <p:cNvSpPr txBox="1">
            <a:spLocks/>
          </p:cNvSpPr>
          <p:nvPr/>
        </p:nvSpPr>
        <p:spPr bwMode="auto">
          <a:xfrm>
            <a:off x="914400" y="5257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323232"/>
                </a:solidFill>
                <a:latin typeface="Perpetua" charset="0"/>
              </a:rPr>
              <a:t>Network-on-Chip is a </a:t>
            </a:r>
            <a:r>
              <a:rPr lang="en-US" sz="2800" b="1" smtClean="0">
                <a:solidFill>
                  <a:srgbClr val="FF0000"/>
                </a:solidFill>
                <a:latin typeface="Perpetua" charset="0"/>
              </a:rPr>
              <a:t>critical</a:t>
            </a:r>
            <a:r>
              <a:rPr lang="en-US" sz="2800" b="1" smtClean="0">
                <a:solidFill>
                  <a:srgbClr val="323232"/>
                </a:solidFill>
                <a:latin typeface="Perpetua" charset="0"/>
              </a:rPr>
              <a:t> resource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Perpetua" charset="0"/>
              </a:rPr>
              <a:t>shared</a:t>
            </a:r>
            <a:r>
              <a:rPr lang="en-US" sz="2800" b="1" smtClean="0">
                <a:solidFill>
                  <a:srgbClr val="323232"/>
                </a:solidFill>
                <a:latin typeface="Perpetua" charset="0"/>
              </a:rPr>
              <a:t> by </a:t>
            </a:r>
            <a:r>
              <a:rPr lang="en-US" sz="2800" b="1" smtClean="0">
                <a:solidFill>
                  <a:srgbClr val="FF0000"/>
                </a:solidFill>
                <a:latin typeface="Perpetua" charset="0"/>
              </a:rPr>
              <a:t>multiple</a:t>
            </a:r>
            <a:r>
              <a:rPr lang="en-US" sz="2800" b="1" smtClean="0">
                <a:solidFill>
                  <a:srgbClr val="323232"/>
                </a:solidFill>
                <a:latin typeface="Perpetua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Perpetua" charset="0"/>
              </a:rPr>
              <a:t>applications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155700" y="1644650"/>
            <a:ext cx="6442075" cy="793750"/>
            <a:chOff x="1155700" y="1263650"/>
            <a:chExt cx="6441309" cy="793750"/>
          </a:xfrm>
        </p:grpSpPr>
        <p:grpSp>
          <p:nvGrpSpPr>
            <p:cNvPr id="4" name="Group 128"/>
            <p:cNvGrpSpPr/>
            <p:nvPr/>
          </p:nvGrpSpPr>
          <p:grpSpPr>
            <a:xfrm>
              <a:off x="1242060" y="1600200"/>
              <a:ext cx="6145530" cy="457200"/>
              <a:chOff x="1242060" y="1600200"/>
              <a:chExt cx="6145530" cy="457200"/>
            </a:xfrm>
            <a:solidFill>
              <a:srgbClr val="FFFF00"/>
            </a:solidFill>
          </p:grpSpPr>
          <p:grpSp>
            <p:nvGrpSpPr>
              <p:cNvPr id="5" name="Group 99"/>
              <p:cNvGrpSpPr/>
              <p:nvPr/>
            </p:nvGrpSpPr>
            <p:grpSpPr>
              <a:xfrm>
                <a:off x="12420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96" name="Curved Connector 9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urved Connector 9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00"/>
              <p:cNvGrpSpPr/>
              <p:nvPr/>
            </p:nvGrpSpPr>
            <p:grpSpPr>
              <a:xfrm>
                <a:off x="182880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02" name="Curved Connector 101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urved Connector 102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4"/>
              <p:cNvGrpSpPr/>
              <p:nvPr/>
            </p:nvGrpSpPr>
            <p:grpSpPr>
              <a:xfrm>
                <a:off x="23088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06" name="Curved Connector 10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urved Connector 10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08"/>
              <p:cNvGrpSpPr/>
              <p:nvPr/>
            </p:nvGrpSpPr>
            <p:grpSpPr>
              <a:xfrm>
                <a:off x="28422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10" name="Curved Connector 109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urved Connector 110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12"/>
              <p:cNvGrpSpPr/>
              <p:nvPr/>
            </p:nvGrpSpPr>
            <p:grpSpPr>
              <a:xfrm>
                <a:off x="54292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14" name="Curved Connector 113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urved Connector 114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16"/>
              <p:cNvGrpSpPr/>
              <p:nvPr/>
            </p:nvGrpSpPr>
            <p:grpSpPr>
              <a:xfrm>
                <a:off x="601599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18" name="Curved Connector 117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urved Connector 118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0"/>
              <p:cNvGrpSpPr/>
              <p:nvPr/>
            </p:nvGrpSpPr>
            <p:grpSpPr>
              <a:xfrm>
                <a:off x="64960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22" name="Curved Connector 121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urved Connector 122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24"/>
              <p:cNvGrpSpPr/>
              <p:nvPr/>
            </p:nvGrpSpPr>
            <p:grpSpPr>
              <a:xfrm>
                <a:off x="70294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Perpetua"/>
                  </a:endParaRPr>
                </a:p>
              </p:txBody>
            </p:sp>
            <p:cxnSp>
              <p:nvCxnSpPr>
                <p:cNvPr id="126" name="Curved Connector 12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urved Connector 12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1255" name="TextBox 80"/>
            <p:cNvSpPr txBox="1">
              <a:spLocks noChangeArrowheads="1"/>
            </p:cNvSpPr>
            <p:nvPr/>
          </p:nvSpPr>
          <p:spPr bwMode="auto">
            <a:xfrm>
              <a:off x="1155700" y="1268413"/>
              <a:ext cx="582544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App1</a:t>
              </a:r>
            </a:p>
          </p:txBody>
        </p:sp>
        <p:sp>
          <p:nvSpPr>
            <p:cNvPr id="181256" name="TextBox 89"/>
            <p:cNvSpPr txBox="1">
              <a:spLocks noChangeArrowheads="1"/>
            </p:cNvSpPr>
            <p:nvPr/>
          </p:nvSpPr>
          <p:spPr bwMode="auto">
            <a:xfrm>
              <a:off x="1766815" y="1263650"/>
              <a:ext cx="58254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App2</a:t>
              </a:r>
            </a:p>
          </p:txBody>
        </p:sp>
        <p:sp>
          <p:nvSpPr>
            <p:cNvPr id="181257" name="TextBox 92"/>
            <p:cNvSpPr txBox="1">
              <a:spLocks noChangeArrowheads="1"/>
            </p:cNvSpPr>
            <p:nvPr/>
          </p:nvSpPr>
          <p:spPr bwMode="auto">
            <a:xfrm>
              <a:off x="6930338" y="1282700"/>
              <a:ext cx="666671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 N</a:t>
              </a:r>
            </a:p>
          </p:txBody>
        </p:sp>
        <p:sp>
          <p:nvSpPr>
            <p:cNvPr id="181258" name="TextBox 93"/>
            <p:cNvSpPr txBox="1">
              <a:spLocks noChangeArrowheads="1"/>
            </p:cNvSpPr>
            <p:nvPr/>
          </p:nvSpPr>
          <p:spPr bwMode="auto">
            <a:xfrm>
              <a:off x="6247794" y="1295400"/>
              <a:ext cx="846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 N-1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5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220"/>
          <p:cNvSpPr>
            <a:spLocks noChangeArrowheads="1"/>
          </p:cNvSpPr>
          <p:nvPr/>
        </p:nvSpPr>
        <p:spPr bwMode="auto">
          <a:xfrm>
            <a:off x="7010400" y="3962400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17"/>
          <p:cNvGrpSpPr>
            <a:grpSpLocks/>
          </p:cNvGrpSpPr>
          <p:nvPr/>
        </p:nvGrpSpPr>
        <p:grpSpPr bwMode="auto">
          <a:xfrm>
            <a:off x="4724400" y="2466975"/>
            <a:ext cx="2052638" cy="3781425"/>
            <a:chOff x="4724400" y="2466788"/>
            <a:chExt cx="2052161" cy="3781612"/>
          </a:xfrm>
        </p:grpSpPr>
        <p:sp>
          <p:nvSpPr>
            <p:cNvPr id="183458" name="Rectangle 58"/>
            <p:cNvSpPr>
              <a:spLocks noChangeArrowheads="1"/>
            </p:cNvSpPr>
            <p:nvPr/>
          </p:nvSpPr>
          <p:spPr bwMode="auto">
            <a:xfrm>
              <a:off x="4819628" y="2812880"/>
              <a:ext cx="636440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East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59" name="Rectangle 93"/>
            <p:cNvSpPr>
              <a:spLocks noChangeArrowheads="1"/>
            </p:cNvSpPr>
            <p:nvPr/>
          </p:nvSpPr>
          <p:spPr bwMode="auto">
            <a:xfrm>
              <a:off x="4778362" y="3528879"/>
              <a:ext cx="66659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West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60" name="Rectangle 120"/>
            <p:cNvSpPr>
              <a:spLocks noChangeArrowheads="1"/>
            </p:cNvSpPr>
            <p:nvPr/>
          </p:nvSpPr>
          <p:spPr bwMode="auto">
            <a:xfrm>
              <a:off x="4745033" y="4251226"/>
              <a:ext cx="771346" cy="1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North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61" name="Rectangle 149"/>
            <p:cNvSpPr>
              <a:spLocks noChangeArrowheads="1"/>
            </p:cNvSpPr>
            <p:nvPr/>
          </p:nvSpPr>
          <p:spPr bwMode="auto">
            <a:xfrm>
              <a:off x="4724400" y="4975162"/>
              <a:ext cx="75864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South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62" name="Rectangle 176"/>
            <p:cNvSpPr>
              <a:spLocks noChangeArrowheads="1"/>
            </p:cNvSpPr>
            <p:nvPr/>
          </p:nvSpPr>
          <p:spPr bwMode="auto">
            <a:xfrm>
              <a:off x="4908507" y="5697511"/>
              <a:ext cx="539625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PE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63" name="Freeform 4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>
                <a:gd name="T0" fmla="*/ 0 w 127"/>
                <a:gd name="T1" fmla="*/ 87 h 522"/>
                <a:gd name="T2" fmla="*/ 0 w 127"/>
                <a:gd name="T3" fmla="*/ 435 h 522"/>
                <a:gd name="T4" fmla="*/ 127 w 127"/>
                <a:gd name="T5" fmla="*/ 522 h 522"/>
                <a:gd name="T6" fmla="*/ 127 w 127"/>
                <a:gd name="T7" fmla="*/ 0 h 522"/>
                <a:gd name="T8" fmla="*/ 0 w 127"/>
                <a:gd name="T9" fmla="*/ 8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64" name="Freeform 5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>
                <a:gd name="T0" fmla="*/ 0 w 127"/>
                <a:gd name="T1" fmla="*/ 87 h 522"/>
                <a:gd name="T2" fmla="*/ 0 w 127"/>
                <a:gd name="T3" fmla="*/ 435 h 522"/>
                <a:gd name="T4" fmla="*/ 127 w 127"/>
                <a:gd name="T5" fmla="*/ 522 h 522"/>
                <a:gd name="T6" fmla="*/ 127 w 127"/>
                <a:gd name="T7" fmla="*/ 0 h 522"/>
                <a:gd name="T8" fmla="*/ 0 w 127"/>
                <a:gd name="T9" fmla="*/ 8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65" name="Freeform 6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>
                <a:gd name="T0" fmla="*/ 129 w 129"/>
                <a:gd name="T1" fmla="*/ 87 h 522"/>
                <a:gd name="T2" fmla="*/ 129 w 129"/>
                <a:gd name="T3" fmla="*/ 435 h 522"/>
                <a:gd name="T4" fmla="*/ 0 w 129"/>
                <a:gd name="T5" fmla="*/ 522 h 522"/>
                <a:gd name="T6" fmla="*/ 0 w 129"/>
                <a:gd name="T7" fmla="*/ 0 h 522"/>
                <a:gd name="T8" fmla="*/ 129 w 129"/>
                <a:gd name="T9" fmla="*/ 8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66" name="Freeform 7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>
                <a:gd name="T0" fmla="*/ 129 w 129"/>
                <a:gd name="T1" fmla="*/ 87 h 522"/>
                <a:gd name="T2" fmla="*/ 129 w 129"/>
                <a:gd name="T3" fmla="*/ 435 h 522"/>
                <a:gd name="T4" fmla="*/ 0 w 129"/>
                <a:gd name="T5" fmla="*/ 522 h 522"/>
                <a:gd name="T6" fmla="*/ 0 w 129"/>
                <a:gd name="T7" fmla="*/ 0 h 522"/>
                <a:gd name="T8" fmla="*/ 129 w 129"/>
                <a:gd name="T9" fmla="*/ 87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67" name="Rectangle 8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68" name="Rectangle 9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69" name="Rectangle 10"/>
            <p:cNvSpPr>
              <a:spLocks noChangeArrowheads="1"/>
            </p:cNvSpPr>
            <p:nvPr/>
          </p:nvSpPr>
          <p:spPr bwMode="auto">
            <a:xfrm>
              <a:off x="6108378" y="2746202"/>
              <a:ext cx="269812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VC 0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70" name="Freeform 12"/>
            <p:cNvSpPr>
              <a:spLocks noEditPoints="1"/>
            </p:cNvSpPr>
            <p:nvPr/>
          </p:nvSpPr>
          <p:spPr bwMode="auto">
            <a:xfrm>
              <a:off x="5476700" y="2466788"/>
              <a:ext cx="1299861" cy="901745"/>
            </a:xfrm>
            <a:custGeom>
              <a:avLst/>
              <a:gdLst>
                <a:gd name="T0" fmla="*/ 26 w 3049"/>
                <a:gd name="T1" fmla="*/ 192 h 1937"/>
                <a:gd name="T2" fmla="*/ 26 w 3049"/>
                <a:gd name="T3" fmla="*/ 372 h 1937"/>
                <a:gd name="T4" fmla="*/ 13 w 3049"/>
                <a:gd name="T5" fmla="*/ 538 h 1937"/>
                <a:gd name="T6" fmla="*/ 0 w 3049"/>
                <a:gd name="T7" fmla="*/ 679 h 1937"/>
                <a:gd name="T8" fmla="*/ 0 w 3049"/>
                <a:gd name="T9" fmla="*/ 807 h 1937"/>
                <a:gd name="T10" fmla="*/ 13 w 3049"/>
                <a:gd name="T11" fmla="*/ 948 h 1937"/>
                <a:gd name="T12" fmla="*/ 26 w 3049"/>
                <a:gd name="T13" fmla="*/ 1114 h 1937"/>
                <a:gd name="T14" fmla="*/ 26 w 3049"/>
                <a:gd name="T15" fmla="*/ 1344 h 1937"/>
                <a:gd name="T16" fmla="*/ 26 w 3049"/>
                <a:gd name="T17" fmla="*/ 1524 h 1937"/>
                <a:gd name="T18" fmla="*/ 13 w 3049"/>
                <a:gd name="T19" fmla="*/ 1690 h 1937"/>
                <a:gd name="T20" fmla="*/ 0 w 3049"/>
                <a:gd name="T21" fmla="*/ 1831 h 1937"/>
                <a:gd name="T22" fmla="*/ 48 w 3049"/>
                <a:gd name="T23" fmla="*/ 1937 h 1937"/>
                <a:gd name="T24" fmla="*/ 188 w 3049"/>
                <a:gd name="T25" fmla="*/ 1924 h 1937"/>
                <a:gd name="T26" fmla="*/ 355 w 3049"/>
                <a:gd name="T27" fmla="*/ 1911 h 1937"/>
                <a:gd name="T28" fmla="*/ 585 w 3049"/>
                <a:gd name="T29" fmla="*/ 1911 h 1937"/>
                <a:gd name="T30" fmla="*/ 764 w 3049"/>
                <a:gd name="T31" fmla="*/ 1911 h 1937"/>
                <a:gd name="T32" fmla="*/ 931 w 3049"/>
                <a:gd name="T33" fmla="*/ 1924 h 1937"/>
                <a:gd name="T34" fmla="*/ 1072 w 3049"/>
                <a:gd name="T35" fmla="*/ 1937 h 1937"/>
                <a:gd name="T36" fmla="*/ 1200 w 3049"/>
                <a:gd name="T37" fmla="*/ 1937 h 1937"/>
                <a:gd name="T38" fmla="*/ 1340 w 3049"/>
                <a:gd name="T39" fmla="*/ 1924 h 1937"/>
                <a:gd name="T40" fmla="*/ 1507 w 3049"/>
                <a:gd name="T41" fmla="*/ 1911 h 1937"/>
                <a:gd name="T42" fmla="*/ 1737 w 3049"/>
                <a:gd name="T43" fmla="*/ 1911 h 1937"/>
                <a:gd name="T44" fmla="*/ 1916 w 3049"/>
                <a:gd name="T45" fmla="*/ 1911 h 1937"/>
                <a:gd name="T46" fmla="*/ 2083 w 3049"/>
                <a:gd name="T47" fmla="*/ 1924 h 1937"/>
                <a:gd name="T48" fmla="*/ 2224 w 3049"/>
                <a:gd name="T49" fmla="*/ 1937 h 1937"/>
                <a:gd name="T50" fmla="*/ 2352 w 3049"/>
                <a:gd name="T51" fmla="*/ 1937 h 1937"/>
                <a:gd name="T52" fmla="*/ 2492 w 3049"/>
                <a:gd name="T53" fmla="*/ 1924 h 1937"/>
                <a:gd name="T54" fmla="*/ 2659 w 3049"/>
                <a:gd name="T55" fmla="*/ 1911 h 1937"/>
                <a:gd name="T56" fmla="*/ 2889 w 3049"/>
                <a:gd name="T57" fmla="*/ 1911 h 1937"/>
                <a:gd name="T58" fmla="*/ 3024 w 3049"/>
                <a:gd name="T59" fmla="*/ 1892 h 1937"/>
                <a:gd name="T60" fmla="*/ 3037 w 3049"/>
                <a:gd name="T61" fmla="*/ 1726 h 1937"/>
                <a:gd name="T62" fmla="*/ 3049 w 3049"/>
                <a:gd name="T63" fmla="*/ 1585 h 1937"/>
                <a:gd name="T64" fmla="*/ 3049 w 3049"/>
                <a:gd name="T65" fmla="*/ 1457 h 1937"/>
                <a:gd name="T66" fmla="*/ 3037 w 3049"/>
                <a:gd name="T67" fmla="*/ 1316 h 1937"/>
                <a:gd name="T68" fmla="*/ 3024 w 3049"/>
                <a:gd name="T69" fmla="*/ 1150 h 1937"/>
                <a:gd name="T70" fmla="*/ 3024 w 3049"/>
                <a:gd name="T71" fmla="*/ 920 h 1937"/>
                <a:gd name="T72" fmla="*/ 3024 w 3049"/>
                <a:gd name="T73" fmla="*/ 740 h 1937"/>
                <a:gd name="T74" fmla="*/ 3037 w 3049"/>
                <a:gd name="T75" fmla="*/ 574 h 1937"/>
                <a:gd name="T76" fmla="*/ 3049 w 3049"/>
                <a:gd name="T77" fmla="*/ 433 h 1937"/>
                <a:gd name="T78" fmla="*/ 3049 w 3049"/>
                <a:gd name="T79" fmla="*/ 305 h 1937"/>
                <a:gd name="T80" fmla="*/ 3037 w 3049"/>
                <a:gd name="T81" fmla="*/ 164 h 1937"/>
                <a:gd name="T82" fmla="*/ 3021 w 3049"/>
                <a:gd name="T83" fmla="*/ 26 h 1937"/>
                <a:gd name="T84" fmla="*/ 2791 w 3049"/>
                <a:gd name="T85" fmla="*/ 26 h 1937"/>
                <a:gd name="T86" fmla="*/ 2612 w 3049"/>
                <a:gd name="T87" fmla="*/ 26 h 1937"/>
                <a:gd name="T88" fmla="*/ 2445 w 3049"/>
                <a:gd name="T89" fmla="*/ 13 h 1937"/>
                <a:gd name="T90" fmla="*/ 2304 w 3049"/>
                <a:gd name="T91" fmla="*/ 0 h 1937"/>
                <a:gd name="T92" fmla="*/ 2176 w 3049"/>
                <a:gd name="T93" fmla="*/ 0 h 1937"/>
                <a:gd name="T94" fmla="*/ 2036 w 3049"/>
                <a:gd name="T95" fmla="*/ 13 h 1937"/>
                <a:gd name="T96" fmla="*/ 1869 w 3049"/>
                <a:gd name="T97" fmla="*/ 26 h 1937"/>
                <a:gd name="T98" fmla="*/ 1639 w 3049"/>
                <a:gd name="T99" fmla="*/ 26 h 1937"/>
                <a:gd name="T100" fmla="*/ 1460 w 3049"/>
                <a:gd name="T101" fmla="*/ 26 h 1937"/>
                <a:gd name="T102" fmla="*/ 1293 w 3049"/>
                <a:gd name="T103" fmla="*/ 13 h 1937"/>
                <a:gd name="T104" fmla="*/ 1152 w 3049"/>
                <a:gd name="T105" fmla="*/ 0 h 1937"/>
                <a:gd name="T106" fmla="*/ 1024 w 3049"/>
                <a:gd name="T107" fmla="*/ 0 h 1937"/>
                <a:gd name="T108" fmla="*/ 884 w 3049"/>
                <a:gd name="T109" fmla="*/ 13 h 1937"/>
                <a:gd name="T110" fmla="*/ 717 w 3049"/>
                <a:gd name="T111" fmla="*/ 26 h 1937"/>
                <a:gd name="T112" fmla="*/ 487 w 3049"/>
                <a:gd name="T113" fmla="*/ 26 h 1937"/>
                <a:gd name="T114" fmla="*/ 308 w 3049"/>
                <a:gd name="T115" fmla="*/ 26 h 1937"/>
                <a:gd name="T116" fmla="*/ 141 w 3049"/>
                <a:gd name="T117" fmla="*/ 13 h 1937"/>
                <a:gd name="T118" fmla="*/ 13 w 3049"/>
                <a:gd name="T119" fmla="*/ 0 h 19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1" name="Line 51"/>
            <p:cNvSpPr>
              <a:spLocks noChangeShapeType="1"/>
            </p:cNvSpPr>
            <p:nvPr/>
          </p:nvSpPr>
          <p:spPr bwMode="auto">
            <a:xfrm>
              <a:off x="5224347" y="3030379"/>
              <a:ext cx="533276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2" name="Freeform 52"/>
            <p:cNvSpPr>
              <a:spLocks/>
            </p:cNvSpPr>
            <p:nvPr/>
          </p:nvSpPr>
          <p:spPr bwMode="auto">
            <a:xfrm>
              <a:off x="5749687" y="2993864"/>
              <a:ext cx="68247" cy="74617"/>
            </a:xfrm>
            <a:custGeom>
              <a:avLst/>
              <a:gdLst>
                <a:gd name="T0" fmla="*/ 0 w 68"/>
                <a:gd name="T1" fmla="*/ 0 h 68"/>
                <a:gd name="T2" fmla="*/ 68 w 68"/>
                <a:gd name="T3" fmla="*/ 34 h 68"/>
                <a:gd name="T4" fmla="*/ 0 w 68"/>
                <a:gd name="T5" fmla="*/ 68 h 68"/>
                <a:gd name="T6" fmla="*/ 0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3" name="Freeform 53"/>
            <p:cNvSpPr>
              <a:spLocks/>
            </p:cNvSpPr>
            <p:nvPr/>
          </p:nvSpPr>
          <p:spPr bwMode="auto">
            <a:xfrm>
              <a:off x="5687789" y="2681112"/>
              <a:ext cx="180933" cy="344504"/>
            </a:xfrm>
            <a:custGeom>
              <a:avLst/>
              <a:gdLst>
                <a:gd name="T0" fmla="*/ 0 w 179"/>
                <a:gd name="T1" fmla="*/ 312 h 312"/>
                <a:gd name="T2" fmla="*/ 0 w 179"/>
                <a:gd name="T3" fmla="*/ 0 h 312"/>
                <a:gd name="T4" fmla="*/ 179 w 179"/>
                <a:gd name="T5" fmla="*/ 0 h 312"/>
                <a:gd name="T6" fmla="*/ 179 w 179"/>
                <a:gd name="T7" fmla="*/ 53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4" name="Freeform 54"/>
            <p:cNvSpPr>
              <a:spLocks/>
            </p:cNvSpPr>
            <p:nvPr/>
          </p:nvSpPr>
          <p:spPr bwMode="auto">
            <a:xfrm>
              <a:off x="5835392" y="2722389"/>
              <a:ext cx="66660" cy="74616"/>
            </a:xfrm>
            <a:custGeom>
              <a:avLst/>
              <a:gdLst>
                <a:gd name="T0" fmla="*/ 79 w 159"/>
                <a:gd name="T1" fmla="*/ 159 h 159"/>
                <a:gd name="T2" fmla="*/ 0 w 159"/>
                <a:gd name="T3" fmla="*/ 0 h 159"/>
                <a:gd name="T4" fmla="*/ 159 w 159"/>
                <a:gd name="T5" fmla="*/ 1 h 159"/>
                <a:gd name="T6" fmla="*/ 159 w 159"/>
                <a:gd name="T7" fmla="*/ 1 h 159"/>
                <a:gd name="T8" fmla="*/ 79 w 159"/>
                <a:gd name="T9" fmla="*/ 159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5" name="Rectangle 57"/>
            <p:cNvSpPr>
              <a:spLocks noChangeArrowheads="1"/>
            </p:cNvSpPr>
            <p:nvPr/>
          </p:nvSpPr>
          <p:spPr bwMode="auto">
            <a:xfrm>
              <a:off x="5535424" y="2477902"/>
              <a:ext cx="852289" cy="18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VC Identifier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76" name="Line 61"/>
            <p:cNvSpPr>
              <a:spLocks noChangeShapeType="1"/>
            </p:cNvSpPr>
            <p:nvPr/>
          </p:nvSpPr>
          <p:spPr bwMode="auto">
            <a:xfrm>
              <a:off x="5944904" y="2819230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7" name="Line 62"/>
            <p:cNvSpPr>
              <a:spLocks noChangeShapeType="1"/>
            </p:cNvSpPr>
            <p:nvPr/>
          </p:nvSpPr>
          <p:spPr bwMode="auto">
            <a:xfrm>
              <a:off x="6435327" y="2819230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8" name="Freeform 63"/>
            <p:cNvSpPr>
              <a:spLocks/>
            </p:cNvSpPr>
            <p:nvPr/>
          </p:nvSpPr>
          <p:spPr bwMode="auto">
            <a:xfrm>
              <a:off x="6524207" y="2782717"/>
              <a:ext cx="65073" cy="74616"/>
            </a:xfrm>
            <a:custGeom>
              <a:avLst/>
              <a:gdLst>
                <a:gd name="T0" fmla="*/ 0 w 66"/>
                <a:gd name="T1" fmla="*/ 0 h 67"/>
                <a:gd name="T2" fmla="*/ 66 w 66"/>
                <a:gd name="T3" fmla="*/ 33 h 67"/>
                <a:gd name="T4" fmla="*/ 0 w 66"/>
                <a:gd name="T5" fmla="*/ 67 h 67"/>
                <a:gd name="T6" fmla="*/ 0 w 6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79" name="Line 64"/>
            <p:cNvSpPr>
              <a:spLocks noChangeShapeType="1"/>
            </p:cNvSpPr>
            <p:nvPr/>
          </p:nvSpPr>
          <p:spPr bwMode="auto">
            <a:xfrm>
              <a:off x="5944904" y="3244701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0" name="Line 65"/>
            <p:cNvSpPr>
              <a:spLocks noChangeShapeType="1"/>
            </p:cNvSpPr>
            <p:nvPr/>
          </p:nvSpPr>
          <p:spPr bwMode="auto">
            <a:xfrm>
              <a:off x="6435327" y="3244701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1" name="Freeform 66"/>
            <p:cNvSpPr>
              <a:spLocks/>
            </p:cNvSpPr>
            <p:nvPr/>
          </p:nvSpPr>
          <p:spPr bwMode="auto">
            <a:xfrm>
              <a:off x="6524207" y="3208188"/>
              <a:ext cx="65073" cy="74616"/>
            </a:xfrm>
            <a:custGeom>
              <a:avLst/>
              <a:gdLst>
                <a:gd name="T0" fmla="*/ 0 w 66"/>
                <a:gd name="T1" fmla="*/ 0 h 67"/>
                <a:gd name="T2" fmla="*/ 66 w 66"/>
                <a:gd name="T3" fmla="*/ 33 h 67"/>
                <a:gd name="T4" fmla="*/ 0 w 66"/>
                <a:gd name="T5" fmla="*/ 67 h 67"/>
                <a:gd name="T6" fmla="*/ 0 w 6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2" name="Line 67"/>
            <p:cNvSpPr>
              <a:spLocks noChangeShapeType="1"/>
            </p:cNvSpPr>
            <p:nvPr/>
          </p:nvSpPr>
          <p:spPr bwMode="auto">
            <a:xfrm>
              <a:off x="5948079" y="3030379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3" name="Line 68"/>
            <p:cNvSpPr>
              <a:spLocks noChangeShapeType="1"/>
            </p:cNvSpPr>
            <p:nvPr/>
          </p:nvSpPr>
          <p:spPr bwMode="auto">
            <a:xfrm>
              <a:off x="6438502" y="303037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4" name="Freeform 69"/>
            <p:cNvSpPr>
              <a:spLocks/>
            </p:cNvSpPr>
            <p:nvPr/>
          </p:nvSpPr>
          <p:spPr bwMode="auto">
            <a:xfrm>
              <a:off x="6524207" y="2993864"/>
              <a:ext cx="68247" cy="74617"/>
            </a:xfrm>
            <a:custGeom>
              <a:avLst/>
              <a:gdLst>
                <a:gd name="T0" fmla="*/ 0 w 68"/>
                <a:gd name="T1" fmla="*/ 0 h 68"/>
                <a:gd name="T2" fmla="*/ 68 w 68"/>
                <a:gd name="T3" fmla="*/ 34 h 68"/>
                <a:gd name="T4" fmla="*/ 0 w 68"/>
                <a:gd name="T5" fmla="*/ 68 h 68"/>
                <a:gd name="T6" fmla="*/ 0 w 6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5" name="Rectangle 74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6" name="Rectangle 75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7" name="Rectangle 76"/>
            <p:cNvSpPr>
              <a:spLocks noChangeArrowheads="1"/>
            </p:cNvSpPr>
            <p:nvPr/>
          </p:nvSpPr>
          <p:spPr bwMode="auto">
            <a:xfrm>
              <a:off x="6108378" y="2955762"/>
              <a:ext cx="301555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VC 1 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88" name="Rectangle 78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89" name="Rectangle 79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0" name="Rectangle 80"/>
            <p:cNvSpPr>
              <a:spLocks noChangeArrowheads="1"/>
            </p:cNvSpPr>
            <p:nvPr/>
          </p:nvSpPr>
          <p:spPr bwMode="auto">
            <a:xfrm>
              <a:off x="6108378" y="3163735"/>
              <a:ext cx="301555" cy="16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VC 2 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491" name="Freeform 82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>
                <a:gd name="T0" fmla="*/ 0 w 128"/>
                <a:gd name="T1" fmla="*/ 87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2" name="Freeform 83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>
                <a:gd name="T0" fmla="*/ 0 w 128"/>
                <a:gd name="T1" fmla="*/ 87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3" name="Freeform 84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>
                <a:gd name="T0" fmla="*/ 128 w 128"/>
                <a:gd name="T1" fmla="*/ 87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4" name="Freeform 85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>
                <a:gd name="T0" fmla="*/ 128 w 128"/>
                <a:gd name="T1" fmla="*/ 87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5" name="Rectangle 86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6" name="Rectangle 87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7" name="Freeform 90"/>
            <p:cNvSpPr>
              <a:spLocks noEditPoints="1"/>
            </p:cNvSpPr>
            <p:nvPr/>
          </p:nvSpPr>
          <p:spPr bwMode="auto">
            <a:xfrm>
              <a:off x="5471939" y="3397109"/>
              <a:ext cx="1299860" cy="687422"/>
            </a:xfrm>
            <a:custGeom>
              <a:avLst/>
              <a:gdLst>
                <a:gd name="T0" fmla="*/ 13 w 3050"/>
                <a:gd name="T1" fmla="*/ 102 h 1477"/>
                <a:gd name="T2" fmla="*/ 0 w 3050"/>
                <a:gd name="T3" fmla="*/ 269 h 1477"/>
                <a:gd name="T4" fmla="*/ 0 w 3050"/>
                <a:gd name="T5" fmla="*/ 448 h 1477"/>
                <a:gd name="T6" fmla="*/ 13 w 3050"/>
                <a:gd name="T7" fmla="*/ 614 h 1477"/>
                <a:gd name="T8" fmla="*/ 26 w 3050"/>
                <a:gd name="T9" fmla="*/ 755 h 1477"/>
                <a:gd name="T10" fmla="*/ 26 w 3050"/>
                <a:gd name="T11" fmla="*/ 883 h 1477"/>
                <a:gd name="T12" fmla="*/ 26 w 3050"/>
                <a:gd name="T13" fmla="*/ 960 h 1477"/>
                <a:gd name="T14" fmla="*/ 13 w 3050"/>
                <a:gd name="T15" fmla="*/ 1101 h 1477"/>
                <a:gd name="T16" fmla="*/ 0 w 3050"/>
                <a:gd name="T17" fmla="*/ 1267 h 1477"/>
                <a:gd name="T18" fmla="*/ 0 w 3050"/>
                <a:gd name="T19" fmla="*/ 1446 h 1477"/>
                <a:gd name="T20" fmla="*/ 162 w 3050"/>
                <a:gd name="T21" fmla="*/ 1464 h 1477"/>
                <a:gd name="T22" fmla="*/ 303 w 3050"/>
                <a:gd name="T23" fmla="*/ 1451 h 1477"/>
                <a:gd name="T24" fmla="*/ 431 w 3050"/>
                <a:gd name="T25" fmla="*/ 1451 h 1477"/>
                <a:gd name="T26" fmla="*/ 508 w 3050"/>
                <a:gd name="T27" fmla="*/ 1451 h 1477"/>
                <a:gd name="T28" fmla="*/ 648 w 3050"/>
                <a:gd name="T29" fmla="*/ 1464 h 1477"/>
                <a:gd name="T30" fmla="*/ 815 w 3050"/>
                <a:gd name="T31" fmla="*/ 1477 h 1477"/>
                <a:gd name="T32" fmla="*/ 994 w 3050"/>
                <a:gd name="T33" fmla="*/ 1477 h 1477"/>
                <a:gd name="T34" fmla="*/ 1160 w 3050"/>
                <a:gd name="T35" fmla="*/ 1464 h 1477"/>
                <a:gd name="T36" fmla="*/ 1301 w 3050"/>
                <a:gd name="T37" fmla="*/ 1451 h 1477"/>
                <a:gd name="T38" fmla="*/ 1429 w 3050"/>
                <a:gd name="T39" fmla="*/ 1451 h 1477"/>
                <a:gd name="T40" fmla="*/ 1506 w 3050"/>
                <a:gd name="T41" fmla="*/ 1451 h 1477"/>
                <a:gd name="T42" fmla="*/ 1647 w 3050"/>
                <a:gd name="T43" fmla="*/ 1464 h 1477"/>
                <a:gd name="T44" fmla="*/ 1813 w 3050"/>
                <a:gd name="T45" fmla="*/ 1477 h 1477"/>
                <a:gd name="T46" fmla="*/ 1992 w 3050"/>
                <a:gd name="T47" fmla="*/ 1477 h 1477"/>
                <a:gd name="T48" fmla="*/ 2159 w 3050"/>
                <a:gd name="T49" fmla="*/ 1464 h 1477"/>
                <a:gd name="T50" fmla="*/ 2300 w 3050"/>
                <a:gd name="T51" fmla="*/ 1451 h 1477"/>
                <a:gd name="T52" fmla="*/ 2428 w 3050"/>
                <a:gd name="T53" fmla="*/ 1451 h 1477"/>
                <a:gd name="T54" fmla="*/ 2504 w 3050"/>
                <a:gd name="T55" fmla="*/ 1451 h 1477"/>
                <a:gd name="T56" fmla="*/ 2645 w 3050"/>
                <a:gd name="T57" fmla="*/ 1464 h 1477"/>
                <a:gd name="T58" fmla="*/ 2812 w 3050"/>
                <a:gd name="T59" fmla="*/ 1477 h 1477"/>
                <a:gd name="T60" fmla="*/ 2991 w 3050"/>
                <a:gd name="T61" fmla="*/ 1477 h 1477"/>
                <a:gd name="T62" fmla="*/ 3037 w 3050"/>
                <a:gd name="T63" fmla="*/ 1344 h 1477"/>
                <a:gd name="T64" fmla="*/ 3024 w 3050"/>
                <a:gd name="T65" fmla="*/ 1203 h 1477"/>
                <a:gd name="T66" fmla="*/ 3024 w 3050"/>
                <a:gd name="T67" fmla="*/ 1075 h 1477"/>
                <a:gd name="T68" fmla="*/ 3024 w 3050"/>
                <a:gd name="T69" fmla="*/ 998 h 1477"/>
                <a:gd name="T70" fmla="*/ 3037 w 3050"/>
                <a:gd name="T71" fmla="*/ 858 h 1477"/>
                <a:gd name="T72" fmla="*/ 3050 w 3050"/>
                <a:gd name="T73" fmla="*/ 691 h 1477"/>
                <a:gd name="T74" fmla="*/ 3050 w 3050"/>
                <a:gd name="T75" fmla="*/ 512 h 1477"/>
                <a:gd name="T76" fmla="*/ 3037 w 3050"/>
                <a:gd name="T77" fmla="*/ 346 h 1477"/>
                <a:gd name="T78" fmla="*/ 3024 w 3050"/>
                <a:gd name="T79" fmla="*/ 205 h 1477"/>
                <a:gd name="T80" fmla="*/ 3024 w 3050"/>
                <a:gd name="T81" fmla="*/ 77 h 1477"/>
                <a:gd name="T82" fmla="*/ 3024 w 3050"/>
                <a:gd name="T83" fmla="*/ 26 h 1477"/>
                <a:gd name="T84" fmla="*/ 2883 w 3050"/>
                <a:gd name="T85" fmla="*/ 13 h 1477"/>
                <a:gd name="T86" fmla="*/ 2717 w 3050"/>
                <a:gd name="T87" fmla="*/ 0 h 1477"/>
                <a:gd name="T88" fmla="*/ 2538 w 3050"/>
                <a:gd name="T89" fmla="*/ 0 h 1477"/>
                <a:gd name="T90" fmla="*/ 2371 w 3050"/>
                <a:gd name="T91" fmla="*/ 13 h 1477"/>
                <a:gd name="T92" fmla="*/ 2230 w 3050"/>
                <a:gd name="T93" fmla="*/ 26 h 1477"/>
                <a:gd name="T94" fmla="*/ 2102 w 3050"/>
                <a:gd name="T95" fmla="*/ 26 h 1477"/>
                <a:gd name="T96" fmla="*/ 2026 w 3050"/>
                <a:gd name="T97" fmla="*/ 26 h 1477"/>
                <a:gd name="T98" fmla="*/ 1885 w 3050"/>
                <a:gd name="T99" fmla="*/ 13 h 1477"/>
                <a:gd name="T100" fmla="*/ 1718 w 3050"/>
                <a:gd name="T101" fmla="*/ 0 h 1477"/>
                <a:gd name="T102" fmla="*/ 1539 w 3050"/>
                <a:gd name="T103" fmla="*/ 0 h 1477"/>
                <a:gd name="T104" fmla="*/ 1373 w 3050"/>
                <a:gd name="T105" fmla="*/ 13 h 1477"/>
                <a:gd name="T106" fmla="*/ 1232 w 3050"/>
                <a:gd name="T107" fmla="*/ 26 h 1477"/>
                <a:gd name="T108" fmla="*/ 1104 w 3050"/>
                <a:gd name="T109" fmla="*/ 26 h 1477"/>
                <a:gd name="T110" fmla="*/ 1027 w 3050"/>
                <a:gd name="T111" fmla="*/ 26 h 1477"/>
                <a:gd name="T112" fmla="*/ 886 w 3050"/>
                <a:gd name="T113" fmla="*/ 13 h 1477"/>
                <a:gd name="T114" fmla="*/ 720 w 3050"/>
                <a:gd name="T115" fmla="*/ 0 h 1477"/>
                <a:gd name="T116" fmla="*/ 541 w 3050"/>
                <a:gd name="T117" fmla="*/ 0 h 1477"/>
                <a:gd name="T118" fmla="*/ 374 w 3050"/>
                <a:gd name="T119" fmla="*/ 13 h 1477"/>
                <a:gd name="T120" fmla="*/ 234 w 3050"/>
                <a:gd name="T121" fmla="*/ 26 h 1477"/>
                <a:gd name="T122" fmla="*/ 106 w 3050"/>
                <a:gd name="T123" fmla="*/ 26 h 1477"/>
                <a:gd name="T124" fmla="*/ 29 w 3050"/>
                <a:gd name="T125" fmla="*/ 26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8" name="Line 91"/>
            <p:cNvSpPr>
              <a:spLocks noChangeShapeType="1"/>
            </p:cNvSpPr>
            <p:nvPr/>
          </p:nvSpPr>
          <p:spPr bwMode="auto">
            <a:xfrm>
              <a:off x="5221173" y="3746376"/>
              <a:ext cx="533276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499" name="Freeform 92"/>
            <p:cNvSpPr>
              <a:spLocks/>
            </p:cNvSpPr>
            <p:nvPr/>
          </p:nvSpPr>
          <p:spPr bwMode="auto">
            <a:xfrm>
              <a:off x="5746512" y="3709862"/>
              <a:ext cx="66660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0" name="Line 94"/>
            <p:cNvSpPr>
              <a:spLocks noChangeShapeType="1"/>
            </p:cNvSpPr>
            <p:nvPr/>
          </p:nvSpPr>
          <p:spPr bwMode="auto">
            <a:xfrm>
              <a:off x="5943317" y="3535229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1" name="Line 95"/>
            <p:cNvSpPr>
              <a:spLocks noChangeShapeType="1"/>
            </p:cNvSpPr>
            <p:nvPr/>
          </p:nvSpPr>
          <p:spPr bwMode="auto">
            <a:xfrm>
              <a:off x="6432153" y="353522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2" name="Freeform 96"/>
            <p:cNvSpPr>
              <a:spLocks/>
            </p:cNvSpPr>
            <p:nvPr/>
          </p:nvSpPr>
          <p:spPr bwMode="auto">
            <a:xfrm>
              <a:off x="6519446" y="3498714"/>
              <a:ext cx="68246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3" name="Line 97"/>
            <p:cNvSpPr>
              <a:spLocks noChangeShapeType="1"/>
            </p:cNvSpPr>
            <p:nvPr/>
          </p:nvSpPr>
          <p:spPr bwMode="auto">
            <a:xfrm>
              <a:off x="5943317" y="3960700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4" name="Line 98"/>
            <p:cNvSpPr>
              <a:spLocks noChangeShapeType="1"/>
            </p:cNvSpPr>
            <p:nvPr/>
          </p:nvSpPr>
          <p:spPr bwMode="auto">
            <a:xfrm>
              <a:off x="6432153" y="3960700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5" name="Freeform 99"/>
            <p:cNvSpPr>
              <a:spLocks/>
            </p:cNvSpPr>
            <p:nvPr/>
          </p:nvSpPr>
          <p:spPr bwMode="auto">
            <a:xfrm>
              <a:off x="6519446" y="3924185"/>
              <a:ext cx="68246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6" name="Line 100"/>
            <p:cNvSpPr>
              <a:spLocks noChangeShapeType="1"/>
            </p:cNvSpPr>
            <p:nvPr/>
          </p:nvSpPr>
          <p:spPr bwMode="auto">
            <a:xfrm>
              <a:off x="5944904" y="3746376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7" name="Line 101"/>
            <p:cNvSpPr>
              <a:spLocks noChangeShapeType="1"/>
            </p:cNvSpPr>
            <p:nvPr/>
          </p:nvSpPr>
          <p:spPr bwMode="auto">
            <a:xfrm>
              <a:off x="6433741" y="3746376"/>
              <a:ext cx="9522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8" name="Freeform 102"/>
            <p:cNvSpPr>
              <a:spLocks/>
            </p:cNvSpPr>
            <p:nvPr/>
          </p:nvSpPr>
          <p:spPr bwMode="auto">
            <a:xfrm>
              <a:off x="6521032" y="3709862"/>
              <a:ext cx="68247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09" name="Rectangle 103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0" name="Rectangle 104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1" name="Rectangle 107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2" name="Rectangle 108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3" name="Freeform 109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>
                <a:gd name="T0" fmla="*/ 0 w 128"/>
                <a:gd name="T1" fmla="*/ 86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4" name="Freeform 110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>
                <a:gd name="T0" fmla="*/ 0 w 128"/>
                <a:gd name="T1" fmla="*/ 86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5" name="Freeform 111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>
                <a:gd name="T0" fmla="*/ 128 w 128"/>
                <a:gd name="T1" fmla="*/ 86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6" name="Freeform 112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>
                <a:gd name="T0" fmla="*/ 128 w 128"/>
                <a:gd name="T1" fmla="*/ 86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7" name="Rectangle 113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8" name="Rectangle 114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19" name="Freeform 117"/>
            <p:cNvSpPr>
              <a:spLocks noEditPoints="1"/>
            </p:cNvSpPr>
            <p:nvPr/>
          </p:nvSpPr>
          <p:spPr bwMode="auto">
            <a:xfrm>
              <a:off x="5471939" y="4117870"/>
              <a:ext cx="1299860" cy="687422"/>
            </a:xfrm>
            <a:custGeom>
              <a:avLst/>
              <a:gdLst>
                <a:gd name="T0" fmla="*/ 13 w 3049"/>
                <a:gd name="T1" fmla="*/ 103 h 1477"/>
                <a:gd name="T2" fmla="*/ 0 w 3049"/>
                <a:gd name="T3" fmla="*/ 269 h 1477"/>
                <a:gd name="T4" fmla="*/ 0 w 3049"/>
                <a:gd name="T5" fmla="*/ 448 h 1477"/>
                <a:gd name="T6" fmla="*/ 13 w 3049"/>
                <a:gd name="T7" fmla="*/ 615 h 1477"/>
                <a:gd name="T8" fmla="*/ 26 w 3049"/>
                <a:gd name="T9" fmla="*/ 755 h 1477"/>
                <a:gd name="T10" fmla="*/ 26 w 3049"/>
                <a:gd name="T11" fmla="*/ 883 h 1477"/>
                <a:gd name="T12" fmla="*/ 26 w 3049"/>
                <a:gd name="T13" fmla="*/ 960 h 1477"/>
                <a:gd name="T14" fmla="*/ 13 w 3049"/>
                <a:gd name="T15" fmla="*/ 1101 h 1477"/>
                <a:gd name="T16" fmla="*/ 0 w 3049"/>
                <a:gd name="T17" fmla="*/ 1267 h 1477"/>
                <a:gd name="T18" fmla="*/ 0 w 3049"/>
                <a:gd name="T19" fmla="*/ 1447 h 1477"/>
                <a:gd name="T20" fmla="*/ 162 w 3049"/>
                <a:gd name="T21" fmla="*/ 1464 h 1477"/>
                <a:gd name="T22" fmla="*/ 302 w 3049"/>
                <a:gd name="T23" fmla="*/ 1451 h 1477"/>
                <a:gd name="T24" fmla="*/ 430 w 3049"/>
                <a:gd name="T25" fmla="*/ 1451 h 1477"/>
                <a:gd name="T26" fmla="*/ 507 w 3049"/>
                <a:gd name="T27" fmla="*/ 1451 h 1477"/>
                <a:gd name="T28" fmla="*/ 648 w 3049"/>
                <a:gd name="T29" fmla="*/ 1464 h 1477"/>
                <a:gd name="T30" fmla="*/ 814 w 3049"/>
                <a:gd name="T31" fmla="*/ 1477 h 1477"/>
                <a:gd name="T32" fmla="*/ 994 w 3049"/>
                <a:gd name="T33" fmla="*/ 1477 h 1477"/>
                <a:gd name="T34" fmla="*/ 1160 w 3049"/>
                <a:gd name="T35" fmla="*/ 1464 h 1477"/>
                <a:gd name="T36" fmla="*/ 1301 w 3049"/>
                <a:gd name="T37" fmla="*/ 1451 h 1477"/>
                <a:gd name="T38" fmla="*/ 1429 w 3049"/>
                <a:gd name="T39" fmla="*/ 1451 h 1477"/>
                <a:gd name="T40" fmla="*/ 1506 w 3049"/>
                <a:gd name="T41" fmla="*/ 1451 h 1477"/>
                <a:gd name="T42" fmla="*/ 1646 w 3049"/>
                <a:gd name="T43" fmla="*/ 1464 h 1477"/>
                <a:gd name="T44" fmla="*/ 1813 w 3049"/>
                <a:gd name="T45" fmla="*/ 1477 h 1477"/>
                <a:gd name="T46" fmla="*/ 1992 w 3049"/>
                <a:gd name="T47" fmla="*/ 1477 h 1477"/>
                <a:gd name="T48" fmla="*/ 2158 w 3049"/>
                <a:gd name="T49" fmla="*/ 1464 h 1477"/>
                <a:gd name="T50" fmla="*/ 2299 w 3049"/>
                <a:gd name="T51" fmla="*/ 1451 h 1477"/>
                <a:gd name="T52" fmla="*/ 2427 w 3049"/>
                <a:gd name="T53" fmla="*/ 1451 h 1477"/>
                <a:gd name="T54" fmla="*/ 2504 w 3049"/>
                <a:gd name="T55" fmla="*/ 1451 h 1477"/>
                <a:gd name="T56" fmla="*/ 2645 w 3049"/>
                <a:gd name="T57" fmla="*/ 1464 h 1477"/>
                <a:gd name="T58" fmla="*/ 2811 w 3049"/>
                <a:gd name="T59" fmla="*/ 1477 h 1477"/>
                <a:gd name="T60" fmla="*/ 2990 w 3049"/>
                <a:gd name="T61" fmla="*/ 1477 h 1477"/>
                <a:gd name="T62" fmla="*/ 3037 w 3049"/>
                <a:gd name="T63" fmla="*/ 1344 h 1477"/>
                <a:gd name="T64" fmla="*/ 3024 w 3049"/>
                <a:gd name="T65" fmla="*/ 1203 h 1477"/>
                <a:gd name="T66" fmla="*/ 3024 w 3049"/>
                <a:gd name="T67" fmla="*/ 1075 h 1477"/>
                <a:gd name="T68" fmla="*/ 3024 w 3049"/>
                <a:gd name="T69" fmla="*/ 998 h 1477"/>
                <a:gd name="T70" fmla="*/ 3037 w 3049"/>
                <a:gd name="T71" fmla="*/ 858 h 1477"/>
                <a:gd name="T72" fmla="*/ 3049 w 3049"/>
                <a:gd name="T73" fmla="*/ 691 h 1477"/>
                <a:gd name="T74" fmla="*/ 3049 w 3049"/>
                <a:gd name="T75" fmla="*/ 512 h 1477"/>
                <a:gd name="T76" fmla="*/ 3037 w 3049"/>
                <a:gd name="T77" fmla="*/ 346 h 1477"/>
                <a:gd name="T78" fmla="*/ 3024 w 3049"/>
                <a:gd name="T79" fmla="*/ 205 h 1477"/>
                <a:gd name="T80" fmla="*/ 3024 w 3049"/>
                <a:gd name="T81" fmla="*/ 77 h 1477"/>
                <a:gd name="T82" fmla="*/ 3024 w 3049"/>
                <a:gd name="T83" fmla="*/ 26 h 1477"/>
                <a:gd name="T84" fmla="*/ 2883 w 3049"/>
                <a:gd name="T85" fmla="*/ 13 h 1477"/>
                <a:gd name="T86" fmla="*/ 2716 w 3049"/>
                <a:gd name="T87" fmla="*/ 0 h 1477"/>
                <a:gd name="T88" fmla="*/ 2537 w 3049"/>
                <a:gd name="T89" fmla="*/ 0 h 1477"/>
                <a:gd name="T90" fmla="*/ 2371 w 3049"/>
                <a:gd name="T91" fmla="*/ 13 h 1477"/>
                <a:gd name="T92" fmla="*/ 2230 w 3049"/>
                <a:gd name="T93" fmla="*/ 26 h 1477"/>
                <a:gd name="T94" fmla="*/ 2102 w 3049"/>
                <a:gd name="T95" fmla="*/ 26 h 1477"/>
                <a:gd name="T96" fmla="*/ 2025 w 3049"/>
                <a:gd name="T97" fmla="*/ 26 h 1477"/>
                <a:gd name="T98" fmla="*/ 1884 w 3049"/>
                <a:gd name="T99" fmla="*/ 13 h 1477"/>
                <a:gd name="T100" fmla="*/ 1718 w 3049"/>
                <a:gd name="T101" fmla="*/ 0 h 1477"/>
                <a:gd name="T102" fmla="*/ 1539 w 3049"/>
                <a:gd name="T103" fmla="*/ 0 h 1477"/>
                <a:gd name="T104" fmla="*/ 1372 w 3049"/>
                <a:gd name="T105" fmla="*/ 13 h 1477"/>
                <a:gd name="T106" fmla="*/ 1232 w 3049"/>
                <a:gd name="T107" fmla="*/ 26 h 1477"/>
                <a:gd name="T108" fmla="*/ 1104 w 3049"/>
                <a:gd name="T109" fmla="*/ 26 h 1477"/>
                <a:gd name="T110" fmla="*/ 1027 w 3049"/>
                <a:gd name="T111" fmla="*/ 26 h 1477"/>
                <a:gd name="T112" fmla="*/ 886 w 3049"/>
                <a:gd name="T113" fmla="*/ 13 h 1477"/>
                <a:gd name="T114" fmla="*/ 720 w 3049"/>
                <a:gd name="T115" fmla="*/ 0 h 1477"/>
                <a:gd name="T116" fmla="*/ 540 w 3049"/>
                <a:gd name="T117" fmla="*/ 0 h 1477"/>
                <a:gd name="T118" fmla="*/ 374 w 3049"/>
                <a:gd name="T119" fmla="*/ 13 h 1477"/>
                <a:gd name="T120" fmla="*/ 233 w 3049"/>
                <a:gd name="T121" fmla="*/ 26 h 1477"/>
                <a:gd name="T122" fmla="*/ 105 w 3049"/>
                <a:gd name="T123" fmla="*/ 26 h 1477"/>
                <a:gd name="T124" fmla="*/ 28 w 3049"/>
                <a:gd name="T125" fmla="*/ 26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0" name="Line 118"/>
            <p:cNvSpPr>
              <a:spLocks noChangeShapeType="1"/>
            </p:cNvSpPr>
            <p:nvPr/>
          </p:nvSpPr>
          <p:spPr bwMode="auto">
            <a:xfrm>
              <a:off x="5217998" y="4467137"/>
              <a:ext cx="534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1" name="Freeform 119"/>
            <p:cNvSpPr>
              <a:spLocks/>
            </p:cNvSpPr>
            <p:nvPr/>
          </p:nvSpPr>
          <p:spPr bwMode="auto">
            <a:xfrm>
              <a:off x="5743338" y="4430623"/>
              <a:ext cx="68247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2" name="Line 121"/>
            <p:cNvSpPr>
              <a:spLocks noChangeShapeType="1"/>
            </p:cNvSpPr>
            <p:nvPr/>
          </p:nvSpPr>
          <p:spPr bwMode="auto">
            <a:xfrm>
              <a:off x="5940142" y="4255989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3" name="Line 122"/>
            <p:cNvSpPr>
              <a:spLocks noChangeShapeType="1"/>
            </p:cNvSpPr>
            <p:nvPr/>
          </p:nvSpPr>
          <p:spPr bwMode="auto">
            <a:xfrm>
              <a:off x="6430566" y="425598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4" name="Freeform 123"/>
            <p:cNvSpPr>
              <a:spLocks/>
            </p:cNvSpPr>
            <p:nvPr/>
          </p:nvSpPr>
          <p:spPr bwMode="auto">
            <a:xfrm>
              <a:off x="6517858" y="4219475"/>
              <a:ext cx="66660" cy="74617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3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5" name="Line 124"/>
            <p:cNvSpPr>
              <a:spLocks noChangeShapeType="1"/>
            </p:cNvSpPr>
            <p:nvPr/>
          </p:nvSpPr>
          <p:spPr bwMode="auto">
            <a:xfrm>
              <a:off x="5940142" y="4681461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6" name="Line 125"/>
            <p:cNvSpPr>
              <a:spLocks noChangeShapeType="1"/>
            </p:cNvSpPr>
            <p:nvPr/>
          </p:nvSpPr>
          <p:spPr bwMode="auto">
            <a:xfrm>
              <a:off x="6430566" y="4681461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7" name="Freeform 126"/>
            <p:cNvSpPr>
              <a:spLocks/>
            </p:cNvSpPr>
            <p:nvPr/>
          </p:nvSpPr>
          <p:spPr bwMode="auto">
            <a:xfrm>
              <a:off x="6517858" y="4644946"/>
              <a:ext cx="66660" cy="74617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3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8" name="Line 127"/>
            <p:cNvSpPr>
              <a:spLocks noChangeShapeType="1"/>
            </p:cNvSpPr>
            <p:nvPr/>
          </p:nvSpPr>
          <p:spPr bwMode="auto">
            <a:xfrm>
              <a:off x="5943317" y="4467137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29" name="Line 128"/>
            <p:cNvSpPr>
              <a:spLocks noChangeShapeType="1"/>
            </p:cNvSpPr>
            <p:nvPr/>
          </p:nvSpPr>
          <p:spPr bwMode="auto">
            <a:xfrm>
              <a:off x="6432153" y="4467137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0" name="Freeform 129"/>
            <p:cNvSpPr>
              <a:spLocks/>
            </p:cNvSpPr>
            <p:nvPr/>
          </p:nvSpPr>
          <p:spPr bwMode="auto">
            <a:xfrm>
              <a:off x="6519446" y="4430623"/>
              <a:ext cx="68246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1" name="Rectangle 130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2" name="Rectangle 131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3" name="Rectangle 134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4" name="Rectangle 135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5" name="Freeform 138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>
                <a:gd name="T0" fmla="*/ 0 w 128"/>
                <a:gd name="T1" fmla="*/ 87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6" name="Freeform 139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>
                <a:gd name="T0" fmla="*/ 0 w 128"/>
                <a:gd name="T1" fmla="*/ 87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7" name="Freeform 140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>
                <a:gd name="T0" fmla="*/ 128 w 128"/>
                <a:gd name="T1" fmla="*/ 87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8" name="Freeform 141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>
                <a:gd name="T0" fmla="*/ 128 w 128"/>
                <a:gd name="T1" fmla="*/ 87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7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39" name="Rectangle 142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0" name="Rectangle 143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1" name="Freeform 146"/>
            <p:cNvSpPr>
              <a:spLocks noEditPoints="1"/>
            </p:cNvSpPr>
            <p:nvPr/>
          </p:nvSpPr>
          <p:spPr bwMode="auto">
            <a:xfrm>
              <a:off x="5467177" y="4838630"/>
              <a:ext cx="1299861" cy="687422"/>
            </a:xfrm>
            <a:custGeom>
              <a:avLst/>
              <a:gdLst>
                <a:gd name="T0" fmla="*/ 13 w 3050"/>
                <a:gd name="T1" fmla="*/ 103 h 1477"/>
                <a:gd name="T2" fmla="*/ 0 w 3050"/>
                <a:gd name="T3" fmla="*/ 269 h 1477"/>
                <a:gd name="T4" fmla="*/ 0 w 3050"/>
                <a:gd name="T5" fmla="*/ 448 h 1477"/>
                <a:gd name="T6" fmla="*/ 13 w 3050"/>
                <a:gd name="T7" fmla="*/ 615 h 1477"/>
                <a:gd name="T8" fmla="*/ 26 w 3050"/>
                <a:gd name="T9" fmla="*/ 755 h 1477"/>
                <a:gd name="T10" fmla="*/ 26 w 3050"/>
                <a:gd name="T11" fmla="*/ 883 h 1477"/>
                <a:gd name="T12" fmla="*/ 26 w 3050"/>
                <a:gd name="T13" fmla="*/ 960 h 1477"/>
                <a:gd name="T14" fmla="*/ 13 w 3050"/>
                <a:gd name="T15" fmla="*/ 1101 h 1477"/>
                <a:gd name="T16" fmla="*/ 0 w 3050"/>
                <a:gd name="T17" fmla="*/ 1267 h 1477"/>
                <a:gd name="T18" fmla="*/ 0 w 3050"/>
                <a:gd name="T19" fmla="*/ 1447 h 1477"/>
                <a:gd name="T20" fmla="*/ 162 w 3050"/>
                <a:gd name="T21" fmla="*/ 1464 h 1477"/>
                <a:gd name="T22" fmla="*/ 303 w 3050"/>
                <a:gd name="T23" fmla="*/ 1452 h 1477"/>
                <a:gd name="T24" fmla="*/ 431 w 3050"/>
                <a:gd name="T25" fmla="*/ 1452 h 1477"/>
                <a:gd name="T26" fmla="*/ 507 w 3050"/>
                <a:gd name="T27" fmla="*/ 1452 h 1477"/>
                <a:gd name="T28" fmla="*/ 648 w 3050"/>
                <a:gd name="T29" fmla="*/ 1464 h 1477"/>
                <a:gd name="T30" fmla="*/ 815 w 3050"/>
                <a:gd name="T31" fmla="*/ 1477 h 1477"/>
                <a:gd name="T32" fmla="*/ 994 w 3050"/>
                <a:gd name="T33" fmla="*/ 1477 h 1477"/>
                <a:gd name="T34" fmla="*/ 1160 w 3050"/>
                <a:gd name="T35" fmla="*/ 1464 h 1477"/>
                <a:gd name="T36" fmla="*/ 1301 w 3050"/>
                <a:gd name="T37" fmla="*/ 1452 h 1477"/>
                <a:gd name="T38" fmla="*/ 1429 w 3050"/>
                <a:gd name="T39" fmla="*/ 1452 h 1477"/>
                <a:gd name="T40" fmla="*/ 1506 w 3050"/>
                <a:gd name="T41" fmla="*/ 1452 h 1477"/>
                <a:gd name="T42" fmla="*/ 1647 w 3050"/>
                <a:gd name="T43" fmla="*/ 1464 h 1477"/>
                <a:gd name="T44" fmla="*/ 1813 w 3050"/>
                <a:gd name="T45" fmla="*/ 1477 h 1477"/>
                <a:gd name="T46" fmla="*/ 1992 w 3050"/>
                <a:gd name="T47" fmla="*/ 1477 h 1477"/>
                <a:gd name="T48" fmla="*/ 2159 w 3050"/>
                <a:gd name="T49" fmla="*/ 1464 h 1477"/>
                <a:gd name="T50" fmla="*/ 2299 w 3050"/>
                <a:gd name="T51" fmla="*/ 1452 h 1477"/>
                <a:gd name="T52" fmla="*/ 2427 w 3050"/>
                <a:gd name="T53" fmla="*/ 1452 h 1477"/>
                <a:gd name="T54" fmla="*/ 2504 w 3050"/>
                <a:gd name="T55" fmla="*/ 1452 h 1477"/>
                <a:gd name="T56" fmla="*/ 2645 w 3050"/>
                <a:gd name="T57" fmla="*/ 1464 h 1477"/>
                <a:gd name="T58" fmla="*/ 2811 w 3050"/>
                <a:gd name="T59" fmla="*/ 1477 h 1477"/>
                <a:gd name="T60" fmla="*/ 2991 w 3050"/>
                <a:gd name="T61" fmla="*/ 1477 h 1477"/>
                <a:gd name="T62" fmla="*/ 3037 w 3050"/>
                <a:gd name="T63" fmla="*/ 1344 h 1477"/>
                <a:gd name="T64" fmla="*/ 3024 w 3050"/>
                <a:gd name="T65" fmla="*/ 1203 h 1477"/>
                <a:gd name="T66" fmla="*/ 3024 w 3050"/>
                <a:gd name="T67" fmla="*/ 1075 h 1477"/>
                <a:gd name="T68" fmla="*/ 3024 w 3050"/>
                <a:gd name="T69" fmla="*/ 999 h 1477"/>
                <a:gd name="T70" fmla="*/ 3037 w 3050"/>
                <a:gd name="T71" fmla="*/ 858 h 1477"/>
                <a:gd name="T72" fmla="*/ 3050 w 3050"/>
                <a:gd name="T73" fmla="*/ 691 h 1477"/>
                <a:gd name="T74" fmla="*/ 3050 w 3050"/>
                <a:gd name="T75" fmla="*/ 512 h 1477"/>
                <a:gd name="T76" fmla="*/ 3037 w 3050"/>
                <a:gd name="T77" fmla="*/ 346 h 1477"/>
                <a:gd name="T78" fmla="*/ 3024 w 3050"/>
                <a:gd name="T79" fmla="*/ 205 h 1477"/>
                <a:gd name="T80" fmla="*/ 3024 w 3050"/>
                <a:gd name="T81" fmla="*/ 77 h 1477"/>
                <a:gd name="T82" fmla="*/ 3024 w 3050"/>
                <a:gd name="T83" fmla="*/ 26 h 1477"/>
                <a:gd name="T84" fmla="*/ 2883 w 3050"/>
                <a:gd name="T85" fmla="*/ 13 h 1477"/>
                <a:gd name="T86" fmla="*/ 2717 w 3050"/>
                <a:gd name="T87" fmla="*/ 0 h 1477"/>
                <a:gd name="T88" fmla="*/ 2537 w 3050"/>
                <a:gd name="T89" fmla="*/ 0 h 1477"/>
                <a:gd name="T90" fmla="*/ 2371 w 3050"/>
                <a:gd name="T91" fmla="*/ 13 h 1477"/>
                <a:gd name="T92" fmla="*/ 2230 w 3050"/>
                <a:gd name="T93" fmla="*/ 26 h 1477"/>
                <a:gd name="T94" fmla="*/ 2102 w 3050"/>
                <a:gd name="T95" fmla="*/ 26 h 1477"/>
                <a:gd name="T96" fmla="*/ 2025 w 3050"/>
                <a:gd name="T97" fmla="*/ 26 h 1477"/>
                <a:gd name="T98" fmla="*/ 1885 w 3050"/>
                <a:gd name="T99" fmla="*/ 13 h 1477"/>
                <a:gd name="T100" fmla="*/ 1718 w 3050"/>
                <a:gd name="T101" fmla="*/ 0 h 1477"/>
                <a:gd name="T102" fmla="*/ 1539 w 3050"/>
                <a:gd name="T103" fmla="*/ 0 h 1477"/>
                <a:gd name="T104" fmla="*/ 1373 w 3050"/>
                <a:gd name="T105" fmla="*/ 13 h 1477"/>
                <a:gd name="T106" fmla="*/ 1232 w 3050"/>
                <a:gd name="T107" fmla="*/ 26 h 1477"/>
                <a:gd name="T108" fmla="*/ 1104 w 3050"/>
                <a:gd name="T109" fmla="*/ 26 h 1477"/>
                <a:gd name="T110" fmla="*/ 1027 w 3050"/>
                <a:gd name="T111" fmla="*/ 26 h 1477"/>
                <a:gd name="T112" fmla="*/ 886 w 3050"/>
                <a:gd name="T113" fmla="*/ 13 h 1477"/>
                <a:gd name="T114" fmla="*/ 720 w 3050"/>
                <a:gd name="T115" fmla="*/ 0 h 1477"/>
                <a:gd name="T116" fmla="*/ 541 w 3050"/>
                <a:gd name="T117" fmla="*/ 0 h 1477"/>
                <a:gd name="T118" fmla="*/ 374 w 3050"/>
                <a:gd name="T119" fmla="*/ 13 h 1477"/>
                <a:gd name="T120" fmla="*/ 233 w 3050"/>
                <a:gd name="T121" fmla="*/ 26 h 1477"/>
                <a:gd name="T122" fmla="*/ 105 w 3050"/>
                <a:gd name="T123" fmla="*/ 26 h 1477"/>
                <a:gd name="T124" fmla="*/ 29 w 3050"/>
                <a:gd name="T125" fmla="*/ 26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2" name="Line 147"/>
            <p:cNvSpPr>
              <a:spLocks noChangeShapeType="1"/>
            </p:cNvSpPr>
            <p:nvPr/>
          </p:nvSpPr>
          <p:spPr bwMode="auto">
            <a:xfrm>
              <a:off x="5214824" y="5189486"/>
              <a:ext cx="534863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3" name="Freeform 148"/>
            <p:cNvSpPr>
              <a:spLocks/>
            </p:cNvSpPr>
            <p:nvPr/>
          </p:nvSpPr>
          <p:spPr bwMode="auto">
            <a:xfrm>
              <a:off x="5740164" y="5151384"/>
              <a:ext cx="68247" cy="74616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4" name="Line 150"/>
            <p:cNvSpPr>
              <a:spLocks noChangeShapeType="1"/>
            </p:cNvSpPr>
            <p:nvPr/>
          </p:nvSpPr>
          <p:spPr bwMode="auto">
            <a:xfrm>
              <a:off x="5936968" y="4978337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5" name="Line 151"/>
            <p:cNvSpPr>
              <a:spLocks noChangeShapeType="1"/>
            </p:cNvSpPr>
            <p:nvPr/>
          </p:nvSpPr>
          <p:spPr bwMode="auto">
            <a:xfrm>
              <a:off x="6427392" y="4978337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6" name="Freeform 152"/>
            <p:cNvSpPr>
              <a:spLocks/>
            </p:cNvSpPr>
            <p:nvPr/>
          </p:nvSpPr>
          <p:spPr bwMode="auto">
            <a:xfrm>
              <a:off x="6514684" y="4940235"/>
              <a:ext cx="66660" cy="74617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7" name="Line 153"/>
            <p:cNvSpPr>
              <a:spLocks noChangeShapeType="1"/>
            </p:cNvSpPr>
            <p:nvPr/>
          </p:nvSpPr>
          <p:spPr bwMode="auto">
            <a:xfrm>
              <a:off x="5936968" y="5403808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8" name="Line 154"/>
            <p:cNvSpPr>
              <a:spLocks noChangeShapeType="1"/>
            </p:cNvSpPr>
            <p:nvPr/>
          </p:nvSpPr>
          <p:spPr bwMode="auto">
            <a:xfrm>
              <a:off x="6427392" y="540380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49" name="Freeform 155"/>
            <p:cNvSpPr>
              <a:spLocks/>
            </p:cNvSpPr>
            <p:nvPr/>
          </p:nvSpPr>
          <p:spPr bwMode="auto">
            <a:xfrm>
              <a:off x="6514684" y="5365706"/>
              <a:ext cx="66660" cy="74617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4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0" name="Line 156"/>
            <p:cNvSpPr>
              <a:spLocks noChangeShapeType="1"/>
            </p:cNvSpPr>
            <p:nvPr/>
          </p:nvSpPr>
          <p:spPr bwMode="auto">
            <a:xfrm>
              <a:off x="5938556" y="5189486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1" name="Line 157"/>
            <p:cNvSpPr>
              <a:spLocks noChangeShapeType="1"/>
            </p:cNvSpPr>
            <p:nvPr/>
          </p:nvSpPr>
          <p:spPr bwMode="auto">
            <a:xfrm>
              <a:off x="6428979" y="5189486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2" name="Freeform 158"/>
            <p:cNvSpPr>
              <a:spLocks/>
            </p:cNvSpPr>
            <p:nvPr/>
          </p:nvSpPr>
          <p:spPr bwMode="auto">
            <a:xfrm>
              <a:off x="6514684" y="5151384"/>
              <a:ext cx="69834" cy="74616"/>
            </a:xfrm>
            <a:custGeom>
              <a:avLst/>
              <a:gdLst>
                <a:gd name="T0" fmla="*/ 0 w 68"/>
                <a:gd name="T1" fmla="*/ 0 h 67"/>
                <a:gd name="T2" fmla="*/ 68 w 68"/>
                <a:gd name="T3" fmla="*/ 34 h 67"/>
                <a:gd name="T4" fmla="*/ 0 w 68"/>
                <a:gd name="T5" fmla="*/ 67 h 67"/>
                <a:gd name="T6" fmla="*/ 0 w 68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3" name="Rectangle 159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4" name="Rectangle 160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5" name="Rectangle 163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6" name="Rectangle 164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7" name="Freeform 165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>
                <a:gd name="T0" fmla="*/ 0 w 128"/>
                <a:gd name="T1" fmla="*/ 86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8" name="Freeform 166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>
                <a:gd name="T0" fmla="*/ 0 w 128"/>
                <a:gd name="T1" fmla="*/ 86 h 521"/>
                <a:gd name="T2" fmla="*/ 0 w 128"/>
                <a:gd name="T3" fmla="*/ 434 h 521"/>
                <a:gd name="T4" fmla="*/ 128 w 128"/>
                <a:gd name="T5" fmla="*/ 521 h 521"/>
                <a:gd name="T6" fmla="*/ 128 w 128"/>
                <a:gd name="T7" fmla="*/ 0 h 521"/>
                <a:gd name="T8" fmla="*/ 0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59" name="Freeform 167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>
                <a:gd name="T0" fmla="*/ 128 w 128"/>
                <a:gd name="T1" fmla="*/ 86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0" name="Freeform 168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>
                <a:gd name="T0" fmla="*/ 128 w 128"/>
                <a:gd name="T1" fmla="*/ 86 h 521"/>
                <a:gd name="T2" fmla="*/ 128 w 128"/>
                <a:gd name="T3" fmla="*/ 434 h 521"/>
                <a:gd name="T4" fmla="*/ 0 w 128"/>
                <a:gd name="T5" fmla="*/ 521 h 521"/>
                <a:gd name="T6" fmla="*/ 0 w 128"/>
                <a:gd name="T7" fmla="*/ 0 h 521"/>
                <a:gd name="T8" fmla="*/ 128 w 128"/>
                <a:gd name="T9" fmla="*/ 86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1" name="Rectangle 169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2" name="Rectangle 170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3" name="Freeform 173"/>
            <p:cNvSpPr>
              <a:spLocks noEditPoints="1"/>
            </p:cNvSpPr>
            <p:nvPr/>
          </p:nvSpPr>
          <p:spPr bwMode="auto">
            <a:xfrm>
              <a:off x="5467177" y="5559391"/>
              <a:ext cx="1299861" cy="689009"/>
            </a:xfrm>
            <a:custGeom>
              <a:avLst/>
              <a:gdLst>
                <a:gd name="T0" fmla="*/ 13 w 3049"/>
                <a:gd name="T1" fmla="*/ 103 h 1477"/>
                <a:gd name="T2" fmla="*/ 0 w 3049"/>
                <a:gd name="T3" fmla="*/ 269 h 1477"/>
                <a:gd name="T4" fmla="*/ 0 w 3049"/>
                <a:gd name="T5" fmla="*/ 448 h 1477"/>
                <a:gd name="T6" fmla="*/ 13 w 3049"/>
                <a:gd name="T7" fmla="*/ 615 h 1477"/>
                <a:gd name="T8" fmla="*/ 26 w 3049"/>
                <a:gd name="T9" fmla="*/ 756 h 1477"/>
                <a:gd name="T10" fmla="*/ 26 w 3049"/>
                <a:gd name="T11" fmla="*/ 884 h 1477"/>
                <a:gd name="T12" fmla="*/ 26 w 3049"/>
                <a:gd name="T13" fmla="*/ 960 h 1477"/>
                <a:gd name="T14" fmla="*/ 13 w 3049"/>
                <a:gd name="T15" fmla="*/ 1101 h 1477"/>
                <a:gd name="T16" fmla="*/ 0 w 3049"/>
                <a:gd name="T17" fmla="*/ 1268 h 1477"/>
                <a:gd name="T18" fmla="*/ 0 w 3049"/>
                <a:gd name="T19" fmla="*/ 1447 h 1477"/>
                <a:gd name="T20" fmla="*/ 161 w 3049"/>
                <a:gd name="T21" fmla="*/ 1464 h 1477"/>
                <a:gd name="T22" fmla="*/ 302 w 3049"/>
                <a:gd name="T23" fmla="*/ 1452 h 1477"/>
                <a:gd name="T24" fmla="*/ 430 w 3049"/>
                <a:gd name="T25" fmla="*/ 1452 h 1477"/>
                <a:gd name="T26" fmla="*/ 507 w 3049"/>
                <a:gd name="T27" fmla="*/ 1452 h 1477"/>
                <a:gd name="T28" fmla="*/ 648 w 3049"/>
                <a:gd name="T29" fmla="*/ 1464 h 1477"/>
                <a:gd name="T30" fmla="*/ 814 w 3049"/>
                <a:gd name="T31" fmla="*/ 1477 h 1477"/>
                <a:gd name="T32" fmla="*/ 993 w 3049"/>
                <a:gd name="T33" fmla="*/ 1477 h 1477"/>
                <a:gd name="T34" fmla="*/ 1160 w 3049"/>
                <a:gd name="T35" fmla="*/ 1464 h 1477"/>
                <a:gd name="T36" fmla="*/ 1301 w 3049"/>
                <a:gd name="T37" fmla="*/ 1452 h 1477"/>
                <a:gd name="T38" fmla="*/ 1429 w 3049"/>
                <a:gd name="T39" fmla="*/ 1452 h 1477"/>
                <a:gd name="T40" fmla="*/ 1505 w 3049"/>
                <a:gd name="T41" fmla="*/ 1452 h 1477"/>
                <a:gd name="T42" fmla="*/ 1646 w 3049"/>
                <a:gd name="T43" fmla="*/ 1464 h 1477"/>
                <a:gd name="T44" fmla="*/ 1813 w 3049"/>
                <a:gd name="T45" fmla="*/ 1477 h 1477"/>
                <a:gd name="T46" fmla="*/ 1992 w 3049"/>
                <a:gd name="T47" fmla="*/ 1477 h 1477"/>
                <a:gd name="T48" fmla="*/ 2158 w 3049"/>
                <a:gd name="T49" fmla="*/ 1464 h 1477"/>
                <a:gd name="T50" fmla="*/ 2299 w 3049"/>
                <a:gd name="T51" fmla="*/ 1452 h 1477"/>
                <a:gd name="T52" fmla="*/ 2427 w 3049"/>
                <a:gd name="T53" fmla="*/ 1452 h 1477"/>
                <a:gd name="T54" fmla="*/ 2504 w 3049"/>
                <a:gd name="T55" fmla="*/ 1452 h 1477"/>
                <a:gd name="T56" fmla="*/ 2645 w 3049"/>
                <a:gd name="T57" fmla="*/ 1464 h 1477"/>
                <a:gd name="T58" fmla="*/ 2811 w 3049"/>
                <a:gd name="T59" fmla="*/ 1477 h 1477"/>
                <a:gd name="T60" fmla="*/ 2990 w 3049"/>
                <a:gd name="T61" fmla="*/ 1477 h 1477"/>
                <a:gd name="T62" fmla="*/ 3036 w 3049"/>
                <a:gd name="T63" fmla="*/ 1344 h 1477"/>
                <a:gd name="T64" fmla="*/ 3024 w 3049"/>
                <a:gd name="T65" fmla="*/ 1203 h 1477"/>
                <a:gd name="T66" fmla="*/ 3024 w 3049"/>
                <a:gd name="T67" fmla="*/ 1075 h 1477"/>
                <a:gd name="T68" fmla="*/ 3024 w 3049"/>
                <a:gd name="T69" fmla="*/ 999 h 1477"/>
                <a:gd name="T70" fmla="*/ 3036 w 3049"/>
                <a:gd name="T71" fmla="*/ 858 h 1477"/>
                <a:gd name="T72" fmla="*/ 3049 w 3049"/>
                <a:gd name="T73" fmla="*/ 691 h 1477"/>
                <a:gd name="T74" fmla="*/ 3049 w 3049"/>
                <a:gd name="T75" fmla="*/ 512 h 1477"/>
                <a:gd name="T76" fmla="*/ 3036 w 3049"/>
                <a:gd name="T77" fmla="*/ 346 h 1477"/>
                <a:gd name="T78" fmla="*/ 3024 w 3049"/>
                <a:gd name="T79" fmla="*/ 205 h 1477"/>
                <a:gd name="T80" fmla="*/ 3024 w 3049"/>
                <a:gd name="T81" fmla="*/ 77 h 1477"/>
                <a:gd name="T82" fmla="*/ 3024 w 3049"/>
                <a:gd name="T83" fmla="*/ 26 h 1477"/>
                <a:gd name="T84" fmla="*/ 2883 w 3049"/>
                <a:gd name="T85" fmla="*/ 13 h 1477"/>
                <a:gd name="T86" fmla="*/ 2716 w 3049"/>
                <a:gd name="T87" fmla="*/ 0 h 1477"/>
                <a:gd name="T88" fmla="*/ 2537 w 3049"/>
                <a:gd name="T89" fmla="*/ 0 h 1477"/>
                <a:gd name="T90" fmla="*/ 2371 w 3049"/>
                <a:gd name="T91" fmla="*/ 13 h 1477"/>
                <a:gd name="T92" fmla="*/ 2230 w 3049"/>
                <a:gd name="T93" fmla="*/ 26 h 1477"/>
                <a:gd name="T94" fmla="*/ 2102 w 3049"/>
                <a:gd name="T95" fmla="*/ 26 h 1477"/>
                <a:gd name="T96" fmla="*/ 2025 w 3049"/>
                <a:gd name="T97" fmla="*/ 26 h 1477"/>
                <a:gd name="T98" fmla="*/ 1884 w 3049"/>
                <a:gd name="T99" fmla="*/ 13 h 1477"/>
                <a:gd name="T100" fmla="*/ 1718 w 3049"/>
                <a:gd name="T101" fmla="*/ 0 h 1477"/>
                <a:gd name="T102" fmla="*/ 1539 w 3049"/>
                <a:gd name="T103" fmla="*/ 0 h 1477"/>
                <a:gd name="T104" fmla="*/ 1372 w 3049"/>
                <a:gd name="T105" fmla="*/ 13 h 1477"/>
                <a:gd name="T106" fmla="*/ 1232 w 3049"/>
                <a:gd name="T107" fmla="*/ 26 h 1477"/>
                <a:gd name="T108" fmla="*/ 1104 w 3049"/>
                <a:gd name="T109" fmla="*/ 26 h 1477"/>
                <a:gd name="T110" fmla="*/ 1027 w 3049"/>
                <a:gd name="T111" fmla="*/ 26 h 1477"/>
                <a:gd name="T112" fmla="*/ 886 w 3049"/>
                <a:gd name="T113" fmla="*/ 13 h 1477"/>
                <a:gd name="T114" fmla="*/ 720 w 3049"/>
                <a:gd name="T115" fmla="*/ 0 h 1477"/>
                <a:gd name="T116" fmla="*/ 540 w 3049"/>
                <a:gd name="T117" fmla="*/ 0 h 1477"/>
                <a:gd name="T118" fmla="*/ 374 w 3049"/>
                <a:gd name="T119" fmla="*/ 13 h 1477"/>
                <a:gd name="T120" fmla="*/ 233 w 3049"/>
                <a:gd name="T121" fmla="*/ 26 h 1477"/>
                <a:gd name="T122" fmla="*/ 105 w 3049"/>
                <a:gd name="T123" fmla="*/ 26 h 1477"/>
                <a:gd name="T124" fmla="*/ 28 w 3049"/>
                <a:gd name="T125" fmla="*/ 26 h 1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4" name="Line 174"/>
            <p:cNvSpPr>
              <a:spLocks noChangeShapeType="1"/>
            </p:cNvSpPr>
            <p:nvPr/>
          </p:nvSpPr>
          <p:spPr bwMode="auto">
            <a:xfrm>
              <a:off x="5213236" y="5910246"/>
              <a:ext cx="53486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5" name="Freeform 175"/>
            <p:cNvSpPr>
              <a:spLocks/>
            </p:cNvSpPr>
            <p:nvPr/>
          </p:nvSpPr>
          <p:spPr bwMode="auto">
            <a:xfrm>
              <a:off x="5738577" y="5873731"/>
              <a:ext cx="68246" cy="73029"/>
            </a:xfrm>
            <a:custGeom>
              <a:avLst/>
              <a:gdLst>
                <a:gd name="T0" fmla="*/ 0 w 67"/>
                <a:gd name="T1" fmla="*/ 0 h 66"/>
                <a:gd name="T2" fmla="*/ 67 w 67"/>
                <a:gd name="T3" fmla="*/ 33 h 66"/>
                <a:gd name="T4" fmla="*/ 0 w 67"/>
                <a:gd name="T5" fmla="*/ 66 h 66"/>
                <a:gd name="T6" fmla="*/ 0 w 6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6" name="Line 177"/>
            <p:cNvSpPr>
              <a:spLocks noChangeShapeType="1"/>
            </p:cNvSpPr>
            <p:nvPr/>
          </p:nvSpPr>
          <p:spPr bwMode="auto">
            <a:xfrm>
              <a:off x="5935382" y="5699098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7" name="Line 178"/>
            <p:cNvSpPr>
              <a:spLocks noChangeShapeType="1"/>
            </p:cNvSpPr>
            <p:nvPr/>
          </p:nvSpPr>
          <p:spPr bwMode="auto">
            <a:xfrm>
              <a:off x="6425805" y="569909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8" name="Freeform 179"/>
            <p:cNvSpPr>
              <a:spLocks/>
            </p:cNvSpPr>
            <p:nvPr/>
          </p:nvSpPr>
          <p:spPr bwMode="auto">
            <a:xfrm>
              <a:off x="6513097" y="5662584"/>
              <a:ext cx="66660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3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69" name="Line 180"/>
            <p:cNvSpPr>
              <a:spLocks noChangeShapeType="1"/>
            </p:cNvSpPr>
            <p:nvPr/>
          </p:nvSpPr>
          <p:spPr bwMode="auto">
            <a:xfrm>
              <a:off x="5935382" y="6124569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0" name="Line 181"/>
            <p:cNvSpPr>
              <a:spLocks noChangeShapeType="1"/>
            </p:cNvSpPr>
            <p:nvPr/>
          </p:nvSpPr>
          <p:spPr bwMode="auto">
            <a:xfrm>
              <a:off x="6425805" y="6124569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1" name="Freeform 182"/>
            <p:cNvSpPr>
              <a:spLocks/>
            </p:cNvSpPr>
            <p:nvPr/>
          </p:nvSpPr>
          <p:spPr bwMode="auto">
            <a:xfrm>
              <a:off x="6513097" y="6088055"/>
              <a:ext cx="66660" cy="73029"/>
            </a:xfrm>
            <a:custGeom>
              <a:avLst/>
              <a:gdLst>
                <a:gd name="T0" fmla="*/ 0 w 67"/>
                <a:gd name="T1" fmla="*/ 0 h 67"/>
                <a:gd name="T2" fmla="*/ 67 w 67"/>
                <a:gd name="T3" fmla="*/ 33 h 67"/>
                <a:gd name="T4" fmla="*/ 0 w 67"/>
                <a:gd name="T5" fmla="*/ 67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2" name="Line 183"/>
            <p:cNvSpPr>
              <a:spLocks noChangeShapeType="1"/>
            </p:cNvSpPr>
            <p:nvPr/>
          </p:nvSpPr>
          <p:spPr bwMode="auto">
            <a:xfrm>
              <a:off x="5936968" y="5910246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3" name="Line 184"/>
            <p:cNvSpPr>
              <a:spLocks noChangeShapeType="1"/>
            </p:cNvSpPr>
            <p:nvPr/>
          </p:nvSpPr>
          <p:spPr bwMode="auto">
            <a:xfrm>
              <a:off x="6427392" y="5910246"/>
              <a:ext cx="9681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4" name="Freeform 185"/>
            <p:cNvSpPr>
              <a:spLocks/>
            </p:cNvSpPr>
            <p:nvPr/>
          </p:nvSpPr>
          <p:spPr bwMode="auto">
            <a:xfrm>
              <a:off x="6514684" y="5873731"/>
              <a:ext cx="66660" cy="73029"/>
            </a:xfrm>
            <a:custGeom>
              <a:avLst/>
              <a:gdLst>
                <a:gd name="T0" fmla="*/ 0 w 67"/>
                <a:gd name="T1" fmla="*/ 0 h 66"/>
                <a:gd name="T2" fmla="*/ 67 w 67"/>
                <a:gd name="T3" fmla="*/ 33 h 66"/>
                <a:gd name="T4" fmla="*/ 0 w 67"/>
                <a:gd name="T5" fmla="*/ 66 h 66"/>
                <a:gd name="T6" fmla="*/ 0 w 6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5" name="Rectangle 186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6" name="Rectangle 187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7" name="Rectangle 190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8" name="Rectangle 191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  <a:latin typeface="Perpetu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579" name="Line 199"/>
            <p:cNvSpPr>
              <a:spLocks noChangeShapeType="1"/>
            </p:cNvSpPr>
            <p:nvPr/>
          </p:nvSpPr>
          <p:spPr bwMode="auto">
            <a:xfrm flipH="1">
              <a:off x="6708314" y="5910246"/>
              <a:ext cx="63485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6350" y="2149475"/>
          <a:ext cx="2974974" cy="2409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658"/>
                <a:gridCol w="991658"/>
                <a:gridCol w="991658"/>
              </a:tblGrid>
              <a:tr h="803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2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3317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The Problem: Packet Scheduling</a:t>
            </a:r>
          </a:p>
        </p:txBody>
      </p:sp>
      <p:grpSp>
        <p:nvGrpSpPr>
          <p:cNvPr id="183318" name="Group 105"/>
          <p:cNvGrpSpPr>
            <a:grpSpLocks/>
          </p:cNvGrpSpPr>
          <p:nvPr/>
        </p:nvGrpSpPr>
        <p:grpSpPr bwMode="auto">
          <a:xfrm>
            <a:off x="1657350" y="2365375"/>
            <a:ext cx="838200" cy="717550"/>
            <a:chOff x="5715000" y="2286000"/>
            <a:chExt cx="838200" cy="717187"/>
          </a:xfrm>
        </p:grpSpPr>
        <p:sp>
          <p:nvSpPr>
            <p:cNvPr id="183455" name="Oval 31"/>
            <p:cNvSpPr>
              <a:spLocks noChangeArrowheads="1"/>
            </p:cNvSpPr>
            <p:nvPr/>
          </p:nvSpPr>
          <p:spPr bwMode="auto"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05" name="Straight Connector 104"/>
            <p:cNvCxnSpPr>
              <a:endCxn id="18345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19" name="Group 106"/>
          <p:cNvGrpSpPr>
            <a:grpSpLocks/>
          </p:cNvGrpSpPr>
          <p:nvPr/>
        </p:nvGrpSpPr>
        <p:grpSpPr bwMode="auto">
          <a:xfrm>
            <a:off x="652463" y="2368550"/>
            <a:ext cx="838200" cy="715963"/>
            <a:chOff x="5715000" y="2286000"/>
            <a:chExt cx="838200" cy="717187"/>
          </a:xfrm>
        </p:grpSpPr>
        <p:sp>
          <p:nvSpPr>
            <p:cNvPr id="183452" name="Oval 107"/>
            <p:cNvSpPr>
              <a:spLocks noChangeArrowheads="1"/>
            </p:cNvSpPr>
            <p:nvPr/>
          </p:nvSpPr>
          <p:spPr bwMode="auto"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10" name="Straight Connector 109"/>
            <p:cNvCxnSpPr>
              <a:endCxn id="183452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0" name="Group 110"/>
          <p:cNvGrpSpPr>
            <a:grpSpLocks/>
          </p:cNvGrpSpPr>
          <p:nvPr/>
        </p:nvGrpSpPr>
        <p:grpSpPr bwMode="auto">
          <a:xfrm>
            <a:off x="2647950" y="2389188"/>
            <a:ext cx="838200" cy="717550"/>
            <a:chOff x="5715000" y="2286000"/>
            <a:chExt cx="838200" cy="717187"/>
          </a:xfrm>
        </p:grpSpPr>
        <p:sp>
          <p:nvSpPr>
            <p:cNvPr id="183449" name="Oval 111"/>
            <p:cNvSpPr>
              <a:spLocks noChangeArrowheads="1"/>
            </p:cNvSpPr>
            <p:nvPr/>
          </p:nvSpPr>
          <p:spPr bwMode="auto"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14" name="Straight Connector 113"/>
            <p:cNvCxnSpPr>
              <a:endCxn id="183449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1" name="Group 114"/>
          <p:cNvGrpSpPr>
            <a:grpSpLocks/>
          </p:cNvGrpSpPr>
          <p:nvPr/>
        </p:nvGrpSpPr>
        <p:grpSpPr bwMode="auto">
          <a:xfrm>
            <a:off x="3609975" y="2403475"/>
            <a:ext cx="838200" cy="717550"/>
            <a:chOff x="5715000" y="2286000"/>
            <a:chExt cx="838200" cy="717187"/>
          </a:xfrm>
        </p:grpSpPr>
        <p:sp>
          <p:nvSpPr>
            <p:cNvPr id="183446" name="Oval 115"/>
            <p:cNvSpPr>
              <a:spLocks noChangeArrowheads="1"/>
            </p:cNvSpPr>
            <p:nvPr/>
          </p:nvSpPr>
          <p:spPr bwMode="auto"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18" name="Straight Connector 117"/>
            <p:cNvCxnSpPr>
              <a:endCxn id="18344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2" name="Group 118"/>
          <p:cNvGrpSpPr>
            <a:grpSpLocks/>
          </p:cNvGrpSpPr>
          <p:nvPr/>
        </p:nvGrpSpPr>
        <p:grpSpPr bwMode="auto">
          <a:xfrm>
            <a:off x="1643063" y="1611313"/>
            <a:ext cx="838200" cy="715962"/>
            <a:chOff x="5715000" y="2286000"/>
            <a:chExt cx="838200" cy="717187"/>
          </a:xfrm>
        </p:grpSpPr>
        <p:sp>
          <p:nvSpPr>
            <p:cNvPr id="183443" name="Oval 119"/>
            <p:cNvSpPr>
              <a:spLocks noChangeArrowheads="1"/>
            </p:cNvSpPr>
            <p:nvPr/>
          </p:nvSpPr>
          <p:spPr bwMode="auto"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22" name="Straight Connector 121"/>
            <p:cNvCxnSpPr>
              <a:endCxn id="183443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3" name="Group 122"/>
          <p:cNvGrpSpPr>
            <a:grpSpLocks/>
          </p:cNvGrpSpPr>
          <p:nvPr/>
        </p:nvGrpSpPr>
        <p:grpSpPr bwMode="auto">
          <a:xfrm>
            <a:off x="638175" y="1612900"/>
            <a:ext cx="838200" cy="717550"/>
            <a:chOff x="5715000" y="2286000"/>
            <a:chExt cx="838200" cy="717187"/>
          </a:xfrm>
        </p:grpSpPr>
        <p:sp>
          <p:nvSpPr>
            <p:cNvPr id="183440" name="Oval 123"/>
            <p:cNvSpPr>
              <a:spLocks noChangeArrowheads="1"/>
            </p:cNvSpPr>
            <p:nvPr/>
          </p:nvSpPr>
          <p:spPr bwMode="auto"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26" name="Straight Connector 125"/>
            <p:cNvCxnSpPr>
              <a:endCxn id="18344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4" name="Group 126"/>
          <p:cNvGrpSpPr>
            <a:grpSpLocks/>
          </p:cNvGrpSpPr>
          <p:nvPr/>
        </p:nvGrpSpPr>
        <p:grpSpPr bwMode="auto">
          <a:xfrm>
            <a:off x="2633663" y="1635125"/>
            <a:ext cx="838200" cy="715963"/>
            <a:chOff x="5715000" y="2286000"/>
            <a:chExt cx="838200" cy="717187"/>
          </a:xfrm>
        </p:grpSpPr>
        <p:sp>
          <p:nvSpPr>
            <p:cNvPr id="183437" name="Oval 127"/>
            <p:cNvSpPr>
              <a:spLocks noChangeArrowheads="1"/>
            </p:cNvSpPr>
            <p:nvPr/>
          </p:nvSpPr>
          <p:spPr bwMode="auto"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30" name="Straight Connector 129"/>
            <p:cNvCxnSpPr>
              <a:endCxn id="183437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5" name="Group 130"/>
          <p:cNvGrpSpPr>
            <a:grpSpLocks/>
          </p:cNvGrpSpPr>
          <p:nvPr/>
        </p:nvGrpSpPr>
        <p:grpSpPr bwMode="auto">
          <a:xfrm>
            <a:off x="3595688" y="1649413"/>
            <a:ext cx="838200" cy="715962"/>
            <a:chOff x="5715000" y="2286000"/>
            <a:chExt cx="838200" cy="717187"/>
          </a:xfrm>
        </p:grpSpPr>
        <p:sp>
          <p:nvSpPr>
            <p:cNvPr id="183434" name="Oval 131"/>
            <p:cNvSpPr>
              <a:spLocks noChangeArrowheads="1"/>
            </p:cNvSpPr>
            <p:nvPr/>
          </p:nvSpPr>
          <p:spPr bwMode="auto"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34" name="Straight Connector 133"/>
            <p:cNvCxnSpPr>
              <a:endCxn id="183434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6" name="Group 134"/>
          <p:cNvGrpSpPr>
            <a:grpSpLocks/>
          </p:cNvGrpSpPr>
          <p:nvPr/>
        </p:nvGrpSpPr>
        <p:grpSpPr bwMode="auto">
          <a:xfrm>
            <a:off x="1639888" y="3927475"/>
            <a:ext cx="838200" cy="717550"/>
            <a:chOff x="5715000" y="2286000"/>
            <a:chExt cx="838200" cy="717187"/>
          </a:xfrm>
        </p:grpSpPr>
        <p:sp>
          <p:nvSpPr>
            <p:cNvPr id="183431" name="Oval 135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38" name="Straight Connector 137"/>
            <p:cNvCxnSpPr>
              <a:endCxn id="18343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7" name="Group 138"/>
          <p:cNvGrpSpPr>
            <a:grpSpLocks/>
          </p:cNvGrpSpPr>
          <p:nvPr/>
        </p:nvGrpSpPr>
        <p:grpSpPr bwMode="auto">
          <a:xfrm>
            <a:off x="635000" y="3929063"/>
            <a:ext cx="838200" cy="717550"/>
            <a:chOff x="5715000" y="2286000"/>
            <a:chExt cx="838200" cy="717187"/>
          </a:xfrm>
        </p:grpSpPr>
        <p:sp>
          <p:nvSpPr>
            <p:cNvPr id="183428" name="Oval 139"/>
            <p:cNvSpPr>
              <a:spLocks noChangeArrowheads="1"/>
            </p:cNvSpPr>
            <p:nvPr/>
          </p:nvSpPr>
          <p:spPr bwMode="auto"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42" name="Straight Connector 141"/>
            <p:cNvCxnSpPr>
              <a:endCxn id="183428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8" name="Group 142"/>
          <p:cNvGrpSpPr>
            <a:grpSpLocks/>
          </p:cNvGrpSpPr>
          <p:nvPr/>
        </p:nvGrpSpPr>
        <p:grpSpPr bwMode="auto">
          <a:xfrm>
            <a:off x="2630488" y="3951288"/>
            <a:ext cx="838200" cy="717550"/>
            <a:chOff x="5715000" y="2286000"/>
            <a:chExt cx="838200" cy="717187"/>
          </a:xfrm>
        </p:grpSpPr>
        <p:sp>
          <p:nvSpPr>
            <p:cNvPr id="183425" name="Oval 143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46" name="Straight Connector 145"/>
            <p:cNvCxnSpPr>
              <a:endCxn id="183425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29" name="Group 146"/>
          <p:cNvGrpSpPr>
            <a:grpSpLocks/>
          </p:cNvGrpSpPr>
          <p:nvPr/>
        </p:nvGrpSpPr>
        <p:grpSpPr bwMode="auto">
          <a:xfrm>
            <a:off x="3592513" y="3965575"/>
            <a:ext cx="838200" cy="717550"/>
            <a:chOff x="5715000" y="2286000"/>
            <a:chExt cx="838200" cy="717187"/>
          </a:xfrm>
        </p:grpSpPr>
        <p:sp>
          <p:nvSpPr>
            <p:cNvPr id="183422" name="Oval 147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0" name="Straight Connector 149"/>
            <p:cNvCxnSpPr>
              <a:endCxn id="18342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30" name="Group 150"/>
          <p:cNvGrpSpPr>
            <a:grpSpLocks/>
          </p:cNvGrpSpPr>
          <p:nvPr/>
        </p:nvGrpSpPr>
        <p:grpSpPr bwMode="auto">
          <a:xfrm>
            <a:off x="1614488" y="3136900"/>
            <a:ext cx="838200" cy="717550"/>
            <a:chOff x="5715000" y="2286000"/>
            <a:chExt cx="838200" cy="717187"/>
          </a:xfrm>
        </p:grpSpPr>
        <p:sp>
          <p:nvSpPr>
            <p:cNvPr id="183419" name="Oval 151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4" name="Straight Connector 153"/>
            <p:cNvCxnSpPr>
              <a:endCxn id="18341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31" name="Group 154"/>
          <p:cNvGrpSpPr>
            <a:grpSpLocks/>
          </p:cNvGrpSpPr>
          <p:nvPr/>
        </p:nvGrpSpPr>
        <p:grpSpPr bwMode="auto">
          <a:xfrm>
            <a:off x="609600" y="3140075"/>
            <a:ext cx="838200" cy="715963"/>
            <a:chOff x="5715000" y="2286000"/>
            <a:chExt cx="838200" cy="717187"/>
          </a:xfrm>
        </p:grpSpPr>
        <p:sp>
          <p:nvSpPr>
            <p:cNvPr id="183416" name="Oval 155"/>
            <p:cNvSpPr>
              <a:spLocks noChangeArrowheads="1"/>
            </p:cNvSpPr>
            <p:nvPr/>
          </p:nvSpPr>
          <p:spPr bwMode="auto">
            <a:xfrm>
              <a:off x="6167438" y="2667651"/>
              <a:ext cx="385762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58" name="Straight Connector 157"/>
            <p:cNvCxnSpPr>
              <a:endCxn id="183416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32" name="Group 158"/>
          <p:cNvGrpSpPr>
            <a:grpSpLocks/>
          </p:cNvGrpSpPr>
          <p:nvPr/>
        </p:nvGrpSpPr>
        <p:grpSpPr bwMode="auto">
          <a:xfrm>
            <a:off x="2605088" y="3160713"/>
            <a:ext cx="838200" cy="717550"/>
            <a:chOff x="5715000" y="2286000"/>
            <a:chExt cx="838200" cy="717187"/>
          </a:xfrm>
        </p:grpSpPr>
        <p:sp>
          <p:nvSpPr>
            <p:cNvPr id="183413" name="Oval 159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62" name="Straight Connector 161"/>
            <p:cNvCxnSpPr>
              <a:endCxn id="183413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33" name="Group 162"/>
          <p:cNvGrpSpPr>
            <a:grpSpLocks/>
          </p:cNvGrpSpPr>
          <p:nvPr/>
        </p:nvGrpSpPr>
        <p:grpSpPr bwMode="auto">
          <a:xfrm>
            <a:off x="3567113" y="3175000"/>
            <a:ext cx="838200" cy="717550"/>
            <a:chOff x="5715000" y="2286000"/>
            <a:chExt cx="838200" cy="717187"/>
          </a:xfrm>
        </p:grpSpPr>
        <p:sp>
          <p:nvSpPr>
            <p:cNvPr id="183410" name="Oval 163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smtClean="0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PE</a:t>
              </a:r>
            </a:p>
          </p:txBody>
        </p:sp>
        <p:cxnSp>
          <p:nvCxnSpPr>
            <p:cNvPr id="166" name="Straight Connector 165"/>
            <p:cNvCxnSpPr>
              <a:endCxn id="18341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>
            <a:stCxn id="183455" idx="4"/>
          </p:cNvCxnSpPr>
          <p:nvPr/>
        </p:nvCxnSpPr>
        <p:spPr>
          <a:xfrm rot="16200000" flipH="1">
            <a:off x="1892300" y="3492500"/>
            <a:ext cx="3241675" cy="24225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83455" idx="0"/>
          </p:cNvCxnSpPr>
          <p:nvPr/>
        </p:nvCxnSpPr>
        <p:spPr>
          <a:xfrm rot="5400000" flipH="1" flipV="1">
            <a:off x="3092450" y="1114425"/>
            <a:ext cx="841375" cy="24225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421"/>
          <p:cNvGrpSpPr>
            <a:grpSpLocks/>
          </p:cNvGrpSpPr>
          <p:nvPr/>
        </p:nvGrpSpPr>
        <p:grpSpPr bwMode="auto">
          <a:xfrm>
            <a:off x="6710363" y="3025775"/>
            <a:ext cx="2282825" cy="2884488"/>
            <a:chOff x="6711012" y="3025435"/>
            <a:chExt cx="2281600" cy="2884692"/>
          </a:xfrm>
        </p:grpSpPr>
        <p:grpSp>
          <p:nvGrpSpPr>
            <p:cNvPr id="183369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183372" name="Line 197"/>
              <p:cNvSpPr>
                <a:spLocks noChangeShapeType="1"/>
              </p:cNvSpPr>
              <p:nvPr/>
            </p:nvSpPr>
            <p:spPr bwMode="auto">
              <a:xfrm flipH="1">
                <a:off x="6720532" y="3025435"/>
                <a:ext cx="14279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83373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183374" name="Freeform 194"/>
                <p:cNvSpPr>
                  <a:spLocks/>
                </p:cNvSpPr>
                <p:nvPr/>
              </p:nvSpPr>
              <p:spPr bwMode="auto">
                <a:xfrm>
                  <a:off x="6715771" y="3739861"/>
                  <a:ext cx="184051" cy="760467"/>
                </a:xfrm>
                <a:custGeom>
                  <a:avLst/>
                  <a:gdLst>
                    <a:gd name="T0" fmla="*/ 0 w 182"/>
                    <a:gd name="T1" fmla="*/ 0 h 690"/>
                    <a:gd name="T2" fmla="*/ 182 w 182"/>
                    <a:gd name="T3" fmla="*/ 0 h 690"/>
                    <a:gd name="T4" fmla="*/ 182 w 182"/>
                    <a:gd name="T5" fmla="*/ 690 h 6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75" name="Freeform 198"/>
                <p:cNvSpPr>
                  <a:spLocks/>
                </p:cNvSpPr>
                <p:nvPr/>
              </p:nvSpPr>
              <p:spPr bwMode="auto">
                <a:xfrm>
                  <a:off x="6714185" y="4473337"/>
                  <a:ext cx="133278" cy="242905"/>
                </a:xfrm>
                <a:custGeom>
                  <a:avLst/>
                  <a:gdLst>
                    <a:gd name="T0" fmla="*/ 0 w 133"/>
                    <a:gd name="T1" fmla="*/ 0 h 220"/>
                    <a:gd name="T2" fmla="*/ 133 w 133"/>
                    <a:gd name="T3" fmla="*/ 0 h 220"/>
                    <a:gd name="T4" fmla="*/ 133 w 133"/>
                    <a:gd name="T5" fmla="*/ 220 h 2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76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814"/>
                  <a:ext cx="136452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77" name="Line 70"/>
                <p:cNvSpPr>
                  <a:spLocks noChangeShapeType="1"/>
                </p:cNvSpPr>
                <p:nvPr/>
              </p:nvSpPr>
              <p:spPr bwMode="auto">
                <a:xfrm>
                  <a:off x="6847464" y="4716243"/>
                  <a:ext cx="147558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78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  <a:latin typeface="Perpetu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79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000000"/>
                    </a:solidFill>
                    <a:latin typeface="Perpetu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0" name="Freeform 15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>
                    <a:gd name="T0" fmla="*/ 0 w 766"/>
                    <a:gd name="T1" fmla="*/ 0 h 843"/>
                    <a:gd name="T2" fmla="*/ 153 w 766"/>
                    <a:gd name="T3" fmla="*/ 0 h 843"/>
                    <a:gd name="T4" fmla="*/ 613 w 766"/>
                    <a:gd name="T5" fmla="*/ 843 h 843"/>
                    <a:gd name="T6" fmla="*/ 766 w 766"/>
                    <a:gd name="T7" fmla="*/ 843 h 8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1" name="Freeform 16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>
                    <a:gd name="T0" fmla="*/ 766 w 766"/>
                    <a:gd name="T1" fmla="*/ 0 h 843"/>
                    <a:gd name="T2" fmla="*/ 613 w 766"/>
                    <a:gd name="T3" fmla="*/ 0 h 843"/>
                    <a:gd name="T4" fmla="*/ 153 w 766"/>
                    <a:gd name="T5" fmla="*/ 843 h 843"/>
                    <a:gd name="T6" fmla="*/ 0 w 766"/>
                    <a:gd name="T7" fmla="*/ 843 h 8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2" name="Line 17"/>
                <p:cNvSpPr>
                  <a:spLocks noChangeShapeType="1"/>
                </p:cNvSpPr>
                <p:nvPr/>
              </p:nvSpPr>
              <p:spPr bwMode="auto">
                <a:xfrm>
                  <a:off x="8086636" y="425107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3" name="Freeform 18"/>
                <p:cNvSpPr>
                  <a:spLocks/>
                </p:cNvSpPr>
                <p:nvPr/>
              </p:nvSpPr>
              <p:spPr bwMode="auto">
                <a:xfrm>
                  <a:off x="8327806" y="4214557"/>
                  <a:ext cx="66639" cy="73030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3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4" name="Line 19"/>
                <p:cNvSpPr>
                  <a:spLocks noChangeShapeType="1"/>
                </p:cNvSpPr>
                <p:nvPr/>
              </p:nvSpPr>
              <p:spPr bwMode="auto">
                <a:xfrm>
                  <a:off x="8086636" y="518141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5" name="Freeform 20"/>
                <p:cNvSpPr>
                  <a:spLocks/>
                </p:cNvSpPr>
                <p:nvPr/>
              </p:nvSpPr>
              <p:spPr bwMode="auto">
                <a:xfrm>
                  <a:off x="8327806" y="5144898"/>
                  <a:ext cx="66639" cy="73030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3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86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808" y="5429080"/>
                  <a:ext cx="6045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Crossbar 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87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3627" y="5429080"/>
                  <a:ext cx="57119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(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88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4880" y="5429080"/>
                  <a:ext cx="106306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5 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89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359" y="5429080"/>
                  <a:ext cx="120585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x 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90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491" y="5429080"/>
                  <a:ext cx="69813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5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91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2064" y="5429080"/>
                  <a:ext cx="55532" cy="185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)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92" name="Freeform 55"/>
                <p:cNvSpPr>
                  <a:spLocks/>
                </p:cNvSpPr>
                <p:nvPr/>
              </p:nvSpPr>
              <p:spPr bwMode="auto">
                <a:xfrm>
                  <a:off x="6863330" y="3025435"/>
                  <a:ext cx="131691" cy="1225637"/>
                </a:xfrm>
                <a:custGeom>
                  <a:avLst/>
                  <a:gdLst>
                    <a:gd name="T0" fmla="*/ 0 w 131"/>
                    <a:gd name="T1" fmla="*/ 0 h 1112"/>
                    <a:gd name="T2" fmla="*/ 88 w 131"/>
                    <a:gd name="T3" fmla="*/ 0 h 1112"/>
                    <a:gd name="T4" fmla="*/ 88 w 131"/>
                    <a:gd name="T5" fmla="*/ 1112 h 1112"/>
                    <a:gd name="T6" fmla="*/ 131 w 131"/>
                    <a:gd name="T7" fmla="*/ 1112 h 11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93" name="Freeform 56"/>
                <p:cNvSpPr>
                  <a:spLocks/>
                </p:cNvSpPr>
                <p:nvPr/>
              </p:nvSpPr>
              <p:spPr bwMode="auto">
                <a:xfrm>
                  <a:off x="6987089" y="4214557"/>
                  <a:ext cx="68225" cy="73030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3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94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39" y="4154228"/>
                  <a:ext cx="449022" cy="1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To East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95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39" y="5087744"/>
                  <a:ext cx="353823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To PE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83396" name="Freeform 71"/>
                <p:cNvSpPr>
                  <a:spLocks/>
                </p:cNvSpPr>
                <p:nvPr/>
              </p:nvSpPr>
              <p:spPr bwMode="auto">
                <a:xfrm>
                  <a:off x="6987089" y="4679727"/>
                  <a:ext cx="68225" cy="73030"/>
                </a:xfrm>
                <a:custGeom>
                  <a:avLst/>
                  <a:gdLst>
                    <a:gd name="T0" fmla="*/ 0 w 67"/>
                    <a:gd name="T1" fmla="*/ 0 h 66"/>
                    <a:gd name="T2" fmla="*/ 67 w 67"/>
                    <a:gd name="T3" fmla="*/ 33 h 66"/>
                    <a:gd name="T4" fmla="*/ 0 w 67"/>
                    <a:gd name="T5" fmla="*/ 66 h 66"/>
                    <a:gd name="T6" fmla="*/ 0 w 67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97" name="Freeform 72"/>
                <p:cNvSpPr>
                  <a:spLocks/>
                </p:cNvSpPr>
                <p:nvPr/>
              </p:nvSpPr>
              <p:spPr bwMode="auto">
                <a:xfrm>
                  <a:off x="6771305" y="5176650"/>
                  <a:ext cx="223717" cy="733477"/>
                </a:xfrm>
                <a:custGeom>
                  <a:avLst/>
                  <a:gdLst>
                    <a:gd name="T0" fmla="*/ 0 w 222"/>
                    <a:gd name="T1" fmla="*/ 665 h 665"/>
                    <a:gd name="T2" fmla="*/ 129 w 222"/>
                    <a:gd name="T3" fmla="*/ 665 h 665"/>
                    <a:gd name="T4" fmla="*/ 129 w 222"/>
                    <a:gd name="T5" fmla="*/ 0 h 665"/>
                    <a:gd name="T6" fmla="*/ 222 w 222"/>
                    <a:gd name="T7" fmla="*/ 0 h 6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98" name="Freeform 73"/>
                <p:cNvSpPr>
                  <a:spLocks/>
                </p:cNvSpPr>
                <p:nvPr/>
              </p:nvSpPr>
              <p:spPr bwMode="auto">
                <a:xfrm>
                  <a:off x="6987089" y="5141723"/>
                  <a:ext cx="68225" cy="73030"/>
                </a:xfrm>
                <a:custGeom>
                  <a:avLst/>
                  <a:gdLst>
                    <a:gd name="T0" fmla="*/ 0 w 67"/>
                    <a:gd name="T1" fmla="*/ 67 h 67"/>
                    <a:gd name="T2" fmla="*/ 67 w 67"/>
                    <a:gd name="T3" fmla="*/ 33 h 67"/>
                    <a:gd name="T4" fmla="*/ 0 w 67"/>
                    <a:gd name="T5" fmla="*/ 0 h 67"/>
                    <a:gd name="T6" fmla="*/ 0 w 67"/>
                    <a:gd name="T7" fmla="*/ 67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399" name="Line 195"/>
                <p:cNvSpPr>
                  <a:spLocks noChangeShapeType="1"/>
                </p:cNvSpPr>
                <p:nvPr/>
              </p:nvSpPr>
              <p:spPr bwMode="auto">
                <a:xfrm>
                  <a:off x="6899823" y="4500327"/>
                  <a:ext cx="95199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0" name="Freeform 196"/>
                <p:cNvSpPr>
                  <a:spLocks/>
                </p:cNvSpPr>
                <p:nvPr/>
              </p:nvSpPr>
              <p:spPr bwMode="auto">
                <a:xfrm>
                  <a:off x="6987089" y="4463812"/>
                  <a:ext cx="68225" cy="74618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3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1" name="Freeform 201"/>
                <p:cNvSpPr>
                  <a:spLocks/>
                </p:cNvSpPr>
                <p:nvPr/>
              </p:nvSpPr>
              <p:spPr bwMode="auto">
                <a:xfrm>
                  <a:off x="6847464" y="4952796"/>
                  <a:ext cx="147558" cy="254018"/>
                </a:xfrm>
                <a:custGeom>
                  <a:avLst/>
                  <a:gdLst>
                    <a:gd name="T0" fmla="*/ 146 w 146"/>
                    <a:gd name="T1" fmla="*/ 0 h 230"/>
                    <a:gd name="T2" fmla="*/ 0 w 146"/>
                    <a:gd name="T3" fmla="*/ 0 h 230"/>
                    <a:gd name="T4" fmla="*/ 0 w 146"/>
                    <a:gd name="T5" fmla="*/ 230 h 2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2" name="Freeform 202"/>
                <p:cNvSpPr>
                  <a:spLocks/>
                </p:cNvSpPr>
                <p:nvPr/>
              </p:nvSpPr>
              <p:spPr bwMode="auto">
                <a:xfrm>
                  <a:off x="6987089" y="4914694"/>
                  <a:ext cx="68225" cy="74618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4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3" name="Line 203"/>
                <p:cNvSpPr>
                  <a:spLocks noChangeShapeType="1"/>
                </p:cNvSpPr>
                <p:nvPr/>
              </p:nvSpPr>
              <p:spPr bwMode="auto">
                <a:xfrm>
                  <a:off x="8086636" y="4500327"/>
                  <a:ext cx="249104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4" name="Freeform 204"/>
                <p:cNvSpPr>
                  <a:spLocks/>
                </p:cNvSpPr>
                <p:nvPr/>
              </p:nvSpPr>
              <p:spPr bwMode="auto">
                <a:xfrm>
                  <a:off x="8327806" y="4463812"/>
                  <a:ext cx="66639" cy="74618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3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5" name="Line 205"/>
                <p:cNvSpPr>
                  <a:spLocks noChangeShapeType="1"/>
                </p:cNvSpPr>
                <p:nvPr/>
              </p:nvSpPr>
              <p:spPr bwMode="auto">
                <a:xfrm>
                  <a:off x="8086636" y="4716243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6" name="Freeform 206"/>
                <p:cNvSpPr>
                  <a:spLocks/>
                </p:cNvSpPr>
                <p:nvPr/>
              </p:nvSpPr>
              <p:spPr bwMode="auto">
                <a:xfrm>
                  <a:off x="8327806" y="4679727"/>
                  <a:ext cx="66639" cy="73030"/>
                </a:xfrm>
                <a:custGeom>
                  <a:avLst/>
                  <a:gdLst>
                    <a:gd name="T0" fmla="*/ 0 w 67"/>
                    <a:gd name="T1" fmla="*/ 0 h 66"/>
                    <a:gd name="T2" fmla="*/ 67 w 67"/>
                    <a:gd name="T3" fmla="*/ 33 h 66"/>
                    <a:gd name="T4" fmla="*/ 0 w 67"/>
                    <a:gd name="T5" fmla="*/ 66 h 66"/>
                    <a:gd name="T6" fmla="*/ 0 w 67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7" name="Line 207"/>
                <p:cNvSpPr>
                  <a:spLocks noChangeShapeType="1"/>
                </p:cNvSpPr>
                <p:nvPr/>
              </p:nvSpPr>
              <p:spPr bwMode="auto">
                <a:xfrm>
                  <a:off x="8086636" y="4952796"/>
                  <a:ext cx="249104" cy="1588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8" name="Freeform 208"/>
                <p:cNvSpPr>
                  <a:spLocks/>
                </p:cNvSpPr>
                <p:nvPr/>
              </p:nvSpPr>
              <p:spPr bwMode="auto">
                <a:xfrm>
                  <a:off x="8327806" y="4914694"/>
                  <a:ext cx="66639" cy="74618"/>
                </a:xfrm>
                <a:custGeom>
                  <a:avLst/>
                  <a:gdLst>
                    <a:gd name="T0" fmla="*/ 0 w 67"/>
                    <a:gd name="T1" fmla="*/ 0 h 67"/>
                    <a:gd name="T2" fmla="*/ 67 w 67"/>
                    <a:gd name="T3" fmla="*/ 34 h 67"/>
                    <a:gd name="T4" fmla="*/ 0 w 67"/>
                    <a:gd name="T5" fmla="*/ 67 h 67"/>
                    <a:gd name="T6" fmla="*/ 0 w 67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3409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39" y="4408246"/>
                  <a:ext cx="479168" cy="1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200" b="1" smtClean="0">
                      <a:solidFill>
                        <a:srgbClr val="000000"/>
                      </a:solidFill>
                      <a:latin typeface="Perpetua" charset="0"/>
                      <a:ea typeface="굴림" charset="0"/>
                      <a:cs typeface="굴림" charset="0"/>
                    </a:rPr>
                    <a:t>To West</a:t>
                  </a:r>
                  <a:endParaRPr lang="en-US" altLang="ko-KR" sz="1400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endParaRPr>
                </a:p>
              </p:txBody>
            </p:sp>
          </p:grpSp>
        </p:grpSp>
        <p:sp>
          <p:nvSpPr>
            <p:cNvPr id="183370" name="Rectangle 210"/>
            <p:cNvSpPr>
              <a:spLocks noChangeArrowheads="1"/>
            </p:cNvSpPr>
            <p:nvPr/>
          </p:nvSpPr>
          <p:spPr bwMode="auto">
            <a:xfrm>
              <a:off x="8407138" y="4624161"/>
              <a:ext cx="585474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To North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3371" name="Rectangle 211"/>
            <p:cNvSpPr>
              <a:spLocks noChangeArrowheads="1"/>
            </p:cNvSpPr>
            <p:nvPr/>
          </p:nvSpPr>
          <p:spPr bwMode="auto">
            <a:xfrm>
              <a:off x="8407138" y="4863890"/>
              <a:ext cx="572780" cy="1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To South</a:t>
              </a:r>
              <a:endParaRPr lang="en-US" altLang="ko-KR" sz="14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393" name="Rectangle 216"/>
          <p:cNvSpPr>
            <a:spLocks noChangeArrowheads="1"/>
          </p:cNvSpPr>
          <p:nvPr/>
        </p:nvSpPr>
        <p:spPr bwMode="auto">
          <a:xfrm>
            <a:off x="5435600" y="2438400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4" name="Text Box 217"/>
          <p:cNvSpPr txBox="1">
            <a:spLocks noChangeArrowheads="1"/>
          </p:cNvSpPr>
          <p:nvPr/>
        </p:nvSpPr>
        <p:spPr bwMode="auto">
          <a:xfrm>
            <a:off x="5257800" y="205740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FF0000"/>
                </a:solidFill>
                <a:latin typeface="Perpetua" charset="0"/>
                <a:ea typeface="굴림" charset="0"/>
                <a:cs typeface="굴림" charset="0"/>
              </a:rPr>
              <a:t>Input Port with Buffers</a:t>
            </a:r>
          </a:p>
        </p:txBody>
      </p:sp>
      <p:sp>
        <p:nvSpPr>
          <p:cNvPr id="396" name="Text Box 219"/>
          <p:cNvSpPr txBox="1">
            <a:spLocks noChangeArrowheads="1"/>
          </p:cNvSpPr>
          <p:nvPr/>
        </p:nvSpPr>
        <p:spPr bwMode="auto">
          <a:xfrm>
            <a:off x="7018338" y="2438400"/>
            <a:ext cx="182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0000FF"/>
                </a:solidFill>
                <a:latin typeface="Perpetua" charset="0"/>
                <a:ea typeface="굴림" charset="0"/>
                <a:cs typeface="굴림" charset="0"/>
              </a:rPr>
              <a:t>Control Logic</a:t>
            </a:r>
          </a:p>
        </p:txBody>
      </p:sp>
      <p:sp>
        <p:nvSpPr>
          <p:cNvPr id="398" name="Text Box 221"/>
          <p:cNvSpPr txBox="1">
            <a:spLocks noChangeArrowheads="1"/>
          </p:cNvSpPr>
          <p:nvPr/>
        </p:nvSpPr>
        <p:spPr bwMode="auto">
          <a:xfrm>
            <a:off x="7162800" y="5715000"/>
            <a:ext cx="103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99CC00"/>
                </a:solidFill>
                <a:latin typeface="Perpetua" charset="0"/>
                <a:ea typeface="굴림" charset="0"/>
                <a:cs typeface="굴림" charset="0"/>
              </a:rPr>
              <a:t>Crossbar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4724400" y="1905000"/>
            <a:ext cx="4343400" cy="4419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3342" name="Oval 404"/>
          <p:cNvSpPr>
            <a:spLocks noChangeArrowheads="1"/>
          </p:cNvSpPr>
          <p:nvPr/>
        </p:nvSpPr>
        <p:spPr bwMode="auto">
          <a:xfrm>
            <a:off x="228600" y="5257800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smtClean="0">
                <a:solidFill>
                  <a:srgbClr val="000000"/>
                </a:solidFill>
                <a:latin typeface="FrutigerNextLT Regular" charset="0"/>
                <a:ea typeface="굴림" charset="0"/>
                <a:cs typeface="굴림" charset="0"/>
              </a:rPr>
              <a:t>R</a:t>
            </a:r>
          </a:p>
        </p:txBody>
      </p:sp>
      <p:sp>
        <p:nvSpPr>
          <p:cNvPr id="183343" name="TextBox 405"/>
          <p:cNvSpPr txBox="1">
            <a:spLocks noChangeArrowheads="1"/>
          </p:cNvSpPr>
          <p:nvPr/>
        </p:nvSpPr>
        <p:spPr bwMode="auto">
          <a:xfrm>
            <a:off x="762000" y="52578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Routers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228600" y="5715000"/>
            <a:ext cx="4572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Perpetua"/>
              </a:rPr>
              <a:t>PE</a:t>
            </a:r>
          </a:p>
        </p:txBody>
      </p:sp>
      <p:sp>
        <p:nvSpPr>
          <p:cNvPr id="183345" name="TextBox 407"/>
          <p:cNvSpPr txBox="1">
            <a:spLocks noChangeArrowheads="1"/>
          </p:cNvSpPr>
          <p:nvPr/>
        </p:nvSpPr>
        <p:spPr bwMode="auto">
          <a:xfrm>
            <a:off x="838200" y="5726113"/>
            <a:ext cx="29162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Perpetua" charset="0"/>
              </a:rPr>
              <a:t>Processing Element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  <a:latin typeface="Perpetua" charset="0"/>
              </a:rPr>
              <a:t>(Cores, L2 Banks, Memory Controllers etc)</a:t>
            </a:r>
          </a:p>
        </p:txBody>
      </p:sp>
      <p:grpSp>
        <p:nvGrpSpPr>
          <p:cNvPr id="23" name="Group 423"/>
          <p:cNvGrpSpPr>
            <a:grpSpLocks/>
          </p:cNvGrpSpPr>
          <p:nvPr/>
        </p:nvGrpSpPr>
        <p:grpSpPr bwMode="auto">
          <a:xfrm>
            <a:off x="6665913" y="2676525"/>
            <a:ext cx="1525587" cy="1341438"/>
            <a:chOff x="6666491" y="2677160"/>
            <a:chExt cx="1525063" cy="1341014"/>
          </a:xfrm>
        </p:grpSpPr>
        <p:grpSp>
          <p:nvGrpSpPr>
            <p:cNvPr id="183348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23904" cy="1336522"/>
              <a:chOff x="6667650" y="2681652"/>
              <a:chExt cx="1523904" cy="1336522"/>
            </a:xfrm>
          </p:grpSpPr>
          <p:sp>
            <p:nvSpPr>
              <p:cNvPr id="197" name="Rectangle 27"/>
              <p:cNvSpPr>
                <a:spLocks noChangeArrowheads="1"/>
              </p:cNvSpPr>
              <p:nvPr/>
            </p:nvSpPr>
            <p:spPr bwMode="auto">
              <a:xfrm>
                <a:off x="7131469" y="2815230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351" name="Rectangle 28"/>
              <p:cNvSpPr>
                <a:spLocks noChangeArrowheads="1"/>
              </p:cNvSpPr>
              <p:nvPr/>
            </p:nvSpPr>
            <p:spPr bwMode="auto">
              <a:xfrm>
                <a:off x="7131469" y="2815230"/>
                <a:ext cx="1007716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352" name="Rectangle 29"/>
              <p:cNvSpPr>
                <a:spLocks noChangeArrowheads="1"/>
              </p:cNvSpPr>
              <p:nvPr/>
            </p:nvSpPr>
            <p:spPr bwMode="auto">
              <a:xfrm>
                <a:off x="7240969" y="2821578"/>
                <a:ext cx="950585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53" name="Rectangle 30"/>
              <p:cNvSpPr>
                <a:spLocks noChangeArrowheads="1"/>
              </p:cNvSpPr>
              <p:nvPr/>
            </p:nvSpPr>
            <p:spPr bwMode="auto">
              <a:xfrm>
                <a:off x="7452033" y="2962820"/>
                <a:ext cx="58718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54" name="Rectangle 31"/>
              <p:cNvSpPr>
                <a:spLocks noChangeArrowheads="1"/>
              </p:cNvSpPr>
              <p:nvPr/>
            </p:nvSpPr>
            <p:spPr bwMode="auto">
              <a:xfrm>
                <a:off x="7493294" y="2962820"/>
                <a:ext cx="206304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55" name="Rectangle 32"/>
              <p:cNvSpPr>
                <a:spLocks noChangeArrowheads="1"/>
              </p:cNvSpPr>
              <p:nvPr/>
            </p:nvSpPr>
            <p:spPr bwMode="auto">
              <a:xfrm>
                <a:off x="7650403" y="2962820"/>
                <a:ext cx="58717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203" name="Rectangle 33"/>
              <p:cNvSpPr>
                <a:spLocks noChangeArrowheads="1"/>
              </p:cNvSpPr>
              <p:nvPr/>
            </p:nvSpPr>
            <p:spPr bwMode="auto">
              <a:xfrm>
                <a:off x="7131469" y="3124694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357" name="Rectangle 34"/>
              <p:cNvSpPr>
                <a:spLocks noChangeArrowheads="1"/>
              </p:cNvSpPr>
              <p:nvPr/>
            </p:nvSpPr>
            <p:spPr bwMode="auto">
              <a:xfrm>
                <a:off x="7131469" y="3124694"/>
                <a:ext cx="1007716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358" name="Rectangle 35"/>
              <p:cNvSpPr>
                <a:spLocks noChangeArrowheads="1"/>
              </p:cNvSpPr>
              <p:nvPr/>
            </p:nvSpPr>
            <p:spPr bwMode="auto">
              <a:xfrm>
                <a:off x="7240969" y="3134216"/>
                <a:ext cx="888694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Allocator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59" name="Rectangle 36"/>
              <p:cNvSpPr>
                <a:spLocks noChangeArrowheads="1"/>
              </p:cNvSpPr>
              <p:nvPr/>
            </p:nvSpPr>
            <p:spPr bwMode="auto">
              <a:xfrm>
                <a:off x="7459969" y="3277046"/>
                <a:ext cx="58717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60" name="Rectangle 37"/>
              <p:cNvSpPr>
                <a:spLocks noChangeArrowheads="1"/>
              </p:cNvSpPr>
              <p:nvPr/>
            </p:nvSpPr>
            <p:spPr bwMode="auto">
              <a:xfrm>
                <a:off x="7493294" y="3277046"/>
                <a:ext cx="207892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61" name="Rectangle 38"/>
              <p:cNvSpPr>
                <a:spLocks noChangeArrowheads="1"/>
              </p:cNvSpPr>
              <p:nvPr/>
            </p:nvSpPr>
            <p:spPr bwMode="auto">
              <a:xfrm>
                <a:off x="7644055" y="3277046"/>
                <a:ext cx="58717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62" name="Rectangle 39"/>
              <p:cNvSpPr>
                <a:spLocks noChangeArrowheads="1"/>
              </p:cNvSpPr>
              <p:nvPr/>
            </p:nvSpPr>
            <p:spPr bwMode="auto">
              <a:xfrm>
                <a:off x="7131469" y="3434159"/>
                <a:ext cx="1007716" cy="317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0" name="Rectangle 40"/>
              <p:cNvSpPr>
                <a:spLocks noChangeArrowheads="1"/>
              </p:cNvSpPr>
              <p:nvPr/>
            </p:nvSpPr>
            <p:spPr bwMode="auto">
              <a:xfrm>
                <a:off x="7131469" y="3434159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364" name="Rectangle 41"/>
              <p:cNvSpPr>
                <a:spLocks noChangeArrowheads="1"/>
              </p:cNvSpPr>
              <p:nvPr/>
            </p:nvSpPr>
            <p:spPr bwMode="auto">
              <a:xfrm>
                <a:off x="7390143" y="3440507"/>
                <a:ext cx="504651" cy="17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Switch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65" name="Rectangle 42"/>
              <p:cNvSpPr>
                <a:spLocks noChangeArrowheads="1"/>
              </p:cNvSpPr>
              <p:nvPr/>
            </p:nvSpPr>
            <p:spPr bwMode="auto">
              <a:xfrm>
                <a:off x="7221925" y="3581749"/>
                <a:ext cx="688738" cy="172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Allocator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66" name="Rectangle 44"/>
              <p:cNvSpPr>
                <a:spLocks noChangeArrowheads="1"/>
              </p:cNvSpPr>
              <p:nvPr/>
            </p:nvSpPr>
            <p:spPr bwMode="auto">
              <a:xfrm>
                <a:off x="7834490" y="3546835"/>
                <a:ext cx="228521" cy="168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3367" name="Freeform 46"/>
              <p:cNvSpPr>
                <a:spLocks/>
              </p:cNvSpPr>
              <p:nvPr/>
            </p:nvSpPr>
            <p:spPr bwMode="auto">
              <a:xfrm>
                <a:off x="6668078" y="2681922"/>
                <a:ext cx="463391" cy="907763"/>
              </a:xfrm>
              <a:custGeom>
                <a:avLst/>
                <a:gdLst>
                  <a:gd name="T0" fmla="*/ 460 w 460"/>
                  <a:gd name="T1" fmla="*/ 824 h 824"/>
                  <a:gd name="T2" fmla="*/ 373 w 460"/>
                  <a:gd name="T3" fmla="*/ 824 h 824"/>
                  <a:gd name="T4" fmla="*/ 373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3368" name="Line 49"/>
              <p:cNvSpPr>
                <a:spLocks noChangeShapeType="1"/>
              </p:cNvSpPr>
              <p:nvPr/>
            </p:nvSpPr>
            <p:spPr bwMode="auto">
              <a:xfrm>
                <a:off x="7571055" y="3743623"/>
                <a:ext cx="0" cy="274551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83349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586" cy="13648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25" name="Rectangle 218"/>
          <p:cNvSpPr>
            <a:spLocks noChangeArrowheads="1"/>
          </p:cNvSpPr>
          <p:nvPr/>
        </p:nvSpPr>
        <p:spPr bwMode="auto">
          <a:xfrm>
            <a:off x="7085013" y="2786063"/>
            <a:ext cx="1096962" cy="1004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3" grpId="0" animBg="1"/>
      <p:bldP spid="394" grpId="0"/>
      <p:bldP spid="396" grpId="0"/>
      <p:bldP spid="398" grpId="0"/>
      <p:bldP spid="402" grpId="0" animBg="1"/>
      <p:bldP spid="42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Box 482"/>
          <p:cNvSpPr txBox="1">
            <a:spLocks noChangeArrowheads="1"/>
          </p:cNvSpPr>
          <p:nvPr/>
        </p:nvSpPr>
        <p:spPr bwMode="auto">
          <a:xfrm>
            <a:off x="5181600" y="1295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Perpetua" charset="0"/>
            </a:endParaRPr>
          </a:p>
        </p:txBody>
      </p:sp>
      <p:grpSp>
        <p:nvGrpSpPr>
          <p:cNvPr id="185346" name="Group 223"/>
          <p:cNvGrpSpPr>
            <a:grpSpLocks/>
          </p:cNvGrpSpPr>
          <p:nvPr/>
        </p:nvGrpSpPr>
        <p:grpSpPr bwMode="auto">
          <a:xfrm>
            <a:off x="133350" y="1966913"/>
            <a:ext cx="3505200" cy="3516312"/>
            <a:chOff x="133350" y="1738864"/>
            <a:chExt cx="3505455" cy="3516063"/>
          </a:xfrm>
        </p:grpSpPr>
        <p:grpSp>
          <p:nvGrpSpPr>
            <p:cNvPr id="185350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85356" name="Freeform 4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>
                  <a:gd name="T0" fmla="*/ 0 w 127"/>
                  <a:gd name="T1" fmla="*/ 87 h 522"/>
                  <a:gd name="T2" fmla="*/ 0 w 127"/>
                  <a:gd name="T3" fmla="*/ 435 h 522"/>
                  <a:gd name="T4" fmla="*/ 127 w 127"/>
                  <a:gd name="T5" fmla="*/ 522 h 522"/>
                  <a:gd name="T6" fmla="*/ 127 w 127"/>
                  <a:gd name="T7" fmla="*/ 0 h 522"/>
                  <a:gd name="T8" fmla="*/ 0 w 127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57" name="Freeform 5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>
                  <a:gd name="T0" fmla="*/ 0 w 127"/>
                  <a:gd name="T1" fmla="*/ 87 h 522"/>
                  <a:gd name="T2" fmla="*/ 0 w 127"/>
                  <a:gd name="T3" fmla="*/ 435 h 522"/>
                  <a:gd name="T4" fmla="*/ 127 w 127"/>
                  <a:gd name="T5" fmla="*/ 522 h 522"/>
                  <a:gd name="T6" fmla="*/ 127 w 127"/>
                  <a:gd name="T7" fmla="*/ 0 h 522"/>
                  <a:gd name="T8" fmla="*/ 0 w 127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58" name="Freeform 6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>
                  <a:gd name="T0" fmla="*/ 129 w 129"/>
                  <a:gd name="T1" fmla="*/ 87 h 522"/>
                  <a:gd name="T2" fmla="*/ 129 w 129"/>
                  <a:gd name="T3" fmla="*/ 435 h 522"/>
                  <a:gd name="T4" fmla="*/ 0 w 129"/>
                  <a:gd name="T5" fmla="*/ 522 h 522"/>
                  <a:gd name="T6" fmla="*/ 0 w 129"/>
                  <a:gd name="T7" fmla="*/ 0 h 522"/>
                  <a:gd name="T8" fmla="*/ 129 w 129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59" name="Freeform 7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>
                  <a:gd name="T0" fmla="*/ 129 w 129"/>
                  <a:gd name="T1" fmla="*/ 87 h 522"/>
                  <a:gd name="T2" fmla="*/ 129 w 129"/>
                  <a:gd name="T3" fmla="*/ 435 h 522"/>
                  <a:gd name="T4" fmla="*/ 0 w 129"/>
                  <a:gd name="T5" fmla="*/ 522 h 522"/>
                  <a:gd name="T6" fmla="*/ 0 w 129"/>
                  <a:gd name="T7" fmla="*/ 0 h 522"/>
                  <a:gd name="T8" fmla="*/ 129 w 129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0" name="Rectangle 8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1" name="Rectangle 9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2" name="Rectangle 10"/>
              <p:cNvSpPr>
                <a:spLocks noChangeArrowheads="1"/>
              </p:cNvSpPr>
              <p:nvPr/>
            </p:nvSpPr>
            <p:spPr bwMode="auto">
              <a:xfrm>
                <a:off x="1352639" y="1803946"/>
                <a:ext cx="204803" cy="16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63" name="Rectangle 11"/>
              <p:cNvSpPr>
                <a:spLocks noChangeArrowheads="1"/>
              </p:cNvSpPr>
              <p:nvPr/>
            </p:nvSpPr>
            <p:spPr bwMode="auto">
              <a:xfrm>
                <a:off x="1536802" y="1803946"/>
                <a:ext cx="63505" cy="16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0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64" name="Rectangle 13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5" name="Rectangle 14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6" name="Freeform 15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>
                  <a:gd name="T0" fmla="*/ 0 w 766"/>
                  <a:gd name="T1" fmla="*/ 0 h 843"/>
                  <a:gd name="T2" fmla="*/ 153 w 766"/>
                  <a:gd name="T3" fmla="*/ 0 h 843"/>
                  <a:gd name="T4" fmla="*/ 613 w 766"/>
                  <a:gd name="T5" fmla="*/ 843 h 843"/>
                  <a:gd name="T6" fmla="*/ 766 w 766"/>
                  <a:gd name="T7" fmla="*/ 843 h 8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7" name="Freeform 16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>
                  <a:gd name="T0" fmla="*/ 766 w 766"/>
                  <a:gd name="T1" fmla="*/ 0 h 843"/>
                  <a:gd name="T2" fmla="*/ 613 w 766"/>
                  <a:gd name="T3" fmla="*/ 0 h 843"/>
                  <a:gd name="T4" fmla="*/ 153 w 766"/>
                  <a:gd name="T5" fmla="*/ 843 h 843"/>
                  <a:gd name="T6" fmla="*/ 0 w 766"/>
                  <a:gd name="T7" fmla="*/ 843 h 8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8" name="Line 17"/>
              <p:cNvSpPr>
                <a:spLocks noChangeShapeType="1"/>
              </p:cNvSpPr>
              <p:nvPr/>
            </p:nvSpPr>
            <p:spPr bwMode="auto">
              <a:xfrm>
                <a:off x="3330808" y="3307203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69" name="Freeform 18"/>
              <p:cNvSpPr>
                <a:spLocks/>
              </p:cNvSpPr>
              <p:nvPr/>
            </p:nvSpPr>
            <p:spPr bwMode="auto">
              <a:xfrm>
                <a:off x="3570538" y="3272280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70" name="Line 19"/>
              <p:cNvSpPr>
                <a:spLocks noChangeShapeType="1"/>
              </p:cNvSpPr>
              <p:nvPr/>
            </p:nvSpPr>
            <p:spPr bwMode="auto">
              <a:xfrm>
                <a:off x="3330808" y="4237412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71" name="Freeform 20"/>
              <p:cNvSpPr>
                <a:spLocks/>
              </p:cNvSpPr>
              <p:nvPr/>
            </p:nvSpPr>
            <p:spPr bwMode="auto">
              <a:xfrm>
                <a:off x="3570538" y="4200902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72" name="Rectangle 27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8" name="Rectangle 28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74" name="Rectangle 29"/>
              <p:cNvSpPr>
                <a:spLocks noChangeArrowheads="1"/>
              </p:cNvSpPr>
              <p:nvPr/>
            </p:nvSpPr>
            <p:spPr bwMode="auto">
              <a:xfrm>
                <a:off x="2484609" y="1878554"/>
                <a:ext cx="950981" cy="17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75" name="Rectangle 30"/>
              <p:cNvSpPr>
                <a:spLocks noChangeArrowheads="1"/>
              </p:cNvSpPr>
              <p:nvPr/>
            </p:nvSpPr>
            <p:spPr bwMode="auto">
              <a:xfrm>
                <a:off x="2695762" y="2019831"/>
                <a:ext cx="58742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76" name="Rectangle 31"/>
              <p:cNvSpPr>
                <a:spLocks noChangeArrowheads="1"/>
              </p:cNvSpPr>
              <p:nvPr/>
            </p:nvSpPr>
            <p:spPr bwMode="auto">
              <a:xfrm>
                <a:off x="2737040" y="2019831"/>
                <a:ext cx="206390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77" name="Rectangle 32"/>
              <p:cNvSpPr>
                <a:spLocks noChangeArrowheads="1"/>
              </p:cNvSpPr>
              <p:nvPr/>
            </p:nvSpPr>
            <p:spPr bwMode="auto">
              <a:xfrm>
                <a:off x="2894214" y="2019831"/>
                <a:ext cx="58741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78" name="Rectangle 33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79" name="Rectangle 34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80" name="Rectangle 35"/>
              <p:cNvSpPr>
                <a:spLocks noChangeArrowheads="1"/>
              </p:cNvSpPr>
              <p:nvPr/>
            </p:nvSpPr>
            <p:spPr bwMode="auto">
              <a:xfrm>
                <a:off x="2484609" y="2191269"/>
                <a:ext cx="887476" cy="1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Allocator</a:t>
                </a:r>
                <a:endParaRPr lang="en-US" altLang="ko-KR" sz="16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1" name="Rectangle 36"/>
              <p:cNvSpPr>
                <a:spLocks noChangeArrowheads="1"/>
              </p:cNvSpPr>
              <p:nvPr/>
            </p:nvSpPr>
            <p:spPr bwMode="auto">
              <a:xfrm>
                <a:off x="2703700" y="2334134"/>
                <a:ext cx="58741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2" name="Rectangle 37"/>
              <p:cNvSpPr>
                <a:spLocks noChangeArrowheads="1"/>
              </p:cNvSpPr>
              <p:nvPr/>
            </p:nvSpPr>
            <p:spPr bwMode="auto">
              <a:xfrm>
                <a:off x="2737040" y="2334134"/>
                <a:ext cx="207978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3" name="Rectangle 38"/>
              <p:cNvSpPr>
                <a:spLocks noChangeArrowheads="1"/>
              </p:cNvSpPr>
              <p:nvPr/>
            </p:nvSpPr>
            <p:spPr bwMode="auto">
              <a:xfrm>
                <a:off x="2887863" y="2334134"/>
                <a:ext cx="58741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4" name="Rectangle 39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85" name="Rectangle 40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86" name="Rectangle 41"/>
              <p:cNvSpPr>
                <a:spLocks noChangeArrowheads="1"/>
              </p:cNvSpPr>
              <p:nvPr/>
            </p:nvSpPr>
            <p:spPr bwMode="auto">
              <a:xfrm>
                <a:off x="2633845" y="2497635"/>
                <a:ext cx="504862" cy="184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Switch</a:t>
                </a: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7" name="Rectangle 42"/>
              <p:cNvSpPr>
                <a:spLocks noChangeArrowheads="1"/>
              </p:cNvSpPr>
              <p:nvPr/>
            </p:nvSpPr>
            <p:spPr bwMode="auto">
              <a:xfrm>
                <a:off x="2465558" y="2591291"/>
                <a:ext cx="689025" cy="184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Allocator </a:t>
                </a:r>
                <a:endParaRPr lang="en-US" altLang="ko-KR" sz="16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8" name="Rectangle 44"/>
              <p:cNvSpPr>
                <a:spLocks noChangeArrowheads="1"/>
              </p:cNvSpPr>
              <p:nvPr/>
            </p:nvSpPr>
            <p:spPr bwMode="auto">
              <a:xfrm>
                <a:off x="3078377" y="2603990"/>
                <a:ext cx="228617" cy="1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(SA)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389" name="Freeform 46"/>
              <p:cNvSpPr>
                <a:spLocks/>
              </p:cNvSpPr>
              <p:nvPr/>
            </p:nvSpPr>
            <p:spPr bwMode="auto">
              <a:xfrm>
                <a:off x="1911480" y="1738864"/>
                <a:ext cx="463584" cy="907986"/>
              </a:xfrm>
              <a:custGeom>
                <a:avLst/>
                <a:gdLst>
                  <a:gd name="T0" fmla="*/ 460 w 460"/>
                  <a:gd name="T1" fmla="*/ 824 h 824"/>
                  <a:gd name="T2" fmla="*/ 373 w 460"/>
                  <a:gd name="T3" fmla="*/ 824 h 824"/>
                  <a:gd name="T4" fmla="*/ 373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0" name="Line 47"/>
              <p:cNvSpPr>
                <a:spLocks noChangeShapeType="1"/>
              </p:cNvSpPr>
              <p:nvPr/>
            </p:nvSpPr>
            <p:spPr bwMode="auto">
              <a:xfrm>
                <a:off x="1911480" y="1738864"/>
                <a:ext cx="1588" cy="6349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1" name="Freeform 48"/>
              <p:cNvSpPr>
                <a:spLocks/>
              </p:cNvSpPr>
              <p:nvPr/>
            </p:nvSpPr>
            <p:spPr bwMode="auto">
              <a:xfrm>
                <a:off x="1878140" y="1783311"/>
                <a:ext cx="68267" cy="73020"/>
              </a:xfrm>
              <a:custGeom>
                <a:avLst/>
                <a:gdLst>
                  <a:gd name="T0" fmla="*/ 80 w 159"/>
                  <a:gd name="T1" fmla="*/ 159 h 159"/>
                  <a:gd name="T2" fmla="*/ 0 w 159"/>
                  <a:gd name="T3" fmla="*/ 0 h 159"/>
                  <a:gd name="T4" fmla="*/ 159 w 159"/>
                  <a:gd name="T5" fmla="*/ 0 h 159"/>
                  <a:gd name="T6" fmla="*/ 80 w 159"/>
                  <a:gd name="T7" fmla="*/ 159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2" name="Line 49"/>
              <p:cNvSpPr>
                <a:spLocks noChangeShapeType="1"/>
              </p:cNvSpPr>
              <p:nvPr/>
            </p:nvSpPr>
            <p:spPr bwMode="auto">
              <a:xfrm>
                <a:off x="2813245" y="2800826"/>
                <a:ext cx="1588" cy="20318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3" name="Freeform 50"/>
              <p:cNvSpPr>
                <a:spLocks/>
              </p:cNvSpPr>
              <p:nvPr/>
            </p:nvSpPr>
            <p:spPr bwMode="auto">
              <a:xfrm>
                <a:off x="2779906" y="2994487"/>
                <a:ext cx="68267" cy="74608"/>
              </a:xfrm>
              <a:custGeom>
                <a:avLst/>
                <a:gdLst>
                  <a:gd name="T0" fmla="*/ 67 w 67"/>
                  <a:gd name="T1" fmla="*/ 0 h 67"/>
                  <a:gd name="T2" fmla="*/ 33 w 67"/>
                  <a:gd name="T3" fmla="*/ 67 h 67"/>
                  <a:gd name="T4" fmla="*/ 0 w 67"/>
                  <a:gd name="T5" fmla="*/ 0 h 67"/>
                  <a:gd name="T6" fmla="*/ 67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4" name="Line 51"/>
              <p:cNvSpPr>
                <a:spLocks noChangeShapeType="1"/>
              </p:cNvSpPr>
              <p:nvPr/>
            </p:nvSpPr>
            <p:spPr bwMode="auto">
              <a:xfrm>
                <a:off x="466750" y="2088089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5" name="Freeform 52"/>
              <p:cNvSpPr>
                <a:spLocks/>
              </p:cNvSpPr>
              <p:nvPr/>
            </p:nvSpPr>
            <p:spPr bwMode="auto">
              <a:xfrm>
                <a:off x="992251" y="2049992"/>
                <a:ext cx="68267" cy="76195"/>
              </a:xfrm>
              <a:custGeom>
                <a:avLst/>
                <a:gdLst>
                  <a:gd name="T0" fmla="*/ 0 w 68"/>
                  <a:gd name="T1" fmla="*/ 0 h 68"/>
                  <a:gd name="T2" fmla="*/ 68 w 68"/>
                  <a:gd name="T3" fmla="*/ 34 h 68"/>
                  <a:gd name="T4" fmla="*/ 0 w 68"/>
                  <a:gd name="T5" fmla="*/ 68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6" name="Freeform 55"/>
              <p:cNvSpPr>
                <a:spLocks/>
              </p:cNvSpPr>
              <p:nvPr/>
            </p:nvSpPr>
            <p:spPr bwMode="auto">
              <a:xfrm>
                <a:off x="2106757" y="2083327"/>
                <a:ext cx="131772" cy="1223876"/>
              </a:xfrm>
              <a:custGeom>
                <a:avLst/>
                <a:gdLst>
                  <a:gd name="T0" fmla="*/ 0 w 131"/>
                  <a:gd name="T1" fmla="*/ 0 h 1112"/>
                  <a:gd name="T2" fmla="*/ 88 w 131"/>
                  <a:gd name="T3" fmla="*/ 0 h 1112"/>
                  <a:gd name="T4" fmla="*/ 88 w 131"/>
                  <a:gd name="T5" fmla="*/ 1112 h 1112"/>
                  <a:gd name="T6" fmla="*/ 131 w 131"/>
                  <a:gd name="T7" fmla="*/ 1112 h 1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7" name="Freeform 56"/>
              <p:cNvSpPr>
                <a:spLocks/>
              </p:cNvSpPr>
              <p:nvPr/>
            </p:nvSpPr>
            <p:spPr bwMode="auto">
              <a:xfrm>
                <a:off x="2230591" y="3272280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8" name="Line 61"/>
              <p:cNvSpPr>
                <a:spLocks noChangeShapeType="1"/>
              </p:cNvSpPr>
              <p:nvPr/>
            </p:nvSpPr>
            <p:spPr bwMode="auto">
              <a:xfrm>
                <a:off x="1189115" y="187696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99" name="Line 62"/>
              <p:cNvSpPr>
                <a:spLocks noChangeShapeType="1"/>
              </p:cNvSpPr>
              <p:nvPr/>
            </p:nvSpPr>
            <p:spPr bwMode="auto">
              <a:xfrm>
                <a:off x="1679688" y="187696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0" name="Freeform 63"/>
              <p:cNvSpPr>
                <a:spLocks/>
              </p:cNvSpPr>
              <p:nvPr/>
            </p:nvSpPr>
            <p:spPr bwMode="auto">
              <a:xfrm>
                <a:off x="1767007" y="1840457"/>
                <a:ext cx="66680" cy="73020"/>
              </a:xfrm>
              <a:custGeom>
                <a:avLst/>
                <a:gdLst>
                  <a:gd name="T0" fmla="*/ 0 w 66"/>
                  <a:gd name="T1" fmla="*/ 0 h 67"/>
                  <a:gd name="T2" fmla="*/ 66 w 66"/>
                  <a:gd name="T3" fmla="*/ 33 h 67"/>
                  <a:gd name="T4" fmla="*/ 0 w 66"/>
                  <a:gd name="T5" fmla="*/ 6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1" name="Line 64"/>
              <p:cNvSpPr>
                <a:spLocks noChangeShapeType="1"/>
              </p:cNvSpPr>
              <p:nvPr/>
            </p:nvSpPr>
            <p:spPr bwMode="auto">
              <a:xfrm>
                <a:off x="1189115" y="230238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2" name="Line 65"/>
              <p:cNvSpPr>
                <a:spLocks noChangeShapeType="1"/>
              </p:cNvSpPr>
              <p:nvPr/>
            </p:nvSpPr>
            <p:spPr bwMode="auto">
              <a:xfrm>
                <a:off x="1679688" y="230238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3" name="Freeform 66"/>
              <p:cNvSpPr>
                <a:spLocks/>
              </p:cNvSpPr>
              <p:nvPr/>
            </p:nvSpPr>
            <p:spPr bwMode="auto">
              <a:xfrm>
                <a:off x="1767007" y="2265877"/>
                <a:ext cx="66680" cy="73020"/>
              </a:xfrm>
              <a:custGeom>
                <a:avLst/>
                <a:gdLst>
                  <a:gd name="T0" fmla="*/ 0 w 66"/>
                  <a:gd name="T1" fmla="*/ 0 h 67"/>
                  <a:gd name="T2" fmla="*/ 66 w 66"/>
                  <a:gd name="T3" fmla="*/ 33 h 67"/>
                  <a:gd name="T4" fmla="*/ 0 w 66"/>
                  <a:gd name="T5" fmla="*/ 6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4" name="Line 67"/>
              <p:cNvSpPr>
                <a:spLocks noChangeShapeType="1"/>
              </p:cNvSpPr>
              <p:nvPr/>
            </p:nvSpPr>
            <p:spPr bwMode="auto">
              <a:xfrm>
                <a:off x="1190702" y="2088089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5" name="Line 68"/>
              <p:cNvSpPr>
                <a:spLocks noChangeShapeType="1"/>
              </p:cNvSpPr>
              <p:nvPr/>
            </p:nvSpPr>
            <p:spPr bwMode="auto">
              <a:xfrm>
                <a:off x="1681276" y="208808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6" name="Freeform 69"/>
              <p:cNvSpPr>
                <a:spLocks/>
              </p:cNvSpPr>
              <p:nvPr/>
            </p:nvSpPr>
            <p:spPr bwMode="auto">
              <a:xfrm>
                <a:off x="1768594" y="2049992"/>
                <a:ext cx="68268" cy="76195"/>
              </a:xfrm>
              <a:custGeom>
                <a:avLst/>
                <a:gdLst>
                  <a:gd name="T0" fmla="*/ 0 w 68"/>
                  <a:gd name="T1" fmla="*/ 0 h 68"/>
                  <a:gd name="T2" fmla="*/ 68 w 68"/>
                  <a:gd name="T3" fmla="*/ 34 h 68"/>
                  <a:gd name="T4" fmla="*/ 0 w 68"/>
                  <a:gd name="T5" fmla="*/ 68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7" name="Line 70"/>
              <p:cNvSpPr>
                <a:spLocks noChangeShapeType="1"/>
              </p:cNvSpPr>
              <p:nvPr/>
            </p:nvSpPr>
            <p:spPr bwMode="auto">
              <a:xfrm>
                <a:off x="2092468" y="3772307"/>
                <a:ext cx="146061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8" name="Freeform 71"/>
              <p:cNvSpPr>
                <a:spLocks/>
              </p:cNvSpPr>
              <p:nvPr/>
            </p:nvSpPr>
            <p:spPr bwMode="auto">
              <a:xfrm>
                <a:off x="2230591" y="3735798"/>
                <a:ext cx="68267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9" name="Freeform 72"/>
              <p:cNvSpPr>
                <a:spLocks/>
              </p:cNvSpPr>
              <p:nvPr/>
            </p:nvSpPr>
            <p:spPr bwMode="auto">
              <a:xfrm>
                <a:off x="2014675" y="4234237"/>
                <a:ext cx="223853" cy="733373"/>
              </a:xfrm>
              <a:custGeom>
                <a:avLst/>
                <a:gdLst>
                  <a:gd name="T0" fmla="*/ 0 w 222"/>
                  <a:gd name="T1" fmla="*/ 665 h 665"/>
                  <a:gd name="T2" fmla="*/ 129 w 222"/>
                  <a:gd name="T3" fmla="*/ 665 h 665"/>
                  <a:gd name="T4" fmla="*/ 129 w 222"/>
                  <a:gd name="T5" fmla="*/ 0 h 665"/>
                  <a:gd name="T6" fmla="*/ 222 w 222"/>
                  <a:gd name="T7" fmla="*/ 0 h 6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10" name="Freeform 73"/>
              <p:cNvSpPr>
                <a:spLocks/>
              </p:cNvSpPr>
              <p:nvPr/>
            </p:nvSpPr>
            <p:spPr bwMode="auto">
              <a:xfrm>
                <a:off x="2230591" y="4197727"/>
                <a:ext cx="68267" cy="74608"/>
              </a:xfrm>
              <a:custGeom>
                <a:avLst/>
                <a:gdLst>
                  <a:gd name="T0" fmla="*/ 0 w 67"/>
                  <a:gd name="T1" fmla="*/ 67 h 67"/>
                  <a:gd name="T2" fmla="*/ 67 w 67"/>
                  <a:gd name="T3" fmla="*/ 33 h 67"/>
                  <a:gd name="T4" fmla="*/ 0 w 67"/>
                  <a:gd name="T5" fmla="*/ 0 h 67"/>
                  <a:gd name="T6" fmla="*/ 0 w 67"/>
                  <a:gd name="T7" fmla="*/ 67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11" name="Rectangle 74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12" name="Rectangle 75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13" name="Rectangle 76"/>
              <p:cNvSpPr>
                <a:spLocks noChangeArrowheads="1"/>
              </p:cNvSpPr>
              <p:nvPr/>
            </p:nvSpPr>
            <p:spPr bwMode="auto">
              <a:xfrm>
                <a:off x="1352639" y="2013482"/>
                <a:ext cx="204803" cy="1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414" name="Rectangle 77"/>
              <p:cNvSpPr>
                <a:spLocks noChangeArrowheads="1"/>
              </p:cNvSpPr>
              <p:nvPr/>
            </p:nvSpPr>
            <p:spPr bwMode="auto">
              <a:xfrm>
                <a:off x="1536802" y="2013482"/>
                <a:ext cx="63505" cy="1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1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415" name="Rectangle 78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16" name="Rectangle 79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17" name="Rectangle 80"/>
              <p:cNvSpPr>
                <a:spLocks noChangeArrowheads="1"/>
              </p:cNvSpPr>
              <p:nvPr/>
            </p:nvSpPr>
            <p:spPr bwMode="auto">
              <a:xfrm>
                <a:off x="1352639" y="2221430"/>
                <a:ext cx="204803" cy="16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418" name="Rectangle 81"/>
              <p:cNvSpPr>
                <a:spLocks noChangeArrowheads="1"/>
              </p:cNvSpPr>
              <p:nvPr/>
            </p:nvSpPr>
            <p:spPr bwMode="auto">
              <a:xfrm>
                <a:off x="1536802" y="2221430"/>
                <a:ext cx="63505" cy="16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2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5419" name="Freeform 82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0" name="Freeform 83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1" name="Freeform 84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2" name="Freeform 85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3" name="Rectangle 87"/>
              <p:cNvSpPr>
                <a:spLocks noChangeArrowheads="1"/>
              </p:cNvSpPr>
              <p:nvPr/>
            </p:nvSpPr>
            <p:spPr bwMode="auto">
              <a:xfrm>
                <a:off x="1263733" y="2516684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4" name="Line 91"/>
              <p:cNvSpPr>
                <a:spLocks noChangeShapeType="1"/>
              </p:cNvSpPr>
              <p:nvPr/>
            </p:nvSpPr>
            <p:spPr bwMode="auto">
              <a:xfrm>
                <a:off x="463574" y="2804001"/>
                <a:ext cx="533439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5" name="Freeform 92"/>
              <p:cNvSpPr>
                <a:spLocks/>
              </p:cNvSpPr>
              <p:nvPr/>
            </p:nvSpPr>
            <p:spPr bwMode="auto">
              <a:xfrm>
                <a:off x="989076" y="2767491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6" name="Line 94"/>
              <p:cNvSpPr>
                <a:spLocks noChangeShapeType="1"/>
              </p:cNvSpPr>
              <p:nvPr/>
            </p:nvSpPr>
            <p:spPr bwMode="auto">
              <a:xfrm>
                <a:off x="1185940" y="2592879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7" name="Line 95"/>
              <p:cNvSpPr>
                <a:spLocks noChangeShapeType="1"/>
              </p:cNvSpPr>
              <p:nvPr/>
            </p:nvSpPr>
            <p:spPr bwMode="auto">
              <a:xfrm>
                <a:off x="1676513" y="259287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8" name="Freeform 96"/>
              <p:cNvSpPr>
                <a:spLocks/>
              </p:cNvSpPr>
              <p:nvPr/>
            </p:nvSpPr>
            <p:spPr bwMode="auto">
              <a:xfrm>
                <a:off x="1763832" y="2554781"/>
                <a:ext cx="66680" cy="74607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29" name="Line 97"/>
              <p:cNvSpPr>
                <a:spLocks noChangeShapeType="1"/>
              </p:cNvSpPr>
              <p:nvPr/>
            </p:nvSpPr>
            <p:spPr bwMode="auto">
              <a:xfrm>
                <a:off x="1185940" y="3018298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0" name="Line 98"/>
              <p:cNvSpPr>
                <a:spLocks noChangeShapeType="1"/>
              </p:cNvSpPr>
              <p:nvPr/>
            </p:nvSpPr>
            <p:spPr bwMode="auto">
              <a:xfrm>
                <a:off x="1676513" y="3018298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1" name="Freeform 99"/>
              <p:cNvSpPr>
                <a:spLocks/>
              </p:cNvSpPr>
              <p:nvPr/>
            </p:nvSpPr>
            <p:spPr bwMode="auto">
              <a:xfrm>
                <a:off x="1763832" y="2980201"/>
                <a:ext cx="66680" cy="74607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2" name="Line 100"/>
              <p:cNvSpPr>
                <a:spLocks noChangeShapeType="1"/>
              </p:cNvSpPr>
              <p:nvPr/>
            </p:nvSpPr>
            <p:spPr bwMode="auto">
              <a:xfrm>
                <a:off x="1189115" y="2804001"/>
                <a:ext cx="7620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3" name="Line 101"/>
              <p:cNvSpPr>
                <a:spLocks noChangeShapeType="1"/>
              </p:cNvSpPr>
              <p:nvPr/>
            </p:nvSpPr>
            <p:spPr bwMode="auto">
              <a:xfrm>
                <a:off x="1678101" y="2804001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4" name="Freeform 102"/>
              <p:cNvSpPr>
                <a:spLocks/>
              </p:cNvSpPr>
              <p:nvPr/>
            </p:nvSpPr>
            <p:spPr bwMode="auto">
              <a:xfrm>
                <a:off x="1765419" y="2767491"/>
                <a:ext cx="66680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5" name="Rectangle 103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6" name="Rectangle 104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7" name="Rectangle 107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8" name="Rectangle 108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39" name="Freeform 109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0" name="Freeform 110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1" name="Freeform 111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2" name="Freeform 112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3" name="Rectangle 113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4" name="Rectangle 114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5" name="Line 118"/>
              <p:cNvSpPr>
                <a:spLocks noChangeShapeType="1"/>
              </p:cNvSpPr>
              <p:nvPr/>
            </p:nvSpPr>
            <p:spPr bwMode="auto">
              <a:xfrm>
                <a:off x="461987" y="3524675"/>
                <a:ext cx="53502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6" name="Freeform 119"/>
              <p:cNvSpPr>
                <a:spLocks/>
              </p:cNvSpPr>
              <p:nvPr/>
            </p:nvSpPr>
            <p:spPr bwMode="auto">
              <a:xfrm>
                <a:off x="987488" y="3488165"/>
                <a:ext cx="68268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7" name="Line 121"/>
              <p:cNvSpPr>
                <a:spLocks noChangeShapeType="1"/>
              </p:cNvSpPr>
              <p:nvPr/>
            </p:nvSpPr>
            <p:spPr bwMode="auto">
              <a:xfrm>
                <a:off x="1184352" y="331355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8" name="Line 122"/>
              <p:cNvSpPr>
                <a:spLocks noChangeShapeType="1"/>
              </p:cNvSpPr>
              <p:nvPr/>
            </p:nvSpPr>
            <p:spPr bwMode="auto">
              <a:xfrm>
                <a:off x="1674925" y="331355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49" name="Freeform 123"/>
              <p:cNvSpPr>
                <a:spLocks/>
              </p:cNvSpPr>
              <p:nvPr/>
            </p:nvSpPr>
            <p:spPr bwMode="auto">
              <a:xfrm>
                <a:off x="1760657" y="3277042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0" name="Line 124"/>
              <p:cNvSpPr>
                <a:spLocks noChangeShapeType="1"/>
              </p:cNvSpPr>
              <p:nvPr/>
            </p:nvSpPr>
            <p:spPr bwMode="auto">
              <a:xfrm>
                <a:off x="1184352" y="373897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1" name="Line 125"/>
              <p:cNvSpPr>
                <a:spLocks noChangeShapeType="1"/>
              </p:cNvSpPr>
              <p:nvPr/>
            </p:nvSpPr>
            <p:spPr bwMode="auto">
              <a:xfrm>
                <a:off x="1674925" y="373897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2" name="Freeform 126"/>
              <p:cNvSpPr>
                <a:spLocks/>
              </p:cNvSpPr>
              <p:nvPr/>
            </p:nvSpPr>
            <p:spPr bwMode="auto">
              <a:xfrm>
                <a:off x="1760657" y="3702462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3" name="Line 127"/>
              <p:cNvSpPr>
                <a:spLocks noChangeShapeType="1"/>
              </p:cNvSpPr>
              <p:nvPr/>
            </p:nvSpPr>
            <p:spPr bwMode="auto">
              <a:xfrm>
                <a:off x="1185940" y="3524675"/>
                <a:ext cx="77793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4" name="Line 128"/>
              <p:cNvSpPr>
                <a:spLocks noChangeShapeType="1"/>
              </p:cNvSpPr>
              <p:nvPr/>
            </p:nvSpPr>
            <p:spPr bwMode="auto">
              <a:xfrm>
                <a:off x="1676513" y="3524675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5" name="Freeform 129"/>
              <p:cNvSpPr>
                <a:spLocks/>
              </p:cNvSpPr>
              <p:nvPr/>
            </p:nvSpPr>
            <p:spPr bwMode="auto">
              <a:xfrm>
                <a:off x="1763832" y="3488165"/>
                <a:ext cx="66680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6" name="Rectangle 130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7" name="Rectangle 131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8" name="Rectangle 134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59" name="Rectangle 135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0" name="Freeform 138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1" name="Freeform 139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2" name="Freeform 140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3" name="Freeform 141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4" name="Rectangle 142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5" name="Rectangle 143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6" name="Line 147"/>
              <p:cNvSpPr>
                <a:spLocks noChangeShapeType="1"/>
              </p:cNvSpPr>
              <p:nvPr/>
            </p:nvSpPr>
            <p:spPr bwMode="auto">
              <a:xfrm>
                <a:off x="458812" y="4246936"/>
                <a:ext cx="533439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7" name="Freeform 148"/>
              <p:cNvSpPr>
                <a:spLocks/>
              </p:cNvSpPr>
              <p:nvPr/>
            </p:nvSpPr>
            <p:spPr bwMode="auto">
              <a:xfrm>
                <a:off x="984312" y="4208839"/>
                <a:ext cx="68268" cy="74607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8" name="Line 150"/>
              <p:cNvSpPr>
                <a:spLocks noChangeShapeType="1"/>
              </p:cNvSpPr>
              <p:nvPr/>
            </p:nvSpPr>
            <p:spPr bwMode="auto">
              <a:xfrm>
                <a:off x="1181177" y="403581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69" name="Line 151"/>
              <p:cNvSpPr>
                <a:spLocks noChangeShapeType="1"/>
              </p:cNvSpPr>
              <p:nvPr/>
            </p:nvSpPr>
            <p:spPr bwMode="auto">
              <a:xfrm>
                <a:off x="1671750" y="403581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0" name="Freeform 152"/>
              <p:cNvSpPr>
                <a:spLocks/>
              </p:cNvSpPr>
              <p:nvPr/>
            </p:nvSpPr>
            <p:spPr bwMode="auto">
              <a:xfrm>
                <a:off x="1757481" y="3997716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1" name="Line 153"/>
              <p:cNvSpPr>
                <a:spLocks noChangeShapeType="1"/>
              </p:cNvSpPr>
              <p:nvPr/>
            </p:nvSpPr>
            <p:spPr bwMode="auto">
              <a:xfrm>
                <a:off x="1181177" y="446123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2" name="Line 154"/>
              <p:cNvSpPr>
                <a:spLocks noChangeShapeType="1"/>
              </p:cNvSpPr>
              <p:nvPr/>
            </p:nvSpPr>
            <p:spPr bwMode="auto">
              <a:xfrm>
                <a:off x="1671750" y="446123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3" name="Freeform 155"/>
              <p:cNvSpPr>
                <a:spLocks/>
              </p:cNvSpPr>
              <p:nvPr/>
            </p:nvSpPr>
            <p:spPr bwMode="auto">
              <a:xfrm>
                <a:off x="1757481" y="4423136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4" name="Line 156"/>
              <p:cNvSpPr>
                <a:spLocks noChangeShapeType="1"/>
              </p:cNvSpPr>
              <p:nvPr/>
            </p:nvSpPr>
            <p:spPr bwMode="auto">
              <a:xfrm>
                <a:off x="1182765" y="4246936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5" name="Line 157"/>
              <p:cNvSpPr>
                <a:spLocks noChangeShapeType="1"/>
              </p:cNvSpPr>
              <p:nvPr/>
            </p:nvSpPr>
            <p:spPr bwMode="auto">
              <a:xfrm>
                <a:off x="1671750" y="4246936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6" name="Freeform 158"/>
              <p:cNvSpPr>
                <a:spLocks/>
              </p:cNvSpPr>
              <p:nvPr/>
            </p:nvSpPr>
            <p:spPr bwMode="auto">
              <a:xfrm>
                <a:off x="1759069" y="4208839"/>
                <a:ext cx="68268" cy="74607"/>
              </a:xfrm>
              <a:custGeom>
                <a:avLst/>
                <a:gdLst>
                  <a:gd name="T0" fmla="*/ 0 w 68"/>
                  <a:gd name="T1" fmla="*/ 0 h 67"/>
                  <a:gd name="T2" fmla="*/ 68 w 68"/>
                  <a:gd name="T3" fmla="*/ 34 h 67"/>
                  <a:gd name="T4" fmla="*/ 0 w 68"/>
                  <a:gd name="T5" fmla="*/ 67 h 67"/>
                  <a:gd name="T6" fmla="*/ 0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7" name="Rectangle 159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8" name="Rectangle 160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79" name="Rectangle 163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0" name="Rectangle 164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1" name="Freeform 165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2" name="Freeform 166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3" name="Freeform 167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4" name="Freeform 168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5" name="Rectangle 169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6" name="Rectangle 170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7" name="Line 174"/>
              <p:cNvSpPr>
                <a:spLocks noChangeShapeType="1"/>
              </p:cNvSpPr>
              <p:nvPr/>
            </p:nvSpPr>
            <p:spPr bwMode="auto">
              <a:xfrm>
                <a:off x="457224" y="4967610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8" name="Freeform 175"/>
              <p:cNvSpPr>
                <a:spLocks/>
              </p:cNvSpPr>
              <p:nvPr/>
            </p:nvSpPr>
            <p:spPr bwMode="auto">
              <a:xfrm>
                <a:off x="982725" y="4931100"/>
                <a:ext cx="66680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89" name="Line 177"/>
              <p:cNvSpPr>
                <a:spLocks noChangeShapeType="1"/>
              </p:cNvSpPr>
              <p:nvPr/>
            </p:nvSpPr>
            <p:spPr bwMode="auto">
              <a:xfrm>
                <a:off x="1179589" y="4756487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0" name="Line 178"/>
              <p:cNvSpPr>
                <a:spLocks noChangeShapeType="1"/>
              </p:cNvSpPr>
              <p:nvPr/>
            </p:nvSpPr>
            <p:spPr bwMode="auto">
              <a:xfrm>
                <a:off x="1668575" y="4756487"/>
                <a:ext cx="96844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1" name="Freeform 179"/>
              <p:cNvSpPr>
                <a:spLocks/>
              </p:cNvSpPr>
              <p:nvPr/>
            </p:nvSpPr>
            <p:spPr bwMode="auto">
              <a:xfrm>
                <a:off x="1755893" y="4719978"/>
                <a:ext cx="68268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2" name="Line 180"/>
              <p:cNvSpPr>
                <a:spLocks noChangeShapeType="1"/>
              </p:cNvSpPr>
              <p:nvPr/>
            </p:nvSpPr>
            <p:spPr bwMode="auto">
              <a:xfrm>
                <a:off x="1179589" y="5180320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3" name="Line 181"/>
              <p:cNvSpPr>
                <a:spLocks noChangeShapeType="1"/>
              </p:cNvSpPr>
              <p:nvPr/>
            </p:nvSpPr>
            <p:spPr bwMode="auto">
              <a:xfrm>
                <a:off x="1668575" y="5180320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4" name="Freeform 182"/>
              <p:cNvSpPr>
                <a:spLocks/>
              </p:cNvSpPr>
              <p:nvPr/>
            </p:nvSpPr>
            <p:spPr bwMode="auto">
              <a:xfrm>
                <a:off x="1755893" y="5145398"/>
                <a:ext cx="68268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5" name="Line 183"/>
              <p:cNvSpPr>
                <a:spLocks noChangeShapeType="1"/>
              </p:cNvSpPr>
              <p:nvPr/>
            </p:nvSpPr>
            <p:spPr bwMode="auto">
              <a:xfrm>
                <a:off x="1181177" y="4967610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6" name="Line 184"/>
              <p:cNvSpPr>
                <a:spLocks noChangeShapeType="1"/>
              </p:cNvSpPr>
              <p:nvPr/>
            </p:nvSpPr>
            <p:spPr bwMode="auto">
              <a:xfrm>
                <a:off x="1671750" y="49676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7" name="Freeform 185"/>
              <p:cNvSpPr>
                <a:spLocks/>
              </p:cNvSpPr>
              <p:nvPr/>
            </p:nvSpPr>
            <p:spPr bwMode="auto">
              <a:xfrm>
                <a:off x="1757481" y="4931100"/>
                <a:ext cx="68267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8" name="Rectangle 186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99" name="Rectangle 187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0" name="Rectangle 190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1" name="Rectangle 191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2" name="Freeform 194"/>
              <p:cNvSpPr>
                <a:spLocks/>
              </p:cNvSpPr>
              <p:nvPr/>
            </p:nvSpPr>
            <p:spPr bwMode="auto">
              <a:xfrm>
                <a:off x="1959108" y="2797651"/>
                <a:ext cx="184163" cy="760359"/>
              </a:xfrm>
              <a:custGeom>
                <a:avLst/>
                <a:gdLst>
                  <a:gd name="T0" fmla="*/ 0 w 182"/>
                  <a:gd name="T1" fmla="*/ 0 h 690"/>
                  <a:gd name="T2" fmla="*/ 182 w 182"/>
                  <a:gd name="T3" fmla="*/ 0 h 690"/>
                  <a:gd name="T4" fmla="*/ 182 w 182"/>
                  <a:gd name="T5" fmla="*/ 690 h 6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3" name="Line 195"/>
              <p:cNvSpPr>
                <a:spLocks noChangeShapeType="1"/>
              </p:cNvSpPr>
              <p:nvPr/>
            </p:nvSpPr>
            <p:spPr bwMode="auto">
              <a:xfrm>
                <a:off x="2143271" y="35580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4" name="Freeform 196"/>
              <p:cNvSpPr>
                <a:spLocks/>
              </p:cNvSpPr>
              <p:nvPr/>
            </p:nvSpPr>
            <p:spPr bwMode="auto">
              <a:xfrm>
                <a:off x="2230591" y="3521500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5" name="Line 197"/>
              <p:cNvSpPr>
                <a:spLocks noChangeShapeType="1"/>
              </p:cNvSpPr>
              <p:nvPr/>
            </p:nvSpPr>
            <p:spPr bwMode="auto">
              <a:xfrm flipH="1">
                <a:off x="1963871" y="2083327"/>
                <a:ext cx="142885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6" name="Freeform 198"/>
              <p:cNvSpPr>
                <a:spLocks/>
              </p:cNvSpPr>
              <p:nvPr/>
            </p:nvSpPr>
            <p:spPr bwMode="auto">
              <a:xfrm>
                <a:off x="1957521" y="3531024"/>
                <a:ext cx="134947" cy="241283"/>
              </a:xfrm>
              <a:custGeom>
                <a:avLst/>
                <a:gdLst>
                  <a:gd name="T0" fmla="*/ 0 w 133"/>
                  <a:gd name="T1" fmla="*/ 0 h 220"/>
                  <a:gd name="T2" fmla="*/ 133 w 133"/>
                  <a:gd name="T3" fmla="*/ 0 h 220"/>
                  <a:gd name="T4" fmla="*/ 133 w 133"/>
                  <a:gd name="T5" fmla="*/ 22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7" name="Line 199"/>
              <p:cNvSpPr>
                <a:spLocks noChangeShapeType="1"/>
              </p:cNvSpPr>
              <p:nvPr/>
            </p:nvSpPr>
            <p:spPr bwMode="auto">
              <a:xfrm flipH="1">
                <a:off x="1952758" y="4967610"/>
                <a:ext cx="6191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8" name="Line 200"/>
              <p:cNvSpPr>
                <a:spLocks noChangeShapeType="1"/>
              </p:cNvSpPr>
              <p:nvPr/>
            </p:nvSpPr>
            <p:spPr bwMode="auto">
              <a:xfrm>
                <a:off x="1954346" y="4262810"/>
                <a:ext cx="138122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09" name="Freeform 201"/>
              <p:cNvSpPr>
                <a:spLocks/>
              </p:cNvSpPr>
              <p:nvPr/>
            </p:nvSpPr>
            <p:spPr bwMode="auto">
              <a:xfrm>
                <a:off x="2092468" y="4010415"/>
                <a:ext cx="146061" cy="252395"/>
              </a:xfrm>
              <a:custGeom>
                <a:avLst/>
                <a:gdLst>
                  <a:gd name="T0" fmla="*/ 146 w 146"/>
                  <a:gd name="T1" fmla="*/ 0 h 230"/>
                  <a:gd name="T2" fmla="*/ 0 w 146"/>
                  <a:gd name="T3" fmla="*/ 0 h 230"/>
                  <a:gd name="T4" fmla="*/ 0 w 146"/>
                  <a:gd name="T5" fmla="*/ 230 h 2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0" name="Freeform 202"/>
              <p:cNvSpPr>
                <a:spLocks/>
              </p:cNvSpPr>
              <p:nvPr/>
            </p:nvSpPr>
            <p:spPr bwMode="auto">
              <a:xfrm>
                <a:off x="2230591" y="3972318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1" name="Line 203"/>
              <p:cNvSpPr>
                <a:spLocks noChangeShapeType="1"/>
              </p:cNvSpPr>
              <p:nvPr/>
            </p:nvSpPr>
            <p:spPr bwMode="auto">
              <a:xfrm>
                <a:off x="3330808" y="3558010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2" name="Freeform 204"/>
              <p:cNvSpPr>
                <a:spLocks/>
              </p:cNvSpPr>
              <p:nvPr/>
            </p:nvSpPr>
            <p:spPr bwMode="auto">
              <a:xfrm>
                <a:off x="3570538" y="3521500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3" name="Line 205"/>
              <p:cNvSpPr>
                <a:spLocks noChangeShapeType="1"/>
              </p:cNvSpPr>
              <p:nvPr/>
            </p:nvSpPr>
            <p:spPr bwMode="auto">
              <a:xfrm>
                <a:off x="3330808" y="3772307"/>
                <a:ext cx="24925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4" name="Freeform 206"/>
              <p:cNvSpPr>
                <a:spLocks/>
              </p:cNvSpPr>
              <p:nvPr/>
            </p:nvSpPr>
            <p:spPr bwMode="auto">
              <a:xfrm>
                <a:off x="3570538" y="3735798"/>
                <a:ext cx="68267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5" name="Line 207"/>
              <p:cNvSpPr>
                <a:spLocks noChangeShapeType="1"/>
              </p:cNvSpPr>
              <p:nvPr/>
            </p:nvSpPr>
            <p:spPr bwMode="auto">
              <a:xfrm>
                <a:off x="3330808" y="4010415"/>
                <a:ext cx="24925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516" name="Freeform 208"/>
              <p:cNvSpPr>
                <a:spLocks/>
              </p:cNvSpPr>
              <p:nvPr/>
            </p:nvSpPr>
            <p:spPr bwMode="auto">
              <a:xfrm>
                <a:off x="3570538" y="3972318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85351" name="Rectangle 58"/>
            <p:cNvSpPr>
              <a:spLocks noChangeArrowheads="1"/>
            </p:cNvSpPr>
            <p:nvPr/>
          </p:nvSpPr>
          <p:spPr bwMode="auto">
            <a:xfrm>
              <a:off x="228607" y="1905539"/>
              <a:ext cx="741417" cy="21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East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5352" name="Rectangle 93"/>
            <p:cNvSpPr>
              <a:spLocks noChangeArrowheads="1"/>
            </p:cNvSpPr>
            <p:nvPr/>
          </p:nvSpPr>
          <p:spPr bwMode="auto">
            <a:xfrm>
              <a:off x="187329" y="2621451"/>
              <a:ext cx="779520" cy="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West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5353" name="Rectangle 120"/>
            <p:cNvSpPr>
              <a:spLocks noChangeArrowheads="1"/>
            </p:cNvSpPr>
            <p:nvPr/>
          </p:nvSpPr>
          <p:spPr bwMode="auto">
            <a:xfrm>
              <a:off x="153990" y="3343712"/>
              <a:ext cx="900177" cy="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North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5354" name="Rectangle 149"/>
            <p:cNvSpPr>
              <a:spLocks noChangeArrowheads="1"/>
            </p:cNvSpPr>
            <p:nvPr/>
          </p:nvSpPr>
          <p:spPr bwMode="auto">
            <a:xfrm>
              <a:off x="133350" y="4067561"/>
              <a:ext cx="884302" cy="21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South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5355" name="Rectangle 176"/>
            <p:cNvSpPr>
              <a:spLocks noChangeArrowheads="1"/>
            </p:cNvSpPr>
            <p:nvPr/>
          </p:nvSpPr>
          <p:spPr bwMode="auto">
            <a:xfrm>
              <a:off x="317513" y="4789823"/>
              <a:ext cx="628696" cy="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PE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227" name="Rectangle 216"/>
          <p:cNvSpPr>
            <a:spLocks noChangeArrowheads="1"/>
          </p:cNvSpPr>
          <p:nvPr/>
        </p:nvSpPr>
        <p:spPr bwMode="auto">
          <a:xfrm>
            <a:off x="2254250" y="23622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52400" y="1828800"/>
            <a:ext cx="3581400" cy="38100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5349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The Problem: Packet Scheduling</a:t>
            </a:r>
          </a:p>
        </p:txBody>
      </p:sp>
    </p:spTree>
    <p:extLst>
      <p:ext uri="{BB962C8B-B14F-4D97-AF65-F5344CB8AC3E}">
        <p14:creationId xmlns:p14="http://schemas.microsoft.com/office/powerpoint/2010/main" val="5573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Straight Connector 463"/>
          <p:cNvCxnSpPr/>
          <p:nvPr/>
        </p:nvCxnSpPr>
        <p:spPr>
          <a:xfrm>
            <a:off x="5494338" y="182245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394" name="TextBox 482"/>
          <p:cNvSpPr txBox="1">
            <a:spLocks noChangeArrowheads="1"/>
          </p:cNvSpPr>
          <p:nvPr/>
        </p:nvSpPr>
        <p:spPr bwMode="auto">
          <a:xfrm>
            <a:off x="5181600" y="15621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Perpetua" charset="0"/>
            </a:endParaRPr>
          </a:p>
        </p:txBody>
      </p:sp>
      <p:grpSp>
        <p:nvGrpSpPr>
          <p:cNvPr id="187395" name="Group 244"/>
          <p:cNvGrpSpPr>
            <a:grpSpLocks/>
          </p:cNvGrpSpPr>
          <p:nvPr/>
        </p:nvGrpSpPr>
        <p:grpSpPr bwMode="auto">
          <a:xfrm>
            <a:off x="3886200" y="1676400"/>
            <a:ext cx="4419600" cy="4229100"/>
            <a:chOff x="3886200" y="1676400"/>
            <a:chExt cx="4419600" cy="4229100"/>
          </a:xfrm>
        </p:grpSpPr>
        <p:sp>
          <p:nvSpPr>
            <p:cNvPr id="484" name="Rectangle 483"/>
            <p:cNvSpPr/>
            <p:nvPr/>
          </p:nvSpPr>
          <p:spPr>
            <a:xfrm>
              <a:off x="5181600" y="1676400"/>
              <a:ext cx="3124200" cy="42291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grpSp>
          <p:nvGrpSpPr>
            <p:cNvPr id="187630" name="Group 286"/>
            <p:cNvGrpSpPr>
              <a:grpSpLocks/>
            </p:cNvGrpSpPr>
            <p:nvPr/>
          </p:nvGrpSpPr>
          <p:grpSpPr bwMode="auto">
            <a:xfrm>
              <a:off x="3886200" y="3021568"/>
              <a:ext cx="1314784" cy="978932"/>
              <a:chOff x="3886200" y="2831068"/>
              <a:chExt cx="1314784" cy="978932"/>
            </a:xfrm>
          </p:grpSpPr>
          <p:sp>
            <p:nvSpPr>
              <p:cNvPr id="229" name="Right Arrow 228"/>
              <p:cNvSpPr/>
              <p:nvPr/>
            </p:nvSpPr>
            <p:spPr>
              <a:xfrm>
                <a:off x="4038600" y="31242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87632" name="TextBox 259"/>
              <p:cNvSpPr txBox="1">
                <a:spLocks noChangeArrowheads="1"/>
              </p:cNvSpPr>
              <p:nvPr/>
            </p:nvSpPr>
            <p:spPr bwMode="auto">
              <a:xfrm>
                <a:off x="3886200" y="2830513"/>
                <a:ext cx="13144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smtClean="0">
                    <a:solidFill>
                      <a:srgbClr val="000000"/>
                    </a:solidFill>
                    <a:latin typeface="Perpetua" charset="0"/>
                  </a:rPr>
                  <a:t>Conceptual</a:t>
                </a:r>
              </a:p>
            </p:txBody>
          </p:sp>
          <p:sp>
            <p:nvSpPr>
              <p:cNvPr id="187633" name="TextBox 262"/>
              <p:cNvSpPr txBox="1">
                <a:spLocks noChangeArrowheads="1"/>
              </p:cNvSpPr>
              <p:nvPr/>
            </p:nvSpPr>
            <p:spPr bwMode="auto">
              <a:xfrm>
                <a:off x="4184650" y="3440113"/>
                <a:ext cx="67627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smtClean="0">
                    <a:solidFill>
                      <a:srgbClr val="000000"/>
                    </a:solidFill>
                    <a:latin typeface="Perpetua" charset="0"/>
                  </a:rPr>
                  <a:t>View</a:t>
                </a:r>
              </a:p>
            </p:txBody>
          </p:sp>
        </p:grpSp>
      </p:grpSp>
      <p:cxnSp>
        <p:nvCxnSpPr>
          <p:cNvPr id="588" name="Straight Connector 587"/>
          <p:cNvCxnSpPr/>
          <p:nvPr/>
        </p:nvCxnSpPr>
        <p:spPr>
          <a:xfrm>
            <a:off x="5507038" y="25654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5508625" y="34036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>
            <a:off x="5514975" y="42418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5546725" y="502285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0" name="Rectangle 58"/>
          <p:cNvSpPr>
            <a:spLocks noChangeArrowheads="1"/>
          </p:cNvSpPr>
          <p:nvPr/>
        </p:nvSpPr>
        <p:spPr bwMode="auto">
          <a:xfrm>
            <a:off x="5429250" y="2074863"/>
            <a:ext cx="741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East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1" name="Rectangle 93"/>
          <p:cNvSpPr>
            <a:spLocks noChangeArrowheads="1"/>
          </p:cNvSpPr>
          <p:nvPr/>
        </p:nvSpPr>
        <p:spPr bwMode="auto">
          <a:xfrm>
            <a:off x="5387975" y="2790825"/>
            <a:ext cx="779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West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2" name="Rectangle 120"/>
          <p:cNvSpPr>
            <a:spLocks noChangeArrowheads="1"/>
          </p:cNvSpPr>
          <p:nvPr/>
        </p:nvSpPr>
        <p:spPr bwMode="auto">
          <a:xfrm>
            <a:off x="5354638" y="3513138"/>
            <a:ext cx="900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North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3" name="Rectangle 149"/>
          <p:cNvSpPr>
            <a:spLocks noChangeArrowheads="1"/>
          </p:cNvSpPr>
          <p:nvPr/>
        </p:nvSpPr>
        <p:spPr bwMode="auto">
          <a:xfrm>
            <a:off x="5413375" y="4425950"/>
            <a:ext cx="885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South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4" name="Rectangle 176"/>
          <p:cNvSpPr>
            <a:spLocks noChangeArrowheads="1"/>
          </p:cNvSpPr>
          <p:nvPr/>
        </p:nvSpPr>
        <p:spPr bwMode="auto">
          <a:xfrm>
            <a:off x="5518150" y="5264150"/>
            <a:ext cx="628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From PE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5" name="Rectangle 10"/>
          <p:cNvSpPr>
            <a:spLocks noChangeArrowheads="1"/>
          </p:cNvSpPr>
          <p:nvPr/>
        </p:nvSpPr>
        <p:spPr bwMode="auto">
          <a:xfrm>
            <a:off x="6781800" y="1828800"/>
            <a:ext cx="3016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VC 0 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6" name="Rectangle 10"/>
          <p:cNvSpPr>
            <a:spLocks noChangeArrowheads="1"/>
          </p:cNvSpPr>
          <p:nvPr/>
        </p:nvSpPr>
        <p:spPr bwMode="auto">
          <a:xfrm>
            <a:off x="6794500" y="20780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VC 1 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07" name="Rectangle 10"/>
          <p:cNvSpPr>
            <a:spLocks noChangeArrowheads="1"/>
          </p:cNvSpPr>
          <p:nvPr/>
        </p:nvSpPr>
        <p:spPr bwMode="auto">
          <a:xfrm>
            <a:off x="6810375" y="2306638"/>
            <a:ext cx="301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VC 2 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grpSp>
        <p:nvGrpSpPr>
          <p:cNvPr id="4" name="Group 628"/>
          <p:cNvGrpSpPr>
            <a:grpSpLocks/>
          </p:cNvGrpSpPr>
          <p:nvPr/>
        </p:nvGrpSpPr>
        <p:grpSpPr bwMode="auto">
          <a:xfrm>
            <a:off x="5211763" y="5905500"/>
            <a:ext cx="3108325" cy="609600"/>
            <a:chOff x="5211751" y="5715000"/>
            <a:chExt cx="3108348" cy="609600"/>
          </a:xfrm>
        </p:grpSpPr>
        <p:sp>
          <p:nvSpPr>
            <p:cNvPr id="611" name="Rounded Rectangle 610"/>
            <p:cNvSpPr>
              <a:spLocks noChangeArrowheads="1"/>
            </p:cNvSpPr>
            <p:nvPr/>
          </p:nvSpPr>
          <p:spPr bwMode="auto">
            <a:xfrm>
              <a:off x="5211751" y="5797550"/>
              <a:ext cx="198438" cy="18415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14" name="TextBox 611"/>
            <p:cNvSpPr txBox="1">
              <a:spLocks noChangeArrowheads="1"/>
            </p:cNvSpPr>
            <p:nvPr/>
          </p:nvSpPr>
          <p:spPr bwMode="auto">
            <a:xfrm>
              <a:off x="5410189" y="5715000"/>
              <a:ext cx="58261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App1</a:t>
              </a:r>
            </a:p>
          </p:txBody>
        </p:sp>
        <p:sp>
          <p:nvSpPr>
            <p:cNvPr id="613" name="Rounded Rectangle 612"/>
            <p:cNvSpPr>
              <a:spLocks noChangeArrowheads="1"/>
            </p:cNvSpPr>
            <p:nvPr/>
          </p:nvSpPr>
          <p:spPr bwMode="auto">
            <a:xfrm>
              <a:off x="5924543" y="5797550"/>
              <a:ext cx="198439" cy="1841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16" name="TextBox 613"/>
            <p:cNvSpPr txBox="1">
              <a:spLocks noChangeArrowheads="1"/>
            </p:cNvSpPr>
            <p:nvPr/>
          </p:nvSpPr>
          <p:spPr bwMode="auto">
            <a:xfrm>
              <a:off x="6122983" y="5715000"/>
              <a:ext cx="58261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App2</a:t>
              </a:r>
            </a:p>
          </p:txBody>
        </p:sp>
        <p:sp>
          <p:nvSpPr>
            <p:cNvPr id="615" name="Rounded Rectangle 614"/>
            <p:cNvSpPr>
              <a:spLocks noChangeArrowheads="1"/>
            </p:cNvSpPr>
            <p:nvPr/>
          </p:nvSpPr>
          <p:spPr bwMode="auto">
            <a:xfrm>
              <a:off x="6705599" y="5797550"/>
              <a:ext cx="198439" cy="184150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18" name="TextBox 615"/>
            <p:cNvSpPr txBox="1">
              <a:spLocks noChangeArrowheads="1"/>
            </p:cNvSpPr>
            <p:nvPr/>
          </p:nvSpPr>
          <p:spPr bwMode="auto">
            <a:xfrm>
              <a:off x="6904039" y="5715000"/>
              <a:ext cx="58261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App3</a:t>
              </a:r>
            </a:p>
          </p:txBody>
        </p:sp>
        <p:sp>
          <p:nvSpPr>
            <p:cNvPr id="617" name="Rounded Rectangle 616"/>
            <p:cNvSpPr>
              <a:spLocks noChangeArrowheads="1"/>
            </p:cNvSpPr>
            <p:nvPr/>
          </p:nvSpPr>
          <p:spPr bwMode="auto">
            <a:xfrm>
              <a:off x="7524755" y="5797550"/>
              <a:ext cx="198439" cy="184150"/>
            </a:xfrm>
            <a:prstGeom prst="roundRect">
              <a:avLst>
                <a:gd name="adj" fmla="val 16667"/>
              </a:avLst>
            </a:prstGeom>
            <a:solidFill>
              <a:srgbClr val="60487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20" name="TextBox 617"/>
            <p:cNvSpPr txBox="1">
              <a:spLocks noChangeArrowheads="1"/>
            </p:cNvSpPr>
            <p:nvPr/>
          </p:nvSpPr>
          <p:spPr bwMode="auto">
            <a:xfrm>
              <a:off x="7723195" y="5715000"/>
              <a:ext cx="58261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App4</a:t>
              </a:r>
            </a:p>
          </p:txBody>
        </p:sp>
        <p:sp>
          <p:nvSpPr>
            <p:cNvPr id="619" name="Rounded Rectangle 618"/>
            <p:cNvSpPr>
              <a:spLocks noChangeArrowheads="1"/>
            </p:cNvSpPr>
            <p:nvPr/>
          </p:nvSpPr>
          <p:spPr bwMode="auto">
            <a:xfrm>
              <a:off x="5226038" y="6037263"/>
              <a:ext cx="198439" cy="185737"/>
            </a:xfrm>
            <a:prstGeom prst="roundRect">
              <a:avLst>
                <a:gd name="adj" fmla="val 16667"/>
              </a:avLst>
            </a:prstGeom>
            <a:solidFill>
              <a:srgbClr val="37EE1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22" name="TextBox 619"/>
            <p:cNvSpPr txBox="1">
              <a:spLocks noChangeArrowheads="1"/>
            </p:cNvSpPr>
            <p:nvPr/>
          </p:nvSpPr>
          <p:spPr bwMode="auto">
            <a:xfrm>
              <a:off x="5424478" y="5954713"/>
              <a:ext cx="58261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App5</a:t>
              </a:r>
            </a:p>
          </p:txBody>
        </p:sp>
        <p:sp>
          <p:nvSpPr>
            <p:cNvPr id="621" name="Rounded Rectangle 620"/>
            <p:cNvSpPr>
              <a:spLocks noChangeArrowheads="1"/>
            </p:cNvSpPr>
            <p:nvPr/>
          </p:nvSpPr>
          <p:spPr bwMode="auto">
            <a:xfrm>
              <a:off x="5938831" y="6037263"/>
              <a:ext cx="198438" cy="18573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24" name="TextBox 621"/>
            <p:cNvSpPr txBox="1">
              <a:spLocks noChangeArrowheads="1"/>
            </p:cNvSpPr>
            <p:nvPr/>
          </p:nvSpPr>
          <p:spPr bwMode="auto">
            <a:xfrm>
              <a:off x="6137270" y="5954713"/>
              <a:ext cx="5826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App6</a:t>
              </a:r>
            </a:p>
          </p:txBody>
        </p:sp>
        <p:sp>
          <p:nvSpPr>
            <p:cNvPr id="623" name="Rounded Rectangle 622"/>
            <p:cNvSpPr>
              <a:spLocks noChangeArrowheads="1"/>
            </p:cNvSpPr>
            <p:nvPr/>
          </p:nvSpPr>
          <p:spPr bwMode="auto">
            <a:xfrm>
              <a:off x="6719887" y="6037263"/>
              <a:ext cx="198438" cy="18573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26" name="TextBox 623"/>
            <p:cNvSpPr txBox="1">
              <a:spLocks noChangeArrowheads="1"/>
            </p:cNvSpPr>
            <p:nvPr/>
          </p:nvSpPr>
          <p:spPr bwMode="auto">
            <a:xfrm>
              <a:off x="6918326" y="5954713"/>
              <a:ext cx="5826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App7</a:t>
              </a:r>
            </a:p>
          </p:txBody>
        </p:sp>
        <p:sp>
          <p:nvSpPr>
            <p:cNvPr id="625" name="Rounded Rectangle 624"/>
            <p:cNvSpPr>
              <a:spLocks noChangeArrowheads="1"/>
            </p:cNvSpPr>
            <p:nvPr/>
          </p:nvSpPr>
          <p:spPr bwMode="auto">
            <a:xfrm>
              <a:off x="7539043" y="6037263"/>
              <a:ext cx="198438" cy="185737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628" name="TextBox 625"/>
            <p:cNvSpPr txBox="1">
              <a:spLocks noChangeArrowheads="1"/>
            </p:cNvSpPr>
            <p:nvPr/>
          </p:nvSpPr>
          <p:spPr bwMode="auto">
            <a:xfrm>
              <a:off x="7737482" y="5954713"/>
              <a:ext cx="5826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smtClean="0">
                  <a:solidFill>
                    <a:srgbClr val="000000"/>
                  </a:solidFill>
                  <a:latin typeface="Perpetua" charset="0"/>
                </a:rPr>
                <a:t>App8</a:t>
              </a:r>
            </a:p>
          </p:txBody>
        </p:sp>
      </p:grpSp>
      <p:grpSp>
        <p:nvGrpSpPr>
          <p:cNvPr id="5" name="Group 245"/>
          <p:cNvGrpSpPr>
            <a:grpSpLocks/>
          </p:cNvGrpSpPr>
          <p:nvPr/>
        </p:nvGrpSpPr>
        <p:grpSpPr bwMode="auto">
          <a:xfrm>
            <a:off x="5730875" y="1866900"/>
            <a:ext cx="1016000" cy="3897313"/>
            <a:chOff x="5731521" y="1866900"/>
            <a:chExt cx="1015449" cy="3898054"/>
          </a:xfrm>
        </p:grpSpPr>
        <p:sp>
          <p:nvSpPr>
            <p:cNvPr id="449" name="Rounded Rectangle 448"/>
            <p:cNvSpPr>
              <a:spLocks noChangeArrowheads="1"/>
            </p:cNvSpPr>
            <p:nvPr/>
          </p:nvSpPr>
          <p:spPr bwMode="auto">
            <a:xfrm>
              <a:off x="6497868" y="2317836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" name="Rounded Rectangle 449"/>
            <p:cNvSpPr>
              <a:spLocks noChangeArrowheads="1"/>
            </p:cNvSpPr>
            <p:nvPr/>
          </p:nvSpPr>
          <p:spPr bwMode="auto">
            <a:xfrm>
              <a:off x="6245592" y="2317836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FF99FF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1" name="Rounded Rectangle 450"/>
            <p:cNvSpPr>
              <a:spLocks noChangeArrowheads="1"/>
            </p:cNvSpPr>
            <p:nvPr/>
          </p:nvSpPr>
          <p:spPr bwMode="auto">
            <a:xfrm>
              <a:off x="6507388" y="2095543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3" name="Rounded Rectangle 452"/>
            <p:cNvSpPr>
              <a:spLocks noChangeArrowheads="1"/>
            </p:cNvSpPr>
            <p:nvPr/>
          </p:nvSpPr>
          <p:spPr bwMode="auto">
            <a:xfrm>
              <a:off x="6497868" y="2875155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37EE1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4" name="Rounded Rectangle 453"/>
            <p:cNvSpPr>
              <a:spLocks noChangeArrowheads="1"/>
            </p:cNvSpPr>
            <p:nvPr/>
          </p:nvSpPr>
          <p:spPr bwMode="auto">
            <a:xfrm>
              <a:off x="6245592" y="2875155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37EE1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5" name="Rounded Rectangle 454"/>
            <p:cNvSpPr>
              <a:spLocks noChangeArrowheads="1"/>
            </p:cNvSpPr>
            <p:nvPr/>
          </p:nvSpPr>
          <p:spPr bwMode="auto">
            <a:xfrm>
              <a:off x="6497868" y="2629045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60487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7" name="Rounded Rectangle 456"/>
            <p:cNvSpPr>
              <a:spLocks noChangeArrowheads="1"/>
            </p:cNvSpPr>
            <p:nvPr/>
          </p:nvSpPr>
          <p:spPr bwMode="auto">
            <a:xfrm>
              <a:off x="6497868" y="3713514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4E8542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8" name="Rounded Rectangle 457"/>
            <p:cNvSpPr>
              <a:spLocks noChangeArrowheads="1"/>
            </p:cNvSpPr>
            <p:nvPr/>
          </p:nvSpPr>
          <p:spPr bwMode="auto">
            <a:xfrm>
              <a:off x="6245592" y="3467404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9" name="Rounded Rectangle 458"/>
            <p:cNvSpPr>
              <a:spLocks noChangeArrowheads="1"/>
            </p:cNvSpPr>
            <p:nvPr/>
          </p:nvSpPr>
          <p:spPr bwMode="auto">
            <a:xfrm>
              <a:off x="6497868" y="3467404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1" name="Rounded Rectangle 460"/>
            <p:cNvSpPr>
              <a:spLocks noChangeArrowheads="1"/>
            </p:cNvSpPr>
            <p:nvPr/>
          </p:nvSpPr>
          <p:spPr bwMode="auto">
            <a:xfrm>
              <a:off x="6497868" y="4558225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5EFA26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2" name="Rounded Rectangle 461"/>
            <p:cNvSpPr>
              <a:spLocks noChangeArrowheads="1"/>
            </p:cNvSpPr>
            <p:nvPr/>
          </p:nvSpPr>
          <p:spPr bwMode="auto">
            <a:xfrm>
              <a:off x="6497868" y="4312115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5" name="Rounded Rectangle 464"/>
            <p:cNvSpPr>
              <a:spLocks noChangeArrowheads="1"/>
            </p:cNvSpPr>
            <p:nvPr/>
          </p:nvSpPr>
          <p:spPr bwMode="auto">
            <a:xfrm>
              <a:off x="6491522" y="1866900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6" name="Rounded Rectangle 465"/>
            <p:cNvSpPr>
              <a:spLocks noChangeArrowheads="1"/>
            </p:cNvSpPr>
            <p:nvPr/>
          </p:nvSpPr>
          <p:spPr bwMode="auto">
            <a:xfrm>
              <a:off x="6245592" y="1866900"/>
              <a:ext cx="199917" cy="18418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7" name="Rounded Rectangle 466"/>
            <p:cNvSpPr>
              <a:spLocks noChangeArrowheads="1"/>
            </p:cNvSpPr>
            <p:nvPr/>
          </p:nvSpPr>
          <p:spPr bwMode="auto">
            <a:xfrm>
              <a:off x="6261458" y="4769402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8" name="Rounded Rectangle 467"/>
            <p:cNvSpPr>
              <a:spLocks noChangeArrowheads="1"/>
            </p:cNvSpPr>
            <p:nvPr/>
          </p:nvSpPr>
          <p:spPr bwMode="auto">
            <a:xfrm>
              <a:off x="6513735" y="4769402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9" name="Rounded Rectangle 468"/>
            <p:cNvSpPr>
              <a:spLocks noChangeArrowheads="1"/>
            </p:cNvSpPr>
            <p:nvPr/>
          </p:nvSpPr>
          <p:spPr bwMode="auto">
            <a:xfrm>
              <a:off x="6475655" y="3988203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0" name="Rounded Rectangle 469"/>
            <p:cNvSpPr>
              <a:spLocks noChangeArrowheads="1"/>
            </p:cNvSpPr>
            <p:nvPr/>
          </p:nvSpPr>
          <p:spPr bwMode="auto">
            <a:xfrm>
              <a:off x="6486761" y="3141905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" name="Rounded Rectangle 470"/>
            <p:cNvSpPr>
              <a:spLocks noChangeArrowheads="1"/>
            </p:cNvSpPr>
            <p:nvPr/>
          </p:nvSpPr>
          <p:spPr bwMode="auto">
            <a:xfrm>
              <a:off x="6234486" y="3141905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2" name="Rounded Rectangle 471"/>
            <p:cNvSpPr>
              <a:spLocks noChangeArrowheads="1"/>
            </p:cNvSpPr>
            <p:nvPr/>
          </p:nvSpPr>
          <p:spPr bwMode="auto">
            <a:xfrm>
              <a:off x="5983797" y="3141905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3" name="Rounded Rectangle 472"/>
            <p:cNvSpPr>
              <a:spLocks noChangeArrowheads="1"/>
            </p:cNvSpPr>
            <p:nvPr/>
          </p:nvSpPr>
          <p:spPr bwMode="auto">
            <a:xfrm>
              <a:off x="5731521" y="3141905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4" name="Rounded Rectangle 473"/>
            <p:cNvSpPr>
              <a:spLocks noChangeArrowheads="1"/>
            </p:cNvSpPr>
            <p:nvPr/>
          </p:nvSpPr>
          <p:spPr bwMode="auto">
            <a:xfrm>
              <a:off x="6256699" y="3716690"/>
              <a:ext cx="199917" cy="184185"/>
            </a:xfrm>
            <a:prstGeom prst="roundRect">
              <a:avLst>
                <a:gd name="adj" fmla="val 16667"/>
              </a:avLst>
            </a:prstGeom>
            <a:solidFill>
              <a:srgbClr val="4E8542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5" name="Rounded Rectangle 474"/>
            <p:cNvSpPr>
              <a:spLocks noChangeArrowheads="1"/>
            </p:cNvSpPr>
            <p:nvPr/>
          </p:nvSpPr>
          <p:spPr bwMode="auto">
            <a:xfrm>
              <a:off x="6006010" y="3716690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4E8542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6" name="Rounded Rectangle 475"/>
            <p:cNvSpPr>
              <a:spLocks noChangeArrowheads="1"/>
            </p:cNvSpPr>
            <p:nvPr/>
          </p:nvSpPr>
          <p:spPr bwMode="auto">
            <a:xfrm>
              <a:off x="5753734" y="3716690"/>
              <a:ext cx="199917" cy="184185"/>
            </a:xfrm>
            <a:prstGeom prst="roundRect">
              <a:avLst>
                <a:gd name="adj" fmla="val 16667"/>
              </a:avLst>
            </a:prstGeom>
            <a:solidFill>
              <a:srgbClr val="4E8542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2" name="Rounded Rectangle 591"/>
            <p:cNvSpPr>
              <a:spLocks noChangeArrowheads="1"/>
            </p:cNvSpPr>
            <p:nvPr/>
          </p:nvSpPr>
          <p:spPr bwMode="auto">
            <a:xfrm>
              <a:off x="6548641" y="5314018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37EE1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3" name="Rounded Rectangle 592"/>
            <p:cNvSpPr>
              <a:spLocks noChangeArrowheads="1"/>
            </p:cNvSpPr>
            <p:nvPr/>
          </p:nvSpPr>
          <p:spPr bwMode="auto">
            <a:xfrm>
              <a:off x="6296365" y="5314018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37EE18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4" name="Rounded Rectangle 593"/>
            <p:cNvSpPr>
              <a:spLocks noChangeArrowheads="1"/>
            </p:cNvSpPr>
            <p:nvPr/>
          </p:nvSpPr>
          <p:spPr bwMode="auto">
            <a:xfrm>
              <a:off x="6529601" y="5067908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5" name="Rounded Rectangle 594"/>
            <p:cNvSpPr>
              <a:spLocks noChangeArrowheads="1"/>
            </p:cNvSpPr>
            <p:nvPr/>
          </p:nvSpPr>
          <p:spPr bwMode="auto">
            <a:xfrm>
              <a:off x="6537534" y="5580769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6" name="Rounded Rectangle 595"/>
            <p:cNvSpPr>
              <a:spLocks noChangeArrowheads="1"/>
            </p:cNvSpPr>
            <p:nvPr/>
          </p:nvSpPr>
          <p:spPr bwMode="auto">
            <a:xfrm>
              <a:off x="6285259" y="5580769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7" name="Rounded Rectangle 596"/>
            <p:cNvSpPr>
              <a:spLocks noChangeArrowheads="1"/>
            </p:cNvSpPr>
            <p:nvPr/>
          </p:nvSpPr>
          <p:spPr bwMode="auto">
            <a:xfrm>
              <a:off x="6034570" y="5580769"/>
              <a:ext cx="198329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8" name="Rounded Rectangle 597"/>
            <p:cNvSpPr>
              <a:spLocks noChangeArrowheads="1"/>
            </p:cNvSpPr>
            <p:nvPr/>
          </p:nvSpPr>
          <p:spPr bwMode="auto">
            <a:xfrm>
              <a:off x="5782293" y="5580769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7" name="Rounded Rectangle 626"/>
            <p:cNvSpPr>
              <a:spLocks noChangeArrowheads="1"/>
            </p:cNvSpPr>
            <p:nvPr/>
          </p:nvSpPr>
          <p:spPr bwMode="auto">
            <a:xfrm>
              <a:off x="6280498" y="5067908"/>
              <a:ext cx="198330" cy="1841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ffectLst>
              <a:outerShdw blurRad="63500" dist="26940" dir="5400000" algn="t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6304" tIns="73152" rIns="146304" bIns="73152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630" name="Straight Connector 629"/>
          <p:cNvCxnSpPr/>
          <p:nvPr/>
        </p:nvCxnSpPr>
        <p:spPr>
          <a:xfrm>
            <a:off x="5559425" y="58420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11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The Problem: Packet Scheduling</a:t>
            </a:r>
          </a:p>
        </p:txBody>
      </p:sp>
      <p:grpSp>
        <p:nvGrpSpPr>
          <p:cNvPr id="187412" name="Group 243"/>
          <p:cNvGrpSpPr>
            <a:grpSpLocks/>
          </p:cNvGrpSpPr>
          <p:nvPr/>
        </p:nvGrpSpPr>
        <p:grpSpPr bwMode="auto">
          <a:xfrm>
            <a:off x="133350" y="1966913"/>
            <a:ext cx="3505200" cy="3516312"/>
            <a:chOff x="133350" y="1738864"/>
            <a:chExt cx="3505455" cy="3516063"/>
          </a:xfrm>
        </p:grpSpPr>
        <p:grpSp>
          <p:nvGrpSpPr>
            <p:cNvPr id="187417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87423" name="Freeform 4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>
                  <a:gd name="T0" fmla="*/ 0 w 127"/>
                  <a:gd name="T1" fmla="*/ 87 h 522"/>
                  <a:gd name="T2" fmla="*/ 0 w 127"/>
                  <a:gd name="T3" fmla="*/ 435 h 522"/>
                  <a:gd name="T4" fmla="*/ 127 w 127"/>
                  <a:gd name="T5" fmla="*/ 522 h 522"/>
                  <a:gd name="T6" fmla="*/ 127 w 127"/>
                  <a:gd name="T7" fmla="*/ 0 h 522"/>
                  <a:gd name="T8" fmla="*/ 0 w 127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24" name="Freeform 5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>
                  <a:gd name="T0" fmla="*/ 0 w 127"/>
                  <a:gd name="T1" fmla="*/ 87 h 522"/>
                  <a:gd name="T2" fmla="*/ 0 w 127"/>
                  <a:gd name="T3" fmla="*/ 435 h 522"/>
                  <a:gd name="T4" fmla="*/ 127 w 127"/>
                  <a:gd name="T5" fmla="*/ 522 h 522"/>
                  <a:gd name="T6" fmla="*/ 127 w 127"/>
                  <a:gd name="T7" fmla="*/ 0 h 522"/>
                  <a:gd name="T8" fmla="*/ 0 w 127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25" name="Freeform 6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>
                  <a:gd name="T0" fmla="*/ 129 w 129"/>
                  <a:gd name="T1" fmla="*/ 87 h 522"/>
                  <a:gd name="T2" fmla="*/ 129 w 129"/>
                  <a:gd name="T3" fmla="*/ 435 h 522"/>
                  <a:gd name="T4" fmla="*/ 0 w 129"/>
                  <a:gd name="T5" fmla="*/ 522 h 522"/>
                  <a:gd name="T6" fmla="*/ 0 w 129"/>
                  <a:gd name="T7" fmla="*/ 0 h 522"/>
                  <a:gd name="T8" fmla="*/ 129 w 129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26" name="Freeform 7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>
                  <a:gd name="T0" fmla="*/ 129 w 129"/>
                  <a:gd name="T1" fmla="*/ 87 h 522"/>
                  <a:gd name="T2" fmla="*/ 129 w 129"/>
                  <a:gd name="T3" fmla="*/ 435 h 522"/>
                  <a:gd name="T4" fmla="*/ 0 w 129"/>
                  <a:gd name="T5" fmla="*/ 522 h 522"/>
                  <a:gd name="T6" fmla="*/ 0 w 129"/>
                  <a:gd name="T7" fmla="*/ 0 h 522"/>
                  <a:gd name="T8" fmla="*/ 129 w 129"/>
                  <a:gd name="T9" fmla="*/ 87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27" name="Rectangle 8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28" name="Rectangle 9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29" name="Rectangle 10"/>
              <p:cNvSpPr>
                <a:spLocks noChangeArrowheads="1"/>
              </p:cNvSpPr>
              <p:nvPr/>
            </p:nvSpPr>
            <p:spPr bwMode="auto">
              <a:xfrm>
                <a:off x="1352639" y="1803946"/>
                <a:ext cx="204803" cy="16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30" name="Rectangle 11"/>
              <p:cNvSpPr>
                <a:spLocks noChangeArrowheads="1"/>
              </p:cNvSpPr>
              <p:nvPr/>
            </p:nvSpPr>
            <p:spPr bwMode="auto">
              <a:xfrm>
                <a:off x="1536802" y="1803946"/>
                <a:ext cx="63505" cy="16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0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31" name="Rectangle 13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2" name="Rectangle 14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3" name="Freeform 15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>
                  <a:gd name="T0" fmla="*/ 0 w 766"/>
                  <a:gd name="T1" fmla="*/ 0 h 843"/>
                  <a:gd name="T2" fmla="*/ 153 w 766"/>
                  <a:gd name="T3" fmla="*/ 0 h 843"/>
                  <a:gd name="T4" fmla="*/ 613 w 766"/>
                  <a:gd name="T5" fmla="*/ 843 h 843"/>
                  <a:gd name="T6" fmla="*/ 766 w 766"/>
                  <a:gd name="T7" fmla="*/ 843 h 8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4" name="Freeform 16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>
                  <a:gd name="T0" fmla="*/ 766 w 766"/>
                  <a:gd name="T1" fmla="*/ 0 h 843"/>
                  <a:gd name="T2" fmla="*/ 613 w 766"/>
                  <a:gd name="T3" fmla="*/ 0 h 843"/>
                  <a:gd name="T4" fmla="*/ 153 w 766"/>
                  <a:gd name="T5" fmla="*/ 843 h 843"/>
                  <a:gd name="T6" fmla="*/ 0 w 766"/>
                  <a:gd name="T7" fmla="*/ 843 h 8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5" name="Line 17"/>
              <p:cNvSpPr>
                <a:spLocks noChangeShapeType="1"/>
              </p:cNvSpPr>
              <p:nvPr/>
            </p:nvSpPr>
            <p:spPr bwMode="auto">
              <a:xfrm>
                <a:off x="3330808" y="3307203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6" name="Freeform 18"/>
              <p:cNvSpPr>
                <a:spLocks/>
              </p:cNvSpPr>
              <p:nvPr/>
            </p:nvSpPr>
            <p:spPr bwMode="auto">
              <a:xfrm>
                <a:off x="3570538" y="3272280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7" name="Line 19"/>
              <p:cNvSpPr>
                <a:spLocks noChangeShapeType="1"/>
              </p:cNvSpPr>
              <p:nvPr/>
            </p:nvSpPr>
            <p:spPr bwMode="auto">
              <a:xfrm>
                <a:off x="3330808" y="4237412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8" name="Freeform 20"/>
              <p:cNvSpPr>
                <a:spLocks/>
              </p:cNvSpPr>
              <p:nvPr/>
            </p:nvSpPr>
            <p:spPr bwMode="auto">
              <a:xfrm>
                <a:off x="3570538" y="4200902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39" name="Rectangle 27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3" name="Rectangle 28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41" name="Rectangle 29"/>
              <p:cNvSpPr>
                <a:spLocks noChangeArrowheads="1"/>
              </p:cNvSpPr>
              <p:nvPr/>
            </p:nvSpPr>
            <p:spPr bwMode="auto">
              <a:xfrm>
                <a:off x="2484609" y="1878554"/>
                <a:ext cx="950981" cy="17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Routing Unit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42" name="Rectangle 30"/>
              <p:cNvSpPr>
                <a:spLocks noChangeArrowheads="1"/>
              </p:cNvSpPr>
              <p:nvPr/>
            </p:nvSpPr>
            <p:spPr bwMode="auto">
              <a:xfrm>
                <a:off x="2695762" y="2019831"/>
                <a:ext cx="58742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43" name="Rectangle 31"/>
              <p:cNvSpPr>
                <a:spLocks noChangeArrowheads="1"/>
              </p:cNvSpPr>
              <p:nvPr/>
            </p:nvSpPr>
            <p:spPr bwMode="auto">
              <a:xfrm>
                <a:off x="2737040" y="2019831"/>
                <a:ext cx="206390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RC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44" name="Rectangle 32"/>
              <p:cNvSpPr>
                <a:spLocks noChangeArrowheads="1"/>
              </p:cNvSpPr>
              <p:nvPr/>
            </p:nvSpPr>
            <p:spPr bwMode="auto">
              <a:xfrm>
                <a:off x="2894214" y="2019831"/>
                <a:ext cx="58741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45" name="Rectangle 33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46" name="Rectangle 34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47" name="Rectangle 35"/>
              <p:cNvSpPr>
                <a:spLocks noChangeArrowheads="1"/>
              </p:cNvSpPr>
              <p:nvPr/>
            </p:nvSpPr>
            <p:spPr bwMode="auto">
              <a:xfrm>
                <a:off x="2484609" y="2191269"/>
                <a:ext cx="887476" cy="18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Allocator</a:t>
                </a:r>
                <a:endParaRPr lang="en-US" altLang="ko-KR" sz="16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48" name="Rectangle 36"/>
              <p:cNvSpPr>
                <a:spLocks noChangeArrowheads="1"/>
              </p:cNvSpPr>
              <p:nvPr/>
            </p:nvSpPr>
            <p:spPr bwMode="auto">
              <a:xfrm>
                <a:off x="2703700" y="2334134"/>
                <a:ext cx="58741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(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49" name="Rectangle 37"/>
              <p:cNvSpPr>
                <a:spLocks noChangeArrowheads="1"/>
              </p:cNvSpPr>
              <p:nvPr/>
            </p:nvSpPr>
            <p:spPr bwMode="auto">
              <a:xfrm>
                <a:off x="2737040" y="2334134"/>
                <a:ext cx="207978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VA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50" name="Rectangle 38"/>
              <p:cNvSpPr>
                <a:spLocks noChangeArrowheads="1"/>
              </p:cNvSpPr>
              <p:nvPr/>
            </p:nvSpPr>
            <p:spPr bwMode="auto">
              <a:xfrm>
                <a:off x="2887863" y="2334134"/>
                <a:ext cx="58741" cy="17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)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51" name="Rectangle 39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2" name="Rectangle 40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3" name="Rectangle 41"/>
              <p:cNvSpPr>
                <a:spLocks noChangeArrowheads="1"/>
              </p:cNvSpPr>
              <p:nvPr/>
            </p:nvSpPr>
            <p:spPr bwMode="auto">
              <a:xfrm>
                <a:off x="2633845" y="2497635"/>
                <a:ext cx="504862" cy="184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Switch</a:t>
                </a: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54" name="Freeform 46"/>
              <p:cNvSpPr>
                <a:spLocks/>
              </p:cNvSpPr>
              <p:nvPr/>
            </p:nvSpPr>
            <p:spPr bwMode="auto">
              <a:xfrm>
                <a:off x="1911480" y="1738864"/>
                <a:ext cx="463584" cy="907986"/>
              </a:xfrm>
              <a:custGeom>
                <a:avLst/>
                <a:gdLst>
                  <a:gd name="T0" fmla="*/ 460 w 460"/>
                  <a:gd name="T1" fmla="*/ 824 h 824"/>
                  <a:gd name="T2" fmla="*/ 373 w 460"/>
                  <a:gd name="T3" fmla="*/ 824 h 824"/>
                  <a:gd name="T4" fmla="*/ 373 w 460"/>
                  <a:gd name="T5" fmla="*/ 0 h 824"/>
                  <a:gd name="T6" fmla="*/ 0 w 460"/>
                  <a:gd name="T7" fmla="*/ 0 h 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5" name="Line 47"/>
              <p:cNvSpPr>
                <a:spLocks noChangeShapeType="1"/>
              </p:cNvSpPr>
              <p:nvPr/>
            </p:nvSpPr>
            <p:spPr bwMode="auto">
              <a:xfrm>
                <a:off x="1911480" y="1738864"/>
                <a:ext cx="1588" cy="6349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6" name="Freeform 48"/>
              <p:cNvSpPr>
                <a:spLocks/>
              </p:cNvSpPr>
              <p:nvPr/>
            </p:nvSpPr>
            <p:spPr bwMode="auto">
              <a:xfrm>
                <a:off x="1878140" y="1783311"/>
                <a:ext cx="68267" cy="73020"/>
              </a:xfrm>
              <a:custGeom>
                <a:avLst/>
                <a:gdLst>
                  <a:gd name="T0" fmla="*/ 80 w 159"/>
                  <a:gd name="T1" fmla="*/ 159 h 159"/>
                  <a:gd name="T2" fmla="*/ 0 w 159"/>
                  <a:gd name="T3" fmla="*/ 0 h 159"/>
                  <a:gd name="T4" fmla="*/ 159 w 159"/>
                  <a:gd name="T5" fmla="*/ 0 h 159"/>
                  <a:gd name="T6" fmla="*/ 80 w 159"/>
                  <a:gd name="T7" fmla="*/ 159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7" name="Line 49"/>
              <p:cNvSpPr>
                <a:spLocks noChangeShapeType="1"/>
              </p:cNvSpPr>
              <p:nvPr/>
            </p:nvSpPr>
            <p:spPr bwMode="auto">
              <a:xfrm>
                <a:off x="2813245" y="2800826"/>
                <a:ext cx="1588" cy="20318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8" name="Freeform 50"/>
              <p:cNvSpPr>
                <a:spLocks/>
              </p:cNvSpPr>
              <p:nvPr/>
            </p:nvSpPr>
            <p:spPr bwMode="auto">
              <a:xfrm>
                <a:off x="2779906" y="2994487"/>
                <a:ext cx="68267" cy="74608"/>
              </a:xfrm>
              <a:custGeom>
                <a:avLst/>
                <a:gdLst>
                  <a:gd name="T0" fmla="*/ 67 w 67"/>
                  <a:gd name="T1" fmla="*/ 0 h 67"/>
                  <a:gd name="T2" fmla="*/ 33 w 67"/>
                  <a:gd name="T3" fmla="*/ 67 h 67"/>
                  <a:gd name="T4" fmla="*/ 0 w 67"/>
                  <a:gd name="T5" fmla="*/ 0 h 67"/>
                  <a:gd name="T6" fmla="*/ 67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59" name="Line 51"/>
              <p:cNvSpPr>
                <a:spLocks noChangeShapeType="1"/>
              </p:cNvSpPr>
              <p:nvPr/>
            </p:nvSpPr>
            <p:spPr bwMode="auto">
              <a:xfrm>
                <a:off x="466750" y="2088089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0" name="Freeform 52"/>
              <p:cNvSpPr>
                <a:spLocks/>
              </p:cNvSpPr>
              <p:nvPr/>
            </p:nvSpPr>
            <p:spPr bwMode="auto">
              <a:xfrm>
                <a:off x="992251" y="2049992"/>
                <a:ext cx="68267" cy="76195"/>
              </a:xfrm>
              <a:custGeom>
                <a:avLst/>
                <a:gdLst>
                  <a:gd name="T0" fmla="*/ 0 w 68"/>
                  <a:gd name="T1" fmla="*/ 0 h 68"/>
                  <a:gd name="T2" fmla="*/ 68 w 68"/>
                  <a:gd name="T3" fmla="*/ 34 h 68"/>
                  <a:gd name="T4" fmla="*/ 0 w 68"/>
                  <a:gd name="T5" fmla="*/ 68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1" name="Freeform 55"/>
              <p:cNvSpPr>
                <a:spLocks/>
              </p:cNvSpPr>
              <p:nvPr/>
            </p:nvSpPr>
            <p:spPr bwMode="auto">
              <a:xfrm>
                <a:off x="2106757" y="2083327"/>
                <a:ext cx="131772" cy="1223876"/>
              </a:xfrm>
              <a:custGeom>
                <a:avLst/>
                <a:gdLst>
                  <a:gd name="T0" fmla="*/ 0 w 131"/>
                  <a:gd name="T1" fmla="*/ 0 h 1112"/>
                  <a:gd name="T2" fmla="*/ 88 w 131"/>
                  <a:gd name="T3" fmla="*/ 0 h 1112"/>
                  <a:gd name="T4" fmla="*/ 88 w 131"/>
                  <a:gd name="T5" fmla="*/ 1112 h 1112"/>
                  <a:gd name="T6" fmla="*/ 131 w 131"/>
                  <a:gd name="T7" fmla="*/ 1112 h 1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2" name="Freeform 56"/>
              <p:cNvSpPr>
                <a:spLocks/>
              </p:cNvSpPr>
              <p:nvPr/>
            </p:nvSpPr>
            <p:spPr bwMode="auto">
              <a:xfrm>
                <a:off x="2230591" y="3272280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3" name="Line 61"/>
              <p:cNvSpPr>
                <a:spLocks noChangeShapeType="1"/>
              </p:cNvSpPr>
              <p:nvPr/>
            </p:nvSpPr>
            <p:spPr bwMode="auto">
              <a:xfrm>
                <a:off x="1189115" y="187696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4" name="Line 62"/>
              <p:cNvSpPr>
                <a:spLocks noChangeShapeType="1"/>
              </p:cNvSpPr>
              <p:nvPr/>
            </p:nvSpPr>
            <p:spPr bwMode="auto">
              <a:xfrm>
                <a:off x="1679688" y="187696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5" name="Freeform 63"/>
              <p:cNvSpPr>
                <a:spLocks/>
              </p:cNvSpPr>
              <p:nvPr/>
            </p:nvSpPr>
            <p:spPr bwMode="auto">
              <a:xfrm>
                <a:off x="1767007" y="1840457"/>
                <a:ext cx="66680" cy="73020"/>
              </a:xfrm>
              <a:custGeom>
                <a:avLst/>
                <a:gdLst>
                  <a:gd name="T0" fmla="*/ 0 w 66"/>
                  <a:gd name="T1" fmla="*/ 0 h 67"/>
                  <a:gd name="T2" fmla="*/ 66 w 66"/>
                  <a:gd name="T3" fmla="*/ 33 h 67"/>
                  <a:gd name="T4" fmla="*/ 0 w 66"/>
                  <a:gd name="T5" fmla="*/ 6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6" name="Line 64"/>
              <p:cNvSpPr>
                <a:spLocks noChangeShapeType="1"/>
              </p:cNvSpPr>
              <p:nvPr/>
            </p:nvSpPr>
            <p:spPr bwMode="auto">
              <a:xfrm>
                <a:off x="1189115" y="230238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7" name="Line 65"/>
              <p:cNvSpPr>
                <a:spLocks noChangeShapeType="1"/>
              </p:cNvSpPr>
              <p:nvPr/>
            </p:nvSpPr>
            <p:spPr bwMode="auto">
              <a:xfrm>
                <a:off x="1679688" y="230238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8" name="Freeform 66"/>
              <p:cNvSpPr>
                <a:spLocks/>
              </p:cNvSpPr>
              <p:nvPr/>
            </p:nvSpPr>
            <p:spPr bwMode="auto">
              <a:xfrm>
                <a:off x="1767007" y="2265877"/>
                <a:ext cx="66680" cy="73020"/>
              </a:xfrm>
              <a:custGeom>
                <a:avLst/>
                <a:gdLst>
                  <a:gd name="T0" fmla="*/ 0 w 66"/>
                  <a:gd name="T1" fmla="*/ 0 h 67"/>
                  <a:gd name="T2" fmla="*/ 66 w 66"/>
                  <a:gd name="T3" fmla="*/ 33 h 67"/>
                  <a:gd name="T4" fmla="*/ 0 w 66"/>
                  <a:gd name="T5" fmla="*/ 67 h 67"/>
                  <a:gd name="T6" fmla="*/ 0 w 66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69" name="Line 67"/>
              <p:cNvSpPr>
                <a:spLocks noChangeShapeType="1"/>
              </p:cNvSpPr>
              <p:nvPr/>
            </p:nvSpPr>
            <p:spPr bwMode="auto">
              <a:xfrm>
                <a:off x="1190702" y="2088089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0" name="Line 68"/>
              <p:cNvSpPr>
                <a:spLocks noChangeShapeType="1"/>
              </p:cNvSpPr>
              <p:nvPr/>
            </p:nvSpPr>
            <p:spPr bwMode="auto">
              <a:xfrm>
                <a:off x="1681276" y="208808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1" name="Freeform 69"/>
              <p:cNvSpPr>
                <a:spLocks/>
              </p:cNvSpPr>
              <p:nvPr/>
            </p:nvSpPr>
            <p:spPr bwMode="auto">
              <a:xfrm>
                <a:off x="1768594" y="2049992"/>
                <a:ext cx="68268" cy="76195"/>
              </a:xfrm>
              <a:custGeom>
                <a:avLst/>
                <a:gdLst>
                  <a:gd name="T0" fmla="*/ 0 w 68"/>
                  <a:gd name="T1" fmla="*/ 0 h 68"/>
                  <a:gd name="T2" fmla="*/ 68 w 68"/>
                  <a:gd name="T3" fmla="*/ 34 h 68"/>
                  <a:gd name="T4" fmla="*/ 0 w 68"/>
                  <a:gd name="T5" fmla="*/ 68 h 68"/>
                  <a:gd name="T6" fmla="*/ 0 w 6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2" name="Line 70"/>
              <p:cNvSpPr>
                <a:spLocks noChangeShapeType="1"/>
              </p:cNvSpPr>
              <p:nvPr/>
            </p:nvSpPr>
            <p:spPr bwMode="auto">
              <a:xfrm>
                <a:off x="2092468" y="3772307"/>
                <a:ext cx="146061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3" name="Freeform 71"/>
              <p:cNvSpPr>
                <a:spLocks/>
              </p:cNvSpPr>
              <p:nvPr/>
            </p:nvSpPr>
            <p:spPr bwMode="auto">
              <a:xfrm>
                <a:off x="2230591" y="3735798"/>
                <a:ext cx="68267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4" name="Freeform 72"/>
              <p:cNvSpPr>
                <a:spLocks/>
              </p:cNvSpPr>
              <p:nvPr/>
            </p:nvSpPr>
            <p:spPr bwMode="auto">
              <a:xfrm>
                <a:off x="2014675" y="4234237"/>
                <a:ext cx="223853" cy="733373"/>
              </a:xfrm>
              <a:custGeom>
                <a:avLst/>
                <a:gdLst>
                  <a:gd name="T0" fmla="*/ 0 w 222"/>
                  <a:gd name="T1" fmla="*/ 665 h 665"/>
                  <a:gd name="T2" fmla="*/ 129 w 222"/>
                  <a:gd name="T3" fmla="*/ 665 h 665"/>
                  <a:gd name="T4" fmla="*/ 129 w 222"/>
                  <a:gd name="T5" fmla="*/ 0 h 665"/>
                  <a:gd name="T6" fmla="*/ 222 w 222"/>
                  <a:gd name="T7" fmla="*/ 0 h 6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5" name="Freeform 73"/>
              <p:cNvSpPr>
                <a:spLocks/>
              </p:cNvSpPr>
              <p:nvPr/>
            </p:nvSpPr>
            <p:spPr bwMode="auto">
              <a:xfrm>
                <a:off x="2230591" y="4197727"/>
                <a:ext cx="68267" cy="74608"/>
              </a:xfrm>
              <a:custGeom>
                <a:avLst/>
                <a:gdLst>
                  <a:gd name="T0" fmla="*/ 0 w 67"/>
                  <a:gd name="T1" fmla="*/ 67 h 67"/>
                  <a:gd name="T2" fmla="*/ 67 w 67"/>
                  <a:gd name="T3" fmla="*/ 33 h 67"/>
                  <a:gd name="T4" fmla="*/ 0 w 67"/>
                  <a:gd name="T5" fmla="*/ 0 h 67"/>
                  <a:gd name="T6" fmla="*/ 0 w 67"/>
                  <a:gd name="T7" fmla="*/ 67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6" name="Rectangle 74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7" name="Rectangle 75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78" name="Rectangle 76"/>
              <p:cNvSpPr>
                <a:spLocks noChangeArrowheads="1"/>
              </p:cNvSpPr>
              <p:nvPr/>
            </p:nvSpPr>
            <p:spPr bwMode="auto">
              <a:xfrm>
                <a:off x="1352639" y="2013482"/>
                <a:ext cx="204803" cy="1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79" name="Rectangle 77"/>
              <p:cNvSpPr>
                <a:spLocks noChangeArrowheads="1"/>
              </p:cNvSpPr>
              <p:nvPr/>
            </p:nvSpPr>
            <p:spPr bwMode="auto">
              <a:xfrm>
                <a:off x="1536802" y="2013482"/>
                <a:ext cx="63505" cy="1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1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80" name="Rectangle 78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1" name="Rectangle 79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2" name="Rectangle 80"/>
              <p:cNvSpPr>
                <a:spLocks noChangeArrowheads="1"/>
              </p:cNvSpPr>
              <p:nvPr/>
            </p:nvSpPr>
            <p:spPr bwMode="auto">
              <a:xfrm>
                <a:off x="1352639" y="2221430"/>
                <a:ext cx="204803" cy="16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VC 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83" name="Rectangle 81"/>
              <p:cNvSpPr>
                <a:spLocks noChangeArrowheads="1"/>
              </p:cNvSpPr>
              <p:nvPr/>
            </p:nvSpPr>
            <p:spPr bwMode="auto">
              <a:xfrm>
                <a:off x="1536802" y="2221430"/>
                <a:ext cx="63505" cy="16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smtClean="0">
                    <a:solidFill>
                      <a:srgbClr val="000000"/>
                    </a:solidFill>
                    <a:latin typeface="Perpetua" charset="0"/>
                    <a:ea typeface="굴림" charset="0"/>
                    <a:cs typeface="굴림" charset="0"/>
                  </a:rPr>
                  <a:t>2</a:t>
                </a:r>
                <a:endParaRPr lang="en-US" altLang="ko-KR" sz="1400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endParaRPr>
              </a:p>
            </p:txBody>
          </p:sp>
          <p:sp>
            <p:nvSpPr>
              <p:cNvPr id="187484" name="Freeform 82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5" name="Freeform 83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6" name="Freeform 84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7" name="Freeform 85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8" name="Rectangle 87"/>
              <p:cNvSpPr>
                <a:spLocks noChangeArrowheads="1"/>
              </p:cNvSpPr>
              <p:nvPr/>
            </p:nvSpPr>
            <p:spPr bwMode="auto">
              <a:xfrm>
                <a:off x="1263733" y="2516684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89" name="Line 91"/>
              <p:cNvSpPr>
                <a:spLocks noChangeShapeType="1"/>
              </p:cNvSpPr>
              <p:nvPr/>
            </p:nvSpPr>
            <p:spPr bwMode="auto">
              <a:xfrm>
                <a:off x="463574" y="2804001"/>
                <a:ext cx="533439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0" name="Freeform 92"/>
              <p:cNvSpPr>
                <a:spLocks/>
              </p:cNvSpPr>
              <p:nvPr/>
            </p:nvSpPr>
            <p:spPr bwMode="auto">
              <a:xfrm>
                <a:off x="989076" y="2767491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1" name="Line 94"/>
              <p:cNvSpPr>
                <a:spLocks noChangeShapeType="1"/>
              </p:cNvSpPr>
              <p:nvPr/>
            </p:nvSpPr>
            <p:spPr bwMode="auto">
              <a:xfrm>
                <a:off x="1185940" y="2592879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2" name="Line 95"/>
              <p:cNvSpPr>
                <a:spLocks noChangeShapeType="1"/>
              </p:cNvSpPr>
              <p:nvPr/>
            </p:nvSpPr>
            <p:spPr bwMode="auto">
              <a:xfrm>
                <a:off x="1676513" y="259287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3" name="Freeform 96"/>
              <p:cNvSpPr>
                <a:spLocks/>
              </p:cNvSpPr>
              <p:nvPr/>
            </p:nvSpPr>
            <p:spPr bwMode="auto">
              <a:xfrm>
                <a:off x="1763832" y="2554781"/>
                <a:ext cx="66680" cy="74607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4" name="Line 97"/>
              <p:cNvSpPr>
                <a:spLocks noChangeShapeType="1"/>
              </p:cNvSpPr>
              <p:nvPr/>
            </p:nvSpPr>
            <p:spPr bwMode="auto">
              <a:xfrm>
                <a:off x="1185940" y="3018298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5" name="Line 98"/>
              <p:cNvSpPr>
                <a:spLocks noChangeShapeType="1"/>
              </p:cNvSpPr>
              <p:nvPr/>
            </p:nvSpPr>
            <p:spPr bwMode="auto">
              <a:xfrm>
                <a:off x="1676513" y="3018298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6" name="Freeform 99"/>
              <p:cNvSpPr>
                <a:spLocks/>
              </p:cNvSpPr>
              <p:nvPr/>
            </p:nvSpPr>
            <p:spPr bwMode="auto">
              <a:xfrm>
                <a:off x="1763832" y="2980201"/>
                <a:ext cx="66680" cy="74607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7" name="Line 100"/>
              <p:cNvSpPr>
                <a:spLocks noChangeShapeType="1"/>
              </p:cNvSpPr>
              <p:nvPr/>
            </p:nvSpPr>
            <p:spPr bwMode="auto">
              <a:xfrm>
                <a:off x="1189115" y="2804001"/>
                <a:ext cx="7620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8" name="Line 101"/>
              <p:cNvSpPr>
                <a:spLocks noChangeShapeType="1"/>
              </p:cNvSpPr>
              <p:nvPr/>
            </p:nvSpPr>
            <p:spPr bwMode="auto">
              <a:xfrm>
                <a:off x="1678101" y="2804001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99" name="Freeform 102"/>
              <p:cNvSpPr>
                <a:spLocks/>
              </p:cNvSpPr>
              <p:nvPr/>
            </p:nvSpPr>
            <p:spPr bwMode="auto">
              <a:xfrm>
                <a:off x="1765419" y="2767491"/>
                <a:ext cx="66680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0" name="Rectangle 103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1" name="Rectangle 104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2" name="Rectangle 107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3" name="Rectangle 108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4" name="Freeform 109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5" name="Freeform 110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6" name="Freeform 111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7" name="Freeform 112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8" name="Rectangle 113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09" name="Rectangle 114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0" name="Line 118"/>
              <p:cNvSpPr>
                <a:spLocks noChangeShapeType="1"/>
              </p:cNvSpPr>
              <p:nvPr/>
            </p:nvSpPr>
            <p:spPr bwMode="auto">
              <a:xfrm>
                <a:off x="461987" y="3524675"/>
                <a:ext cx="53502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1" name="Freeform 119"/>
              <p:cNvSpPr>
                <a:spLocks/>
              </p:cNvSpPr>
              <p:nvPr/>
            </p:nvSpPr>
            <p:spPr bwMode="auto">
              <a:xfrm>
                <a:off x="987488" y="3488165"/>
                <a:ext cx="68268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2" name="Line 121"/>
              <p:cNvSpPr>
                <a:spLocks noChangeShapeType="1"/>
              </p:cNvSpPr>
              <p:nvPr/>
            </p:nvSpPr>
            <p:spPr bwMode="auto">
              <a:xfrm>
                <a:off x="1184352" y="331355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3" name="Line 122"/>
              <p:cNvSpPr>
                <a:spLocks noChangeShapeType="1"/>
              </p:cNvSpPr>
              <p:nvPr/>
            </p:nvSpPr>
            <p:spPr bwMode="auto">
              <a:xfrm>
                <a:off x="1674925" y="331355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4" name="Freeform 123"/>
              <p:cNvSpPr>
                <a:spLocks/>
              </p:cNvSpPr>
              <p:nvPr/>
            </p:nvSpPr>
            <p:spPr bwMode="auto">
              <a:xfrm>
                <a:off x="1760657" y="3277042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5" name="Line 124"/>
              <p:cNvSpPr>
                <a:spLocks noChangeShapeType="1"/>
              </p:cNvSpPr>
              <p:nvPr/>
            </p:nvSpPr>
            <p:spPr bwMode="auto">
              <a:xfrm>
                <a:off x="1184352" y="373897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6" name="Line 125"/>
              <p:cNvSpPr>
                <a:spLocks noChangeShapeType="1"/>
              </p:cNvSpPr>
              <p:nvPr/>
            </p:nvSpPr>
            <p:spPr bwMode="auto">
              <a:xfrm>
                <a:off x="1674925" y="373897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7" name="Freeform 126"/>
              <p:cNvSpPr>
                <a:spLocks/>
              </p:cNvSpPr>
              <p:nvPr/>
            </p:nvSpPr>
            <p:spPr bwMode="auto">
              <a:xfrm>
                <a:off x="1760657" y="3702462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8" name="Line 127"/>
              <p:cNvSpPr>
                <a:spLocks noChangeShapeType="1"/>
              </p:cNvSpPr>
              <p:nvPr/>
            </p:nvSpPr>
            <p:spPr bwMode="auto">
              <a:xfrm>
                <a:off x="1185940" y="3524675"/>
                <a:ext cx="77793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19" name="Line 128"/>
              <p:cNvSpPr>
                <a:spLocks noChangeShapeType="1"/>
              </p:cNvSpPr>
              <p:nvPr/>
            </p:nvSpPr>
            <p:spPr bwMode="auto">
              <a:xfrm>
                <a:off x="1676513" y="3524675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0" name="Freeform 129"/>
              <p:cNvSpPr>
                <a:spLocks/>
              </p:cNvSpPr>
              <p:nvPr/>
            </p:nvSpPr>
            <p:spPr bwMode="auto">
              <a:xfrm>
                <a:off x="1763832" y="3488165"/>
                <a:ext cx="66680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1" name="Rectangle 130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2" name="Rectangle 131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3" name="Rectangle 134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4" name="Rectangle 135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5" name="Freeform 138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6" name="Freeform 139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>
                  <a:gd name="T0" fmla="*/ 0 w 128"/>
                  <a:gd name="T1" fmla="*/ 87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7" name="Freeform 140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8" name="Freeform 141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>
                  <a:gd name="T0" fmla="*/ 128 w 128"/>
                  <a:gd name="T1" fmla="*/ 87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7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29" name="Rectangle 142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0" name="Rectangle 143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1" name="Line 147"/>
              <p:cNvSpPr>
                <a:spLocks noChangeShapeType="1"/>
              </p:cNvSpPr>
              <p:nvPr/>
            </p:nvSpPr>
            <p:spPr bwMode="auto">
              <a:xfrm>
                <a:off x="458812" y="4246936"/>
                <a:ext cx="533439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2" name="Freeform 148"/>
              <p:cNvSpPr>
                <a:spLocks/>
              </p:cNvSpPr>
              <p:nvPr/>
            </p:nvSpPr>
            <p:spPr bwMode="auto">
              <a:xfrm>
                <a:off x="984312" y="4208839"/>
                <a:ext cx="68268" cy="74607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3" name="Line 150"/>
              <p:cNvSpPr>
                <a:spLocks noChangeShapeType="1"/>
              </p:cNvSpPr>
              <p:nvPr/>
            </p:nvSpPr>
            <p:spPr bwMode="auto">
              <a:xfrm>
                <a:off x="1181177" y="403581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4" name="Line 151"/>
              <p:cNvSpPr>
                <a:spLocks noChangeShapeType="1"/>
              </p:cNvSpPr>
              <p:nvPr/>
            </p:nvSpPr>
            <p:spPr bwMode="auto">
              <a:xfrm>
                <a:off x="1671750" y="403581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5" name="Freeform 152"/>
              <p:cNvSpPr>
                <a:spLocks/>
              </p:cNvSpPr>
              <p:nvPr/>
            </p:nvSpPr>
            <p:spPr bwMode="auto">
              <a:xfrm>
                <a:off x="1757481" y="3997716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6" name="Line 153"/>
              <p:cNvSpPr>
                <a:spLocks noChangeShapeType="1"/>
              </p:cNvSpPr>
              <p:nvPr/>
            </p:nvSpPr>
            <p:spPr bwMode="auto">
              <a:xfrm>
                <a:off x="1181177" y="446123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7" name="Line 154"/>
              <p:cNvSpPr>
                <a:spLocks noChangeShapeType="1"/>
              </p:cNvSpPr>
              <p:nvPr/>
            </p:nvSpPr>
            <p:spPr bwMode="auto">
              <a:xfrm>
                <a:off x="1671750" y="446123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8" name="Freeform 155"/>
              <p:cNvSpPr>
                <a:spLocks/>
              </p:cNvSpPr>
              <p:nvPr/>
            </p:nvSpPr>
            <p:spPr bwMode="auto">
              <a:xfrm>
                <a:off x="1757481" y="4423136"/>
                <a:ext cx="68267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39" name="Line 156"/>
              <p:cNvSpPr>
                <a:spLocks noChangeShapeType="1"/>
              </p:cNvSpPr>
              <p:nvPr/>
            </p:nvSpPr>
            <p:spPr bwMode="auto">
              <a:xfrm>
                <a:off x="1182765" y="4246936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0" name="Line 157"/>
              <p:cNvSpPr>
                <a:spLocks noChangeShapeType="1"/>
              </p:cNvSpPr>
              <p:nvPr/>
            </p:nvSpPr>
            <p:spPr bwMode="auto">
              <a:xfrm>
                <a:off x="1671750" y="4246936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1" name="Freeform 158"/>
              <p:cNvSpPr>
                <a:spLocks/>
              </p:cNvSpPr>
              <p:nvPr/>
            </p:nvSpPr>
            <p:spPr bwMode="auto">
              <a:xfrm>
                <a:off x="1759069" y="4208839"/>
                <a:ext cx="68268" cy="74607"/>
              </a:xfrm>
              <a:custGeom>
                <a:avLst/>
                <a:gdLst>
                  <a:gd name="T0" fmla="*/ 0 w 68"/>
                  <a:gd name="T1" fmla="*/ 0 h 67"/>
                  <a:gd name="T2" fmla="*/ 68 w 68"/>
                  <a:gd name="T3" fmla="*/ 34 h 67"/>
                  <a:gd name="T4" fmla="*/ 0 w 68"/>
                  <a:gd name="T5" fmla="*/ 67 h 67"/>
                  <a:gd name="T6" fmla="*/ 0 w 68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2" name="Rectangle 159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3" name="Rectangle 160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4" name="Rectangle 163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5" name="Rectangle 164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6" name="Freeform 165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7" name="Freeform 166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>
                  <a:gd name="T0" fmla="*/ 0 w 128"/>
                  <a:gd name="T1" fmla="*/ 86 h 521"/>
                  <a:gd name="T2" fmla="*/ 0 w 128"/>
                  <a:gd name="T3" fmla="*/ 434 h 521"/>
                  <a:gd name="T4" fmla="*/ 128 w 128"/>
                  <a:gd name="T5" fmla="*/ 521 h 521"/>
                  <a:gd name="T6" fmla="*/ 128 w 128"/>
                  <a:gd name="T7" fmla="*/ 0 h 521"/>
                  <a:gd name="T8" fmla="*/ 0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8" name="Freeform 167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49" name="Freeform 168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>
                  <a:gd name="T0" fmla="*/ 128 w 128"/>
                  <a:gd name="T1" fmla="*/ 86 h 521"/>
                  <a:gd name="T2" fmla="*/ 128 w 128"/>
                  <a:gd name="T3" fmla="*/ 434 h 521"/>
                  <a:gd name="T4" fmla="*/ 0 w 128"/>
                  <a:gd name="T5" fmla="*/ 521 h 521"/>
                  <a:gd name="T6" fmla="*/ 0 w 128"/>
                  <a:gd name="T7" fmla="*/ 0 h 521"/>
                  <a:gd name="T8" fmla="*/ 128 w 128"/>
                  <a:gd name="T9" fmla="*/ 86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0" name="Rectangle 169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1" name="Rectangle 170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2" name="Line 174"/>
              <p:cNvSpPr>
                <a:spLocks noChangeShapeType="1"/>
              </p:cNvSpPr>
              <p:nvPr/>
            </p:nvSpPr>
            <p:spPr bwMode="auto">
              <a:xfrm>
                <a:off x="457224" y="4967610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3" name="Freeform 175"/>
              <p:cNvSpPr>
                <a:spLocks/>
              </p:cNvSpPr>
              <p:nvPr/>
            </p:nvSpPr>
            <p:spPr bwMode="auto">
              <a:xfrm>
                <a:off x="982725" y="4931100"/>
                <a:ext cx="66680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4" name="Line 177"/>
              <p:cNvSpPr>
                <a:spLocks noChangeShapeType="1"/>
              </p:cNvSpPr>
              <p:nvPr/>
            </p:nvSpPr>
            <p:spPr bwMode="auto">
              <a:xfrm>
                <a:off x="1179589" y="4756487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5" name="Line 178"/>
              <p:cNvSpPr>
                <a:spLocks noChangeShapeType="1"/>
              </p:cNvSpPr>
              <p:nvPr/>
            </p:nvSpPr>
            <p:spPr bwMode="auto">
              <a:xfrm>
                <a:off x="1668575" y="4756487"/>
                <a:ext cx="96844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6" name="Freeform 179"/>
              <p:cNvSpPr>
                <a:spLocks/>
              </p:cNvSpPr>
              <p:nvPr/>
            </p:nvSpPr>
            <p:spPr bwMode="auto">
              <a:xfrm>
                <a:off x="1755893" y="4719978"/>
                <a:ext cx="68268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7" name="Line 180"/>
              <p:cNvSpPr>
                <a:spLocks noChangeShapeType="1"/>
              </p:cNvSpPr>
              <p:nvPr/>
            </p:nvSpPr>
            <p:spPr bwMode="auto">
              <a:xfrm>
                <a:off x="1179589" y="5180320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8" name="Line 181"/>
              <p:cNvSpPr>
                <a:spLocks noChangeShapeType="1"/>
              </p:cNvSpPr>
              <p:nvPr/>
            </p:nvSpPr>
            <p:spPr bwMode="auto">
              <a:xfrm>
                <a:off x="1668575" y="5180320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59" name="Freeform 182"/>
              <p:cNvSpPr>
                <a:spLocks/>
              </p:cNvSpPr>
              <p:nvPr/>
            </p:nvSpPr>
            <p:spPr bwMode="auto">
              <a:xfrm>
                <a:off x="1755893" y="5145398"/>
                <a:ext cx="68268" cy="73020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0" name="Line 183"/>
              <p:cNvSpPr>
                <a:spLocks noChangeShapeType="1"/>
              </p:cNvSpPr>
              <p:nvPr/>
            </p:nvSpPr>
            <p:spPr bwMode="auto">
              <a:xfrm>
                <a:off x="1181177" y="4967610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1" name="Line 184"/>
              <p:cNvSpPr>
                <a:spLocks noChangeShapeType="1"/>
              </p:cNvSpPr>
              <p:nvPr/>
            </p:nvSpPr>
            <p:spPr bwMode="auto">
              <a:xfrm>
                <a:off x="1671750" y="49676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2" name="Freeform 185"/>
              <p:cNvSpPr>
                <a:spLocks/>
              </p:cNvSpPr>
              <p:nvPr/>
            </p:nvSpPr>
            <p:spPr bwMode="auto">
              <a:xfrm>
                <a:off x="1757481" y="4931100"/>
                <a:ext cx="68267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3" name="Rectangle 186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4" name="Rectangle 187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5" name="Rectangle 190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6" name="Rectangle 191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  <a:latin typeface="Perpetu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7" name="Freeform 194"/>
              <p:cNvSpPr>
                <a:spLocks/>
              </p:cNvSpPr>
              <p:nvPr/>
            </p:nvSpPr>
            <p:spPr bwMode="auto">
              <a:xfrm>
                <a:off x="1959108" y="2797651"/>
                <a:ext cx="184163" cy="760359"/>
              </a:xfrm>
              <a:custGeom>
                <a:avLst/>
                <a:gdLst>
                  <a:gd name="T0" fmla="*/ 0 w 182"/>
                  <a:gd name="T1" fmla="*/ 0 h 690"/>
                  <a:gd name="T2" fmla="*/ 182 w 182"/>
                  <a:gd name="T3" fmla="*/ 0 h 690"/>
                  <a:gd name="T4" fmla="*/ 182 w 182"/>
                  <a:gd name="T5" fmla="*/ 690 h 6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8" name="Line 195"/>
              <p:cNvSpPr>
                <a:spLocks noChangeShapeType="1"/>
              </p:cNvSpPr>
              <p:nvPr/>
            </p:nvSpPr>
            <p:spPr bwMode="auto">
              <a:xfrm>
                <a:off x="2143271" y="35580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69" name="Freeform 196"/>
              <p:cNvSpPr>
                <a:spLocks/>
              </p:cNvSpPr>
              <p:nvPr/>
            </p:nvSpPr>
            <p:spPr bwMode="auto">
              <a:xfrm>
                <a:off x="2230591" y="3521500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0" name="Line 197"/>
              <p:cNvSpPr>
                <a:spLocks noChangeShapeType="1"/>
              </p:cNvSpPr>
              <p:nvPr/>
            </p:nvSpPr>
            <p:spPr bwMode="auto">
              <a:xfrm flipH="1">
                <a:off x="1963871" y="2083327"/>
                <a:ext cx="142885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1" name="Freeform 198"/>
              <p:cNvSpPr>
                <a:spLocks/>
              </p:cNvSpPr>
              <p:nvPr/>
            </p:nvSpPr>
            <p:spPr bwMode="auto">
              <a:xfrm>
                <a:off x="1957521" y="3531024"/>
                <a:ext cx="134947" cy="241283"/>
              </a:xfrm>
              <a:custGeom>
                <a:avLst/>
                <a:gdLst>
                  <a:gd name="T0" fmla="*/ 0 w 133"/>
                  <a:gd name="T1" fmla="*/ 0 h 220"/>
                  <a:gd name="T2" fmla="*/ 133 w 133"/>
                  <a:gd name="T3" fmla="*/ 0 h 220"/>
                  <a:gd name="T4" fmla="*/ 133 w 133"/>
                  <a:gd name="T5" fmla="*/ 22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2" name="Line 199"/>
              <p:cNvSpPr>
                <a:spLocks noChangeShapeType="1"/>
              </p:cNvSpPr>
              <p:nvPr/>
            </p:nvSpPr>
            <p:spPr bwMode="auto">
              <a:xfrm flipH="1">
                <a:off x="1952758" y="4967610"/>
                <a:ext cx="6191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3" name="Line 200"/>
              <p:cNvSpPr>
                <a:spLocks noChangeShapeType="1"/>
              </p:cNvSpPr>
              <p:nvPr/>
            </p:nvSpPr>
            <p:spPr bwMode="auto">
              <a:xfrm>
                <a:off x="1954346" y="4262810"/>
                <a:ext cx="138122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4" name="Freeform 201"/>
              <p:cNvSpPr>
                <a:spLocks/>
              </p:cNvSpPr>
              <p:nvPr/>
            </p:nvSpPr>
            <p:spPr bwMode="auto">
              <a:xfrm>
                <a:off x="2092468" y="4010415"/>
                <a:ext cx="146061" cy="252395"/>
              </a:xfrm>
              <a:custGeom>
                <a:avLst/>
                <a:gdLst>
                  <a:gd name="T0" fmla="*/ 146 w 146"/>
                  <a:gd name="T1" fmla="*/ 0 h 230"/>
                  <a:gd name="T2" fmla="*/ 0 w 146"/>
                  <a:gd name="T3" fmla="*/ 0 h 230"/>
                  <a:gd name="T4" fmla="*/ 0 w 146"/>
                  <a:gd name="T5" fmla="*/ 230 h 2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5" name="Freeform 202"/>
              <p:cNvSpPr>
                <a:spLocks/>
              </p:cNvSpPr>
              <p:nvPr/>
            </p:nvSpPr>
            <p:spPr bwMode="auto">
              <a:xfrm>
                <a:off x="2230591" y="3972318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6" name="Line 203"/>
              <p:cNvSpPr>
                <a:spLocks noChangeShapeType="1"/>
              </p:cNvSpPr>
              <p:nvPr/>
            </p:nvSpPr>
            <p:spPr bwMode="auto">
              <a:xfrm>
                <a:off x="3330808" y="3558010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7" name="Freeform 204"/>
              <p:cNvSpPr>
                <a:spLocks/>
              </p:cNvSpPr>
              <p:nvPr/>
            </p:nvSpPr>
            <p:spPr bwMode="auto">
              <a:xfrm>
                <a:off x="3570538" y="3521500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3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8" name="Line 205"/>
              <p:cNvSpPr>
                <a:spLocks noChangeShapeType="1"/>
              </p:cNvSpPr>
              <p:nvPr/>
            </p:nvSpPr>
            <p:spPr bwMode="auto">
              <a:xfrm>
                <a:off x="3330808" y="3772307"/>
                <a:ext cx="24925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79" name="Freeform 206"/>
              <p:cNvSpPr>
                <a:spLocks/>
              </p:cNvSpPr>
              <p:nvPr/>
            </p:nvSpPr>
            <p:spPr bwMode="auto">
              <a:xfrm>
                <a:off x="3570538" y="3735798"/>
                <a:ext cx="68267" cy="73020"/>
              </a:xfrm>
              <a:custGeom>
                <a:avLst/>
                <a:gdLst>
                  <a:gd name="T0" fmla="*/ 0 w 67"/>
                  <a:gd name="T1" fmla="*/ 0 h 66"/>
                  <a:gd name="T2" fmla="*/ 67 w 67"/>
                  <a:gd name="T3" fmla="*/ 33 h 66"/>
                  <a:gd name="T4" fmla="*/ 0 w 67"/>
                  <a:gd name="T5" fmla="*/ 66 h 66"/>
                  <a:gd name="T6" fmla="*/ 0 w 6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80" name="Line 207"/>
              <p:cNvSpPr>
                <a:spLocks noChangeShapeType="1"/>
              </p:cNvSpPr>
              <p:nvPr/>
            </p:nvSpPr>
            <p:spPr bwMode="auto">
              <a:xfrm>
                <a:off x="3330808" y="4010415"/>
                <a:ext cx="24925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581" name="Freeform 208"/>
              <p:cNvSpPr>
                <a:spLocks/>
              </p:cNvSpPr>
              <p:nvPr/>
            </p:nvSpPr>
            <p:spPr bwMode="auto">
              <a:xfrm>
                <a:off x="3570538" y="3972318"/>
                <a:ext cx="68267" cy="74608"/>
              </a:xfrm>
              <a:custGeom>
                <a:avLst/>
                <a:gdLst>
                  <a:gd name="T0" fmla="*/ 0 w 67"/>
                  <a:gd name="T1" fmla="*/ 0 h 67"/>
                  <a:gd name="T2" fmla="*/ 67 w 67"/>
                  <a:gd name="T3" fmla="*/ 34 h 67"/>
                  <a:gd name="T4" fmla="*/ 0 w 67"/>
                  <a:gd name="T5" fmla="*/ 67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87418" name="Rectangle 58"/>
            <p:cNvSpPr>
              <a:spLocks noChangeArrowheads="1"/>
            </p:cNvSpPr>
            <p:nvPr/>
          </p:nvSpPr>
          <p:spPr bwMode="auto">
            <a:xfrm>
              <a:off x="228607" y="1905539"/>
              <a:ext cx="741417" cy="21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East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7419" name="Rectangle 93"/>
            <p:cNvSpPr>
              <a:spLocks noChangeArrowheads="1"/>
            </p:cNvSpPr>
            <p:nvPr/>
          </p:nvSpPr>
          <p:spPr bwMode="auto">
            <a:xfrm>
              <a:off x="187329" y="2621451"/>
              <a:ext cx="779520" cy="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West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7420" name="Rectangle 120"/>
            <p:cNvSpPr>
              <a:spLocks noChangeArrowheads="1"/>
            </p:cNvSpPr>
            <p:nvPr/>
          </p:nvSpPr>
          <p:spPr bwMode="auto">
            <a:xfrm>
              <a:off x="153990" y="3343712"/>
              <a:ext cx="900177" cy="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North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7421" name="Rectangle 149"/>
            <p:cNvSpPr>
              <a:spLocks noChangeArrowheads="1"/>
            </p:cNvSpPr>
            <p:nvPr/>
          </p:nvSpPr>
          <p:spPr bwMode="auto">
            <a:xfrm>
              <a:off x="133350" y="4067561"/>
              <a:ext cx="884302" cy="21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South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  <p:sp>
          <p:nvSpPr>
            <p:cNvPr id="187422" name="Rectangle 176"/>
            <p:cNvSpPr>
              <a:spLocks noChangeArrowheads="1"/>
            </p:cNvSpPr>
            <p:nvPr/>
          </p:nvSpPr>
          <p:spPr bwMode="auto">
            <a:xfrm>
              <a:off x="317513" y="4789823"/>
              <a:ext cx="628696" cy="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smtClean="0">
                  <a:solidFill>
                    <a:srgbClr val="000000"/>
                  </a:solidFill>
                  <a:latin typeface="Perpetua" charset="0"/>
                  <a:ea typeface="굴림" charset="0"/>
                  <a:cs typeface="굴림" charset="0"/>
                </a:rPr>
                <a:t>From PE</a:t>
              </a:r>
              <a:endParaRPr lang="en-US" altLang="ko-KR" sz="1600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187413" name="Rectangle 216"/>
          <p:cNvSpPr>
            <a:spLocks noChangeArrowheads="1"/>
          </p:cNvSpPr>
          <p:nvPr/>
        </p:nvSpPr>
        <p:spPr bwMode="auto">
          <a:xfrm>
            <a:off x="2254250" y="23622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3" name="Rectangle 652"/>
          <p:cNvSpPr/>
          <p:nvPr/>
        </p:nvSpPr>
        <p:spPr>
          <a:xfrm>
            <a:off x="152400" y="1828800"/>
            <a:ext cx="3581400" cy="38100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7415" name="Rectangle 42"/>
          <p:cNvSpPr>
            <a:spLocks noChangeArrowheads="1"/>
          </p:cNvSpPr>
          <p:nvPr/>
        </p:nvSpPr>
        <p:spPr bwMode="auto">
          <a:xfrm>
            <a:off x="2465388" y="2819400"/>
            <a:ext cx="688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Allocator </a:t>
            </a:r>
            <a:endParaRPr lang="en-US" altLang="ko-KR" sz="16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  <p:sp>
        <p:nvSpPr>
          <p:cNvPr id="187416" name="Rectangle 44"/>
          <p:cNvSpPr>
            <a:spLocks noChangeArrowheads="1"/>
          </p:cNvSpPr>
          <p:nvPr/>
        </p:nvSpPr>
        <p:spPr bwMode="auto">
          <a:xfrm>
            <a:off x="3078163" y="2832100"/>
            <a:ext cx="2746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smtClean="0">
                <a:solidFill>
                  <a:srgbClr val="000000"/>
                </a:solidFill>
                <a:latin typeface="Perpetua" charset="0"/>
                <a:ea typeface="굴림" charset="0"/>
                <a:cs typeface="굴림" charset="0"/>
              </a:rPr>
              <a:t>(SA)</a:t>
            </a:r>
            <a:endParaRPr lang="en-US" altLang="ko-KR" sz="1400" smtClean="0">
              <a:solidFill>
                <a:srgbClr val="000000"/>
              </a:solidFill>
              <a:latin typeface="Perpetua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5|8.8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.2"/>
</p:tagLst>
</file>

<file path=ppt/theme/_rels/theme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6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_Metropolitan_bull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58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64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dge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Edge">
    <a:majorFont>
      <a:latin typeface="Garamond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57841</TotalTime>
  <Words>5113</Words>
  <Application>Microsoft Office PowerPoint</Application>
  <PresentationFormat>On-screen Show (4:3)</PresentationFormat>
  <Paragraphs>1839</Paragraphs>
  <Slides>108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75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85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36_Edge</vt:lpstr>
      <vt:lpstr>37_Edge</vt:lpstr>
      <vt:lpstr>39_Edge</vt:lpstr>
      <vt:lpstr>41_Edge</vt:lpstr>
      <vt:lpstr>45_Edge</vt:lpstr>
      <vt:lpstr>46_Edge</vt:lpstr>
      <vt:lpstr>47_Edge</vt:lpstr>
      <vt:lpstr>SAFARI_Template</vt:lpstr>
      <vt:lpstr>2_Edge</vt:lpstr>
      <vt:lpstr>48_Edge</vt:lpstr>
      <vt:lpstr>49_Edge</vt:lpstr>
      <vt:lpstr>50_Edge</vt:lpstr>
      <vt:lpstr>51_Edge</vt:lpstr>
      <vt:lpstr>52_Edge</vt:lpstr>
      <vt:lpstr>54_Edge</vt:lpstr>
      <vt:lpstr>55_Edge</vt:lpstr>
      <vt:lpstr>56_Edge</vt:lpstr>
      <vt:lpstr>57_Edge</vt:lpstr>
      <vt:lpstr>58_Edge</vt:lpstr>
      <vt:lpstr>20_Edge</vt:lpstr>
      <vt:lpstr>53_Edge</vt:lpstr>
      <vt:lpstr>60_Edge</vt:lpstr>
      <vt:lpstr>1_Metropolitan_bullet</vt:lpstr>
      <vt:lpstr>16_Edge</vt:lpstr>
      <vt:lpstr>40_Edge</vt:lpstr>
      <vt:lpstr>62_Edge</vt:lpstr>
      <vt:lpstr>63_Edge</vt:lpstr>
      <vt:lpstr>64_Edge</vt:lpstr>
      <vt:lpstr>2_Metropolitan_bullet</vt:lpstr>
      <vt:lpstr>65_Edge</vt:lpstr>
      <vt:lpstr>66_Edge</vt:lpstr>
      <vt:lpstr>38_Edge</vt:lpstr>
      <vt:lpstr>44_Edge</vt:lpstr>
      <vt:lpstr>59_Edge</vt:lpstr>
      <vt:lpstr>61_Edge</vt:lpstr>
      <vt:lpstr>42_Edge</vt:lpstr>
      <vt:lpstr>43_Edge</vt:lpstr>
      <vt:lpstr>67_Edge</vt:lpstr>
      <vt:lpstr>Office Theme</vt:lpstr>
      <vt:lpstr>Equity</vt:lpstr>
      <vt:lpstr>68_Edge</vt:lpstr>
      <vt:lpstr>VISIO</vt:lpstr>
      <vt:lpstr>Equation</vt:lpstr>
      <vt:lpstr>18-740/640  Computer Architecture Lecture 16: Interconnection Networks</vt:lpstr>
      <vt:lpstr>Required Readings</vt:lpstr>
      <vt:lpstr>Interconnection Network Basics</vt:lpstr>
      <vt:lpstr>Where Is Interconnect Used?</vt:lpstr>
      <vt:lpstr>Why Is It Important?</vt:lpstr>
      <vt:lpstr>Interconnection Network Basics</vt:lpstr>
      <vt:lpstr>Terminology </vt:lpstr>
      <vt:lpstr>More Terminology</vt:lpstr>
      <vt:lpstr>Some More Terminology</vt:lpstr>
      <vt:lpstr>Interconnection Network Topology</vt:lpstr>
      <vt:lpstr>Properties of a Topology/Network</vt:lpstr>
      <vt:lpstr>Properties of a Topology/Network</vt:lpstr>
      <vt:lpstr>Topology</vt:lpstr>
      <vt:lpstr>Metrics to Evaluate Interconnect Topology</vt:lpstr>
      <vt:lpstr>Bus</vt:lpstr>
      <vt:lpstr>Point-to-Point </vt:lpstr>
      <vt:lpstr>Crossbar</vt:lpstr>
      <vt:lpstr>Another Crossbar Design</vt:lpstr>
      <vt:lpstr>Sun UltraSPARC T2 Core-to-Cache Crossbar</vt:lpstr>
      <vt:lpstr>Bufferless and Buffered Crossbars</vt:lpstr>
      <vt:lpstr>Can We Get Lower Cost than A Crossbar?</vt:lpstr>
      <vt:lpstr>Multistage Logarithmic Networks</vt:lpstr>
      <vt:lpstr>Multistage Networks (Circuit Switched)</vt:lpstr>
      <vt:lpstr>Multistage Networks (Packet Switched)</vt:lpstr>
      <vt:lpstr>Aside: Circuit vs. Packet Switching</vt:lpstr>
      <vt:lpstr>Switching vs. Topology</vt:lpstr>
      <vt:lpstr>Another Example: Delta Network</vt:lpstr>
      <vt:lpstr>Another Example: Omega Network</vt:lpstr>
      <vt:lpstr>Combining Operations in the Network</vt:lpstr>
      <vt:lpstr>Butterfly</vt:lpstr>
      <vt:lpstr>Review: Topologies</vt:lpstr>
      <vt:lpstr>Ring</vt:lpstr>
      <vt:lpstr>Unidirectional Ring</vt:lpstr>
      <vt:lpstr>Bidirectional Rings</vt:lpstr>
      <vt:lpstr>Hierarchical Rings</vt:lpstr>
      <vt:lpstr>More on Hierarchical Rings</vt:lpstr>
      <vt:lpstr>Mesh</vt:lpstr>
      <vt:lpstr>Torus</vt:lpstr>
      <vt:lpstr>Torus, continued</vt:lpstr>
      <vt:lpstr>Trees</vt:lpstr>
      <vt:lpstr>CM-5 Fat Tree</vt:lpstr>
      <vt:lpstr>Hypercube</vt:lpstr>
      <vt:lpstr>Caltech Cosmic Cube</vt:lpstr>
      <vt:lpstr>Routing</vt:lpstr>
      <vt:lpstr>Routing Mechanism</vt:lpstr>
      <vt:lpstr>Routing Algorithm</vt:lpstr>
      <vt:lpstr>Deterministic Routing</vt:lpstr>
      <vt:lpstr>Deadlock</vt:lpstr>
      <vt:lpstr>Handling Deadlock</vt:lpstr>
      <vt:lpstr>Turn Model to Avoid Deadlock</vt:lpstr>
      <vt:lpstr>Oblivious Routing: Valiant’s Algorithm</vt:lpstr>
      <vt:lpstr>Adaptive Routing</vt:lpstr>
      <vt:lpstr>More on Adaptive Routing</vt:lpstr>
      <vt:lpstr>Buffering and Flow Control</vt:lpstr>
      <vt:lpstr>Recall: Circuit vs. Packet Switching</vt:lpstr>
      <vt:lpstr>Packet Switched Networks: Packet Format</vt:lpstr>
      <vt:lpstr>Handling Contention</vt:lpstr>
      <vt:lpstr>Flow Control Methods</vt:lpstr>
      <vt:lpstr>Circuit Switching Revisited</vt:lpstr>
      <vt:lpstr>Bufferless Deflection Routing</vt:lpstr>
      <vt:lpstr>Bufferless Deflection Routing</vt:lpstr>
      <vt:lpstr>Store and Forward Flow Control</vt:lpstr>
      <vt:lpstr>Cut through Flow Control</vt:lpstr>
      <vt:lpstr>Cut through Flow Control</vt:lpstr>
      <vt:lpstr>Wormhole Flow Control</vt:lpstr>
      <vt:lpstr>Wormhole Flow Control</vt:lpstr>
      <vt:lpstr>Head of Line Blocking</vt:lpstr>
      <vt:lpstr>Head of Line Blocking</vt:lpstr>
      <vt:lpstr>Virtual Channel Flow Control</vt:lpstr>
      <vt:lpstr>Virtual Channel Flow Control</vt:lpstr>
      <vt:lpstr>Virtual Channel Flow Control</vt:lpstr>
      <vt:lpstr>A Modern Virtual Channel Based Router</vt:lpstr>
      <vt:lpstr>Other Uses of Virtual Channels</vt:lpstr>
      <vt:lpstr>Review: Flow Control</vt:lpstr>
      <vt:lpstr>Review: Flow Control</vt:lpstr>
      <vt:lpstr>Communicating Buffer Availability</vt:lpstr>
      <vt:lpstr>Credit-based Flow Control</vt:lpstr>
      <vt:lpstr>On/Off (XON/XOFF) Flow Control</vt:lpstr>
      <vt:lpstr>Interconnection Network Performance</vt:lpstr>
      <vt:lpstr>Interconnection Network Performance</vt:lpstr>
      <vt:lpstr>Ideal Latency</vt:lpstr>
      <vt:lpstr>Actual Latency</vt:lpstr>
      <vt:lpstr>Latency and Throughput Curve</vt:lpstr>
      <vt:lpstr>Network Performance Metrics</vt:lpstr>
      <vt:lpstr>Buffering and Routing in On-Chip Networks</vt:lpstr>
      <vt:lpstr>On-Chip Networks</vt:lpstr>
      <vt:lpstr>On-chip Networks</vt:lpstr>
      <vt:lpstr>On-Chip vs. Off-Chip Interconnects</vt:lpstr>
      <vt:lpstr>On-Chip vs. Off-Chip Interconnects (II)</vt:lpstr>
      <vt:lpstr>Buffers in NoC Routers</vt:lpstr>
      <vt:lpstr>Buffers in NoC Routers</vt:lpstr>
      <vt:lpstr>Going Bufferless…? </vt:lpstr>
      <vt:lpstr>Bufferless Routing in NoCs</vt:lpstr>
      <vt:lpstr>Packet Scheduling</vt:lpstr>
      <vt:lpstr>Application-Aware Packet Scheduling</vt:lpstr>
      <vt:lpstr>The Problem: Packet Scheduling</vt:lpstr>
      <vt:lpstr>The Problem: Packet Scheduling</vt:lpstr>
      <vt:lpstr>The Problem: Packet Scheduling</vt:lpstr>
      <vt:lpstr>The Problem: Packet Scheduling</vt:lpstr>
      <vt:lpstr>PowerPoint Presentation</vt:lpstr>
      <vt:lpstr>The Problem: Packet Scheduling</vt:lpstr>
      <vt:lpstr>STC Scheduling Example</vt:lpstr>
      <vt:lpstr>STC Scheduling Example</vt:lpstr>
      <vt:lpstr>STC Scheduling Example</vt:lpstr>
      <vt:lpstr>STC Scheduling Example</vt:lpstr>
      <vt:lpstr>STC Scheduling Example</vt:lpstr>
      <vt:lpstr>Bufferless Routing in NoCs</vt:lpstr>
      <vt:lpstr>18-740/640  Computer Architecture Lecture 16: Interconnection 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Vivek Seshadri</cp:lastModifiedBy>
  <cp:revision>1815</cp:revision>
  <cp:lastPrinted>2010-05-26T16:43:32Z</cp:lastPrinted>
  <dcterms:created xsi:type="dcterms:W3CDTF">2010-10-08T20:41:54Z</dcterms:created>
  <dcterms:modified xsi:type="dcterms:W3CDTF">2015-11-05T04:15:25Z</dcterms:modified>
</cp:coreProperties>
</file>