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53"/>
  </p:notesMasterIdLst>
  <p:handoutMasterIdLst>
    <p:handoutMasterId r:id="rId54"/>
  </p:handoutMasterIdLst>
  <p:sldIdLst>
    <p:sldId id="754" r:id="rId5"/>
    <p:sldId id="779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804" r:id="rId14"/>
    <p:sldId id="805" r:id="rId15"/>
    <p:sldId id="806" r:id="rId16"/>
    <p:sldId id="807" r:id="rId17"/>
    <p:sldId id="826" r:id="rId18"/>
    <p:sldId id="827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3" r:id="rId29"/>
    <p:sldId id="844" r:id="rId30"/>
    <p:sldId id="846" r:id="rId31"/>
    <p:sldId id="828" r:id="rId32"/>
    <p:sldId id="808" r:id="rId33"/>
    <p:sldId id="809" r:id="rId34"/>
    <p:sldId id="829" r:id="rId35"/>
    <p:sldId id="830" r:id="rId36"/>
    <p:sldId id="811" r:id="rId37"/>
    <p:sldId id="812" r:id="rId38"/>
    <p:sldId id="814" r:id="rId39"/>
    <p:sldId id="815" r:id="rId40"/>
    <p:sldId id="832" r:id="rId41"/>
    <p:sldId id="817" r:id="rId42"/>
    <p:sldId id="818" r:id="rId43"/>
    <p:sldId id="819" r:id="rId44"/>
    <p:sldId id="820" r:id="rId45"/>
    <p:sldId id="822" r:id="rId46"/>
    <p:sldId id="824" r:id="rId47"/>
    <p:sldId id="825" r:id="rId48"/>
    <p:sldId id="810" r:id="rId49"/>
    <p:sldId id="833" r:id="rId50"/>
    <p:sldId id="845" r:id="rId51"/>
    <p:sldId id="755" r:id="rId52"/>
  </p:sldIdLst>
  <p:sldSz cx="10972800" cy="61722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250"/>
    <a:srgbClr val="D1FF7D"/>
    <a:srgbClr val="B8FF3C"/>
    <a:srgbClr val="99CCFF"/>
    <a:srgbClr val="7030A0"/>
    <a:srgbClr val="5A5A5A"/>
    <a:srgbClr val="4E7A00"/>
    <a:srgbClr val="E26D32"/>
    <a:srgbClr val="F2F2F2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2390" autoAdjust="0"/>
  </p:normalViewPr>
  <p:slideViewPr>
    <p:cSldViewPr snapToGrid="0">
      <p:cViewPr varScale="1">
        <p:scale>
          <a:sx n="81" d="100"/>
          <a:sy n="81" d="100"/>
        </p:scale>
        <p:origin x="1018" y="86"/>
      </p:cViewPr>
      <p:guideLst>
        <p:guide orient="horz" pos="1316"/>
        <p:guide orient="horz" pos="3050"/>
        <p:guide orient="horz" pos="3189"/>
        <p:guide pos="5455"/>
        <p:guide orient="horz" pos="975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0"/>
    </p:cViewPr>
  </p:sorterViewPr>
  <p:notesViewPr>
    <p:cSldViewPr snapToGrid="0">
      <p:cViewPr varScale="1">
        <p:scale>
          <a:sx n="79" d="100"/>
          <a:sy n="79" d="100"/>
        </p:scale>
        <p:origin x="328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whitgrove\AppData\Local\Microsoft\Windows\Temporary Internet Files\Content.Outlook\1MN9SHNZ\PPT_Background_02_v006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0849" y="1248256"/>
            <a:ext cx="9409363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1" y="300445"/>
            <a:ext cx="9409361" cy="98285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0" cap="none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988" y="1913011"/>
            <a:ext cx="1804467" cy="3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169473"/>
            <a:ext cx="9976104" cy="535531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65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49729" y="5781717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0" dirty="0" smtClean="0">
                <a:solidFill>
                  <a:schemeClr val="bg1"/>
                </a:solidFill>
                <a:latin typeface="Trebuchet MS"/>
              </a:rPr>
              <a:t>NVIDIA CONFIDENTIAL. DO NOT DISTRIBUTE.</a:t>
            </a:r>
            <a:endParaRPr lang="en-US" sz="800" b="1" i="0" kern="0" dirty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9948672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5922117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5905833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5922117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790635"/>
            <a:ext cx="9976104" cy="590931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26652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8" y="2111661"/>
            <a:ext cx="4945063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90" y="2111661"/>
            <a:ext cx="4945062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0568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7" y="5352631"/>
            <a:ext cx="7865806" cy="369332"/>
          </a:xfr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1" y="5142126"/>
            <a:ext cx="7546258" cy="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3" y="653532"/>
            <a:ext cx="9973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2" y="2002367"/>
            <a:ext cx="9948931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62254" y="5831286"/>
            <a:ext cx="32102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850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050" cap="non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050" cap="non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53706" y="5866413"/>
            <a:ext cx="583502" cy="107781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896" r:id="rId2"/>
    <p:sldLayoutId id="2147483971" r:id="rId3"/>
    <p:sldLayoutId id="2147483917" r:id="rId4"/>
    <p:sldLayoutId id="2147483969" r:id="rId5"/>
    <p:sldLayoutId id="2147483919" r:id="rId6"/>
    <p:sldLayoutId id="2147483954" r:id="rId7"/>
    <p:sldLayoutId id="2147483897" r:id="rId8"/>
    <p:sldLayoutId id="2147483898" r:id="rId9"/>
    <p:sldLayoutId id="2147483926" r:id="rId10"/>
    <p:sldLayoutId id="2147483899" r:id="rId11"/>
    <p:sldLayoutId id="2147483901" r:id="rId12"/>
    <p:sldLayoutId id="21474839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7150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bg1"/>
          </a:solidFill>
          <a:latin typeface="Trebuchet MS" pitchFamily="34" charset="0"/>
        </a:defRPr>
      </a:lvl2pPr>
      <a:lvl3pPr marL="1089025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O’Connor</a:t>
            </a:r>
            <a:r>
              <a:rPr lang="en-US" dirty="0"/>
              <a:t> </a:t>
            </a:r>
            <a:r>
              <a:rPr lang="en-US" dirty="0" smtClean="0"/>
              <a:t>– November 2, 2015</a:t>
            </a:r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481661" y="300445"/>
            <a:ext cx="9583773" cy="9828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High-Bandwidth, Energy-efficient DRAM Architectures for GPU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094671" y="3943671"/>
            <a:ext cx="1936076" cy="694739"/>
          </a:xfrm>
          <a:prstGeom prst="wedgeRectCallout">
            <a:avLst>
              <a:gd name="adj1" fmla="val -89758"/>
              <a:gd name="adj2" fmla="val 5441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Typical PC CPU</a:t>
            </a:r>
          </a:p>
          <a:p>
            <a:pPr algn="ctr"/>
            <a:r>
              <a:rPr lang="en-US" sz="1400" dirty="0" smtClean="0"/>
              <a:t>2 Channel DDR3-1600</a:t>
            </a:r>
          </a:p>
          <a:p>
            <a:pPr algn="ctr"/>
            <a:r>
              <a:rPr lang="en-US" sz="1400" dirty="0" smtClean="0"/>
              <a:t>51.2 GB/sec</a:t>
            </a:r>
          </a:p>
        </p:txBody>
      </p:sp>
      <p:sp>
        <p:nvSpPr>
          <p:cNvPr id="3" name="Oval 2"/>
          <p:cNvSpPr/>
          <p:nvPr/>
        </p:nvSpPr>
        <p:spPr>
          <a:xfrm>
            <a:off x="4311405" y="4638410"/>
            <a:ext cx="51084" cy="510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6696" y="785920"/>
            <a:ext cx="9976104" cy="525463"/>
          </a:xfrm>
        </p:spPr>
        <p:txBody>
          <a:bodyPr/>
          <a:lstStyle/>
          <a:p>
            <a:r>
              <a:rPr lang="en-US" sz="2800" dirty="0" smtClean="0"/>
              <a:t>CPUs, Not so Much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4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903877" y="3880036"/>
            <a:ext cx="1936076" cy="694739"/>
          </a:xfrm>
          <a:prstGeom prst="wedgeRectCallout">
            <a:avLst>
              <a:gd name="adj1" fmla="val -89758"/>
              <a:gd name="adj2" fmla="val 5441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Newer High-End CPU</a:t>
            </a:r>
          </a:p>
          <a:p>
            <a:pPr algn="ctr"/>
            <a:r>
              <a:rPr lang="en-US" sz="1400" dirty="0" smtClean="0"/>
              <a:t>2 Channel DDR4-3200</a:t>
            </a:r>
          </a:p>
          <a:p>
            <a:pPr algn="ctr"/>
            <a:r>
              <a:rPr lang="en-US" sz="1400" dirty="0" smtClean="0"/>
              <a:t>102.4 GB/sec</a:t>
            </a:r>
          </a:p>
        </p:txBody>
      </p:sp>
      <p:sp>
        <p:nvSpPr>
          <p:cNvPr id="3" name="Oval 2"/>
          <p:cNvSpPr/>
          <p:nvPr/>
        </p:nvSpPr>
        <p:spPr>
          <a:xfrm>
            <a:off x="6087877" y="4574775"/>
            <a:ext cx="51084" cy="510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6696" y="785920"/>
            <a:ext cx="9976104" cy="525463"/>
          </a:xfrm>
        </p:spPr>
        <p:txBody>
          <a:bodyPr/>
          <a:lstStyle/>
          <a:p>
            <a:r>
              <a:rPr lang="en-US" sz="2800" dirty="0" smtClean="0"/>
              <a:t>CPUs, Not so Much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8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Why Do GPUs Demand so Much Bandwidth?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468498" y="1588707"/>
            <a:ext cx="10325934" cy="14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i="1" kern="0" dirty="0" smtClean="0">
                <a:sym typeface="Wingdings" panose="05000000000000000000" pitchFamily="2" charset="2"/>
              </a:rPr>
              <a:t>Lots</a:t>
            </a:r>
            <a:r>
              <a:rPr lang="en-US" sz="2400" kern="0" dirty="0" smtClean="0">
                <a:sym typeface="Wingdings" panose="05000000000000000000" pitchFamily="2" charset="2"/>
              </a:rPr>
              <a:t> of compute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     24 Streaming Multiprocessors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     each w/ 128 execution units</a:t>
            </a:r>
          </a:p>
          <a:p>
            <a:pPr defTabSz="914400"/>
            <a:r>
              <a:rPr lang="en-US" sz="2400" i="1" kern="0" dirty="0" smtClean="0">
                <a:sym typeface="Wingdings" panose="05000000000000000000" pitchFamily="2" charset="2"/>
              </a:rPr>
              <a:t>Lots</a:t>
            </a:r>
            <a:r>
              <a:rPr lang="en-US" sz="2400" kern="0" dirty="0" smtClean="0">
                <a:sym typeface="Wingdings" panose="05000000000000000000" pitchFamily="2" charset="2"/>
              </a:rPr>
              <a:t> of threads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    64 warps of 32 threads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      per SM</a:t>
            </a:r>
            <a:endParaRPr lang="en-US" sz="2400" kern="0" dirty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 49,152 threads executing 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    simultaneously on 3072 execution units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    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endParaRPr lang="en-US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2" y="1110512"/>
            <a:ext cx="5136580" cy="34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27901" y="4534898"/>
            <a:ext cx="2596481" cy="6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1800" i="1" kern="0" dirty="0" smtClean="0">
                <a:sym typeface="Wingdings" panose="05000000000000000000" pitchFamily="2" charset="2"/>
              </a:rPr>
              <a:t>NVIDIA Maxwell GM200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10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Why do GPUs Demand so Much Bandwidth?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Different Memory Hierarchies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16100" y="2787650"/>
            <a:ext cx="3397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5550" y="3867150"/>
            <a:ext cx="21336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83350" y="1885950"/>
            <a:ext cx="11112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2559050"/>
            <a:ext cx="18605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9250" y="3714750"/>
            <a:ext cx="32956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16100" y="1866519"/>
            <a:ext cx="3359150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6 MB Register File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(Holds state for many threads)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6100" y="3130550"/>
            <a:ext cx="3359150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~2 MB L1 and Scratchpad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8036" y="1492250"/>
            <a:ext cx="3695700" cy="14668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MB Register File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16100" y="3011616"/>
            <a:ext cx="1679575" cy="11349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2.3 MB L1/Scratchpad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1962" y="4219257"/>
            <a:ext cx="1847850" cy="1358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MB L2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53000" y="3647757"/>
            <a:ext cx="5060950" cy="1367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MB L3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1624" y="2985765"/>
            <a:ext cx="1543050" cy="589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512K L2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26261" y="2652203"/>
            <a:ext cx="993775" cy="248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128K L1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12025" y="2348671"/>
            <a:ext cx="222248" cy="248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716610" y="1949018"/>
            <a:ext cx="2016578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25.25K Register File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(PRF)</a:t>
            </a:r>
          </a:p>
        </p:txBody>
      </p:sp>
      <p:cxnSp>
        <p:nvCxnSpPr>
          <p:cNvPr id="2048" name="Straight Arrow Connector 2047"/>
          <p:cNvCxnSpPr/>
          <p:nvPr/>
        </p:nvCxnSpPr>
        <p:spPr>
          <a:xfrm flipH="1">
            <a:off x="7591426" y="2216783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03853" y="5162701"/>
            <a:ext cx="1638590" cy="2862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Intel Core i7-4790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37822" y="5658001"/>
            <a:ext cx="2032672" cy="2862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NVIDIA Maxwell GM200</a:t>
            </a:r>
          </a:p>
        </p:txBody>
      </p:sp>
    </p:spTree>
    <p:extLst>
      <p:ext uri="{BB962C8B-B14F-4D97-AF65-F5344CB8AC3E}">
        <p14:creationId xmlns:p14="http://schemas.microsoft.com/office/powerpoint/2010/main" val="39626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Why do GPUs Demand so Much Bandwidth?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Radically Different Memory Hierarchies per Thread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1100" y="4051681"/>
            <a:ext cx="3397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5550" y="3867150"/>
            <a:ext cx="21336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83350" y="1885950"/>
            <a:ext cx="11112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2559050"/>
            <a:ext cx="18605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9250" y="3714750"/>
            <a:ext cx="32956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1100" y="3130550"/>
            <a:ext cx="3359150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6 MB Register File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(Holds state for many threads)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6100" y="3130550"/>
            <a:ext cx="3359150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~2 MB L1 and Scratchpad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20887" y="3480813"/>
            <a:ext cx="99218" cy="117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4953000" y="3647757"/>
            <a:ext cx="5060950" cy="1367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MB L3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1624" y="2985765"/>
            <a:ext cx="1543050" cy="589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64K L2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26261" y="2652203"/>
            <a:ext cx="993775" cy="248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16K L1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12025" y="2348671"/>
            <a:ext cx="222248" cy="248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770310" y="1949018"/>
            <a:ext cx="1909177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3.28K Register File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(PRF)</a:t>
            </a:r>
          </a:p>
        </p:txBody>
      </p:sp>
      <p:cxnSp>
        <p:nvCxnSpPr>
          <p:cNvPr id="2048" name="Straight Arrow Connector 2047"/>
          <p:cNvCxnSpPr/>
          <p:nvPr/>
        </p:nvCxnSpPr>
        <p:spPr>
          <a:xfrm flipH="1">
            <a:off x="7591426" y="2216783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03853" y="5065752"/>
            <a:ext cx="1638590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Intel Core i7-4790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8 Threads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68074" y="4091556"/>
            <a:ext cx="2032672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NVIDIA Maxwell GM200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49,152 Threads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03693" y="3112083"/>
            <a:ext cx="1830629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128B Register File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20105" y="3298456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45692" y="3651630"/>
            <a:ext cx="49609" cy="882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403693" y="3389972"/>
            <a:ext cx="1914306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48B L1/Scratchpad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120104" y="3536263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032426" y="3798759"/>
            <a:ext cx="76141" cy="1026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120105" y="3823081"/>
            <a:ext cx="426245" cy="6741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30008" y="3691412"/>
            <a:ext cx="788999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64B L2</a:t>
            </a:r>
          </a:p>
        </p:txBody>
      </p:sp>
    </p:spTree>
    <p:extLst>
      <p:ext uri="{BB962C8B-B14F-4D97-AF65-F5344CB8AC3E}">
        <p14:creationId xmlns:p14="http://schemas.microsoft.com/office/powerpoint/2010/main" val="3026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Why do GPUs Demand so Much Bandwidth?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Radically Different Memory Hierarchies per Thread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1100" y="4051681"/>
            <a:ext cx="3397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5550" y="3867150"/>
            <a:ext cx="21336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83350" y="1885950"/>
            <a:ext cx="11112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2559050"/>
            <a:ext cx="18605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9250" y="3714750"/>
            <a:ext cx="329565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1100" y="3130550"/>
            <a:ext cx="3359150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6 MB Register File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(Holds state for many threads)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6100" y="3130550"/>
            <a:ext cx="3359150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~2 MB L1 and Scratchpad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20887" y="3480813"/>
            <a:ext cx="99218" cy="117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4953000" y="3647757"/>
            <a:ext cx="5060950" cy="1367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MB L3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1624" y="2985765"/>
            <a:ext cx="1543050" cy="589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64K L2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26261" y="2652203"/>
            <a:ext cx="993775" cy="248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16K L1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12025" y="2348671"/>
            <a:ext cx="222248" cy="248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770310" y="1949018"/>
            <a:ext cx="1909177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3.28K Register File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(PRF)</a:t>
            </a:r>
          </a:p>
        </p:txBody>
      </p:sp>
      <p:cxnSp>
        <p:nvCxnSpPr>
          <p:cNvPr id="2048" name="Straight Arrow Connector 2047"/>
          <p:cNvCxnSpPr/>
          <p:nvPr/>
        </p:nvCxnSpPr>
        <p:spPr>
          <a:xfrm flipH="1">
            <a:off x="7591426" y="2216783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03853" y="5065752"/>
            <a:ext cx="1638590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Intel Core i7-4790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8 Threads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68074" y="4091556"/>
            <a:ext cx="2032672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NVIDIA Maxwell GM200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49,152 Threads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03693" y="3112083"/>
            <a:ext cx="1830629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128B Register File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20105" y="3298456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45692" y="3651630"/>
            <a:ext cx="49609" cy="882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403693" y="3389972"/>
            <a:ext cx="1914306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48B L1/Scratchpad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120104" y="3536263"/>
            <a:ext cx="328610" cy="1708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032426" y="3798759"/>
            <a:ext cx="76141" cy="1026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120105" y="3823081"/>
            <a:ext cx="426245" cy="6741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30008" y="3691412"/>
            <a:ext cx="788999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64B L2</a:t>
            </a:r>
          </a:p>
        </p:txBody>
      </p:sp>
      <p:sp>
        <p:nvSpPr>
          <p:cNvPr id="3" name="Explosion 2 2"/>
          <p:cNvSpPr/>
          <p:nvPr/>
        </p:nvSpPr>
        <p:spPr>
          <a:xfrm>
            <a:off x="1625600" y="1789495"/>
            <a:ext cx="7410450" cy="3471119"/>
          </a:xfrm>
          <a:prstGeom prst="irregularSeal2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On-Chip Storage:</a:t>
            </a:r>
          </a:p>
          <a:p>
            <a:pPr algn="ctr"/>
            <a:endParaRPr 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240 bytes per thread </a:t>
            </a: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vs. </a:t>
            </a: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1,133,856 bytes per thread</a:t>
            </a:r>
          </a:p>
        </p:txBody>
      </p:sp>
    </p:spTree>
    <p:extLst>
      <p:ext uri="{BB962C8B-B14F-4D97-AF65-F5344CB8AC3E}">
        <p14:creationId xmlns:p14="http://schemas.microsoft.com/office/powerpoint/2010/main" val="6977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Whole Different Ballgame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vs. typical CPU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653" y="1490086"/>
            <a:ext cx="10243909" cy="309807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6748" y="1685588"/>
            <a:ext cx="10243909" cy="38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/>
              <a:t>25x More Bandwidth</a:t>
            </a:r>
          </a:p>
          <a:p>
            <a:pPr defTabSz="914400"/>
            <a:r>
              <a:rPr lang="en-US" sz="2400" kern="0" dirty="0" smtClean="0"/>
              <a:t>Less sensitive to latency</a:t>
            </a:r>
            <a:endParaRPr lang="en-US" i="1" kern="0" dirty="0" smtClean="0"/>
          </a:p>
          <a:p>
            <a:pPr defTabSz="914400"/>
            <a:r>
              <a:rPr lang="en-US" sz="2400" i="1" kern="0" dirty="0" smtClean="0"/>
              <a:t>LESS</a:t>
            </a:r>
            <a:r>
              <a:rPr lang="en-US" sz="2400" kern="0" dirty="0" smtClean="0"/>
              <a:t> regular access patterns</a:t>
            </a:r>
          </a:p>
          <a:p>
            <a:pPr defTabSz="914400"/>
            <a:r>
              <a:rPr lang="en-US" sz="2400" kern="0" dirty="0" smtClean="0"/>
              <a:t>More sensitive to </a:t>
            </a:r>
            <a:r>
              <a:rPr lang="en-US" sz="2400" kern="0" dirty="0" err="1" smtClean="0"/>
              <a:t>tRRD</a:t>
            </a:r>
            <a:r>
              <a:rPr lang="en-US" sz="2400" kern="0" dirty="0" smtClean="0"/>
              <a:t>/</a:t>
            </a:r>
            <a:r>
              <a:rPr lang="en-US" sz="2400" kern="0" dirty="0" err="1" smtClean="0"/>
              <a:t>tFAW</a:t>
            </a:r>
            <a:endParaRPr lang="en-US" sz="2400" kern="0" dirty="0" smtClean="0"/>
          </a:p>
          <a:p>
            <a:pPr defTabSz="914400"/>
            <a:endParaRPr lang="en-US" kern="0" dirty="0" smtClean="0"/>
          </a:p>
        </p:txBody>
      </p:sp>
      <p:pic>
        <p:nvPicPr>
          <p:cNvPr id="4098" name="Picture 2" descr="http://www.barnesandnoble.com/blog/barnesy/wp-content/uploads/2013/07/baseball_g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9" y="953180"/>
            <a:ext cx="5718175" cy="36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I thought GPUs had regular/streaming accesses?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7114" y="1352796"/>
            <a:ext cx="2677626" cy="4554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72418" y="1425157"/>
            <a:ext cx="6220364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GPU warp = 32 Threads executed in SIMD manner 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43200" y="2762935"/>
            <a:ext cx="5486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http://www.shopbuy.org/static/category/original/rope/14174435-seamless-heamp-rope-texture-pattern.jpg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762935"/>
            <a:ext cx="5486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http://www.shopbuy.org/static/category/original/rope/14174435-seamless-heamp-rope-texture-pattern.jpg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3132664" y="3613191"/>
            <a:ext cx="4911789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Nice, Coalesced load of 32 x 4B = 128B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34954" y="1776713"/>
            <a:ext cx="9939391" cy="1798131"/>
            <a:chOff x="634954" y="1776713"/>
            <a:chExt cx="9939391" cy="1798131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5035900" y="1070852"/>
              <a:ext cx="1105319" cy="390266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4954" y="1776713"/>
              <a:ext cx="9939391" cy="6446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719431" y="1862288"/>
              <a:ext cx="2386548" cy="462225"/>
              <a:chOff x="6471140" y="2406581"/>
              <a:chExt cx="3588936" cy="46222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162853" y="1862288"/>
              <a:ext cx="2386548" cy="462225"/>
              <a:chOff x="6471140" y="2406581"/>
              <a:chExt cx="3588936" cy="46222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619947" y="1862288"/>
              <a:ext cx="2386548" cy="462225"/>
              <a:chOff x="6471140" y="2406581"/>
              <a:chExt cx="3588936" cy="46222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5" name="Rectangle 104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8063369" y="1862288"/>
              <a:ext cx="2386548" cy="462225"/>
              <a:chOff x="6471140" y="2406581"/>
              <a:chExt cx="3588936" cy="46222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618753" y="2835628"/>
            <a:ext cx="4911789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LD r1, [r2+tid.x]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pic>
        <p:nvPicPr>
          <p:cNvPr id="8194" name="Picture 2" descr="South Park - Butters Wave (GIF) by Flip-Reaper-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71" y="26948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I thought GPUs had regular/streaming accesses?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But a lot is happening in parallel…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3" y="147121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5" y="147121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15" y="131854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9" y="91865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3" y="925201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6" y="242339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21" y="242339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07" y="2423979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63" y="180751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8" y="299776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05" y="3291818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91" y="329181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34" y="335535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93" y="3291818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64" y="386108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5" y="415513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33" y="415513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79" y="426097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24" y="4755050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49" y="506075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34" y="5005360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" y="4755050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42" y="2394765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1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I thought GPUs had regular/streaming accesses?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/>
              <a:t>But a lot is happening in parallel…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3" y="147121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5" y="147121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15" y="131854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9" y="91865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3" y="925201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6" y="242339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21" y="242339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07" y="2423979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63" y="180751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8" y="299776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05" y="3291818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91" y="3291817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34" y="335535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93" y="3291818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64" y="386108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5" y="415513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33" y="415513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79" y="4260973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24" y="4755050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49" y="5060754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34" y="5005360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" y="4755050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42" y="2394765"/>
            <a:ext cx="1868432" cy="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500807" y="582781"/>
            <a:ext cx="5651104" cy="2576644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 SM’s…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64 warps each…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ighly interleaved execution!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HA </a:t>
            </a:r>
            <a:r>
              <a:rPr lang="en-US" sz="2000" dirty="0" err="1" smtClean="0">
                <a:solidFill>
                  <a:schemeClr val="bg1"/>
                </a:solidFill>
              </a:rPr>
              <a:t>HA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</a:t>
            </a:r>
            <a:r>
              <a:rPr lang="en-US" sz="2000" dirty="0" smtClean="0">
                <a:solidFill>
                  <a:schemeClr val="bg1"/>
                </a:solidFill>
              </a:rPr>
              <a:t>!  I will bring </a:t>
            </a:r>
            <a:r>
              <a:rPr lang="en-US" sz="2000" b="1" i="1" dirty="0" smtClean="0">
                <a:solidFill>
                  <a:schemeClr val="bg1"/>
                </a:solidFill>
              </a:rPr>
              <a:t>Chaos</a:t>
            </a:r>
            <a:r>
              <a:rPr lang="en-US" sz="2000" dirty="0" smtClean="0">
                <a:solidFill>
                  <a:schemeClr val="bg1"/>
                </a:solidFill>
              </a:rPr>
              <a:t> to your puny DRAM system!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southparkstudios.mtvnimages.com/shared/characters/alter-egos/alter-egos-professor-chaos.png?height=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61" y="2572121"/>
            <a:ext cx="5601924" cy="315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692558" y="1862218"/>
            <a:ext cx="3918857" cy="900717"/>
            <a:chOff x="6310365" y="2185383"/>
            <a:chExt cx="3918857" cy="900717"/>
          </a:xfrm>
        </p:grpSpPr>
        <p:sp>
          <p:nvSpPr>
            <p:cNvPr id="24" name="Rectangle 23"/>
            <p:cNvSpPr/>
            <p:nvPr/>
          </p:nvSpPr>
          <p:spPr>
            <a:xfrm>
              <a:off x="6310365" y="2185383"/>
              <a:ext cx="3918857" cy="9007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75325" y="2404629"/>
              <a:ext cx="3588936" cy="462225"/>
              <a:chOff x="6471140" y="2406581"/>
              <a:chExt cx="3588936" cy="46222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Fewer threads, lower chance of bank conflicts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7114" y="1352796"/>
            <a:ext cx="2677626" cy="4554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56898" y="1434399"/>
            <a:ext cx="3060466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Typical CPU : 8 Threads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43200" y="2762935"/>
            <a:ext cx="5486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http://www.shopbuy.org/static/category/original/rope/14174435-seamless-heamp-rope-texture-pattern.jpg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762935"/>
            <a:ext cx="5486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http://www.shopbuy.org/static/category/original/rope/14174435-seamless-heamp-rope-texture-pattern.jpg</a:t>
            </a:r>
          </a:p>
        </p:txBody>
      </p:sp>
      <p:pic>
        <p:nvPicPr>
          <p:cNvPr id="3074" name="Picture 2" descr="http://www.shopbuy.org/static/category/original/rope/14174435-seamless-heamp-rope-texture-pat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97" y="1862219"/>
            <a:ext cx="3090534" cy="30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086042" y="2181949"/>
            <a:ext cx="1105319" cy="7247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310365" y="2185383"/>
            <a:ext cx="3918857" cy="900717"/>
            <a:chOff x="6310365" y="2185383"/>
            <a:chExt cx="3918857" cy="900717"/>
          </a:xfrm>
        </p:grpSpPr>
        <p:sp>
          <p:nvSpPr>
            <p:cNvPr id="8" name="Rectangle 7"/>
            <p:cNvSpPr/>
            <p:nvPr/>
          </p:nvSpPr>
          <p:spPr>
            <a:xfrm>
              <a:off x="6310365" y="2185383"/>
              <a:ext cx="3918857" cy="9007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475325" y="2404629"/>
              <a:ext cx="3588936" cy="462225"/>
              <a:chOff x="6471140" y="2406581"/>
              <a:chExt cx="3588936" cy="4622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736457" y="3678780"/>
            <a:ext cx="3918857" cy="900717"/>
            <a:chOff x="6310365" y="2185383"/>
            <a:chExt cx="3918857" cy="900717"/>
          </a:xfrm>
        </p:grpSpPr>
        <p:sp>
          <p:nvSpPr>
            <p:cNvPr id="35" name="Rectangle 34"/>
            <p:cNvSpPr/>
            <p:nvPr/>
          </p:nvSpPr>
          <p:spPr>
            <a:xfrm>
              <a:off x="6310365" y="2185383"/>
              <a:ext cx="3918857" cy="9007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475325" y="2404629"/>
              <a:ext cx="3588936" cy="462225"/>
              <a:chOff x="6471140" y="2406581"/>
              <a:chExt cx="3588936" cy="4622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ight Arrow 44"/>
          <p:cNvSpPr/>
          <p:nvPr/>
        </p:nvSpPr>
        <p:spPr>
          <a:xfrm>
            <a:off x="5129941" y="3998511"/>
            <a:ext cx="1105319" cy="7247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354264" y="4001945"/>
            <a:ext cx="3918857" cy="900717"/>
            <a:chOff x="6310365" y="2185383"/>
            <a:chExt cx="3918857" cy="900717"/>
          </a:xfrm>
        </p:grpSpPr>
        <p:sp>
          <p:nvSpPr>
            <p:cNvPr id="47" name="Rectangle 46"/>
            <p:cNvSpPr/>
            <p:nvPr/>
          </p:nvSpPr>
          <p:spPr>
            <a:xfrm>
              <a:off x="6310365" y="2185383"/>
              <a:ext cx="3918857" cy="9007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475325" y="2404629"/>
              <a:ext cx="3588936" cy="462225"/>
              <a:chOff x="6471140" y="2406581"/>
              <a:chExt cx="3588936" cy="46222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7203454" y="1183928"/>
            <a:ext cx="2437467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2 ranks/channel</a:t>
            </a:r>
            <a:br>
              <a:rPr lang="en-US" kern="0" dirty="0" smtClean="0"/>
            </a:br>
            <a:r>
              <a:rPr lang="en-US" kern="0" dirty="0" smtClean="0"/>
              <a:t>8 banks per rank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1356898" y="5035972"/>
            <a:ext cx="3662991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solidFill>
                  <a:schemeClr val="accent5"/>
                </a:solidFill>
              </a:rPr>
              <a:t>4 banks per thread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676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Many different threads competing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1025" y="1434398"/>
            <a:ext cx="4556675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NVIDIA Titan X: 1536 Warps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444575" y="1556704"/>
            <a:ext cx="1105319" cy="434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08066" y="1438944"/>
            <a:ext cx="3134678" cy="670255"/>
            <a:chOff x="6692558" y="1862217"/>
            <a:chExt cx="3918857" cy="1146619"/>
          </a:xfrm>
        </p:grpSpPr>
        <p:sp>
          <p:nvSpPr>
            <p:cNvPr id="24" name="Rectangle 23"/>
            <p:cNvSpPr/>
            <p:nvPr/>
          </p:nvSpPr>
          <p:spPr>
            <a:xfrm>
              <a:off x="6692558" y="1862217"/>
              <a:ext cx="3918857" cy="1146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857518" y="1933332"/>
              <a:ext cx="3588936" cy="462225"/>
              <a:chOff x="6471140" y="2406581"/>
              <a:chExt cx="3588936" cy="46222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857513" y="2487609"/>
              <a:ext cx="3588936" cy="462225"/>
              <a:chOff x="6471140" y="2406581"/>
              <a:chExt cx="3588936" cy="4622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6731287" y="831484"/>
            <a:ext cx="3025768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6 channels</a:t>
            </a:r>
            <a:br>
              <a:rPr lang="en-US" kern="0" dirty="0" smtClean="0"/>
            </a:br>
            <a:r>
              <a:rPr lang="en-US" kern="0" dirty="0" smtClean="0"/>
              <a:t>16 banks per channel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795009" y="4862045"/>
            <a:ext cx="3662991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solidFill>
                  <a:schemeClr val="accent5"/>
                </a:solidFill>
              </a:rPr>
              <a:t>0.06 banks per warp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165" name="Right Arrow 164"/>
          <p:cNvSpPr/>
          <p:nvPr/>
        </p:nvSpPr>
        <p:spPr>
          <a:xfrm>
            <a:off x="5444575" y="2253538"/>
            <a:ext cx="1105319" cy="434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6608066" y="2135778"/>
            <a:ext cx="3134678" cy="670255"/>
            <a:chOff x="6692558" y="1862217"/>
            <a:chExt cx="3918857" cy="1146619"/>
          </a:xfrm>
        </p:grpSpPr>
        <p:sp>
          <p:nvSpPr>
            <p:cNvPr id="167" name="Rectangle 166"/>
            <p:cNvSpPr/>
            <p:nvPr/>
          </p:nvSpPr>
          <p:spPr>
            <a:xfrm>
              <a:off x="6692558" y="1862217"/>
              <a:ext cx="3918857" cy="1146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6857518" y="1933332"/>
              <a:ext cx="3588936" cy="462225"/>
              <a:chOff x="6471140" y="2406581"/>
              <a:chExt cx="3588936" cy="462225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6857513" y="2487609"/>
              <a:ext cx="3588936" cy="462225"/>
              <a:chOff x="6471140" y="2406581"/>
              <a:chExt cx="3588936" cy="462225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ight Arrow 185"/>
          <p:cNvSpPr/>
          <p:nvPr/>
        </p:nvSpPr>
        <p:spPr>
          <a:xfrm>
            <a:off x="5444575" y="2950372"/>
            <a:ext cx="1105319" cy="434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6608066" y="2832612"/>
            <a:ext cx="3134678" cy="670255"/>
            <a:chOff x="6692558" y="1862217"/>
            <a:chExt cx="3918857" cy="1146619"/>
          </a:xfrm>
        </p:grpSpPr>
        <p:sp>
          <p:nvSpPr>
            <p:cNvPr id="188" name="Rectangle 187"/>
            <p:cNvSpPr/>
            <p:nvPr/>
          </p:nvSpPr>
          <p:spPr>
            <a:xfrm>
              <a:off x="6692558" y="1862217"/>
              <a:ext cx="3918857" cy="1146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6857518" y="1933332"/>
              <a:ext cx="3588936" cy="462225"/>
              <a:chOff x="6471140" y="2406581"/>
              <a:chExt cx="3588936" cy="462225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6857513" y="2487609"/>
              <a:ext cx="3588936" cy="462225"/>
              <a:chOff x="6471140" y="2406581"/>
              <a:chExt cx="3588936" cy="462225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7" name="Right Arrow 206"/>
          <p:cNvSpPr/>
          <p:nvPr/>
        </p:nvSpPr>
        <p:spPr>
          <a:xfrm>
            <a:off x="5444575" y="3647206"/>
            <a:ext cx="1105319" cy="434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207"/>
          <p:cNvGrpSpPr/>
          <p:nvPr/>
        </p:nvGrpSpPr>
        <p:grpSpPr>
          <a:xfrm>
            <a:off x="6608066" y="3529446"/>
            <a:ext cx="3134678" cy="670255"/>
            <a:chOff x="6692558" y="1862217"/>
            <a:chExt cx="3918857" cy="1146619"/>
          </a:xfrm>
        </p:grpSpPr>
        <p:sp>
          <p:nvSpPr>
            <p:cNvPr id="209" name="Rectangle 208"/>
            <p:cNvSpPr/>
            <p:nvPr/>
          </p:nvSpPr>
          <p:spPr>
            <a:xfrm>
              <a:off x="6692558" y="1862217"/>
              <a:ext cx="3918857" cy="1146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6857518" y="1933332"/>
              <a:ext cx="3588936" cy="462225"/>
              <a:chOff x="6471140" y="2406581"/>
              <a:chExt cx="3588936" cy="462225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6857513" y="2487609"/>
              <a:ext cx="3588936" cy="462225"/>
              <a:chOff x="6471140" y="2406581"/>
              <a:chExt cx="3588936" cy="462225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ight Arrow 227"/>
          <p:cNvSpPr/>
          <p:nvPr/>
        </p:nvSpPr>
        <p:spPr>
          <a:xfrm>
            <a:off x="5444575" y="4344040"/>
            <a:ext cx="1105319" cy="434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6608066" y="4226280"/>
            <a:ext cx="3134678" cy="670255"/>
            <a:chOff x="6692558" y="1862217"/>
            <a:chExt cx="3918857" cy="1146619"/>
          </a:xfrm>
        </p:grpSpPr>
        <p:sp>
          <p:nvSpPr>
            <p:cNvPr id="230" name="Rectangle 229"/>
            <p:cNvSpPr/>
            <p:nvPr/>
          </p:nvSpPr>
          <p:spPr>
            <a:xfrm>
              <a:off x="6692558" y="1862217"/>
              <a:ext cx="3918857" cy="1146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6857518" y="1933332"/>
              <a:ext cx="3588936" cy="462225"/>
              <a:chOff x="6471140" y="2406581"/>
              <a:chExt cx="3588936" cy="462225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857513" y="2487609"/>
              <a:ext cx="3588936" cy="462225"/>
              <a:chOff x="6471140" y="2406581"/>
              <a:chExt cx="3588936" cy="462225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9" name="Right Arrow 248"/>
          <p:cNvSpPr/>
          <p:nvPr/>
        </p:nvSpPr>
        <p:spPr>
          <a:xfrm>
            <a:off x="5444575" y="5040876"/>
            <a:ext cx="1105319" cy="434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608066" y="4923116"/>
            <a:ext cx="3134678" cy="670255"/>
            <a:chOff x="6692558" y="1862217"/>
            <a:chExt cx="3918857" cy="1146619"/>
          </a:xfrm>
        </p:grpSpPr>
        <p:sp>
          <p:nvSpPr>
            <p:cNvPr id="251" name="Rectangle 250"/>
            <p:cNvSpPr/>
            <p:nvPr/>
          </p:nvSpPr>
          <p:spPr>
            <a:xfrm>
              <a:off x="6692558" y="1862217"/>
              <a:ext cx="3918857" cy="1146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6857518" y="1933332"/>
              <a:ext cx="3588936" cy="462225"/>
              <a:chOff x="6471140" y="2406581"/>
              <a:chExt cx="3588936" cy="462225"/>
            </a:xfrm>
          </p:grpSpPr>
          <p:sp>
            <p:nvSpPr>
              <p:cNvPr id="262" name="Rectangle 261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6857513" y="2487609"/>
              <a:ext cx="3588936" cy="462225"/>
              <a:chOff x="6471140" y="2406581"/>
              <a:chExt cx="3588936" cy="462225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693073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47114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7390324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7849916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8309508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8769100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9688287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228692" y="2406581"/>
                <a:ext cx="371789" cy="4622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100" name="Picture 4" descr="http://img0102.psstatic.com/159242644_ralph-lauren-queen-size-fitted-sheet-and-flat-sheet-35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0" y="1841546"/>
            <a:ext cx="3720521" cy="27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What does this mean for Energy?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Low Accesses per Activate</a:t>
            </a:r>
            <a:endParaRPr lang="en-US" sz="2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2" y="1510414"/>
            <a:ext cx="9815322" cy="25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511425" y="4071380"/>
            <a:ext cx="6719417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solidFill>
                  <a:schemeClr val="accent5"/>
                </a:solidFill>
              </a:rPr>
              <a:t>Average ~160 Bytes accessed per activate</a:t>
            </a:r>
            <a:br>
              <a:rPr lang="en-US" sz="2400" kern="0" dirty="0" smtClean="0">
                <a:solidFill>
                  <a:schemeClr val="accent5"/>
                </a:solidFill>
              </a:rPr>
            </a:br>
            <a:r>
              <a:rPr lang="en-US" sz="2400" kern="0" dirty="0" smtClean="0">
                <a:solidFill>
                  <a:schemeClr val="accent5"/>
                </a:solidFill>
              </a:rPr>
              <a:t>                 </a:t>
            </a:r>
            <a:r>
              <a:rPr lang="en-US" sz="1800" kern="0" dirty="0" smtClean="0">
                <a:solidFill>
                  <a:schemeClr val="accent5"/>
                </a:solidFill>
              </a:rPr>
              <a:t>(5 x 32B)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46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What does this mean for Energy?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Low Accesses per Activate</a:t>
            </a:r>
            <a:endParaRPr lang="en-US" sz="2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2" y="1510414"/>
            <a:ext cx="9815322" cy="25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511425" y="4071380"/>
            <a:ext cx="7301773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solidFill>
                  <a:schemeClr val="accent5"/>
                </a:solidFill>
              </a:rPr>
              <a:t>High Accesses per Activate workloads are</a:t>
            </a:r>
            <a:br>
              <a:rPr lang="en-US" sz="2400" kern="0" dirty="0" smtClean="0">
                <a:solidFill>
                  <a:schemeClr val="accent5"/>
                </a:solidFill>
              </a:rPr>
            </a:br>
            <a:r>
              <a:rPr lang="en-US" sz="2400" kern="0" dirty="0" smtClean="0">
                <a:solidFill>
                  <a:schemeClr val="accent5"/>
                </a:solidFill>
              </a:rPr>
              <a:t>    typically simpler functions like large data copies </a:t>
            </a:r>
            <a:endParaRPr lang="en-US" sz="1800" kern="0" dirty="0" smtClean="0">
              <a:solidFill>
                <a:schemeClr val="accent5"/>
              </a:solidFill>
            </a:endParaRP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pic>
        <p:nvPicPr>
          <p:cNvPr id="10242" name="Picture 2" descr="http://www.imore.com/sites/imore.com/files/styles/xlarge/public/field/image/2014/03/angry_birds_go_guide_screens_8.jpg?itok=gOkwwd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42" y="1384290"/>
            <a:ext cx="2617893" cy="19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726632" y="1966726"/>
            <a:ext cx="1052327" cy="61301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19590" y="1618506"/>
            <a:ext cx="2484571" cy="40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Compositing Images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5550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wmedialab.cuny.edu/wp-content/uploads/2014/01/Inter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24" y="605516"/>
            <a:ext cx="3508162" cy="26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What does this mean for Energy?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Low Accesses per Activate</a:t>
            </a:r>
            <a:endParaRPr lang="en-US" sz="2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2" y="1510414"/>
            <a:ext cx="9815322" cy="25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511425" y="4071380"/>
            <a:ext cx="6719417" cy="5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Many of the 1 Access/Activate workloads are</a:t>
            </a:r>
            <a:b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</a:br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   </a:t>
            </a:r>
            <a:r>
              <a:rPr lang="en-US" sz="2400" kern="0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are</a:t>
            </a:r>
            <a:r>
              <a:rPr lang="en-US" sz="2400" kern="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doing graph traversals of large graphs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327903" y="2421371"/>
            <a:ext cx="689630" cy="1435456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94213" y="346518"/>
            <a:ext cx="2484571" cy="40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Graph Analytics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327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What does this mean for Energy?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Want to reduce row </a:t>
            </a:r>
            <a:r>
              <a:rPr lang="en-US" sz="2800" dirty="0" err="1" smtClean="0"/>
              <a:t>overfetch</a:t>
            </a:r>
            <a:endParaRPr lang="en-US" sz="280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544698" y="1588708"/>
            <a:ext cx="10325934" cy="14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DRAM device typically has 1-2KB row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      - we only need 160B on average</a:t>
            </a:r>
          </a:p>
          <a:p>
            <a:pPr defTabSz="914400"/>
            <a:endParaRPr lang="en-US" sz="2400" kern="0" dirty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Wastes ~84-92% of the energy on activate/</a:t>
            </a:r>
            <a:r>
              <a:rPr lang="en-US" sz="2400" kern="0" dirty="0" err="1" smtClean="0">
                <a:sym typeface="Wingdings" panose="05000000000000000000" pitchFamily="2" charset="2"/>
              </a:rPr>
              <a:t>precharge</a:t>
            </a:r>
            <a:r>
              <a:rPr lang="en-US" sz="2400" kern="0" dirty="0" smtClean="0">
                <a:sym typeface="Wingdings" panose="05000000000000000000" pitchFamily="2" charset="2"/>
              </a:rPr>
              <a:t> of a DRAM bank</a:t>
            </a:r>
          </a:p>
          <a:p>
            <a:pPr defTabSz="914400"/>
            <a:endParaRPr lang="en-US" sz="2400" kern="0" dirty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Multiple devices in parallel (like a DIMM) make this even worse 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pic>
        <p:nvPicPr>
          <p:cNvPr id="17411" name="Picture 3" descr="http://img4.wikia.nocookie.net/__cb20111009180537/imaginaughts/images/0/05/Electric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77" y="331353"/>
            <a:ext cx="1676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What does this mean for Performance?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r>
              <a:rPr lang="en-US" sz="2800" dirty="0" smtClean="0"/>
              <a:t>Activate rate is a key</a:t>
            </a:r>
            <a:endParaRPr lang="en-US" sz="280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544698" y="1588708"/>
            <a:ext cx="10325934" cy="14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High-bandwidth I/O is nice, but…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Key aspect of performance is rate of activates 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	- low </a:t>
            </a:r>
            <a:r>
              <a:rPr lang="en-US" sz="2400" kern="0" dirty="0" err="1" smtClean="0">
                <a:sym typeface="Wingdings" panose="05000000000000000000" pitchFamily="2" charset="2"/>
              </a:rPr>
              <a:t>tRRD</a:t>
            </a:r>
            <a:r>
              <a:rPr lang="en-US" sz="2400" kern="0" dirty="0" smtClean="0">
                <a:sym typeface="Wingdings" panose="05000000000000000000" pitchFamily="2" charset="2"/>
              </a:rPr>
              <a:t> and </a:t>
            </a:r>
            <a:r>
              <a:rPr lang="en-US" sz="2400" kern="0" dirty="0" err="1" smtClean="0">
                <a:sym typeface="Wingdings" panose="05000000000000000000" pitchFamily="2" charset="2"/>
              </a:rPr>
              <a:t>tFAW</a:t>
            </a: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	- high number of channels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Typical 2-channel, 2-rank DDR4 w/ </a:t>
            </a:r>
            <a:r>
              <a:rPr lang="en-US" sz="2400" kern="0" dirty="0" err="1" smtClean="0">
                <a:sym typeface="Wingdings" panose="05000000000000000000" pitchFamily="2" charset="2"/>
              </a:rPr>
              <a:t>tRRD</a:t>
            </a:r>
            <a:r>
              <a:rPr lang="en-US" sz="2400" kern="0" baseline="-32000" dirty="0" err="1" smtClean="0">
                <a:sym typeface="Wingdings" panose="05000000000000000000" pitchFamily="2" charset="2"/>
              </a:rPr>
              <a:t>eff</a:t>
            </a:r>
            <a:r>
              <a:rPr lang="en-US" sz="2400" kern="0" dirty="0" smtClean="0">
                <a:sym typeface="Wingdings" panose="05000000000000000000" pitchFamily="2" charset="2"/>
              </a:rPr>
              <a:t>=5.25ns:  762 M ACT/sec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HBM2 4-stack, 64-channel (w/ </a:t>
            </a:r>
            <a:r>
              <a:rPr lang="en-US" sz="2400" kern="0" dirty="0" err="1" smtClean="0">
                <a:sym typeface="Wingdings" panose="05000000000000000000" pitchFamily="2" charset="2"/>
              </a:rPr>
              <a:t>pseudochannels</a:t>
            </a:r>
            <a:r>
              <a:rPr lang="en-US" sz="2400" kern="0" dirty="0" smtClean="0">
                <a:sym typeface="Wingdings" panose="05000000000000000000" pitchFamily="2" charset="2"/>
              </a:rPr>
              <a:t>) w/ </a:t>
            </a:r>
            <a:r>
              <a:rPr lang="en-US" sz="2400" kern="0" dirty="0" err="1" smtClean="0">
                <a:sym typeface="Wingdings" panose="05000000000000000000" pitchFamily="2" charset="2"/>
              </a:rPr>
              <a:t>tRRD</a:t>
            </a:r>
            <a:r>
              <a:rPr lang="en-US" sz="2400" kern="0" baseline="-32000" dirty="0" err="1" smtClean="0">
                <a:sym typeface="Wingdings" panose="05000000000000000000" pitchFamily="2" charset="2"/>
              </a:rPr>
              <a:t>eff</a:t>
            </a:r>
            <a:r>
              <a:rPr lang="en-US" sz="2400" kern="0" dirty="0" smtClean="0">
                <a:sym typeface="Wingdings" panose="05000000000000000000" pitchFamily="2" charset="2"/>
              </a:rPr>
              <a:t>=4ns: 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1050" kern="0" dirty="0" smtClean="0">
                <a:sym typeface="Wingdings" panose="05000000000000000000" pitchFamily="2" charset="2"/>
              </a:rPr>
              <a:t/>
            </a:r>
            <a:br>
              <a:rPr lang="en-US" sz="105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                                                                              16 G ACT/sec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pic>
        <p:nvPicPr>
          <p:cNvPr id="1026" name="Picture 2" descr="http://theinstrumentclusterdr.com/yahoo_site_admin/assets/images/speedometer.252103640_s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18" y="600024"/>
            <a:ext cx="2764896" cy="28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Small DRAM Atoms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544698" y="1588708"/>
            <a:ext cx="10325934" cy="14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DRAM “atom” is smallest indivisible access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Basically a function of bus-width and burst-length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GPUs extensively use compression of graphics surfaces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>Efficiency of compression a function of minimum access size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Efficient partial coverage</a:t>
            </a:r>
          </a:p>
          <a:p>
            <a:pPr defTabSz="914400"/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</p:txBody>
      </p:sp>
      <p:pic>
        <p:nvPicPr>
          <p:cNvPr id="23554" name="Picture 2" descr="https://upload.wikimedia.org/wikipedia/commons/e/e2/Stylised_Lithium_A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45628"/>
            <a:ext cx="2476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75200" y="4337050"/>
            <a:ext cx="927100" cy="806450"/>
            <a:chOff x="2660650" y="4641850"/>
            <a:chExt cx="927100" cy="806450"/>
          </a:xfrm>
        </p:grpSpPr>
        <p:sp>
          <p:nvSpPr>
            <p:cNvPr id="3" name="Rectangle 2"/>
            <p:cNvSpPr/>
            <p:nvPr/>
          </p:nvSpPr>
          <p:spPr>
            <a:xfrm>
              <a:off x="266065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420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065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1640" y="4337050"/>
            <a:ext cx="927100" cy="806450"/>
            <a:chOff x="2660650" y="4641850"/>
            <a:chExt cx="927100" cy="806450"/>
          </a:xfrm>
        </p:grpSpPr>
        <p:sp>
          <p:nvSpPr>
            <p:cNvPr id="14" name="Rectangle 13"/>
            <p:cNvSpPr/>
            <p:nvPr/>
          </p:nvSpPr>
          <p:spPr>
            <a:xfrm>
              <a:off x="266065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6065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420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5200" y="5200650"/>
            <a:ext cx="927100" cy="806450"/>
            <a:chOff x="2660650" y="4641850"/>
            <a:chExt cx="927100" cy="806450"/>
          </a:xfrm>
        </p:grpSpPr>
        <p:sp>
          <p:nvSpPr>
            <p:cNvPr id="19" name="Rectangle 18"/>
            <p:cNvSpPr/>
            <p:nvPr/>
          </p:nvSpPr>
          <p:spPr>
            <a:xfrm>
              <a:off x="266065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065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420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61640" y="5191125"/>
            <a:ext cx="927100" cy="806450"/>
            <a:chOff x="2660650" y="4641850"/>
            <a:chExt cx="927100" cy="806450"/>
          </a:xfrm>
        </p:grpSpPr>
        <p:sp>
          <p:nvSpPr>
            <p:cNvPr id="24" name="Rectangle 23"/>
            <p:cNvSpPr/>
            <p:nvPr/>
          </p:nvSpPr>
          <p:spPr>
            <a:xfrm>
              <a:off x="266065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24200" y="464185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6065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24200" y="5041900"/>
              <a:ext cx="463550" cy="406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5302250" y="4629150"/>
            <a:ext cx="1269015" cy="119697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What to GPUs need from DRAM?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498" y="1588707"/>
            <a:ext cx="10325934" cy="39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800" b="1" kern="0" dirty="0" smtClean="0">
                <a:sym typeface="Wingdings" panose="05000000000000000000" pitchFamily="2" charset="2"/>
              </a:rPr>
              <a:t>High Bandwidth (w/ low access / activate)</a:t>
            </a:r>
          </a:p>
          <a:p>
            <a:pPr defTabSz="914400"/>
            <a:r>
              <a:rPr lang="en-US" sz="2800" kern="0" dirty="0" smtClean="0">
                <a:sym typeface="Wingdings" panose="05000000000000000000" pitchFamily="2" charset="2"/>
              </a:rPr>
              <a:t>Energy-efficient</a:t>
            </a:r>
            <a:r>
              <a:rPr lang="en-US" sz="2400" kern="0" dirty="0" smtClean="0">
                <a:sym typeface="Wingdings" panose="05000000000000000000" pitchFamily="2" charset="2"/>
              </a:rPr>
              <a:t> (largely because of high bandwidth)</a:t>
            </a:r>
          </a:p>
          <a:p>
            <a:pPr defTabSz="914400"/>
            <a:r>
              <a:rPr lang="en-US" sz="2800" kern="0" dirty="0" smtClean="0">
                <a:sym typeface="Wingdings" panose="05000000000000000000" pitchFamily="2" charset="2"/>
              </a:rPr>
              <a:t>Small minimum burst sizes (e.g. 16-32B)</a:t>
            </a:r>
            <a:endParaRPr lang="en-US" sz="2800" kern="0" dirty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Not necessarily concerned with:</a:t>
            </a:r>
            <a:endParaRPr lang="en-US" sz="2400" kern="0" dirty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	Low-latency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	Extremely large capacities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>Lowest possible cost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6036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One Approach: High-Speed Signaling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498" y="1588707"/>
            <a:ext cx="10325934" cy="39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Start with a commodity DRAM core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Since GPUs don’t need huge capacities, drop multi-rank support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Without multi-drop busses and sockets, push I/O data rates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Beef-up the DRAM core to keep up (reduce </a:t>
            </a:r>
            <a:r>
              <a:rPr lang="en-US" sz="2400" kern="0" dirty="0" err="1" smtClean="0">
                <a:sym typeface="Wingdings" panose="05000000000000000000" pitchFamily="2" charset="2"/>
              </a:rPr>
              <a:t>tRRD</a:t>
            </a:r>
            <a:r>
              <a:rPr lang="en-US" sz="2400" kern="0" dirty="0" smtClean="0">
                <a:sym typeface="Wingdings" panose="05000000000000000000" pitchFamily="2" charset="2"/>
              </a:rPr>
              <a:t>/</a:t>
            </a:r>
            <a:r>
              <a:rPr lang="en-US" sz="2400" kern="0" dirty="0" err="1" smtClean="0">
                <a:sym typeface="Wingdings" panose="05000000000000000000" pitchFamily="2" charset="2"/>
              </a:rPr>
              <a:t>tFAW</a:t>
            </a:r>
            <a:r>
              <a:rPr lang="en-US" sz="2400" kern="0" dirty="0" smtClean="0">
                <a:sym typeface="Wingdings" panose="05000000000000000000" pitchFamily="2" charset="2"/>
              </a:rPr>
              <a:t> if possible)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>Basic approach behind GDDR DRAMs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 </a:t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651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171062" y="2150628"/>
            <a:ext cx="1936076" cy="694739"/>
          </a:xfrm>
          <a:prstGeom prst="wedgeRectCallout">
            <a:avLst>
              <a:gd name="adj1" fmla="val -34349"/>
              <a:gd name="adj2" fmla="val 3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2008: NVIDIA Tesla GT200</a:t>
            </a:r>
          </a:p>
          <a:p>
            <a:pPr algn="ctr"/>
            <a:r>
              <a:rPr lang="en-US" sz="1400" dirty="0" smtClean="0"/>
              <a:t>512-bits @ 2.2 </a:t>
            </a:r>
            <a:r>
              <a:rPr lang="en-US" sz="1400" dirty="0" err="1" smtClean="0"/>
              <a:t>Gbps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495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GDDR5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498" y="1588707"/>
            <a:ext cx="10325934" cy="39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GDDR5 signals at up to 8 </a:t>
            </a:r>
            <a:r>
              <a:rPr lang="en-US" sz="2400" kern="0" dirty="0" err="1" smtClean="0">
                <a:sym typeface="Wingdings" panose="05000000000000000000" pitchFamily="2" charset="2"/>
              </a:rPr>
              <a:t>Gbps</a:t>
            </a:r>
            <a:r>
              <a:rPr lang="en-US" sz="2400" kern="0" dirty="0" smtClean="0">
                <a:sym typeface="Wingdings" panose="05000000000000000000" pitchFamily="2" charset="2"/>
              </a:rPr>
              <a:t> 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GDDR5X soon going to 10-12 </a:t>
            </a:r>
            <a:r>
              <a:rPr lang="en-US" sz="2400" kern="0" dirty="0" err="1" smtClean="0">
                <a:sym typeface="Wingdings" panose="05000000000000000000" pitchFamily="2" charset="2"/>
              </a:rPr>
              <a:t>Gbps</a:t>
            </a:r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Lots of board challenges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I/O energy efficiency not so great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>  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r>
              <a:rPr lang="en-US" sz="2400" kern="0" dirty="0" smtClean="0">
                <a:sym typeface="Wingdings" panose="05000000000000000000" pitchFamily="2" charset="2"/>
              </a:rPr>
              <a:t/>
            </a:r>
            <a:br>
              <a:rPr lang="en-US" sz="2400" kern="0" dirty="0" smtClean="0">
                <a:sym typeface="Wingdings" panose="05000000000000000000" pitchFamily="2" charset="2"/>
              </a:rPr>
            </a:br>
            <a:endParaRPr lang="en-US" kern="0" dirty="0" smtClean="0"/>
          </a:p>
        </p:txBody>
      </p:sp>
      <p:pic>
        <p:nvPicPr>
          <p:cNvPr id="10242" name="Picture 2" descr="http://www.ekwb.com/configurator/upload/pictures/motherboard_picture_big_quadro_angl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2089150"/>
            <a:ext cx="5273675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Challenges with High-speed Signaling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913" y="831640"/>
            <a:ext cx="9976104" cy="5254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498" y="1588707"/>
            <a:ext cx="10325934" cy="39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Limits on data rates with inexpensive board &amp; package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High-data rates place demands on the DRAM core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>- Cycle the DRAM core arrays faster</a:t>
            </a: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                   </a:t>
            </a:r>
            <a:r>
              <a:rPr lang="en-US" sz="2400" kern="0" dirty="0" err="1" smtClean="0">
                <a:sym typeface="Wingdings" panose="05000000000000000000" pitchFamily="2" charset="2"/>
              </a:rPr>
              <a:t>And/Or</a:t>
            </a:r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 </a:t>
            </a:r>
            <a:r>
              <a:rPr lang="en-US" sz="2400" kern="0" dirty="0" smtClean="0">
                <a:sym typeface="Wingdings" panose="05000000000000000000" pitchFamily="2" charset="2"/>
              </a:rPr>
              <a:t>         - Sub-partition pieces of the DRAM array</a:t>
            </a: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		</a:t>
            </a:r>
            <a:r>
              <a:rPr lang="en-US" sz="2400" kern="0" dirty="0" err="1" smtClean="0">
                <a:sym typeface="Wingdings" panose="05000000000000000000" pitchFamily="2" charset="2"/>
              </a:rPr>
              <a:t>And/Or</a:t>
            </a:r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>
                <a:sym typeface="Wingdings" panose="05000000000000000000" pitchFamily="2" charset="2"/>
              </a:rPr>
              <a:t>	</a:t>
            </a:r>
            <a:r>
              <a:rPr lang="en-US" sz="2400" kern="0" dirty="0" smtClean="0">
                <a:sym typeface="Wingdings" panose="05000000000000000000" pitchFamily="2" charset="2"/>
              </a:rPr>
              <a:t>- Fetch more data from the array each time</a:t>
            </a: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21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ystemplus.fr/wp-content/uploads/2015/07/AMD_HBM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349397"/>
            <a:ext cx="3078764" cy="22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Another Approach: In-package Integration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498" y="1588707"/>
            <a:ext cx="10325934" cy="39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3D Stacking technologies enable many more I/</a:t>
            </a:r>
            <a:r>
              <a:rPr lang="en-US" sz="2400" kern="0" dirty="0" err="1" smtClean="0">
                <a:sym typeface="Wingdings" panose="05000000000000000000" pitchFamily="2" charset="2"/>
              </a:rPr>
              <a:t>Os</a:t>
            </a:r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 smtClean="0">
              <a:sym typeface="Wingdings" panose="05000000000000000000" pitchFamily="2" charset="2"/>
            </a:endParaRPr>
          </a:p>
          <a:p>
            <a:pPr defTabSz="914400"/>
            <a:endParaRPr lang="en-US" sz="2400" kern="0" dirty="0">
              <a:sym typeface="Wingdings" panose="05000000000000000000" pitchFamily="2" charset="2"/>
            </a:endParaRPr>
          </a:p>
          <a:p>
            <a:pPr defTabSz="914400"/>
            <a:r>
              <a:rPr lang="en-US" sz="2400" kern="0" dirty="0" smtClean="0">
                <a:sym typeface="Wingdings" panose="05000000000000000000" pitchFamily="2" charset="2"/>
              </a:rPr>
              <a:t>	</a:t>
            </a:r>
            <a:r>
              <a:rPr lang="en-US" sz="2800" kern="0" dirty="0" smtClean="0">
                <a:sym typeface="Wingdings" panose="05000000000000000000" pitchFamily="2" charset="2"/>
              </a:rPr>
              <a:t>What if instead of faster, we go wider…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8640" y="238531"/>
            <a:ext cx="8869680" cy="480131"/>
          </a:xfrm>
        </p:spPr>
        <p:txBody>
          <a:bodyPr/>
          <a:lstStyle/>
          <a:p>
            <a:r>
              <a:rPr lang="en-US" altLang="en-US" sz="2800" smtClean="0"/>
              <a:t>What is High-Bandwidth Memory (HBM)?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97280"/>
            <a:ext cx="9875520" cy="425196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Memory standard designed for needs of future GPU and HPC systems:</a:t>
            </a:r>
          </a:p>
          <a:p>
            <a:pPr lvl="1">
              <a:defRPr/>
            </a:pPr>
            <a:r>
              <a:rPr lang="en-US" sz="2000" dirty="0" smtClean="0"/>
              <a:t>Exploit very large number of signals available with die-stacking technologies for very high memory bandwidth</a:t>
            </a:r>
          </a:p>
          <a:p>
            <a:pPr lvl="1">
              <a:defRPr/>
            </a:pPr>
            <a:r>
              <a:rPr lang="en-US" sz="2000" dirty="0" smtClean="0"/>
              <a:t>Reduce I/O energy costs</a:t>
            </a:r>
          </a:p>
          <a:p>
            <a:pPr lvl="1">
              <a:defRPr/>
            </a:pPr>
            <a:r>
              <a:rPr lang="en-US" sz="2000" dirty="0" smtClean="0"/>
              <a:t>Enable higher fraction of peak bandwidth to be exploited by sophisticated memory controllers</a:t>
            </a:r>
          </a:p>
          <a:p>
            <a:pPr lvl="1">
              <a:defRPr/>
            </a:pPr>
            <a:r>
              <a:rPr lang="en-US" sz="2000" dirty="0" smtClean="0"/>
              <a:t>Enable ECC/Resilience Features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dirty="0" smtClean="0"/>
              <a:t>JEDEC standard JESD235, adopted Oct 2013.</a:t>
            </a:r>
          </a:p>
          <a:p>
            <a:pPr lvl="1">
              <a:defRPr/>
            </a:pPr>
            <a:r>
              <a:rPr lang="en-US" dirty="0" smtClean="0"/>
              <a:t>Initial work started in 2010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9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imgur.com/AWS7h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49" y="693737"/>
            <a:ext cx="5952133" cy="37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48640" y="238531"/>
            <a:ext cx="8869680" cy="480131"/>
          </a:xfrm>
        </p:spPr>
        <p:txBody>
          <a:bodyPr/>
          <a:lstStyle/>
          <a:p>
            <a:r>
              <a:rPr lang="en-US" altLang="en-US" sz="2800" smtClean="0"/>
              <a:t>What is High-Bandwidth Memory (HBM)?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61340" y="4431030"/>
            <a:ext cx="9875520" cy="1371600"/>
          </a:xfrm>
        </p:spPr>
        <p:txBody>
          <a:bodyPr/>
          <a:lstStyle/>
          <a:p>
            <a:r>
              <a:rPr lang="en-US" altLang="en-US" dirty="0" smtClean="0"/>
              <a:t>Enables systems with extremely high bandwidth requirements like future high-performance GPUs</a:t>
            </a:r>
          </a:p>
        </p:txBody>
      </p:sp>
    </p:spTree>
    <p:extLst>
      <p:ext uri="{BB962C8B-B14F-4D97-AF65-F5344CB8AC3E}">
        <p14:creationId xmlns:p14="http://schemas.microsoft.com/office/powerpoint/2010/main" val="292903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88546" y="282036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HBM 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3840480"/>
            <a:ext cx="9875520" cy="20116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/>
              <a:t>Each HBM stack provides 8 independent memory channels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/>
              <a:t>These are completely independent memory interfaces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/>
              <a:t>Independent clocks &amp; timing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/>
              <a:t>Independent commands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/>
              <a:t>Independent memory arrays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1800" dirty="0" smtClean="0"/>
              <a:t>In short, nothing one channel does affects another channel</a:t>
            </a:r>
          </a:p>
          <a:p>
            <a:endParaRPr lang="en-US" altLang="en-US" dirty="0" smtClean="0"/>
          </a:p>
        </p:txBody>
      </p:sp>
      <p:grpSp>
        <p:nvGrpSpPr>
          <p:cNvPr id="7172" name="Group 35"/>
          <p:cNvGrpSpPr>
            <a:grpSpLocks/>
          </p:cNvGrpSpPr>
          <p:nvPr/>
        </p:nvGrpSpPr>
        <p:grpSpPr bwMode="auto">
          <a:xfrm>
            <a:off x="1786890" y="872967"/>
            <a:ext cx="6033136" cy="3090386"/>
            <a:chOff x="1598911" y="2211321"/>
            <a:chExt cx="5026671" cy="3434715"/>
          </a:xfrm>
        </p:grpSpPr>
        <p:grpSp>
          <p:nvGrpSpPr>
            <p:cNvPr id="7173" name="Group 2"/>
            <p:cNvGrpSpPr>
              <a:grpSpLocks/>
            </p:cNvGrpSpPr>
            <p:nvPr/>
          </p:nvGrpSpPr>
          <p:grpSpPr bwMode="auto">
            <a:xfrm>
              <a:off x="1598911" y="2211321"/>
              <a:ext cx="5026671" cy="3434715"/>
              <a:chOff x="2269" y="5607"/>
              <a:chExt cx="7917" cy="5409"/>
            </a:xfrm>
          </p:grpSpPr>
          <p:sp>
            <p:nvSpPr>
              <p:cNvPr id="7184" name="AutoShape 4"/>
              <p:cNvSpPr>
                <a:spLocks/>
              </p:cNvSpPr>
              <p:nvPr/>
            </p:nvSpPr>
            <p:spPr bwMode="auto">
              <a:xfrm rot="-1998276">
                <a:off x="3450" y="9139"/>
                <a:ext cx="380" cy="808"/>
              </a:xfrm>
              <a:prstGeom prst="leftBrace">
                <a:avLst>
                  <a:gd name="adj1" fmla="val 1771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 b="0"/>
              </a:p>
            </p:txBody>
          </p:sp>
          <p:sp>
            <p:nvSpPr>
              <p:cNvPr id="7185" name="Text Box 5"/>
              <p:cNvSpPr txBox="1">
                <a:spLocks noChangeArrowheads="1"/>
              </p:cNvSpPr>
              <p:nvPr/>
            </p:nvSpPr>
            <p:spPr bwMode="auto">
              <a:xfrm>
                <a:off x="2269" y="9576"/>
                <a:ext cx="1721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SzTx/>
                  <a:buFontTx/>
                  <a:buNone/>
                </a:pPr>
                <a:r>
                  <a:rPr lang="en-US" altLang="en-US" sz="1100" b="0">
                    <a:latin typeface="Calibri" pitchFamily="34" charset="0"/>
                  </a:rPr>
                  <a:t>4 DRAM dies with 2 channels per die</a:t>
                </a:r>
                <a:endParaRPr lang="en-US" altLang="en-US" sz="1800" b="0"/>
              </a:p>
            </p:txBody>
          </p:sp>
          <p:sp>
            <p:nvSpPr>
              <p:cNvPr id="7186" name="Rectangle 6"/>
              <p:cNvSpPr>
                <a:spLocks noChangeArrowheads="1"/>
              </p:cNvSpPr>
              <p:nvPr/>
            </p:nvSpPr>
            <p:spPr bwMode="auto">
              <a:xfrm>
                <a:off x="4190" y="6350"/>
                <a:ext cx="5492" cy="3796"/>
              </a:xfrm>
              <a:prstGeom prst="rect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 b="0"/>
              </a:p>
            </p:txBody>
          </p:sp>
          <p:sp>
            <p:nvSpPr>
              <p:cNvPr id="7187" name="Rectangle 7"/>
              <p:cNvSpPr>
                <a:spLocks noChangeArrowheads="1"/>
              </p:cNvSpPr>
              <p:nvPr/>
            </p:nvSpPr>
            <p:spPr bwMode="auto">
              <a:xfrm>
                <a:off x="4073" y="6166"/>
                <a:ext cx="5189" cy="3519"/>
              </a:xfrm>
              <a:prstGeom prst="rect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974706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 b="0"/>
              </a:p>
            </p:txBody>
          </p:sp>
          <p:sp>
            <p:nvSpPr>
              <p:cNvPr id="7188" name="Rectangle 8"/>
              <p:cNvSpPr>
                <a:spLocks noChangeArrowheads="1"/>
              </p:cNvSpPr>
              <p:nvPr/>
            </p:nvSpPr>
            <p:spPr bwMode="auto">
              <a:xfrm>
                <a:off x="3948" y="5980"/>
                <a:ext cx="5189" cy="3519"/>
              </a:xfrm>
              <a:prstGeom prst="rect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974706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 b="0"/>
              </a:p>
            </p:txBody>
          </p:sp>
          <p:sp>
            <p:nvSpPr>
              <p:cNvPr id="7189" name="Rectangle 9"/>
              <p:cNvSpPr>
                <a:spLocks noChangeArrowheads="1"/>
              </p:cNvSpPr>
              <p:nvPr/>
            </p:nvSpPr>
            <p:spPr bwMode="auto">
              <a:xfrm>
                <a:off x="3821" y="5790"/>
                <a:ext cx="5189" cy="3519"/>
              </a:xfrm>
              <a:prstGeom prst="rect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974706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 b="0"/>
              </a:p>
            </p:txBody>
          </p:sp>
          <p:sp>
            <p:nvSpPr>
              <p:cNvPr id="7190" name="Text Box 10"/>
              <p:cNvSpPr txBox="1">
                <a:spLocks noChangeArrowheads="1"/>
              </p:cNvSpPr>
              <p:nvPr/>
            </p:nvSpPr>
            <p:spPr bwMode="auto">
              <a:xfrm>
                <a:off x="7109" y="9758"/>
                <a:ext cx="3077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SzTx/>
                  <a:buFontTx/>
                  <a:buNone/>
                </a:pPr>
                <a:r>
                  <a:rPr lang="en-US" altLang="en-US" sz="1100" b="0">
                    <a:solidFill>
                      <a:schemeClr val="bg1"/>
                    </a:solidFill>
                    <a:latin typeface="Calibri" pitchFamily="34" charset="0"/>
                  </a:rPr>
                  <a:t>Optional Base “Logic” Die</a:t>
                </a:r>
                <a:endParaRPr lang="en-US" alt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91" name="Rectangle 11"/>
              <p:cNvSpPr>
                <a:spLocks noChangeArrowheads="1"/>
              </p:cNvSpPr>
              <p:nvPr/>
            </p:nvSpPr>
            <p:spPr bwMode="auto">
              <a:xfrm>
                <a:off x="3681" y="5607"/>
                <a:ext cx="5189" cy="3519"/>
              </a:xfrm>
              <a:prstGeom prst="rect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974706"/>
                </a:outer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Blip>
                    <a:blip r:embed="rId2"/>
                  </a:buBlip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 b="0"/>
              </a:p>
            </p:txBody>
          </p:sp>
          <p:grpSp>
            <p:nvGrpSpPr>
              <p:cNvPr id="7192" name="Group 12"/>
              <p:cNvGrpSpPr>
                <a:grpSpLocks/>
              </p:cNvGrpSpPr>
              <p:nvPr/>
            </p:nvGrpSpPr>
            <p:grpSpPr bwMode="auto">
              <a:xfrm>
                <a:off x="3835" y="5720"/>
                <a:ext cx="2341" cy="3205"/>
                <a:chOff x="3024" y="7719"/>
                <a:chExt cx="2341" cy="1531"/>
              </a:xfrm>
            </p:grpSpPr>
            <p:sp>
              <p:nvSpPr>
                <p:cNvPr id="7193" name="Rectangle 13"/>
                <p:cNvSpPr>
                  <a:spLocks noChangeArrowheads="1"/>
                </p:cNvSpPr>
                <p:nvPr/>
              </p:nvSpPr>
              <p:spPr bwMode="auto">
                <a:xfrm>
                  <a:off x="3024" y="7719"/>
                  <a:ext cx="2341" cy="1531"/>
                </a:xfrm>
                <a:prstGeom prst="rect">
                  <a:avLst/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194" name="Rectangle 14"/>
                <p:cNvSpPr>
                  <a:spLocks noChangeArrowheads="1"/>
                </p:cNvSpPr>
                <p:nvPr/>
              </p:nvSpPr>
              <p:spPr bwMode="auto">
                <a:xfrm>
                  <a:off x="4261" y="8505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195" name="Rectangle 15"/>
                <p:cNvSpPr>
                  <a:spLocks noChangeArrowheads="1"/>
                </p:cNvSpPr>
                <p:nvPr/>
              </p:nvSpPr>
              <p:spPr bwMode="auto">
                <a:xfrm>
                  <a:off x="4261" y="7803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196" name="Rectangle 16"/>
                <p:cNvSpPr>
                  <a:spLocks noChangeArrowheads="1"/>
                </p:cNvSpPr>
                <p:nvPr/>
              </p:nvSpPr>
              <p:spPr bwMode="auto">
                <a:xfrm>
                  <a:off x="4795" y="8507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197" name="Rectangle 17"/>
                <p:cNvSpPr>
                  <a:spLocks noChangeArrowheads="1"/>
                </p:cNvSpPr>
                <p:nvPr/>
              </p:nvSpPr>
              <p:spPr bwMode="auto">
                <a:xfrm>
                  <a:off x="4795" y="7805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198" name="Rectangle 18"/>
                <p:cNvSpPr>
                  <a:spLocks noChangeArrowheads="1"/>
                </p:cNvSpPr>
                <p:nvPr/>
              </p:nvSpPr>
              <p:spPr bwMode="auto">
                <a:xfrm>
                  <a:off x="3087" y="8507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199" name="Rectangle 19"/>
                <p:cNvSpPr>
                  <a:spLocks noChangeArrowheads="1"/>
                </p:cNvSpPr>
                <p:nvPr/>
              </p:nvSpPr>
              <p:spPr bwMode="auto">
                <a:xfrm>
                  <a:off x="3087" y="7805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200" name="Rectangle 20"/>
                <p:cNvSpPr>
                  <a:spLocks noChangeArrowheads="1"/>
                </p:cNvSpPr>
                <p:nvPr/>
              </p:nvSpPr>
              <p:spPr bwMode="auto">
                <a:xfrm>
                  <a:off x="3621" y="8509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201" name="Rectangle 21"/>
                <p:cNvSpPr>
                  <a:spLocks noChangeArrowheads="1"/>
                </p:cNvSpPr>
                <p:nvPr/>
              </p:nvSpPr>
              <p:spPr bwMode="auto">
                <a:xfrm>
                  <a:off x="3621" y="7807"/>
                  <a:ext cx="501" cy="674"/>
                </a:xfrm>
                <a:prstGeom prst="rect">
                  <a:avLst/>
                </a:prstGeom>
                <a:solidFill>
                  <a:srgbClr val="4F81BD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800" b="0"/>
                </a:p>
              </p:txBody>
            </p:sp>
            <p:sp>
              <p:nvSpPr>
                <p:cNvPr id="72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365" y="8246"/>
                  <a:ext cx="1743" cy="5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DDD8C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Blip>
                      <a:blip r:embed="rId2"/>
                    </a:buBlip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SzTx/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latin typeface="Calibri" pitchFamily="34" charset="0"/>
                    </a:rPr>
                    <a:t>Channel 0</a:t>
                  </a:r>
                  <a:endParaRPr lang="en-US" altLang="en-US" sz="1800" b="0"/>
                </a:p>
              </p:txBody>
            </p:sp>
          </p:grpSp>
        </p:grpSp>
        <p:sp>
          <p:nvSpPr>
            <p:cNvPr id="7174" name="Rectangle 13"/>
            <p:cNvSpPr>
              <a:spLocks noChangeArrowheads="1"/>
            </p:cNvSpPr>
            <p:nvPr/>
          </p:nvSpPr>
          <p:spPr bwMode="auto">
            <a:xfrm>
              <a:off x="4193558" y="2283076"/>
              <a:ext cx="1486350" cy="2035175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75" name="Rectangle 14"/>
            <p:cNvSpPr>
              <a:spLocks noChangeArrowheads="1"/>
            </p:cNvSpPr>
            <p:nvPr/>
          </p:nvSpPr>
          <p:spPr bwMode="auto">
            <a:xfrm>
              <a:off x="4978955" y="3327914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76" name="Rectangle 15"/>
            <p:cNvSpPr>
              <a:spLocks noChangeArrowheads="1"/>
            </p:cNvSpPr>
            <p:nvPr/>
          </p:nvSpPr>
          <p:spPr bwMode="auto">
            <a:xfrm>
              <a:off x="4978955" y="2394738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77" name="Rectangle 16"/>
            <p:cNvSpPr>
              <a:spLocks noChangeArrowheads="1"/>
            </p:cNvSpPr>
            <p:nvPr/>
          </p:nvSpPr>
          <p:spPr bwMode="auto">
            <a:xfrm>
              <a:off x="5318003" y="3330573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318003" y="2397397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79" name="Rectangle 18"/>
            <p:cNvSpPr>
              <a:spLocks noChangeArrowheads="1"/>
            </p:cNvSpPr>
            <p:nvPr/>
          </p:nvSpPr>
          <p:spPr bwMode="auto">
            <a:xfrm>
              <a:off x="4233558" y="3330573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80" name="Rectangle 19"/>
            <p:cNvSpPr>
              <a:spLocks noChangeArrowheads="1"/>
            </p:cNvSpPr>
            <p:nvPr/>
          </p:nvSpPr>
          <p:spPr bwMode="auto">
            <a:xfrm>
              <a:off x="4233558" y="2397397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81" name="Rectangle 20"/>
            <p:cNvSpPr>
              <a:spLocks noChangeArrowheads="1"/>
            </p:cNvSpPr>
            <p:nvPr/>
          </p:nvSpPr>
          <p:spPr bwMode="auto">
            <a:xfrm>
              <a:off x="4572606" y="3333232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82" name="Rectangle 21"/>
            <p:cNvSpPr>
              <a:spLocks noChangeArrowheads="1"/>
            </p:cNvSpPr>
            <p:nvPr/>
          </p:nvSpPr>
          <p:spPr bwMode="auto">
            <a:xfrm>
              <a:off x="4572606" y="2400055"/>
              <a:ext cx="318095" cy="895956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183" name="Text Box 22"/>
            <p:cNvSpPr txBox="1">
              <a:spLocks noChangeArrowheads="1"/>
            </p:cNvSpPr>
            <p:nvPr/>
          </p:nvSpPr>
          <p:spPr bwMode="auto">
            <a:xfrm>
              <a:off x="4410066" y="2983623"/>
              <a:ext cx="1106667" cy="69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DDD8C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Blip>
                  <a:blip r:embed="rId2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Calibri" pitchFamily="34" charset="0"/>
                </a:rPr>
                <a:t>Channel 1</a:t>
              </a:r>
              <a:endParaRPr lang="en-US" altLang="en-US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66524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99743" y="46303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HBM Overview - Bandwidth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365760" y="1234440"/>
            <a:ext cx="10205086" cy="427910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Each channel provides a 128-bit data interface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Data rate of 1 </a:t>
            </a:r>
            <a:r>
              <a:rPr lang="en-US" altLang="en-US" dirty="0" err="1" smtClean="0"/>
              <a:t>Gbps</a:t>
            </a:r>
            <a:r>
              <a:rPr lang="en-US" altLang="en-US" dirty="0" smtClean="0"/>
              <a:t> per signal (500 MHz DDR)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HBM2 bumps this to 2 </a:t>
            </a:r>
            <a:r>
              <a:rPr lang="en-US" altLang="en-US" dirty="0" err="1" smtClean="0"/>
              <a:t>Gbps</a:t>
            </a:r>
            <a:r>
              <a:rPr lang="en-US" altLang="en-US" dirty="0" smtClean="0"/>
              <a:t> per signal (1 GHz DDR)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16-32 GB/sec of bandwidth per channel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8 Channels per stack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128-256 GB/sec of bandwidth per stack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For comparison: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Highest-end GDDR5-based today (NVIDIA GeForce GTX 980Ti)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/>
              <a:t>384b wide GDDR5 (12 x32 devices) @ 7 </a:t>
            </a:r>
            <a:r>
              <a:rPr lang="en-US" altLang="en-US" sz="2000" dirty="0" err="1" smtClean="0"/>
              <a:t>Gbps</a:t>
            </a:r>
            <a:r>
              <a:rPr lang="en-US" altLang="en-US" sz="2000" dirty="0" smtClean="0"/>
              <a:t> = 336 GB/s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AMD Fury X with </a:t>
            </a:r>
            <a:r>
              <a:rPr lang="en-US" altLang="en-US" dirty="0"/>
              <a:t>4 stacks of HBM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/>
              <a:t>Four stacks of HBM @ </a:t>
            </a:r>
            <a:r>
              <a:rPr lang="en-US" altLang="en-US" sz="2000" dirty="0" smtClean="0"/>
              <a:t>1 </a:t>
            </a:r>
            <a:r>
              <a:rPr lang="en-US" altLang="en-US" sz="2000" dirty="0" err="1"/>
              <a:t>Gbps</a:t>
            </a:r>
            <a:r>
              <a:rPr lang="en-US" altLang="en-US" sz="2000" dirty="0"/>
              <a:t> = 512 </a:t>
            </a:r>
            <a:r>
              <a:rPr lang="en-US" altLang="en-US" sz="2000" dirty="0" smtClean="0"/>
              <a:t>GB/s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Future possible GPU with 4 stacks of HBM2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/>
              <a:t>Four stacks of HBM2 @ 2 </a:t>
            </a:r>
            <a:r>
              <a:rPr lang="en-US" altLang="en-US" sz="2000" dirty="0" err="1" smtClean="0"/>
              <a:t>Gbps</a:t>
            </a:r>
            <a:r>
              <a:rPr lang="en-US" altLang="en-US" sz="2000" dirty="0" smtClean="0"/>
              <a:t> = 1 TB/s</a:t>
            </a:r>
          </a:p>
        </p:txBody>
      </p:sp>
    </p:spTree>
    <p:extLst>
      <p:ext uri="{BB962C8B-B14F-4D97-AF65-F5344CB8AC3E}">
        <p14:creationId xmlns:p14="http://schemas.microsoft.com/office/powerpoint/2010/main" val="279359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99743" y="46303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HBM Overview - Bandwidth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365760" y="1234440"/>
            <a:ext cx="10205086" cy="427910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Each channel provides a 128-bit data interface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Data rate of 1 </a:t>
            </a:r>
            <a:r>
              <a:rPr lang="en-US" altLang="en-US" dirty="0" err="1" smtClean="0"/>
              <a:t>Gbps</a:t>
            </a:r>
            <a:r>
              <a:rPr lang="en-US" altLang="en-US" dirty="0" smtClean="0"/>
              <a:t> per signal (500 MHz DDR)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HBM2 bumps this to 2 </a:t>
            </a:r>
            <a:r>
              <a:rPr lang="en-US" altLang="en-US" dirty="0" err="1" smtClean="0"/>
              <a:t>Gbps</a:t>
            </a:r>
            <a:r>
              <a:rPr lang="en-US" altLang="en-US" dirty="0" smtClean="0"/>
              <a:t> per signal (1 GHz DDR)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16-32 GB/sec of bandwidth per channel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8 Channels per stack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128-256 GB/sec of bandwidth per stack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For comparison: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Highest-end GDDR5-based today (NVIDIA GeForce GTX 980Ti)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/>
              <a:t>384b wide GDDR5 (12 x32 devices) @ 7 </a:t>
            </a:r>
            <a:r>
              <a:rPr lang="en-US" altLang="en-US" sz="2000" dirty="0" err="1" smtClean="0"/>
              <a:t>Gbps</a:t>
            </a:r>
            <a:r>
              <a:rPr lang="en-US" altLang="en-US" sz="2000" dirty="0" smtClean="0"/>
              <a:t> = 336 GB/s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AMD Fury X with </a:t>
            </a:r>
            <a:r>
              <a:rPr lang="en-US" altLang="en-US" dirty="0"/>
              <a:t>4 stacks of HBM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/>
              <a:t>Four stacks of HBM @ </a:t>
            </a:r>
            <a:r>
              <a:rPr lang="en-US" altLang="en-US" sz="2000" dirty="0" smtClean="0"/>
              <a:t>1 </a:t>
            </a:r>
            <a:r>
              <a:rPr lang="en-US" altLang="en-US" sz="2000" dirty="0" err="1"/>
              <a:t>Gbps</a:t>
            </a:r>
            <a:r>
              <a:rPr lang="en-US" altLang="en-US" sz="2000" dirty="0"/>
              <a:t> = 512 </a:t>
            </a:r>
            <a:r>
              <a:rPr lang="en-US" altLang="en-US" sz="2000" dirty="0" smtClean="0"/>
              <a:t>GB/s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Future possible GPU with 4 stacks of HBM2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 smtClean="0"/>
              <a:t>Four stacks of HBM2 @ 2 </a:t>
            </a:r>
            <a:r>
              <a:rPr lang="en-US" altLang="en-US" sz="2000" dirty="0" err="1" smtClean="0"/>
              <a:t>Gbps</a:t>
            </a:r>
            <a:r>
              <a:rPr lang="en-US" altLang="en-US" sz="2000" dirty="0" smtClean="0"/>
              <a:t> = 1 TB/s</a:t>
            </a:r>
          </a:p>
        </p:txBody>
      </p:sp>
      <p:sp>
        <p:nvSpPr>
          <p:cNvPr id="4" name="Explosion 2 3"/>
          <p:cNvSpPr/>
          <p:nvPr/>
        </p:nvSpPr>
        <p:spPr>
          <a:xfrm>
            <a:off x="182880" y="1028700"/>
            <a:ext cx="10607040" cy="4483100"/>
          </a:xfrm>
          <a:prstGeom prst="irregularSeal2">
            <a:avLst/>
          </a:prstGeom>
          <a:solidFill>
            <a:schemeClr val="tx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3"/>
                </a:solidFill>
              </a:rPr>
              <a:t>At lower overall DRAM system </a:t>
            </a:r>
            <a:r>
              <a:rPr lang="en-US" sz="2800" dirty="0" smtClean="0">
                <a:solidFill>
                  <a:schemeClr val="accent3"/>
                </a:solidFill>
              </a:rPr>
              <a:t>power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– </a:t>
            </a:r>
            <a:r>
              <a:rPr lang="en-US" sz="2800" dirty="0">
                <a:solidFill>
                  <a:schemeClr val="accent3"/>
                </a:solidFill>
              </a:rPr>
              <a:t/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> ~</a:t>
            </a:r>
            <a:r>
              <a:rPr lang="en-US" sz="2400" dirty="0" smtClean="0">
                <a:solidFill>
                  <a:schemeClr val="accent3"/>
                </a:solidFill>
              </a:rPr>
              <a:t>6 </a:t>
            </a:r>
            <a:r>
              <a:rPr lang="en-US" sz="2400" dirty="0">
                <a:solidFill>
                  <a:schemeClr val="accent3"/>
                </a:solidFill>
              </a:rPr>
              <a:t>pJ/bit vs.             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~18 </a:t>
            </a:r>
            <a:r>
              <a:rPr lang="en-US" sz="2400" dirty="0">
                <a:solidFill>
                  <a:schemeClr val="accent3"/>
                </a:solidFill>
              </a:rPr>
              <a:t>pJ/bit for GDDR5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2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HBM Overview - Capacity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en-US" sz="3200" dirty="0" smtClean="0"/>
              <a:t>Per-channel capacities supported from 1-32 Gbit</a:t>
            </a:r>
            <a:endParaRPr lang="en-US" sz="3200" dirty="0"/>
          </a:p>
          <a:p>
            <a:pPr lvl="1">
              <a:spcAft>
                <a:spcPts val="0"/>
              </a:spcAft>
              <a:defRPr/>
            </a:pPr>
            <a:r>
              <a:rPr lang="en-US" sz="2900" dirty="0" smtClean="0"/>
              <a:t>Stack capacity of 1 to 32GBytes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900" dirty="0" smtClean="0"/>
              <a:t>Nearer-term, at lower-end of range </a:t>
            </a:r>
            <a:br>
              <a:rPr lang="en-US" sz="2900" dirty="0" smtClean="0"/>
            </a:br>
            <a:r>
              <a:rPr lang="en-US" sz="2900" dirty="0"/>
              <a:t> </a:t>
            </a:r>
            <a:r>
              <a:rPr lang="en-US" sz="2900" dirty="0" smtClean="0"/>
              <a:t>   HBM: 4 high stack of 2Gb dies = 1GBytes/stack</a:t>
            </a:r>
            <a:br>
              <a:rPr lang="en-US" sz="2900" dirty="0" smtClean="0"/>
            </a:br>
            <a:r>
              <a:rPr lang="en-US" sz="2900" dirty="0" smtClean="0"/>
              <a:t>    HBM2: 4 high stack of 8Gb dies = 4GBytes/stack</a:t>
            </a:r>
          </a:p>
          <a:p>
            <a:pPr marL="571500" lvl="1" indent="0">
              <a:spcAft>
                <a:spcPts val="0"/>
              </a:spcAft>
              <a:buFontTx/>
              <a:buNone/>
              <a:defRPr/>
            </a:pPr>
            <a:endParaRPr lang="en-US" sz="2900" dirty="0"/>
          </a:p>
          <a:p>
            <a:pPr>
              <a:spcAft>
                <a:spcPts val="0"/>
              </a:spcAft>
              <a:defRPr/>
            </a:pPr>
            <a:r>
              <a:rPr lang="en-US" sz="3200" dirty="0" smtClean="0"/>
              <a:t>8 or 16 banks per channel</a:t>
            </a:r>
          </a:p>
          <a:p>
            <a:pPr lvl="1">
              <a:spcAft>
                <a:spcPts val="0"/>
              </a:spcAft>
              <a:defRPr/>
            </a:pPr>
            <a:r>
              <a:rPr lang="en-US" sz="2900" dirty="0" smtClean="0"/>
              <a:t>16 banks when &gt; 4Gbit per channel (&gt; 4GBytes/stack)</a:t>
            </a:r>
          </a:p>
          <a:p>
            <a:pPr marL="571500" lvl="1" indent="0">
              <a:spcAft>
                <a:spcPts val="0"/>
              </a:spcAft>
              <a:buFontTx/>
              <a:buNone/>
              <a:defRPr/>
            </a:pPr>
            <a:endParaRPr lang="en-US" sz="2900" dirty="0" smtClean="0"/>
          </a:p>
          <a:p>
            <a:pPr>
              <a:spcAft>
                <a:spcPts val="0"/>
              </a:spcAft>
              <a:defRPr/>
            </a:pPr>
            <a:r>
              <a:rPr lang="en-US" sz="3200" dirty="0" smtClean="0"/>
              <a:t>Not including optional additional ECC bits </a:t>
            </a:r>
          </a:p>
          <a:p>
            <a:pPr lvl="1">
              <a:spcAft>
                <a:spcPts val="0"/>
              </a:spcAft>
              <a:defRPr/>
            </a:pPr>
            <a:r>
              <a:rPr lang="en-US" sz="2900" dirty="0" smtClean="0"/>
              <a:t>A stack providing ECC storage may have 12.5% more bits</a:t>
            </a:r>
            <a:endParaRPr lang="en-US" sz="2900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36243" y="33603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HBM Channel Overview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365760" y="1234440"/>
            <a:ext cx="10205086" cy="42791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Each channel is similar to a standard DDR interface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Data interface is bi-directional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dirty="0" smtClean="0"/>
              <a:t>Still requires delay to “turn the bus around” between RD and WR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dirty="0" smtClean="0"/>
              <a:t>Burst-length of 2 (32B per access)</a:t>
            </a:r>
          </a:p>
          <a:p>
            <a:pPr marL="1089025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2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Requires traditional command sequences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dirty="0" smtClean="0"/>
              <a:t>Activates required to open rows before read/write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dirty="0" smtClean="0"/>
              <a:t>Precharges required before another activate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dirty="0" smtClean="0"/>
              <a:t>Traditional dram timings still exist (tRC, tRRD, tRP, tFAW, etc.) – but are entirely per-channel</a:t>
            </a:r>
          </a:p>
        </p:txBody>
      </p:sp>
    </p:spTree>
    <p:extLst>
      <p:ext uri="{BB962C8B-B14F-4D97-AF65-F5344CB8AC3E}">
        <p14:creationId xmlns:p14="http://schemas.microsoft.com/office/powerpoint/2010/main" val="255448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043744" y="2947534"/>
            <a:ext cx="1936076" cy="694739"/>
          </a:xfrm>
          <a:prstGeom prst="wedgeRectCallout">
            <a:avLst>
              <a:gd name="adj1" fmla="val -33558"/>
              <a:gd name="adj2" fmla="val 18308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2010: NVIDIA Fermi</a:t>
            </a:r>
          </a:p>
          <a:p>
            <a:pPr algn="ctr"/>
            <a:r>
              <a:rPr lang="en-US" sz="1400" dirty="0" smtClean="0"/>
              <a:t>GF100</a:t>
            </a:r>
          </a:p>
          <a:p>
            <a:pPr algn="ctr"/>
            <a:r>
              <a:rPr lang="en-US" sz="1400" dirty="0" smtClean="0"/>
              <a:t>384-bits @ 3.7 </a:t>
            </a:r>
            <a:r>
              <a:rPr lang="en-US" sz="1400" dirty="0" err="1" smtClean="0"/>
              <a:t>Gbps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610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HBM Channel Summary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65761" y="1577340"/>
          <a:ext cx="10203181" cy="3580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01060"/>
                <a:gridCol w="1906270"/>
                <a:gridCol w="4895851"/>
              </a:tblGrid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µBumps</a:t>
                      </a:r>
                      <a:endParaRPr lang="en-US" sz="1600" dirty="0"/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DDR, bi-directional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Column Command/Addr.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DDR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Row Command/Addr.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DDR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Data Bus Inversion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 for every 8 Data bits, bi-directional</a:t>
                      </a: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Data Mask/Check Bits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 for every 8 Data bits, bi-directional</a:t>
                      </a:r>
                    </a:p>
                  </a:txBody>
                  <a:tcPr marL="109728" marR="109728" marT="41154" marB="41154"/>
                </a:tc>
              </a:tr>
              <a:tr h="5761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Strobes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Differential RD &amp; WR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strobes for every 32 Data bits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Clock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Differential Clock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Clock Enable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Enable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low-power mode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  <a:tr h="3338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193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41154" marB="4115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0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74343" y="29793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New: Split Command Interfaces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365760" y="1165860"/>
            <a:ext cx="10205086" cy="42791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2 semi-independent command interfaces per channel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“Column Commands” – Read / Write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“Row Commands” – ACT / PRE / etc.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Key reasons to provide separate row command i/f: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100% column command bandwidth to saturate the data bus w/ BL=2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Simplifies memory controller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Better performance (issue ACT earlier or not delay RD/WR)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Still need to enforce usual ACT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RD/WR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PRE timings</a:t>
            </a:r>
          </a:p>
        </p:txBody>
      </p:sp>
    </p:spTree>
    <p:extLst>
      <p:ext uri="{BB962C8B-B14F-4D97-AF65-F5344CB8AC3E}">
        <p14:creationId xmlns:p14="http://schemas.microsoft.com/office/powerpoint/2010/main" val="343568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93393" y="40588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New: Single-Bank Refresh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1303020"/>
            <a:ext cx="10205086" cy="42791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Current DRAMs require refresh operations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Refresh commands require all banks to be closed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~ 1 refresh command every few µsec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Can consume 5-10% of potential bandwidth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Increasing overheads with larger devices</a:t>
            </a:r>
          </a:p>
          <a:p>
            <a:pPr marL="571500" lvl="1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Sophisticated DRAM controllers work hard to overlap ACT/PRE in one bank with traffic to other banks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Can manage the refresh similarly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Added “Refresh Single Bank” command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/>
              <a:t>Like an ACT, but w/ internal per-bank row counter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/>
              <a:t>Can be issued to any banks in any order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/>
              <a:t>Memory controller responsible for ensuring all banks get</a:t>
            </a:r>
            <a:r>
              <a:rPr lang="en-US" sz="2000" dirty="0"/>
              <a:t> </a:t>
            </a:r>
            <a:r>
              <a:rPr lang="en-US" sz="2000" dirty="0" smtClean="0"/>
              <a:t>enough refreshes each refresh period</a:t>
            </a:r>
          </a:p>
        </p:txBody>
      </p:sp>
    </p:spTree>
    <p:extLst>
      <p:ext uri="{BB962C8B-B14F-4D97-AF65-F5344CB8AC3E}">
        <p14:creationId xmlns:p14="http://schemas.microsoft.com/office/powerpoint/2010/main" val="76154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61643" y="38048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New: RAS Support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365760" y="1303020"/>
            <a:ext cx="10205086" cy="4279107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HBM standard supports ECC</a:t>
            </a:r>
          </a:p>
          <a:p>
            <a:pPr lvl="1">
              <a:defRPr/>
            </a:pPr>
            <a:r>
              <a:rPr lang="en-US" sz="2000" dirty="0" smtClean="0"/>
              <a:t>Optional: Not all stacks required to support it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ECC and non-ECC stacks use same interface </a:t>
            </a:r>
          </a:p>
          <a:p>
            <a:pPr lvl="1">
              <a:defRPr/>
            </a:pPr>
            <a:r>
              <a:rPr lang="en-US" sz="2000" dirty="0" smtClean="0"/>
              <a:t>Key insight: </a:t>
            </a:r>
            <a:br>
              <a:rPr lang="en-US" sz="2000" dirty="0" smtClean="0"/>
            </a:br>
            <a:r>
              <a:rPr lang="en-US" sz="2000" dirty="0" smtClean="0"/>
              <a:t>   Per-byte data mask signals and ECC not simultaneously useful</a:t>
            </a:r>
          </a:p>
          <a:p>
            <a:pPr marL="571500" lvl="1" indent="0">
              <a:buFontTx/>
              <a:buNone/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Data Mask Signals can carry ECC data</a:t>
            </a:r>
            <a:br>
              <a:rPr lang="en-US" sz="2000" dirty="0" smtClean="0"/>
            </a:br>
            <a:r>
              <a:rPr lang="en-US" sz="2000" dirty="0" smtClean="0"/>
              <a:t>- makes them bi-directional on HBM stacks that support ECC</a:t>
            </a:r>
          </a:p>
          <a:p>
            <a:pPr marL="61913" indent="0">
              <a:buFontTx/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Parity check of all cmd/addr busses also supported</a:t>
            </a:r>
            <a:endParaRPr lang="en-US" dirty="0">
              <a:solidFill>
                <a:srgbClr val="FFFFFF"/>
              </a:solidFill>
            </a:endParaRPr>
          </a:p>
          <a:p>
            <a:pPr marL="61913" indent="0">
              <a:buFontTx/>
              <a:buNone/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5326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36243" y="355082"/>
            <a:ext cx="9973315" cy="590931"/>
          </a:xfrm>
        </p:spPr>
        <p:txBody>
          <a:bodyPr/>
          <a:lstStyle/>
          <a:p>
            <a:r>
              <a:rPr lang="en-US" altLang="en-US" dirty="0" smtClean="0"/>
              <a:t>Other HBM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1165860"/>
            <a:ext cx="10205086" cy="4279107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HBM supports Temperature Compensated Self Refresh</a:t>
            </a:r>
          </a:p>
          <a:p>
            <a:pPr lvl="1">
              <a:defRPr/>
            </a:pPr>
            <a:r>
              <a:rPr lang="en-US" sz="2000" dirty="0" smtClean="0"/>
              <a:t>Temperature dependent refresh rates with several temperature ranges (e.g. cool/standby, normal, extended, emergency)</a:t>
            </a:r>
          </a:p>
          <a:p>
            <a:pPr lvl="1">
              <a:defRPr/>
            </a:pPr>
            <a:r>
              <a:rPr lang="en-US" sz="2000" dirty="0" smtClean="0"/>
              <a:t>Temperature sensor can be read by memory controller to adjust its refresh rates as well</a:t>
            </a:r>
          </a:p>
          <a:p>
            <a:pPr marL="571500" lvl="1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err="1" smtClean="0"/>
              <a:t>DBIac</a:t>
            </a:r>
            <a:r>
              <a:rPr lang="en-US" sz="2400" dirty="0" smtClean="0"/>
              <a:t> Data Bus Inversion coding 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dirty="0" smtClean="0"/>
              <a:t>Reduce number of simultaneously switching signals</a:t>
            </a:r>
          </a:p>
          <a:p>
            <a:pPr lvl="1">
              <a:defRPr/>
            </a:pPr>
            <a:r>
              <a:rPr lang="en-US" sz="2000" dirty="0" smtClean="0"/>
              <a:t>No more than 4 of 9 (DQ[0..7], DBI) signals switch</a:t>
            </a:r>
          </a:p>
          <a:p>
            <a:pPr lvl="1">
              <a:defRPr/>
            </a:pPr>
            <a:r>
              <a:rPr lang="en-US" sz="2000" dirty="0" smtClean="0"/>
              <a:t>DBI computation maintained across consecutive commands</a:t>
            </a:r>
          </a:p>
          <a:p>
            <a:pPr marL="571500" lvl="1" indent="0">
              <a:buFontTx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40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 smtClean="0"/>
              <a:t>HBM2 – The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804585"/>
            <a:ext cx="9948672" cy="3718925"/>
          </a:xfrm>
        </p:spPr>
        <p:txBody>
          <a:bodyPr/>
          <a:lstStyle/>
          <a:p>
            <a:r>
              <a:rPr lang="en-US" sz="2400" dirty="0" smtClean="0"/>
              <a:t>Evolution of HBM</a:t>
            </a:r>
          </a:p>
          <a:p>
            <a:r>
              <a:rPr lang="en-US" sz="2400" dirty="0" smtClean="0"/>
              <a:t>Doubles bandwidth of I/O channel</a:t>
            </a:r>
          </a:p>
          <a:p>
            <a:r>
              <a:rPr lang="en-US" dirty="0" smtClean="0"/>
              <a:t>	Requires doubling burst-length and DRAM atom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Break up channel into two pseudo-independent half-wide channels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Pseudochannels</a:t>
            </a:r>
            <a:r>
              <a:rPr lang="en-US" dirty="0" smtClean="0"/>
              <a:t> add bank-level parallelism</a:t>
            </a:r>
          </a:p>
          <a:p>
            <a:r>
              <a:rPr lang="en-US" dirty="0"/>
              <a:t>	</a:t>
            </a:r>
            <a:r>
              <a:rPr lang="en-US" dirty="0" smtClean="0"/>
              <a:t>Prevent DRAM atom size from increasing</a:t>
            </a:r>
          </a:p>
          <a:p>
            <a:r>
              <a:rPr lang="en-US" dirty="0"/>
              <a:t>	</a:t>
            </a:r>
            <a:r>
              <a:rPr lang="en-US" dirty="0" smtClean="0"/>
              <a:t>Reduce DRAM row </a:t>
            </a:r>
            <a:r>
              <a:rPr lang="en-US" dirty="0" err="1" smtClean="0"/>
              <a:t>overfetch</a:t>
            </a:r>
            <a:r>
              <a:rPr lang="en-US" dirty="0" smtClean="0"/>
              <a:t> by cutting effective row in half</a:t>
            </a:r>
          </a:p>
          <a:p>
            <a:endParaRPr lang="en-US" dirty="0"/>
          </a:p>
        </p:txBody>
      </p:sp>
      <p:pic>
        <p:nvPicPr>
          <p:cNvPr id="24578" name="Picture 2" descr="http://vignette2.wikia.nocookie.net/teenbeachmovie/images/b/bf/Sad-face.jpg/revision/latest?cb=20131020134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869803"/>
            <a:ext cx="854074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www.letslearnspanish.co.uk/wp-content/uploads/2014/09/happy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494444"/>
            <a:ext cx="930275" cy="7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98" y="362776"/>
            <a:ext cx="9976104" cy="590931"/>
          </a:xfrm>
        </p:spPr>
        <p:txBody>
          <a:bodyPr/>
          <a:lstStyle/>
          <a:p>
            <a:r>
              <a:rPr lang="en-US" dirty="0" smtClean="0"/>
              <a:t>High Bandwidth DRAM Energy Trends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005554"/>
            <a:ext cx="7619038" cy="50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9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place significant requirements on the DRAM</a:t>
            </a:r>
          </a:p>
          <a:p>
            <a:r>
              <a:rPr lang="en-US" dirty="0" smtClean="0"/>
              <a:t>Ideal GPU DRAM provides </a:t>
            </a:r>
          </a:p>
          <a:p>
            <a:r>
              <a:rPr lang="en-US" dirty="0"/>
              <a:t>	</a:t>
            </a:r>
            <a:r>
              <a:rPr lang="en-US" dirty="0" smtClean="0"/>
              <a:t>energy efficient</a:t>
            </a:r>
          </a:p>
          <a:p>
            <a:r>
              <a:rPr lang="en-US" dirty="0"/>
              <a:t>	</a:t>
            </a:r>
            <a:r>
              <a:rPr lang="en-US" dirty="0" smtClean="0"/>
              <a:t>high-bandwidth </a:t>
            </a:r>
          </a:p>
          <a:p>
            <a:r>
              <a:rPr lang="en-US" dirty="0"/>
              <a:t>	</a:t>
            </a:r>
            <a:r>
              <a:rPr lang="en-US" dirty="0" smtClean="0"/>
              <a:t>	to small quantities of data</a:t>
            </a:r>
          </a:p>
          <a:p>
            <a:r>
              <a:rPr lang="en-US" dirty="0" smtClean="0"/>
              <a:t>Stacked memories like HBM2 are good,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but need new innovations to get to </a:t>
            </a:r>
            <a:r>
              <a:rPr lang="en-US" dirty="0" err="1" smtClean="0"/>
              <a:t>Exascale</a:t>
            </a:r>
            <a:r>
              <a:rPr lang="en-US" dirty="0" smtClean="0"/>
              <a:t>-class nodes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g.technews.co/wp-content/uploads/2015/06/305x250_D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085148"/>
            <a:ext cx="3267074" cy="26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6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511160" y="2881123"/>
            <a:ext cx="1936076" cy="694739"/>
          </a:xfrm>
          <a:prstGeom prst="wedgeRectCallout">
            <a:avLst>
              <a:gd name="adj1" fmla="val -7965"/>
              <a:gd name="adj2" fmla="val 1779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2013: NVIDIA Kepler</a:t>
            </a:r>
          </a:p>
          <a:p>
            <a:pPr algn="ctr"/>
            <a:r>
              <a:rPr lang="en-US" sz="1400" dirty="0" smtClean="0"/>
              <a:t>GK110</a:t>
            </a:r>
          </a:p>
          <a:p>
            <a:pPr algn="ctr"/>
            <a:r>
              <a:rPr lang="en-US" sz="1400" dirty="0" smtClean="0"/>
              <a:t>384-bits @ 6 </a:t>
            </a:r>
            <a:r>
              <a:rPr lang="en-US" sz="1400" dirty="0" err="1" smtClean="0"/>
              <a:t>Gbps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325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379585" y="2835148"/>
            <a:ext cx="1936076" cy="694739"/>
          </a:xfrm>
          <a:prstGeom prst="wedgeRectCallout">
            <a:avLst>
              <a:gd name="adj1" fmla="val -7965"/>
              <a:gd name="adj2" fmla="val 1779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2013: NVIDIA Maxwell</a:t>
            </a:r>
          </a:p>
          <a:p>
            <a:pPr algn="ctr"/>
            <a:r>
              <a:rPr lang="en-US" sz="1400" dirty="0" smtClean="0"/>
              <a:t>GM200</a:t>
            </a:r>
          </a:p>
          <a:p>
            <a:pPr algn="ctr"/>
            <a:r>
              <a:rPr lang="en-US" sz="1400" dirty="0" smtClean="0"/>
              <a:t>384-bits @ 7 </a:t>
            </a:r>
            <a:r>
              <a:rPr lang="en-US" sz="1400" dirty="0" err="1" smtClean="0"/>
              <a:t>Gbps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402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258226" y="2729785"/>
            <a:ext cx="1936076" cy="694739"/>
          </a:xfrm>
          <a:prstGeom prst="wedgeRectCallout">
            <a:avLst>
              <a:gd name="adj1" fmla="val -7965"/>
              <a:gd name="adj2" fmla="val 177941"/>
            </a:avLst>
          </a:prstGeom>
          <a:solidFill>
            <a:srgbClr val="E68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2013: AMD Fury X</a:t>
            </a:r>
          </a:p>
          <a:p>
            <a:pPr algn="ctr"/>
            <a:r>
              <a:rPr lang="en-US" sz="1400" dirty="0" smtClean="0"/>
              <a:t>“Fiji”</a:t>
            </a:r>
          </a:p>
          <a:p>
            <a:pPr algn="ctr"/>
            <a:r>
              <a:rPr lang="en-US" sz="1400" dirty="0" smtClean="0"/>
              <a:t>4096-bits @ 1 </a:t>
            </a:r>
            <a:r>
              <a:rPr lang="en-US" sz="1400" dirty="0" err="1" smtClean="0"/>
              <a:t>Gbps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062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187951" y="1657025"/>
            <a:ext cx="1936076" cy="694739"/>
          </a:xfrm>
          <a:prstGeom prst="wedgeRectCallout">
            <a:avLst>
              <a:gd name="adj1" fmla="val -6910"/>
              <a:gd name="adj2" fmla="val 269853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Future GPU with </a:t>
            </a:r>
          </a:p>
          <a:p>
            <a:pPr algn="ctr"/>
            <a:r>
              <a:rPr lang="en-US" sz="1400" dirty="0" smtClean="0"/>
              <a:t>4-stack HBM2 </a:t>
            </a:r>
          </a:p>
          <a:p>
            <a:pPr algn="ctr"/>
            <a:r>
              <a:rPr lang="en-US" sz="1400" dirty="0" smtClean="0"/>
              <a:t>4096-bits @ 2 </a:t>
            </a:r>
            <a:r>
              <a:rPr lang="en-US" sz="1400" dirty="0" err="1" smtClean="0"/>
              <a:t>Gbps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511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" y="0"/>
            <a:ext cx="8480618" cy="61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8" y="239196"/>
            <a:ext cx="10203147" cy="590931"/>
          </a:xfrm>
        </p:spPr>
        <p:txBody>
          <a:bodyPr/>
          <a:lstStyle/>
          <a:p>
            <a:r>
              <a:rPr lang="en-US" dirty="0" smtClean="0"/>
              <a:t>GPUs Demand High DRAM Bandwidth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145755" y="1442473"/>
            <a:ext cx="1936076" cy="694739"/>
          </a:xfrm>
          <a:prstGeom prst="wedgeRectCallout">
            <a:avLst>
              <a:gd name="adj1" fmla="val 140056"/>
              <a:gd name="adj2" fmla="val -45588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 TB/sec </a:t>
            </a:r>
            <a:r>
              <a:rPr lang="en-US" sz="1400" dirty="0" err="1" smtClean="0"/>
              <a:t>Exascale</a:t>
            </a:r>
            <a:r>
              <a:rPr lang="en-US" sz="1400" dirty="0" smtClean="0"/>
              <a:t> Node Target</a:t>
            </a:r>
          </a:p>
        </p:txBody>
      </p:sp>
    </p:spTree>
    <p:extLst>
      <p:ext uri="{BB962C8B-B14F-4D97-AF65-F5344CB8AC3E}">
        <p14:creationId xmlns:p14="http://schemas.microsoft.com/office/powerpoint/2010/main" val="23814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BB8669087B84586279FC58A8C3583" ma:contentTypeVersion="0" ma:contentTypeDescription="Create a new document." ma:contentTypeScope="" ma:versionID="3455950fd51db61e955f54a31c2d254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7AE35-2322-4660-B7FB-DC30F8DBC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82994</TotalTime>
  <Words>1639</Words>
  <Application>Microsoft Office PowerPoint</Application>
  <PresentationFormat>Custom</PresentationFormat>
  <Paragraphs>396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Century Gothic</vt:lpstr>
      <vt:lpstr>Trebuchet MS</vt:lpstr>
      <vt:lpstr>Wingdings</vt:lpstr>
      <vt:lpstr>Title &amp; Bullet</vt:lpstr>
      <vt:lpstr>High-Bandwidth, Energy-efficient DRAM Architectures for GPU systems</vt:lpstr>
      <vt:lpstr>GPUs Demand High DRAM Bandwidth</vt:lpstr>
      <vt:lpstr>GPUs Demand High DRAM Bandwidth</vt:lpstr>
      <vt:lpstr>GPUs Demand High DRAM Bandwidth</vt:lpstr>
      <vt:lpstr>GPUs Demand High DRAM Bandwidth</vt:lpstr>
      <vt:lpstr>GPUs Demand High DRAM Bandwidth</vt:lpstr>
      <vt:lpstr>GPUs Demand High DRAM Bandwidth</vt:lpstr>
      <vt:lpstr>GPUs Demand High DRAM Bandwidth</vt:lpstr>
      <vt:lpstr>GPUs Demand High DRAM Bandwidth</vt:lpstr>
      <vt:lpstr>GPUs Demand High DRAM Bandwidth</vt:lpstr>
      <vt:lpstr>GPUs Demand High DRAM Bandwidth</vt:lpstr>
      <vt:lpstr>Why Do GPUs Demand so Much Bandwidth?</vt:lpstr>
      <vt:lpstr>Why do GPUs Demand so Much Bandwidth?</vt:lpstr>
      <vt:lpstr>Why do GPUs Demand so Much Bandwidth?</vt:lpstr>
      <vt:lpstr>Why do GPUs Demand so Much Bandwidth?</vt:lpstr>
      <vt:lpstr>Whole Different Ballgame</vt:lpstr>
      <vt:lpstr>I thought GPUs had regular/streaming accesses?</vt:lpstr>
      <vt:lpstr>I thought GPUs had regular/streaming accesses?</vt:lpstr>
      <vt:lpstr>I thought GPUs had regular/streaming accesses?</vt:lpstr>
      <vt:lpstr>CPU</vt:lpstr>
      <vt:lpstr>GPU</vt:lpstr>
      <vt:lpstr>What does this mean for Energy?</vt:lpstr>
      <vt:lpstr>What does this mean for Energy?</vt:lpstr>
      <vt:lpstr>What does this mean for Energy?</vt:lpstr>
      <vt:lpstr>What does this mean for Energy?</vt:lpstr>
      <vt:lpstr>What does this mean for Performance?</vt:lpstr>
      <vt:lpstr>Small DRAM Atoms</vt:lpstr>
      <vt:lpstr>What to GPUs need from DRAM?</vt:lpstr>
      <vt:lpstr>One Approach: High-Speed Signaling</vt:lpstr>
      <vt:lpstr>GDDR5</vt:lpstr>
      <vt:lpstr>Challenges with High-speed Signaling</vt:lpstr>
      <vt:lpstr>Another Approach: In-package Integration</vt:lpstr>
      <vt:lpstr>What is High-Bandwidth Memory (HBM)?</vt:lpstr>
      <vt:lpstr>What is High-Bandwidth Memory (HBM)?</vt:lpstr>
      <vt:lpstr>HBM Overview</vt:lpstr>
      <vt:lpstr>HBM Overview - Bandwidth</vt:lpstr>
      <vt:lpstr>HBM Overview - Bandwidth</vt:lpstr>
      <vt:lpstr>HBM Overview - Capacity</vt:lpstr>
      <vt:lpstr>HBM Channel Overview</vt:lpstr>
      <vt:lpstr>HBM Channel Summary</vt:lpstr>
      <vt:lpstr>New: Split Command Interfaces</vt:lpstr>
      <vt:lpstr>New: Single-Bank Refresh</vt:lpstr>
      <vt:lpstr>New: RAS Support</vt:lpstr>
      <vt:lpstr>Other HBM Features</vt:lpstr>
      <vt:lpstr>HBM2 – The next step</vt:lpstr>
      <vt:lpstr>High Bandwidth DRAM Energy Trends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Nandita Vijaykumar</cp:lastModifiedBy>
  <cp:revision>3348</cp:revision>
  <dcterms:created xsi:type="dcterms:W3CDTF">2008-01-24T03:11:41Z</dcterms:created>
  <dcterms:modified xsi:type="dcterms:W3CDTF">2015-11-10T18:16:33Z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0x010100B62BB8669087B84586279FC58A8C3583</vt:lpwstr>
  </property>
</Properties>
</file>