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908" r:id="rId2"/>
    <p:sldMasterId id="2147483924" r:id="rId3"/>
    <p:sldMasterId id="2147483940" r:id="rId4"/>
    <p:sldMasterId id="2147483956" r:id="rId5"/>
    <p:sldMasterId id="2147483972" r:id="rId6"/>
    <p:sldMasterId id="2147483998" r:id="rId7"/>
    <p:sldMasterId id="2147484072" r:id="rId8"/>
    <p:sldMasterId id="2147484120" r:id="rId9"/>
    <p:sldMasterId id="2147484434" r:id="rId10"/>
    <p:sldMasterId id="2147484459" r:id="rId11"/>
    <p:sldMasterId id="2147484471" r:id="rId12"/>
    <p:sldMasterId id="2147484483" r:id="rId13"/>
    <p:sldMasterId id="2147484593" r:id="rId14"/>
    <p:sldMasterId id="2147484606" r:id="rId15"/>
    <p:sldMasterId id="2147484725" r:id="rId16"/>
  </p:sldMasterIdLst>
  <p:notesMasterIdLst>
    <p:notesMasterId r:id="rId40"/>
  </p:notesMasterIdLst>
  <p:sldIdLst>
    <p:sldId id="316" r:id="rId17"/>
    <p:sldId id="468" r:id="rId18"/>
    <p:sldId id="610" r:id="rId19"/>
    <p:sldId id="611" r:id="rId20"/>
    <p:sldId id="612" r:id="rId21"/>
    <p:sldId id="613" r:id="rId22"/>
    <p:sldId id="614" r:id="rId23"/>
    <p:sldId id="620" r:id="rId24"/>
    <p:sldId id="615" r:id="rId25"/>
    <p:sldId id="617" r:id="rId26"/>
    <p:sldId id="626" r:id="rId27"/>
    <p:sldId id="616" r:id="rId28"/>
    <p:sldId id="619" r:id="rId29"/>
    <p:sldId id="622" r:id="rId30"/>
    <p:sldId id="624" r:id="rId31"/>
    <p:sldId id="625" r:id="rId32"/>
    <p:sldId id="621" r:id="rId33"/>
    <p:sldId id="627" r:id="rId34"/>
    <p:sldId id="628" r:id="rId35"/>
    <p:sldId id="629" r:id="rId36"/>
    <p:sldId id="632" r:id="rId37"/>
    <p:sldId id="630" r:id="rId38"/>
    <p:sldId id="63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8CCABDD6-7655-DE43-8028-60943F4F8F99}" type="datetime1">
              <a:rPr lang="en-US"/>
              <a:pPr>
                <a:defRPr/>
              </a:pPr>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5F2E865F-CAA8-0C44-A202-79298D435BCD}" type="slidenum">
              <a:rPr lang="en-US"/>
              <a:pPr>
                <a:defRPr/>
              </a:pPr>
              <a:t>‹#›</a:t>
            </a:fld>
            <a:endParaRPr lang="en-US"/>
          </a:p>
        </p:txBody>
      </p:sp>
    </p:spTree>
    <p:extLst>
      <p:ext uri="{BB962C8B-B14F-4D97-AF65-F5344CB8AC3E}">
        <p14:creationId xmlns:p14="http://schemas.microsoft.com/office/powerpoint/2010/main" val="2492751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6E4254-0DF6-F244-B682-F5398C836A37}" type="datetime1">
              <a:rPr lang="en-US" sz="1200">
                <a:solidFill>
                  <a:srgbClr val="FFFFFF"/>
                </a:solidFill>
                <a:latin typeface="Calibri" charset="0"/>
                <a:cs typeface="Arial" charset="0"/>
              </a:rPr>
              <a:pPr eaLnBrk="1" hangingPunct="1"/>
              <a:t>12/2/2015</a:t>
            </a:fld>
            <a:endParaRPr lang="en-US" sz="1200">
              <a:solidFill>
                <a:srgbClr val="FFFFFF"/>
              </a:solidFill>
              <a:latin typeface="Calibri" charset="0"/>
              <a:cs typeface="Arial" charset="0"/>
            </a:endParaRPr>
          </a:p>
        </p:txBody>
      </p:sp>
      <p:sp>
        <p:nvSpPr>
          <p:cNvPr id="8192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4DFAB1-5F99-234C-94C8-A794BE46AFE0}" type="slidenum">
              <a:rPr lang="en-US" sz="1200">
                <a:solidFill>
                  <a:srgbClr val="FFFFFF"/>
                </a:solidFill>
                <a:latin typeface="Calibri" charset="0"/>
                <a:cs typeface="Arial" charset="0"/>
              </a:rPr>
              <a:pPr eaLnBrk="1" hangingPunct="1"/>
              <a:t>1</a:t>
            </a:fld>
            <a:endParaRPr lang="en-US" sz="1200">
              <a:solidFill>
                <a:srgbClr val="FFFFFF"/>
              </a:solidFill>
              <a:latin typeface="Calibri" charset="0"/>
              <a:cs typeface="Arial" charset="0"/>
            </a:endParaRPr>
          </a:p>
        </p:txBody>
      </p:sp>
      <p:sp>
        <p:nvSpPr>
          <p:cNvPr id="61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defTabSz="457200">
              <a:buSzPct val="100000"/>
              <a:defRPr/>
            </a:pPr>
            <a:fld id="{56FF3B11-3775-0441-92E3-CC02A5A62F3E}" type="slidenum">
              <a:rPr lang="en-US" sz="1200" smtClean="0"/>
              <a:pPr algn="r" defTabSz="457200">
                <a:buSzPct val="100000"/>
                <a:defRPr/>
              </a:pPr>
              <a:t>1</a:t>
            </a:fld>
            <a:endParaRPr lang="en-US" sz="1200" smtClean="0"/>
          </a:p>
        </p:txBody>
      </p:sp>
      <p:sp>
        <p:nvSpPr>
          <p:cNvPr id="6146" name="Text Box 2"/>
          <p:cNvSpPr txBox="1">
            <a:spLocks noGrp="1" noRot="1" noChangeAspect="1" noChangeArrowheads="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7" name="Text Box 3"/>
          <p:cNvSpPr txBox="1">
            <a:spLocks noGrp="1" noChangeArrowheads="1"/>
          </p:cNvSpPr>
          <p:nvPr>
            <p:ph type="body" idx="1"/>
          </p:nvPr>
        </p:nvSpPr>
        <p:spPr bwMode="auto">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spcBef>
                <a:spcPct val="0"/>
              </a:spcBef>
              <a:defRPr/>
            </a:pPr>
            <a:endParaRPr lang="en-US">
              <a:latin typeface="Arial" charset="0"/>
            </a:endParaRPr>
          </a:p>
        </p:txBody>
      </p:sp>
    </p:spTree>
    <p:extLst>
      <p:ext uri="{BB962C8B-B14F-4D97-AF65-F5344CB8AC3E}">
        <p14:creationId xmlns:p14="http://schemas.microsoft.com/office/powerpoint/2010/main" val="180891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6E4254-0DF6-F244-B682-F5398C836A37}" type="datetime1">
              <a:rPr lang="en-US" sz="1200">
                <a:solidFill>
                  <a:srgbClr val="FFFFFF"/>
                </a:solidFill>
                <a:latin typeface="Calibri" charset="0"/>
                <a:cs typeface="Arial" charset="0"/>
              </a:rPr>
              <a:pPr eaLnBrk="1" hangingPunct="1"/>
              <a:t>12/2/2015</a:t>
            </a:fld>
            <a:endParaRPr lang="en-US" sz="1200">
              <a:solidFill>
                <a:srgbClr val="FFFFFF"/>
              </a:solidFill>
              <a:latin typeface="Calibri" charset="0"/>
              <a:cs typeface="Arial" charset="0"/>
            </a:endParaRPr>
          </a:p>
        </p:txBody>
      </p:sp>
      <p:sp>
        <p:nvSpPr>
          <p:cNvPr id="8192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4DFAB1-5F99-234C-94C8-A794BE46AFE0}" type="slidenum">
              <a:rPr lang="en-US" sz="1200">
                <a:solidFill>
                  <a:srgbClr val="FFFFFF"/>
                </a:solidFill>
                <a:latin typeface="Calibri" charset="0"/>
                <a:cs typeface="Arial" charset="0"/>
              </a:rPr>
              <a:pPr eaLnBrk="1" hangingPunct="1"/>
              <a:t>23</a:t>
            </a:fld>
            <a:endParaRPr lang="en-US" sz="1200">
              <a:solidFill>
                <a:srgbClr val="FFFFFF"/>
              </a:solidFill>
              <a:latin typeface="Calibri" charset="0"/>
              <a:cs typeface="Arial" charset="0"/>
            </a:endParaRPr>
          </a:p>
        </p:txBody>
      </p:sp>
      <p:sp>
        <p:nvSpPr>
          <p:cNvPr id="61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defTabSz="457200">
              <a:buSzPct val="100000"/>
              <a:defRPr/>
            </a:pPr>
            <a:fld id="{56FF3B11-3775-0441-92E3-CC02A5A62F3E}" type="slidenum">
              <a:rPr lang="en-US" sz="1200" smtClean="0"/>
              <a:pPr algn="r" defTabSz="457200">
                <a:buSzPct val="100000"/>
                <a:defRPr/>
              </a:pPr>
              <a:t>23</a:t>
            </a:fld>
            <a:endParaRPr lang="en-US" sz="1200" smtClean="0"/>
          </a:p>
        </p:txBody>
      </p:sp>
      <p:sp>
        <p:nvSpPr>
          <p:cNvPr id="6146" name="Text Box 2"/>
          <p:cNvSpPr txBox="1">
            <a:spLocks noGrp="1" noRot="1" noChangeAspect="1" noChangeArrowheads="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7" name="Text Box 3"/>
          <p:cNvSpPr txBox="1">
            <a:spLocks noGrp="1" noChangeArrowheads="1"/>
          </p:cNvSpPr>
          <p:nvPr>
            <p:ph type="body" idx="1"/>
          </p:nvPr>
        </p:nvSpPr>
        <p:spPr bwMode="auto">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spcBef>
                <a:spcPct val="0"/>
              </a:spcBef>
              <a:defRPr/>
            </a:pPr>
            <a:endParaRPr lang="en-US">
              <a:latin typeface="Arial" charset="0"/>
            </a:endParaRPr>
          </a:p>
        </p:txBody>
      </p:sp>
    </p:spTree>
    <p:extLst>
      <p:ext uri="{BB962C8B-B14F-4D97-AF65-F5344CB8AC3E}">
        <p14:creationId xmlns:p14="http://schemas.microsoft.com/office/powerpoint/2010/main" val="21768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A1F996E7-489B-884A-AEB3-96F71648F82C}" type="slidenum">
              <a:rPr lang="en-US"/>
              <a:pPr>
                <a:defRPr/>
              </a:pPr>
              <a:t>‹#›</a:t>
            </a:fld>
            <a:endParaRPr lang="en-US"/>
          </a:p>
        </p:txBody>
      </p:sp>
    </p:spTree>
    <p:extLst>
      <p:ext uri="{BB962C8B-B14F-4D97-AF65-F5344CB8AC3E}">
        <p14:creationId xmlns:p14="http://schemas.microsoft.com/office/powerpoint/2010/main" val="262278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439A3FCC-68C8-064E-BEE0-79E8B49D1E7A}" type="slidenum">
              <a:rPr lang="en-US"/>
              <a:pPr>
                <a:defRPr/>
              </a:pPr>
              <a:t>‹#›</a:t>
            </a:fld>
            <a:endParaRPr lang="en-US"/>
          </a:p>
        </p:txBody>
      </p:sp>
    </p:spTree>
    <p:extLst>
      <p:ext uri="{BB962C8B-B14F-4D97-AF65-F5344CB8AC3E}">
        <p14:creationId xmlns:p14="http://schemas.microsoft.com/office/powerpoint/2010/main" val="9243293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4B3414C-3442-F643-83AE-59CB9358B3A2}" type="slidenum">
              <a:rPr lang="en-US" altLang="en-US"/>
              <a:pPr>
                <a:defRPr/>
              </a:pPr>
              <a:t>‹#›</a:t>
            </a:fld>
            <a:endParaRPr lang="en-US" altLang="en-US"/>
          </a:p>
        </p:txBody>
      </p:sp>
    </p:spTree>
    <p:extLst>
      <p:ext uri="{BB962C8B-B14F-4D97-AF65-F5344CB8AC3E}">
        <p14:creationId xmlns:p14="http://schemas.microsoft.com/office/powerpoint/2010/main" val="395048095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630AE4-6237-8A4E-B00F-EF7B645037A8}" type="slidenum">
              <a:rPr lang="en-US" altLang="en-US"/>
              <a:pPr>
                <a:defRPr/>
              </a:pPr>
              <a:t>‹#›</a:t>
            </a:fld>
            <a:endParaRPr lang="en-US" altLang="en-US"/>
          </a:p>
        </p:txBody>
      </p:sp>
    </p:spTree>
    <p:extLst>
      <p:ext uri="{BB962C8B-B14F-4D97-AF65-F5344CB8AC3E}">
        <p14:creationId xmlns:p14="http://schemas.microsoft.com/office/powerpoint/2010/main" val="354934828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5CF3E15-E970-204E-AA66-5B260AC050C4}" type="slidenum">
              <a:rPr lang="en-US" altLang="en-US"/>
              <a:pPr>
                <a:defRPr/>
              </a:pPr>
              <a:t>‹#›</a:t>
            </a:fld>
            <a:endParaRPr lang="en-US" altLang="en-US"/>
          </a:p>
        </p:txBody>
      </p:sp>
    </p:spTree>
    <p:extLst>
      <p:ext uri="{BB962C8B-B14F-4D97-AF65-F5344CB8AC3E}">
        <p14:creationId xmlns:p14="http://schemas.microsoft.com/office/powerpoint/2010/main" val="336769733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93CB86-94EC-8B49-BE81-0117877AD723}" type="slidenum">
              <a:rPr lang="en-US" altLang="en-US"/>
              <a:pPr>
                <a:defRPr/>
              </a:pPr>
              <a:t>‹#›</a:t>
            </a:fld>
            <a:endParaRPr lang="en-US" altLang="en-US"/>
          </a:p>
        </p:txBody>
      </p:sp>
    </p:spTree>
    <p:extLst>
      <p:ext uri="{BB962C8B-B14F-4D97-AF65-F5344CB8AC3E}">
        <p14:creationId xmlns:p14="http://schemas.microsoft.com/office/powerpoint/2010/main" val="153221776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473EFC-C0EB-624F-9B7B-5C845D389810}" type="slidenum">
              <a:rPr lang="en-US" altLang="en-US"/>
              <a:pPr>
                <a:defRPr/>
              </a:pPr>
              <a:t>‹#›</a:t>
            </a:fld>
            <a:endParaRPr lang="en-US" altLang="en-US"/>
          </a:p>
        </p:txBody>
      </p:sp>
    </p:spTree>
    <p:extLst>
      <p:ext uri="{BB962C8B-B14F-4D97-AF65-F5344CB8AC3E}">
        <p14:creationId xmlns:p14="http://schemas.microsoft.com/office/powerpoint/2010/main" val="203283972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10F99B-0BA1-8547-B676-388BB6A30914}" type="slidenum">
              <a:rPr lang="en-US" altLang="en-US"/>
              <a:pPr>
                <a:defRPr/>
              </a:pPr>
              <a:t>‹#›</a:t>
            </a:fld>
            <a:endParaRPr lang="en-US" altLang="en-US"/>
          </a:p>
        </p:txBody>
      </p:sp>
    </p:spTree>
    <p:extLst>
      <p:ext uri="{BB962C8B-B14F-4D97-AF65-F5344CB8AC3E}">
        <p14:creationId xmlns:p14="http://schemas.microsoft.com/office/powerpoint/2010/main" val="358988041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5"/>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35F193-A057-C14D-A5DF-5FF2440BEA3B}" type="datetime1">
              <a:rPr lang="en-US"/>
              <a:pPr>
                <a:defRPr/>
              </a:pPr>
              <a:t>12/2/2015</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527FD3-3FC0-E54B-A28A-C11435E7B2B0}" type="slidenum">
              <a:rPr lang="en-US"/>
              <a:pPr>
                <a:defRPr/>
              </a:pPr>
              <a:t>‹#›</a:t>
            </a:fld>
            <a:endParaRPr lang="en-US" dirty="0"/>
          </a:p>
        </p:txBody>
      </p:sp>
    </p:spTree>
    <p:extLst>
      <p:ext uri="{BB962C8B-B14F-4D97-AF65-F5344CB8AC3E}">
        <p14:creationId xmlns:p14="http://schemas.microsoft.com/office/powerpoint/2010/main" val="287556145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7ECDE9-C72A-D741-9E4A-6F452181B696}" type="datetime1">
              <a:rPr lang="en-US"/>
              <a:pPr>
                <a:defRPr/>
              </a:pPr>
              <a:t>12/2/2015</a:t>
            </a:fld>
            <a:endParaRPr lang="en-US"/>
          </a:p>
        </p:txBody>
      </p:sp>
      <p:sp>
        <p:nvSpPr>
          <p:cNvPr id="5"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1039BC8-240E-3241-893D-EAB1F9215BF3}" type="slidenum">
              <a:rPr lang="en-US"/>
              <a:pPr>
                <a:defRPr/>
              </a:pPr>
              <a:t>‹#›</a:t>
            </a:fld>
            <a:endParaRPr lang="en-US" dirty="0"/>
          </a:p>
        </p:txBody>
      </p:sp>
    </p:spTree>
    <p:extLst>
      <p:ext uri="{BB962C8B-B14F-4D97-AF65-F5344CB8AC3E}">
        <p14:creationId xmlns:p14="http://schemas.microsoft.com/office/powerpoint/2010/main" val="138686617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D88F52-85C7-784A-B840-1A269005686B}" type="datetime1">
              <a:rPr lang="en-US"/>
              <a:pPr>
                <a:defRPr/>
              </a:pPr>
              <a:t>12/2/2015</a:t>
            </a:fld>
            <a:endParaRPr lang="en-US"/>
          </a:p>
        </p:txBody>
      </p:sp>
      <p:sp>
        <p:nvSpPr>
          <p:cNvPr id="5" name="Footer Placeholder 5"/>
          <p:cNvSpPr>
            <a:spLocks noGrp="1"/>
          </p:cNvSpPr>
          <p:nvPr>
            <p:ph type="ftr" sz="quarter" idx="13"/>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6"/>
          <p:cNvSpPr>
            <a:spLocks noGrp="1"/>
          </p:cNvSpPr>
          <p:nvPr>
            <p:ph type="sldNum"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8B7EA7-0CCC-F748-9C8D-B6346BFEC66C}" type="slidenum">
              <a:rPr lang="en-US"/>
              <a:pPr>
                <a:defRPr/>
              </a:pPr>
              <a:t>‹#›</a:t>
            </a:fld>
            <a:endParaRPr lang="en-US" dirty="0"/>
          </a:p>
        </p:txBody>
      </p:sp>
    </p:spTree>
    <p:extLst>
      <p:ext uri="{BB962C8B-B14F-4D97-AF65-F5344CB8AC3E}">
        <p14:creationId xmlns:p14="http://schemas.microsoft.com/office/powerpoint/2010/main" val="38481916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FC94C2FC-1DFA-E94C-A97F-C9D2140CC96E}" type="datetime1">
              <a:rPr lang="en-US"/>
              <a:pPr>
                <a:defRPr/>
              </a:pPr>
              <a:t>12/2/2015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56DA729-AF6B-7B4E-A6FF-F15344F837C6}" type="slidenum">
              <a:rPr lang="en-US"/>
              <a:pPr>
                <a:defRPr/>
              </a:pPr>
              <a:t>‹#›</a:t>
            </a:fld>
            <a:endParaRPr lang="en-US" dirty="0"/>
          </a:p>
        </p:txBody>
      </p:sp>
    </p:spTree>
    <p:extLst>
      <p:ext uri="{BB962C8B-B14F-4D97-AF65-F5344CB8AC3E}">
        <p14:creationId xmlns:p14="http://schemas.microsoft.com/office/powerpoint/2010/main" val="53086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60" y="152400"/>
            <a:ext cx="2151063" cy="59801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59801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EA849D3C-6DF8-0345-94AF-E2FA294CF000}" type="slidenum">
              <a:rPr lang="en-US"/>
              <a:pPr>
                <a:defRPr/>
              </a:pPr>
              <a:t>‹#›</a:t>
            </a:fld>
            <a:endParaRPr lang="en-US"/>
          </a:p>
        </p:txBody>
      </p:sp>
    </p:spTree>
    <p:extLst>
      <p:ext uri="{BB962C8B-B14F-4D97-AF65-F5344CB8AC3E}">
        <p14:creationId xmlns:p14="http://schemas.microsoft.com/office/powerpoint/2010/main" val="32358307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AEA5BB4C-8DF1-9E43-8A01-289854C4009E}" type="datetime1">
              <a:rPr lang="en-US"/>
              <a:pPr>
                <a:defRPr/>
              </a:pPr>
              <a:t>12/2/2015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3A6BDFA-A3EC-F64E-B129-042BD5BAA0BA}" type="slidenum">
              <a:rPr lang="en-US"/>
              <a:pPr>
                <a:defRPr/>
              </a:pPr>
              <a:t>‹#›</a:t>
            </a:fld>
            <a:endParaRPr lang="en-US" dirty="0"/>
          </a:p>
        </p:txBody>
      </p:sp>
    </p:spTree>
    <p:extLst>
      <p:ext uri="{BB962C8B-B14F-4D97-AF65-F5344CB8AC3E}">
        <p14:creationId xmlns:p14="http://schemas.microsoft.com/office/powerpoint/2010/main" val="19224284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9D99D16F-356C-8B41-B06E-F78A1981A42D}" type="datetime1">
              <a:rPr lang="en-US"/>
              <a:pPr>
                <a:defRPr/>
              </a:pPr>
              <a:t>12/2/2015</a:t>
            </a:fld>
            <a:endParaRPr lang="en-US"/>
          </a:p>
        </p:txBody>
      </p:sp>
      <p:sp>
        <p:nvSpPr>
          <p:cNvPr id="8"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DCD0B-299B-CE40-8F42-53A2A3719F1C}" type="slidenum">
              <a:rPr lang="en-US"/>
              <a:pPr>
                <a:defRPr/>
              </a:pPr>
              <a:t>‹#›</a:t>
            </a:fld>
            <a:endParaRPr lang="en-US" dirty="0"/>
          </a:p>
        </p:txBody>
      </p:sp>
    </p:spTree>
    <p:extLst>
      <p:ext uri="{BB962C8B-B14F-4D97-AF65-F5344CB8AC3E}">
        <p14:creationId xmlns:p14="http://schemas.microsoft.com/office/powerpoint/2010/main" val="22049661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43549D-DADE-C449-8C46-6835FA519C52}" type="datetime1">
              <a:rPr lang="en-US"/>
              <a:pPr>
                <a:defRPr/>
              </a:pPr>
              <a:t>12/2/2015</a:t>
            </a:fld>
            <a:endParaRPr lang="en-US"/>
          </a:p>
        </p:txBody>
      </p:sp>
      <p:sp>
        <p:nvSpPr>
          <p:cNvPr id="4"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B512F88-1791-5145-BF39-DB9F9EDC90BC}" type="slidenum">
              <a:rPr lang="en-US"/>
              <a:pPr>
                <a:defRPr/>
              </a:pPr>
              <a:t>‹#›</a:t>
            </a:fld>
            <a:endParaRPr lang="en-US" dirty="0"/>
          </a:p>
        </p:txBody>
      </p:sp>
    </p:spTree>
    <p:extLst>
      <p:ext uri="{BB962C8B-B14F-4D97-AF65-F5344CB8AC3E}">
        <p14:creationId xmlns:p14="http://schemas.microsoft.com/office/powerpoint/2010/main" val="7394280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6B30C9-69AE-064F-8974-67FDFAB679C3}" type="datetime1">
              <a:rPr lang="en-US"/>
              <a:pPr>
                <a:defRPr/>
              </a:pPr>
              <a:t>12/2/2015</a:t>
            </a:fld>
            <a:endParaRPr lang="en-US"/>
          </a:p>
        </p:txBody>
      </p:sp>
      <p:sp>
        <p:nvSpPr>
          <p:cNvPr id="3"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90B10C-854E-B540-8353-F1E42FBCB8FA}" type="slidenum">
              <a:rPr lang="en-US"/>
              <a:pPr>
                <a:defRPr/>
              </a:pPr>
              <a:t>‹#›</a:t>
            </a:fld>
            <a:endParaRPr lang="en-US" dirty="0"/>
          </a:p>
        </p:txBody>
      </p:sp>
    </p:spTree>
    <p:extLst>
      <p:ext uri="{BB962C8B-B14F-4D97-AF65-F5344CB8AC3E}">
        <p14:creationId xmlns:p14="http://schemas.microsoft.com/office/powerpoint/2010/main" val="27330448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E10146A-61FE-1D47-BD89-2A381E27123A}" type="datetime1">
              <a:rPr lang="en-US"/>
              <a:pPr>
                <a:defRPr/>
              </a:pPr>
              <a:t>12/2/2015</a:t>
            </a:fld>
            <a:endParaRPr lang="en-US"/>
          </a:p>
        </p:txBody>
      </p:sp>
      <p:sp>
        <p:nvSpPr>
          <p:cNvPr id="7"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4C1B645-6600-E24B-9D28-6A7574A1A69B}" type="slidenum">
              <a:rPr lang="en-US"/>
              <a:pPr>
                <a:defRPr/>
              </a:pPr>
              <a:t>‹#›</a:t>
            </a:fld>
            <a:endParaRPr lang="en-US" dirty="0"/>
          </a:p>
        </p:txBody>
      </p:sp>
    </p:spTree>
    <p:extLst>
      <p:ext uri="{BB962C8B-B14F-4D97-AF65-F5344CB8AC3E}">
        <p14:creationId xmlns:p14="http://schemas.microsoft.com/office/powerpoint/2010/main" val="218280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fld id="{B3E9BD86-AA19-0048-A8BC-0E4FAA46A02F}" type="datetime1">
              <a:rPr lang="en-US"/>
              <a:pPr>
                <a:defRPr/>
              </a:pPr>
              <a:t>12/2/2015</a:t>
            </a:fld>
            <a:endParaRPr lang="en-US"/>
          </a:p>
        </p:txBody>
      </p:sp>
      <p:sp>
        <p:nvSpPr>
          <p:cNvPr id="6" name="Footer Placeholder 8"/>
          <p:cNvSpPr>
            <a:spLocks noGrp="1"/>
          </p:cNvSpPr>
          <p:nvPr>
            <p:ph type="ftr" sz="quarter" idx="11"/>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solidFill>
                  <a:prstClr val="white"/>
                </a:solidFill>
                <a:ea typeface="ＭＳ Ｐゴシック" charset="0"/>
                <a:cs typeface="ＭＳ Ｐゴシック" charset="0"/>
              </a:defRPr>
            </a:lvl1pPr>
          </a:lstStyle>
          <a:p>
            <a:pPr>
              <a:defRPr/>
            </a:pPr>
            <a:fld id="{B32DABAA-928E-544E-9A45-9F81B9331B77}" type="slidenum">
              <a:rPr lang="en-US"/>
              <a:pPr>
                <a:defRPr/>
              </a:pPr>
              <a:t>‹#›</a:t>
            </a:fld>
            <a:endParaRPr lang="en-US" dirty="0"/>
          </a:p>
        </p:txBody>
      </p:sp>
    </p:spTree>
    <p:extLst>
      <p:ext uri="{BB962C8B-B14F-4D97-AF65-F5344CB8AC3E}">
        <p14:creationId xmlns:p14="http://schemas.microsoft.com/office/powerpoint/2010/main" val="3785902732"/>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89C7EA-F57F-5F41-99A3-99D2647ED8BD}" type="datetime1">
              <a:rPr lang="en-US"/>
              <a:pPr>
                <a:defRPr/>
              </a:pPr>
              <a:t>12/2/2015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AC6D661-9724-E748-A6FA-5D079E542C12}" type="slidenum">
              <a:rPr lang="en-US"/>
              <a:pPr>
                <a:defRPr/>
              </a:pPr>
              <a:t>‹#›</a:t>
            </a:fld>
            <a:endParaRPr lang="en-US" dirty="0"/>
          </a:p>
        </p:txBody>
      </p:sp>
    </p:spTree>
    <p:extLst>
      <p:ext uri="{BB962C8B-B14F-4D97-AF65-F5344CB8AC3E}">
        <p14:creationId xmlns:p14="http://schemas.microsoft.com/office/powerpoint/2010/main" val="2552321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D4D011-71C4-F548-9268-272FA58599C7}" type="datetime1">
              <a:rPr lang="en-US"/>
              <a:pPr>
                <a:defRPr/>
              </a:pPr>
              <a:t>12/2/2015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3A806E5-0410-9A44-967D-16026A5DFE52}" type="slidenum">
              <a:rPr lang="en-US"/>
              <a:pPr>
                <a:defRPr/>
              </a:pPr>
              <a:t>‹#›</a:t>
            </a:fld>
            <a:endParaRPr lang="en-US" dirty="0"/>
          </a:p>
        </p:txBody>
      </p:sp>
    </p:spTree>
    <p:extLst>
      <p:ext uri="{BB962C8B-B14F-4D97-AF65-F5344CB8AC3E}">
        <p14:creationId xmlns:p14="http://schemas.microsoft.com/office/powerpoint/2010/main" val="4004428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7119578"/>
      </p:ext>
    </p:extLst>
  </p:cSld>
  <p:clrMapOvr>
    <a:masterClrMapping/>
  </p:clrMapOv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700071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1"/>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20"/>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99043105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99700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87279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677710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865602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916477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169388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24318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68765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13378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46173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01922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1174167"/>
      </p:ext>
    </p:extLst>
  </p:cSld>
  <p:clrMapOvr>
    <a:masterClrMapping/>
  </p:clrMapOv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749574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764334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865275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89401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202642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840941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55454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589796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3344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980349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2593480"/>
      </p:ext>
    </p:extLst>
  </p:cSld>
  <p:clrMapOvr>
    <a:masterClrMapping/>
  </p:clrMapOv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203852"/>
      </p:ext>
    </p:extLst>
  </p:cSld>
  <p:clrMapOvr>
    <a:masterClrMapping/>
  </p:clrMapOv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353993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522145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795165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39520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7349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057144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887263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90060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83791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73131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402500"/>
      </p:ext>
    </p:extLst>
  </p:cSld>
  <p:clrMapOvr>
    <a:masterClrMapping/>
  </p:clrMapOv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1723470"/>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202227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066611"/>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464787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76408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7421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41038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7221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14806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085684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267162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874217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94670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68439276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9202055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4978005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7466266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1763303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9239241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0390560"/>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091581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12/2/2015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877135108"/>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08675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12/2/2015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8386642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787370"/>
      </p:ext>
    </p:extLst>
  </p:cSld>
  <p:clrMapOvr>
    <a:masterClrMapping/>
  </p:clrMapOv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9887920"/>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486294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929615"/>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9106692"/>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26844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52893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75973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5877911"/>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74808"/>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1374148"/>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535127"/>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2363434"/>
      </p:ext>
    </p:extLst>
  </p:cSld>
  <p:clrMapOvr>
    <a:masterClrMapping/>
  </p:clrMapOv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661362"/>
      </p:ext>
    </p:extLst>
  </p:cSld>
  <p:clrMapOvr>
    <a:masterClrMapping/>
  </p:clrMapOv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710602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538941"/>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37666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887388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88683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893797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64152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132240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53742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79758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E13D2727-8A27-F24C-95E5-C451B02101FA}" type="slidenum">
              <a:rPr lang="en-US"/>
              <a:pPr>
                <a:defRPr/>
              </a:pPr>
              <a:t>‹#›</a:t>
            </a:fld>
            <a:endParaRPr lang="en-US"/>
          </a:p>
        </p:txBody>
      </p:sp>
    </p:spTree>
    <p:extLst>
      <p:ext uri="{BB962C8B-B14F-4D97-AF65-F5344CB8AC3E}">
        <p14:creationId xmlns:p14="http://schemas.microsoft.com/office/powerpoint/2010/main" val="3205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75598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7415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8" y="274642"/>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43965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5585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45313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43824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67114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1"/>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15"/>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14246778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23845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898518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CD8E5D03-D46F-1F46-AFCB-1C215C77FAC3}" type="slidenum">
              <a:rPr lang="en-US"/>
              <a:pPr>
                <a:defRPr/>
              </a:pPr>
              <a:t>‹#›</a:t>
            </a:fld>
            <a:endParaRPr lang="en-US"/>
          </a:p>
        </p:txBody>
      </p:sp>
    </p:spTree>
    <p:extLst>
      <p:ext uri="{BB962C8B-B14F-4D97-AF65-F5344CB8AC3E}">
        <p14:creationId xmlns:p14="http://schemas.microsoft.com/office/powerpoint/2010/main" val="2004014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52066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332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22664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4815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91507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504520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2431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8" y="274642"/>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144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543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35158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13" y="898527"/>
            <a:ext cx="4227513" cy="5233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898527"/>
            <a:ext cx="4229100" cy="5233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defTabSz="914400">
              <a:buSzTx/>
              <a:defRPr/>
            </a:lvl1pPr>
          </a:lstStyle>
          <a:p>
            <a:pPr>
              <a:defRPr/>
            </a:pPr>
            <a:r>
              <a:rPr lang="en-US"/>
              <a:t>Efficient Runahead Execution</a:t>
            </a:r>
          </a:p>
        </p:txBody>
      </p:sp>
      <p:sp>
        <p:nvSpPr>
          <p:cNvPr id="6" name="Slide Number Placeholder 5"/>
          <p:cNvSpPr>
            <a:spLocks noGrp="1"/>
          </p:cNvSpPr>
          <p:nvPr>
            <p:ph type="sldNum" idx="11"/>
          </p:nvPr>
        </p:nvSpPr>
        <p:spPr/>
        <p:txBody>
          <a:bodyPr/>
          <a:lstStyle>
            <a:lvl1pPr defTabSz="914400">
              <a:buSzTx/>
              <a:defRPr/>
            </a:lvl1pPr>
          </a:lstStyle>
          <a:p>
            <a:pPr>
              <a:defRPr/>
            </a:pPr>
            <a:fld id="{0BD26C1E-232B-FD48-A151-52AF964320FD}" type="slidenum">
              <a:rPr lang="en-US"/>
              <a:pPr>
                <a:defRPr/>
              </a:pPr>
              <a:t>‹#›</a:t>
            </a:fld>
            <a:endParaRPr lang="en-US"/>
          </a:p>
        </p:txBody>
      </p:sp>
    </p:spTree>
    <p:extLst>
      <p:ext uri="{BB962C8B-B14F-4D97-AF65-F5344CB8AC3E}">
        <p14:creationId xmlns:p14="http://schemas.microsoft.com/office/powerpoint/2010/main" val="3906487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58933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923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1"/>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09"/>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07828564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2199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747079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39577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2217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14700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8975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21274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defTabSz="914400">
              <a:buSzTx/>
              <a:defRPr/>
            </a:lvl1pPr>
          </a:lstStyle>
          <a:p>
            <a:pPr>
              <a:defRPr/>
            </a:pPr>
            <a:r>
              <a:rPr lang="en-US"/>
              <a:t>Efficient Runahead Execution</a:t>
            </a:r>
          </a:p>
        </p:txBody>
      </p:sp>
      <p:sp>
        <p:nvSpPr>
          <p:cNvPr id="8" name="Slide Number Placeholder 7"/>
          <p:cNvSpPr>
            <a:spLocks noGrp="1"/>
          </p:cNvSpPr>
          <p:nvPr>
            <p:ph type="sldNum" idx="11"/>
          </p:nvPr>
        </p:nvSpPr>
        <p:spPr/>
        <p:txBody>
          <a:bodyPr/>
          <a:lstStyle>
            <a:lvl1pPr defTabSz="914400">
              <a:buSzTx/>
              <a:defRPr/>
            </a:lvl1pPr>
          </a:lstStyle>
          <a:p>
            <a:pPr>
              <a:defRPr/>
            </a:pPr>
            <a:fld id="{9AD77AD2-5747-EA4C-BA3F-C0DAFC67B376}" type="slidenum">
              <a:rPr lang="en-US"/>
              <a:pPr>
                <a:defRPr/>
              </a:pPr>
              <a:t>‹#›</a:t>
            </a:fld>
            <a:endParaRPr lang="en-US"/>
          </a:p>
        </p:txBody>
      </p:sp>
    </p:spTree>
    <p:extLst>
      <p:ext uri="{BB962C8B-B14F-4D97-AF65-F5344CB8AC3E}">
        <p14:creationId xmlns:p14="http://schemas.microsoft.com/office/powerpoint/2010/main" val="3985017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262473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96314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8" y="274642"/>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068062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18997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98646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6423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51061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0"/>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02"/>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84329703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99580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40635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defTabSz="914400">
              <a:buSzTx/>
              <a:defRPr/>
            </a:lvl1pPr>
          </a:lstStyle>
          <a:p>
            <a:pPr>
              <a:defRPr/>
            </a:pPr>
            <a:r>
              <a:rPr lang="en-US"/>
              <a:t>Efficient Runahead Execution</a:t>
            </a:r>
          </a:p>
        </p:txBody>
      </p:sp>
      <p:sp>
        <p:nvSpPr>
          <p:cNvPr id="4" name="Slide Number Placeholder 3"/>
          <p:cNvSpPr>
            <a:spLocks noGrp="1"/>
          </p:cNvSpPr>
          <p:nvPr>
            <p:ph type="sldNum" idx="11"/>
          </p:nvPr>
        </p:nvSpPr>
        <p:spPr/>
        <p:txBody>
          <a:bodyPr/>
          <a:lstStyle>
            <a:lvl1pPr defTabSz="914400">
              <a:buSzTx/>
              <a:defRPr/>
            </a:lvl1pPr>
          </a:lstStyle>
          <a:p>
            <a:pPr>
              <a:defRPr/>
            </a:pPr>
            <a:fld id="{75AC855F-A4D7-6A43-9F2E-EDA61BC6B634}" type="slidenum">
              <a:rPr lang="en-US"/>
              <a:pPr>
                <a:defRPr/>
              </a:pPr>
              <a:t>‹#›</a:t>
            </a:fld>
            <a:endParaRPr lang="en-US"/>
          </a:p>
        </p:txBody>
      </p:sp>
    </p:spTree>
    <p:extLst>
      <p:ext uri="{BB962C8B-B14F-4D97-AF65-F5344CB8AC3E}">
        <p14:creationId xmlns:p14="http://schemas.microsoft.com/office/powerpoint/2010/main" val="18964443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339076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99721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488514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73558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384994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61482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01366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4" y="274639"/>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2516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50598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2322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defTabSz="914400">
              <a:buSzTx/>
              <a:defRPr/>
            </a:lvl1pPr>
          </a:lstStyle>
          <a:p>
            <a:pPr>
              <a:defRPr/>
            </a:pPr>
            <a:r>
              <a:rPr lang="en-US"/>
              <a:t>Efficient Runahead Execution</a:t>
            </a:r>
          </a:p>
        </p:txBody>
      </p:sp>
      <p:sp>
        <p:nvSpPr>
          <p:cNvPr id="3" name="Slide Number Placeholder 2"/>
          <p:cNvSpPr>
            <a:spLocks noGrp="1"/>
          </p:cNvSpPr>
          <p:nvPr>
            <p:ph type="sldNum" idx="11"/>
          </p:nvPr>
        </p:nvSpPr>
        <p:spPr/>
        <p:txBody>
          <a:bodyPr/>
          <a:lstStyle>
            <a:lvl1pPr defTabSz="914400">
              <a:buSzTx/>
              <a:defRPr/>
            </a:lvl1pPr>
          </a:lstStyle>
          <a:p>
            <a:pPr>
              <a:defRPr/>
            </a:pPr>
            <a:fld id="{8AAF0C31-9E04-1A4F-8614-24260866A430}" type="slidenum">
              <a:rPr lang="en-US"/>
              <a:pPr>
                <a:defRPr/>
              </a:pPr>
              <a:t>‹#›</a:t>
            </a:fld>
            <a:endParaRPr lang="en-US"/>
          </a:p>
        </p:txBody>
      </p:sp>
    </p:spTree>
    <p:extLst>
      <p:ext uri="{BB962C8B-B14F-4D97-AF65-F5344CB8AC3E}">
        <p14:creationId xmlns:p14="http://schemas.microsoft.com/office/powerpoint/2010/main" val="23290523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05036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275613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39EBB16F-1377-E44B-ABD9-2F5ACE1C8EF6}" type="slidenum">
              <a:rPr lang="en-US"/>
              <a:pPr>
                <a:defRPr/>
              </a:pPr>
              <a:t>‹#›</a:t>
            </a:fld>
            <a:endParaRPr lang="en-US"/>
          </a:p>
        </p:txBody>
      </p:sp>
    </p:spTree>
    <p:extLst>
      <p:ext uri="{BB962C8B-B14F-4D97-AF65-F5344CB8AC3E}">
        <p14:creationId xmlns:p14="http://schemas.microsoft.com/office/powerpoint/2010/main" val="358465929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839C887-84FE-6D4A-8803-02BE50C94915}" type="slidenum">
              <a:rPr lang="en-US"/>
              <a:pPr>
                <a:defRPr/>
              </a:pPr>
              <a:t>‹#›</a:t>
            </a:fld>
            <a:endParaRPr lang="en-US"/>
          </a:p>
        </p:txBody>
      </p:sp>
    </p:spTree>
    <p:extLst>
      <p:ext uri="{BB962C8B-B14F-4D97-AF65-F5344CB8AC3E}">
        <p14:creationId xmlns:p14="http://schemas.microsoft.com/office/powerpoint/2010/main" val="174384302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4667FBB-D76E-834C-A0A9-026E68666476}" type="slidenum">
              <a:rPr lang="en-US"/>
              <a:pPr>
                <a:defRPr/>
              </a:pPr>
              <a:t>‹#›</a:t>
            </a:fld>
            <a:endParaRPr lang="en-US"/>
          </a:p>
        </p:txBody>
      </p:sp>
    </p:spTree>
    <p:extLst>
      <p:ext uri="{BB962C8B-B14F-4D97-AF65-F5344CB8AC3E}">
        <p14:creationId xmlns:p14="http://schemas.microsoft.com/office/powerpoint/2010/main" val="22119998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1BB4C55-069F-3C4B-BCDB-59F306F9E158}" type="slidenum">
              <a:rPr lang="en-US"/>
              <a:pPr>
                <a:defRPr/>
              </a:pPr>
              <a:t>‹#›</a:t>
            </a:fld>
            <a:endParaRPr lang="en-US"/>
          </a:p>
        </p:txBody>
      </p:sp>
    </p:spTree>
    <p:extLst>
      <p:ext uri="{BB962C8B-B14F-4D97-AF65-F5344CB8AC3E}">
        <p14:creationId xmlns:p14="http://schemas.microsoft.com/office/powerpoint/2010/main" val="405344401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2D61BD47-3295-9B41-8782-DA4E86610887}" type="slidenum">
              <a:rPr lang="en-US"/>
              <a:pPr>
                <a:defRPr/>
              </a:pPr>
              <a:t>‹#›</a:t>
            </a:fld>
            <a:endParaRPr lang="en-US"/>
          </a:p>
        </p:txBody>
      </p:sp>
    </p:spTree>
    <p:extLst>
      <p:ext uri="{BB962C8B-B14F-4D97-AF65-F5344CB8AC3E}">
        <p14:creationId xmlns:p14="http://schemas.microsoft.com/office/powerpoint/2010/main" val="9878404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C2A0415F-0A8A-7E4D-9103-E46415DC2BE2}" type="slidenum">
              <a:rPr lang="en-US"/>
              <a:pPr>
                <a:defRPr/>
              </a:pPr>
              <a:t>‹#›</a:t>
            </a:fld>
            <a:endParaRPr lang="en-US"/>
          </a:p>
        </p:txBody>
      </p:sp>
    </p:spTree>
    <p:extLst>
      <p:ext uri="{BB962C8B-B14F-4D97-AF65-F5344CB8AC3E}">
        <p14:creationId xmlns:p14="http://schemas.microsoft.com/office/powerpoint/2010/main" val="211026082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D62A06F2-8C09-464E-91C8-82AA85EEA535}" type="slidenum">
              <a:rPr lang="en-US"/>
              <a:pPr>
                <a:defRPr/>
              </a:pPr>
              <a:t>‹#›</a:t>
            </a:fld>
            <a:endParaRPr lang="en-US"/>
          </a:p>
        </p:txBody>
      </p:sp>
    </p:spTree>
    <p:extLst>
      <p:ext uri="{BB962C8B-B14F-4D97-AF65-F5344CB8AC3E}">
        <p14:creationId xmlns:p14="http://schemas.microsoft.com/office/powerpoint/2010/main" val="260384169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344ED0F-B240-2C41-8F49-A4DD7EAB65AF}" type="slidenum">
              <a:rPr lang="en-US"/>
              <a:pPr>
                <a:defRPr/>
              </a:pPr>
              <a:t>‹#›</a:t>
            </a:fld>
            <a:endParaRPr lang="en-US"/>
          </a:p>
        </p:txBody>
      </p:sp>
    </p:spTree>
    <p:extLst>
      <p:ext uri="{BB962C8B-B14F-4D97-AF65-F5344CB8AC3E}">
        <p14:creationId xmlns:p14="http://schemas.microsoft.com/office/powerpoint/2010/main" val="1610153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defTabSz="914400">
              <a:buSzTx/>
              <a:defRPr/>
            </a:lvl1pPr>
          </a:lstStyle>
          <a:p>
            <a:pPr>
              <a:defRPr/>
            </a:pPr>
            <a:r>
              <a:rPr lang="en-US"/>
              <a:t>Efficient Runahead Execution</a:t>
            </a:r>
          </a:p>
        </p:txBody>
      </p:sp>
      <p:sp>
        <p:nvSpPr>
          <p:cNvPr id="6" name="Slide Number Placeholder 5"/>
          <p:cNvSpPr>
            <a:spLocks noGrp="1"/>
          </p:cNvSpPr>
          <p:nvPr>
            <p:ph type="sldNum" idx="11"/>
          </p:nvPr>
        </p:nvSpPr>
        <p:spPr/>
        <p:txBody>
          <a:bodyPr/>
          <a:lstStyle>
            <a:lvl1pPr defTabSz="914400">
              <a:buSzTx/>
              <a:defRPr/>
            </a:lvl1pPr>
          </a:lstStyle>
          <a:p>
            <a:pPr>
              <a:defRPr/>
            </a:pPr>
            <a:fld id="{CB51CC62-91F7-0141-8210-B3B452B6D6B5}" type="slidenum">
              <a:rPr lang="en-US"/>
              <a:pPr>
                <a:defRPr/>
              </a:pPr>
              <a:t>‹#›</a:t>
            </a:fld>
            <a:endParaRPr lang="en-US"/>
          </a:p>
        </p:txBody>
      </p:sp>
    </p:spTree>
    <p:extLst>
      <p:ext uri="{BB962C8B-B14F-4D97-AF65-F5344CB8AC3E}">
        <p14:creationId xmlns:p14="http://schemas.microsoft.com/office/powerpoint/2010/main" val="2825947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E1D5158-6834-3845-9DC7-F605463A2741}" type="slidenum">
              <a:rPr lang="en-US"/>
              <a:pPr>
                <a:defRPr/>
              </a:pPr>
              <a:t>‹#›</a:t>
            </a:fld>
            <a:endParaRPr lang="en-US"/>
          </a:p>
        </p:txBody>
      </p:sp>
    </p:spTree>
    <p:extLst>
      <p:ext uri="{BB962C8B-B14F-4D97-AF65-F5344CB8AC3E}">
        <p14:creationId xmlns:p14="http://schemas.microsoft.com/office/powerpoint/2010/main" val="381470977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34A97E01-DAD1-3C40-94A0-5BE0FC110D36}" type="slidenum">
              <a:rPr lang="en-US"/>
              <a:pPr>
                <a:defRPr/>
              </a:pPr>
              <a:t>‹#›</a:t>
            </a:fld>
            <a:endParaRPr lang="en-US"/>
          </a:p>
        </p:txBody>
      </p:sp>
    </p:spTree>
    <p:extLst>
      <p:ext uri="{BB962C8B-B14F-4D97-AF65-F5344CB8AC3E}">
        <p14:creationId xmlns:p14="http://schemas.microsoft.com/office/powerpoint/2010/main" val="336561038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17CD950-9B5B-9C4B-93D6-E3182CD511F7}" type="slidenum">
              <a:rPr lang="en-US"/>
              <a:pPr>
                <a:defRPr/>
              </a:pPr>
              <a:t>‹#›</a:t>
            </a:fld>
            <a:endParaRPr lang="en-US"/>
          </a:p>
        </p:txBody>
      </p:sp>
    </p:spTree>
    <p:extLst>
      <p:ext uri="{BB962C8B-B14F-4D97-AF65-F5344CB8AC3E}">
        <p14:creationId xmlns:p14="http://schemas.microsoft.com/office/powerpoint/2010/main" val="76596735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A8DDBC3-D884-2E47-8093-E4FD50461282}" type="slidenum">
              <a:rPr lang="en-US"/>
              <a:pPr>
                <a:defRPr/>
              </a:pPr>
              <a:t>‹#›</a:t>
            </a:fld>
            <a:endParaRPr lang="en-US"/>
          </a:p>
        </p:txBody>
      </p:sp>
    </p:spTree>
    <p:extLst>
      <p:ext uri="{BB962C8B-B14F-4D97-AF65-F5344CB8AC3E}">
        <p14:creationId xmlns:p14="http://schemas.microsoft.com/office/powerpoint/2010/main" val="156781431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12AEAF5-FD66-4D48-BF23-89C764766103}" type="slidenum">
              <a:rPr lang="en-US" altLang="en-US"/>
              <a:pPr>
                <a:defRPr/>
              </a:pPr>
              <a:t>‹#›</a:t>
            </a:fld>
            <a:endParaRPr lang="en-US" altLang="en-US"/>
          </a:p>
        </p:txBody>
      </p:sp>
    </p:spTree>
    <p:extLst>
      <p:ext uri="{BB962C8B-B14F-4D97-AF65-F5344CB8AC3E}">
        <p14:creationId xmlns:p14="http://schemas.microsoft.com/office/powerpoint/2010/main" val="16696353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99D60C-0B37-2F4F-9848-243E249F755C}" type="slidenum">
              <a:rPr lang="en-US" altLang="en-US"/>
              <a:pPr>
                <a:defRPr/>
              </a:pPr>
              <a:t>‹#›</a:t>
            </a:fld>
            <a:endParaRPr lang="en-US" altLang="en-US"/>
          </a:p>
        </p:txBody>
      </p:sp>
    </p:spTree>
    <p:extLst>
      <p:ext uri="{BB962C8B-B14F-4D97-AF65-F5344CB8AC3E}">
        <p14:creationId xmlns:p14="http://schemas.microsoft.com/office/powerpoint/2010/main" val="5052414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8251B7-0C23-EB43-AE2E-DB4E4F3333FD}" type="slidenum">
              <a:rPr lang="en-US" altLang="en-US"/>
              <a:pPr>
                <a:defRPr/>
              </a:pPr>
              <a:t>‹#›</a:t>
            </a:fld>
            <a:endParaRPr lang="en-US" altLang="en-US"/>
          </a:p>
        </p:txBody>
      </p:sp>
    </p:spTree>
    <p:extLst>
      <p:ext uri="{BB962C8B-B14F-4D97-AF65-F5344CB8AC3E}">
        <p14:creationId xmlns:p14="http://schemas.microsoft.com/office/powerpoint/2010/main" val="416996573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944EEE-4C40-2E4B-9AB8-855DD987CD53}" type="slidenum">
              <a:rPr lang="en-US" altLang="en-US"/>
              <a:pPr>
                <a:defRPr/>
              </a:pPr>
              <a:t>‹#›</a:t>
            </a:fld>
            <a:endParaRPr lang="en-US" altLang="en-US"/>
          </a:p>
        </p:txBody>
      </p:sp>
    </p:spTree>
    <p:extLst>
      <p:ext uri="{BB962C8B-B14F-4D97-AF65-F5344CB8AC3E}">
        <p14:creationId xmlns:p14="http://schemas.microsoft.com/office/powerpoint/2010/main" val="270606305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04A774-4D4F-1A4E-8DC1-068BE278D149}" type="slidenum">
              <a:rPr lang="en-US" altLang="en-US"/>
              <a:pPr>
                <a:defRPr/>
              </a:pPr>
              <a:t>‹#›</a:t>
            </a:fld>
            <a:endParaRPr lang="en-US" altLang="en-US"/>
          </a:p>
        </p:txBody>
      </p:sp>
    </p:spTree>
    <p:extLst>
      <p:ext uri="{BB962C8B-B14F-4D97-AF65-F5344CB8AC3E}">
        <p14:creationId xmlns:p14="http://schemas.microsoft.com/office/powerpoint/2010/main" val="218939763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1BEA86-0F84-BF47-86C2-538ECDFF676A}" type="slidenum">
              <a:rPr lang="en-US" altLang="en-US"/>
              <a:pPr>
                <a:defRPr/>
              </a:pPr>
              <a:t>‹#›</a:t>
            </a:fld>
            <a:endParaRPr lang="en-US" altLang="en-US"/>
          </a:p>
        </p:txBody>
      </p:sp>
    </p:spTree>
    <p:extLst>
      <p:ext uri="{BB962C8B-B14F-4D97-AF65-F5344CB8AC3E}">
        <p14:creationId xmlns:p14="http://schemas.microsoft.com/office/powerpoint/2010/main" val="2446289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defTabSz="914400">
              <a:buSzTx/>
              <a:defRPr/>
            </a:lvl1pPr>
          </a:lstStyle>
          <a:p>
            <a:pPr>
              <a:defRPr/>
            </a:pPr>
            <a:r>
              <a:rPr lang="en-US"/>
              <a:t>Efficient Runahead Execution</a:t>
            </a:r>
          </a:p>
        </p:txBody>
      </p:sp>
      <p:sp>
        <p:nvSpPr>
          <p:cNvPr id="6" name="Slide Number Placeholder 5"/>
          <p:cNvSpPr>
            <a:spLocks noGrp="1"/>
          </p:cNvSpPr>
          <p:nvPr>
            <p:ph type="sldNum" idx="11"/>
          </p:nvPr>
        </p:nvSpPr>
        <p:spPr/>
        <p:txBody>
          <a:bodyPr/>
          <a:lstStyle>
            <a:lvl1pPr defTabSz="914400">
              <a:buSzTx/>
              <a:defRPr/>
            </a:lvl1pPr>
          </a:lstStyle>
          <a:p>
            <a:pPr>
              <a:defRPr/>
            </a:pPr>
            <a:fld id="{6F97B297-6382-0549-B56F-700782D11827}" type="slidenum">
              <a:rPr lang="en-US"/>
              <a:pPr>
                <a:defRPr/>
              </a:pPr>
              <a:t>‹#›</a:t>
            </a:fld>
            <a:endParaRPr lang="en-US"/>
          </a:p>
        </p:txBody>
      </p:sp>
    </p:spTree>
    <p:extLst>
      <p:ext uri="{BB962C8B-B14F-4D97-AF65-F5344CB8AC3E}">
        <p14:creationId xmlns:p14="http://schemas.microsoft.com/office/powerpoint/2010/main" val="3912368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5FB38C-C3F7-CD4D-9F4F-F0871728E7B7}" type="slidenum">
              <a:rPr lang="en-US" altLang="en-US"/>
              <a:pPr>
                <a:defRPr/>
              </a:pPr>
              <a:t>‹#›</a:t>
            </a:fld>
            <a:endParaRPr lang="en-US" altLang="en-US"/>
          </a:p>
        </p:txBody>
      </p:sp>
    </p:spTree>
    <p:extLst>
      <p:ext uri="{BB962C8B-B14F-4D97-AF65-F5344CB8AC3E}">
        <p14:creationId xmlns:p14="http://schemas.microsoft.com/office/powerpoint/2010/main" val="7631479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71A6BD-2D5A-024D-90DE-889F0B49A540}" type="slidenum">
              <a:rPr lang="en-US" altLang="en-US"/>
              <a:pPr>
                <a:defRPr/>
              </a:pPr>
              <a:t>‹#›</a:t>
            </a:fld>
            <a:endParaRPr lang="en-US" altLang="en-US"/>
          </a:p>
        </p:txBody>
      </p:sp>
    </p:spTree>
    <p:extLst>
      <p:ext uri="{BB962C8B-B14F-4D97-AF65-F5344CB8AC3E}">
        <p14:creationId xmlns:p14="http://schemas.microsoft.com/office/powerpoint/2010/main" val="311835627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19A89A1-AAD3-7740-A360-6676F77261BA}" type="slidenum">
              <a:rPr lang="en-US" altLang="en-US"/>
              <a:pPr>
                <a:defRPr/>
              </a:pPr>
              <a:t>‹#›</a:t>
            </a:fld>
            <a:endParaRPr lang="en-US" altLang="en-US"/>
          </a:p>
        </p:txBody>
      </p:sp>
    </p:spTree>
    <p:extLst>
      <p:ext uri="{BB962C8B-B14F-4D97-AF65-F5344CB8AC3E}">
        <p14:creationId xmlns:p14="http://schemas.microsoft.com/office/powerpoint/2010/main" val="2627374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1522526-ED99-BD47-9F69-4947EBDDB1CC}" type="slidenum">
              <a:rPr lang="en-US" altLang="en-US"/>
              <a:pPr>
                <a:defRPr/>
              </a:pPr>
              <a:t>‹#›</a:t>
            </a:fld>
            <a:endParaRPr lang="en-US" altLang="en-US"/>
          </a:p>
        </p:txBody>
      </p:sp>
    </p:spTree>
    <p:extLst>
      <p:ext uri="{BB962C8B-B14F-4D97-AF65-F5344CB8AC3E}">
        <p14:creationId xmlns:p14="http://schemas.microsoft.com/office/powerpoint/2010/main" val="219003868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32E2DB-62A8-0047-9145-67E9E4765DF5}" type="slidenum">
              <a:rPr lang="en-US" altLang="en-US"/>
              <a:pPr>
                <a:defRPr/>
              </a:pPr>
              <a:t>‹#›</a:t>
            </a:fld>
            <a:endParaRPr lang="en-US" altLang="en-US"/>
          </a:p>
        </p:txBody>
      </p:sp>
    </p:spTree>
    <p:extLst>
      <p:ext uri="{BB962C8B-B14F-4D97-AF65-F5344CB8AC3E}">
        <p14:creationId xmlns:p14="http://schemas.microsoft.com/office/powerpoint/2010/main" val="96004766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C2AEEC6-62CC-3D46-A929-0AB8177BD99B}" type="slidenum">
              <a:rPr lang="en-US" altLang="en-US"/>
              <a:pPr>
                <a:defRPr/>
              </a:pPr>
              <a:t>‹#›</a:t>
            </a:fld>
            <a:endParaRPr lang="en-US" altLang="en-US"/>
          </a:p>
        </p:txBody>
      </p:sp>
    </p:spTree>
    <p:extLst>
      <p:ext uri="{BB962C8B-B14F-4D97-AF65-F5344CB8AC3E}">
        <p14:creationId xmlns:p14="http://schemas.microsoft.com/office/powerpoint/2010/main" val="181470802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7A8FFE-51DB-B144-B2C6-39D979322299}" type="slidenum">
              <a:rPr lang="en-US" altLang="en-US"/>
              <a:pPr>
                <a:defRPr/>
              </a:pPr>
              <a:t>‹#›</a:t>
            </a:fld>
            <a:endParaRPr lang="en-US" altLang="en-US"/>
          </a:p>
        </p:txBody>
      </p:sp>
    </p:spTree>
    <p:extLst>
      <p:ext uri="{BB962C8B-B14F-4D97-AF65-F5344CB8AC3E}">
        <p14:creationId xmlns:p14="http://schemas.microsoft.com/office/powerpoint/2010/main" val="95173329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72F788-B339-364B-8502-7FCBCA4587F5}" type="slidenum">
              <a:rPr lang="en-US" altLang="en-US"/>
              <a:pPr>
                <a:defRPr/>
              </a:pPr>
              <a:t>‹#›</a:t>
            </a:fld>
            <a:endParaRPr lang="en-US" altLang="en-US"/>
          </a:p>
        </p:txBody>
      </p:sp>
    </p:spTree>
    <p:extLst>
      <p:ext uri="{BB962C8B-B14F-4D97-AF65-F5344CB8AC3E}">
        <p14:creationId xmlns:p14="http://schemas.microsoft.com/office/powerpoint/2010/main" val="89989891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75F8DD-121C-6046-ABE3-6F5ECEDC3CEF}" type="slidenum">
              <a:rPr lang="en-US" altLang="en-US"/>
              <a:pPr>
                <a:defRPr/>
              </a:pPr>
              <a:t>‹#›</a:t>
            </a:fld>
            <a:endParaRPr lang="en-US" altLang="en-US"/>
          </a:p>
        </p:txBody>
      </p:sp>
    </p:spTree>
    <p:extLst>
      <p:ext uri="{BB962C8B-B14F-4D97-AF65-F5344CB8AC3E}">
        <p14:creationId xmlns:p14="http://schemas.microsoft.com/office/powerpoint/2010/main" val="241782439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484807-94ED-2445-B689-2F64D7E9AA34}" type="slidenum">
              <a:rPr lang="en-US" altLang="en-US"/>
              <a:pPr>
                <a:defRPr/>
              </a:pPr>
              <a:t>‹#›</a:t>
            </a:fld>
            <a:endParaRPr lang="en-US" altLang="en-US"/>
          </a:p>
        </p:txBody>
      </p:sp>
    </p:spTree>
    <p:extLst>
      <p:ext uri="{BB962C8B-B14F-4D97-AF65-F5344CB8AC3E}">
        <p14:creationId xmlns:p14="http://schemas.microsoft.com/office/powerpoint/2010/main" val="10423347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4.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4.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4.pn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4.pn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4.pn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jpe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4.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9.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400">
              <a:solidFill>
                <a:srgbClr val="FFFFFF"/>
              </a:solidFill>
            </a:endParaRPr>
          </a:p>
        </p:txBody>
      </p:sp>
      <p:sp>
        <p:nvSpPr>
          <p:cNvPr id="2050"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endParaRPr>
          </a:p>
        </p:txBody>
      </p:sp>
      <p:sp>
        <p:nvSpPr>
          <p:cNvPr id="2051"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endParaRPr>
          </a:p>
        </p:txBody>
      </p:sp>
      <p:sp>
        <p:nvSpPr>
          <p:cNvPr id="2052" name="Rectangle 4"/>
          <p:cNvSpPr>
            <a:spLocks noGrp="1" noChangeArrowheads="1"/>
          </p:cNvSpPr>
          <p:nvPr>
            <p:ph type="title"/>
          </p:nvPr>
        </p:nvSpPr>
        <p:spPr bwMode="auto">
          <a:xfrm>
            <a:off x="228600" y="152400"/>
            <a:ext cx="8609013" cy="1065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body" idx="1"/>
          </p:nvPr>
        </p:nvSpPr>
        <p:spPr bwMode="auto">
          <a:xfrm>
            <a:off x="228600" y="898525"/>
            <a:ext cx="8609013" cy="5233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4" name="Rectangle 6"/>
          <p:cNvSpPr>
            <a:spLocks noGrp="1" noChangeArrowheads="1"/>
          </p:cNvSpPr>
          <p:nvPr>
            <p:ph type="dt"/>
          </p:nvPr>
        </p:nvSpPr>
        <p:spPr bwMode="auto">
          <a:xfrm>
            <a:off x="457200" y="6242050"/>
            <a:ext cx="2132013"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defTabSz="457200">
              <a:buClrTx/>
              <a:buSzPct val="100000"/>
              <a:buFontTx/>
              <a:buNone/>
              <a:tabLst>
                <a:tab pos="723900" algn="l"/>
                <a:tab pos="1447800" algn="l"/>
              </a:tabLst>
              <a:defRPr sz="1200">
                <a:solidFill>
                  <a:srgbClr val="000000"/>
                </a:solidFill>
                <a:latin typeface="Garamond"/>
                <a:cs typeface="Arial" charset="0"/>
              </a:defRPr>
            </a:lvl1pPr>
          </a:lstStyle>
          <a:p>
            <a:pPr>
              <a:defRPr/>
            </a:pPr>
            <a:r>
              <a:rPr lang="en-US"/>
              <a:t>Efficient Runahead Execution</a:t>
            </a:r>
          </a:p>
        </p:txBody>
      </p:sp>
      <p:sp>
        <p:nvSpPr>
          <p:cNvPr id="2055"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400">
              <a:solidFill>
                <a:srgbClr val="FFFFFF"/>
              </a:solidFill>
            </a:endParaRPr>
          </a:p>
        </p:txBody>
      </p:sp>
      <p:sp>
        <p:nvSpPr>
          <p:cNvPr id="2056" name="Rectangle 8"/>
          <p:cNvSpPr>
            <a:spLocks noGrp="1" noChangeArrowheads="1"/>
          </p:cNvSpPr>
          <p:nvPr>
            <p:ph type="sldNum"/>
          </p:nvPr>
        </p:nvSpPr>
        <p:spPr bwMode="auto">
          <a:xfrm>
            <a:off x="6777038" y="6318250"/>
            <a:ext cx="2132012"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defTabSz="457200">
              <a:buClrTx/>
              <a:buSzPct val="100000"/>
              <a:buFontTx/>
              <a:buNone/>
              <a:tabLst>
                <a:tab pos="723900" algn="l"/>
                <a:tab pos="1447800" algn="l"/>
              </a:tabLst>
              <a:defRPr sz="1200">
                <a:solidFill>
                  <a:srgbClr val="000000"/>
                </a:solidFill>
                <a:latin typeface="Garamond"/>
                <a:cs typeface="Arial" charset="0"/>
              </a:defRPr>
            </a:lvl1pPr>
          </a:lstStyle>
          <a:p>
            <a:pPr>
              <a:defRPr/>
            </a:pPr>
            <a:fld id="{301808A3-3390-F94E-8D99-834D8F8F03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charset="0"/>
        <a:defRPr sz="2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75191526"/>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2026235440"/>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81550188"/>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62913987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fontAlgn="auto">
              <a:spcBef>
                <a:spcPts val="0"/>
              </a:spcBef>
              <a:spcAft>
                <a:spcPts val="0"/>
              </a:spcAft>
            </a:pPr>
            <a:fld id="{9FD9DB3E-E709-42CF-B11F-1DFE1D210A82}" type="datetime1">
              <a:rPr lang="en-US" smtClean="0">
                <a:solidFill>
                  <a:prstClr val="black">
                    <a:alpha val="75000"/>
                  </a:prstClr>
                </a:solidFill>
                <a:latin typeface="Calibri"/>
                <a:ea typeface="+mn-ea"/>
                <a:cs typeface="+mn-cs"/>
              </a:rPr>
              <a:pPr fontAlgn="auto">
                <a:spcBef>
                  <a:spcPts val="0"/>
                </a:spcBef>
                <a:spcAft>
                  <a:spcPts val="0"/>
                </a:spcAft>
              </a:pPr>
              <a:t>12/2/2015</a:t>
            </a:fld>
            <a:endParaRPr lang="en-US">
              <a:solidFill>
                <a:prstClr val="black">
                  <a:alpha val="75000"/>
                </a:prstClr>
              </a:solidFill>
              <a:latin typeface="Calibri"/>
              <a:ea typeface="+mn-ea"/>
              <a:cs typeface="+mn-cs"/>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fontAlgn="auto">
              <a:spcBef>
                <a:spcPts val="0"/>
              </a:spcBef>
              <a:spcAft>
                <a:spcPts val="0"/>
              </a:spcAft>
            </a:pPr>
            <a:endParaRPr lang="en-US" dirty="0">
              <a:solidFill>
                <a:prstClr val="black">
                  <a:alpha val="75000"/>
                </a:prstClr>
              </a:solidFill>
              <a:latin typeface="Calibri"/>
              <a:ea typeface="+mn-ea"/>
              <a:cs typeface="+mn-cs"/>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pPr fontAlgn="auto">
              <a:spcBef>
                <a:spcPts val="0"/>
              </a:spcBef>
              <a:spcAft>
                <a:spcPts val="0"/>
              </a:spcAft>
            </a:pPr>
            <a:fld id="{659951FD-F195-4FF4-B5D0-ABFF8986B8DF}" type="slidenum">
              <a:rPr lang="en-US" smtClean="0">
                <a:solidFill>
                  <a:prstClr val="black"/>
                </a:solidFill>
                <a:latin typeface="Calibri"/>
                <a:ea typeface="+mn-ea"/>
                <a:cs typeface="+mn-cs"/>
              </a:rPr>
              <a:pPr fontAlgn="auto">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363952817"/>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fontAlgn="auto">
              <a:spcBef>
                <a:spcPts val="0"/>
              </a:spcBef>
              <a:spcAft>
                <a:spcPts val="0"/>
              </a:spcAft>
            </a:pPr>
            <a:fld id="{6F400BD0-49BF-48FC-8114-37C1D4F5AB3D}" type="slidenum">
              <a:rPr lang="en-US" altLang="en-US">
                <a:solidFill>
                  <a:srgbClr val="000000"/>
                </a:solidFill>
                <a:ea typeface="+mn-ea"/>
                <a:cs typeface="+mn-cs"/>
              </a:rPr>
              <a:pPr defTabSz="914024"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027765483"/>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dirty="0">
              <a:solidFill>
                <a:srgbClr val="000000"/>
              </a:solidFill>
              <a:ea typeface="+mn-ea"/>
              <a:cs typeface="+mn-cs"/>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3730718490"/>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6675"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6676"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7699"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7700"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8724"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9747"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9748"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6563"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28341619-9B05-D549-BCB5-2E6DBC7BFB05}" type="slidenum">
              <a:rPr lang="en-US"/>
              <a:pPr>
                <a:defRPr/>
              </a:pPr>
              <a:t>‹#›</a:t>
            </a:fld>
            <a:endParaRPr lang="en-US"/>
          </a:p>
        </p:txBody>
      </p:sp>
      <p:sp>
        <p:nvSpPr>
          <p:cNvPr id="66566"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567"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73"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0771"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836A2B9C-00D8-FC4F-B586-69288F39B0CC}" type="slidenum">
              <a:rPr lang="en-US" altLang="en-US"/>
              <a:pPr>
                <a:defRPr/>
              </a:pPr>
              <a:t>‹#›</a:t>
            </a:fld>
            <a:endParaRPr lang="en-US" altLang="en-US"/>
          </a:p>
        </p:txBody>
      </p:sp>
      <p:sp>
        <p:nvSpPr>
          <p:cNvPr id="160774"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07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60776" name="Picture 7" descr="safari.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179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77279EE-300E-364C-B741-9FE8B61AE14B}" type="slidenum">
              <a:rPr lang="en-US" altLang="en-US"/>
              <a:pPr>
                <a:defRPr/>
              </a:pPr>
              <a:t>‹#›</a:t>
            </a:fld>
            <a:endParaRPr lang="en-US" altLang="en-US"/>
          </a:p>
        </p:txBody>
      </p:sp>
      <p:sp>
        <p:nvSpPr>
          <p:cNvPr id="16179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7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61800" name="Picture 7" descr="safari.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162819" name="Text Placeholder 2"/>
          <p:cNvSpPr>
            <a:spLocks noGrp="1"/>
          </p:cNvSpPr>
          <p:nvPr>
            <p:ph type="body" idx="1"/>
          </p:nvPr>
        </p:nvSpPr>
        <p:spPr bwMode="auto">
          <a:xfrm>
            <a:off x="123825" y="1250950"/>
            <a:ext cx="8897938" cy="522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825" y="6543675"/>
            <a:ext cx="1820863" cy="228600"/>
          </a:xfrm>
          <a:prstGeom prst="rect">
            <a:avLst/>
          </a:prstGeom>
        </p:spPr>
        <p:txBody>
          <a:bodyPr vert="horz" lIns="91440" tIns="45720" rIns="91440" bIns="45720" rtlCol="0" anchor="ctr"/>
          <a:lstStyle>
            <a:lvl1pPr algn="l" fontAlgn="auto">
              <a:spcBef>
                <a:spcPts val="0"/>
              </a:spcBef>
              <a:spcAft>
                <a:spcPts val="0"/>
              </a:spcAft>
              <a:defRPr sz="950" smtClean="0">
                <a:solidFill>
                  <a:prstClr val="black">
                    <a:alpha val="75000"/>
                  </a:prstClr>
                </a:solidFill>
                <a:latin typeface="Calibri"/>
                <a:ea typeface="+mn-ea"/>
                <a:cs typeface="+mn-cs"/>
              </a:defRPr>
            </a:lvl1pPr>
          </a:lstStyle>
          <a:p>
            <a:pPr>
              <a:defRPr/>
            </a:pPr>
            <a:fld id="{45A6AD93-9D40-8049-9447-D7ED959ADF8E}" type="datetime1">
              <a:rPr lang="en-US"/>
              <a:pPr>
                <a:defRPr/>
              </a:pPr>
              <a:t>12/2/2015</a:t>
            </a:fld>
            <a:endParaRPr lang="en-US"/>
          </a:p>
        </p:txBody>
      </p:sp>
      <p:sp>
        <p:nvSpPr>
          <p:cNvPr id="5" name="Footer Placeholder 4"/>
          <p:cNvSpPr>
            <a:spLocks noGrp="1"/>
          </p:cNvSpPr>
          <p:nvPr>
            <p:ph type="ftr" sz="quarter" idx="3"/>
          </p:nvPr>
        </p:nvSpPr>
        <p:spPr>
          <a:xfrm>
            <a:off x="2549525" y="6543675"/>
            <a:ext cx="3771900" cy="228600"/>
          </a:xfrm>
          <a:prstGeom prst="rect">
            <a:avLst/>
          </a:prstGeom>
        </p:spPr>
        <p:txBody>
          <a:bodyPr vert="horz" lIns="91440" tIns="45720" rIns="91440" bIns="45720" rtlCol="0" anchor="ctr"/>
          <a:lstStyle>
            <a:lvl1pPr algn="l" fontAlgn="auto">
              <a:spcBef>
                <a:spcPts val="0"/>
              </a:spcBef>
              <a:spcAft>
                <a:spcPts val="0"/>
              </a:spcAft>
              <a:defRPr sz="950" cap="all" baseline="0" dirty="0">
                <a:solidFill>
                  <a:prstClr val="black">
                    <a:alpha val="75000"/>
                  </a:prstClr>
                </a:solidFill>
                <a:latin typeface="Calibri"/>
                <a:ea typeface="+mn-ea"/>
                <a:cs typeface="+mn-cs"/>
              </a:defRPr>
            </a:lvl1pPr>
          </a:lstStyle>
          <a:p>
            <a:pPr>
              <a:defRPr/>
            </a:pPr>
            <a:endParaRPr lang="en-US"/>
          </a:p>
        </p:txBody>
      </p:sp>
      <p:sp>
        <p:nvSpPr>
          <p:cNvPr id="8" name="Slide Number Placeholder 7"/>
          <p:cNvSpPr>
            <a:spLocks noGrp="1"/>
          </p:cNvSpPr>
          <p:nvPr>
            <p:ph type="sldNum" sz="quarter" idx="4"/>
          </p:nvPr>
        </p:nvSpPr>
        <p:spPr>
          <a:xfrm>
            <a:off x="6924675" y="6456363"/>
            <a:ext cx="2057400" cy="365125"/>
          </a:xfrm>
          <a:prstGeom prst="rect">
            <a:avLst/>
          </a:prstGeom>
        </p:spPr>
        <p:txBody>
          <a:bodyPr vert="horz" lIns="91440" tIns="45720" rIns="91440" bIns="45720" rtlCol="0" anchor="ctr"/>
          <a:lstStyle>
            <a:lvl1pPr algn="r" fontAlgn="auto">
              <a:spcBef>
                <a:spcPts val="0"/>
              </a:spcBef>
              <a:spcAft>
                <a:spcPts val="0"/>
              </a:spcAft>
              <a:defRPr sz="1600" smtClean="0">
                <a:solidFill>
                  <a:prstClr val="black"/>
                </a:solidFill>
                <a:latin typeface="Calibri"/>
                <a:ea typeface="+mn-ea"/>
                <a:cs typeface="+mn-cs"/>
              </a:defRPr>
            </a:lvl1pPr>
          </a:lstStyle>
          <a:p>
            <a:pPr>
              <a:defRPr/>
            </a:pPr>
            <a:fld id="{9EB63477-053D-914E-8DD6-FA2154DE32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Lst>
  <p:timing>
    <p:tnLst>
      <p:par>
        <p:cTn id="1" dur="indefinite" restart="never" nodeType="tmRoot"/>
      </p:par>
    </p:tnLst>
  </p:timing>
  <p:hf hdr="0" ftr="0" dt="0"/>
  <p:txStyles>
    <p:titleStyle>
      <a:lvl1pPr algn="ctr" rtl="0" fontAlgn="base">
        <a:lnSpc>
          <a:spcPct val="90000"/>
        </a:lnSpc>
        <a:spcBef>
          <a:spcPct val="0"/>
        </a:spcBef>
        <a:spcAft>
          <a:spcPct val="0"/>
        </a:spcAft>
        <a:defRPr sz="4800" kern="1200" spc="-120">
          <a:solidFill>
            <a:schemeClr val="bg1"/>
          </a:solidFill>
          <a:latin typeface="+mj-lt"/>
          <a:ea typeface="ＭＳ Ｐゴシック" charset="0"/>
          <a:cs typeface="ＭＳ Ｐゴシック" charset="0"/>
        </a:defRPr>
      </a:lvl1pPr>
      <a:lvl2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2pPr>
      <a:lvl3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3pPr>
      <a:lvl4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4pPr>
      <a:lvl5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5pPr>
      <a:lvl6pPr marL="4572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6pPr>
      <a:lvl7pPr marL="9144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7pPr>
      <a:lvl8pPr marL="13716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8pPr>
      <a:lvl9pPr marL="18288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9pPr>
    </p:titleStyle>
    <p:bodyStyle>
      <a:lvl1pPr marL="182563" indent="-182563" algn="l" rtl="0" fontAlgn="base">
        <a:lnSpc>
          <a:spcPct val="85000"/>
        </a:lnSpc>
        <a:spcBef>
          <a:spcPts val="1300"/>
        </a:spcBef>
        <a:spcAft>
          <a:spcPct val="0"/>
        </a:spcAft>
        <a:buFont typeface="Arial" charset="0"/>
        <a:buChar char="•"/>
        <a:defRPr sz="2800" i="1" kern="1200">
          <a:solidFill>
            <a:schemeClr val="tx1"/>
          </a:solidFill>
          <a:latin typeface="+mn-lt"/>
          <a:ea typeface="ＭＳ Ｐゴシック" charset="0"/>
          <a:cs typeface="ＭＳ Ｐゴシック" charset="0"/>
        </a:defRPr>
      </a:lvl1pPr>
      <a:lvl2pPr marL="365125" indent="-182563" algn="l" rtl="0" fontAlgn="base">
        <a:lnSpc>
          <a:spcPct val="85000"/>
        </a:lnSpc>
        <a:spcBef>
          <a:spcPts val="600"/>
        </a:spcBef>
        <a:spcAft>
          <a:spcPct val="0"/>
        </a:spcAft>
        <a:buFont typeface="Calibri" charset="0"/>
        <a:buChar char="‐"/>
        <a:defRPr sz="2400" kern="1200">
          <a:solidFill>
            <a:schemeClr val="tx1"/>
          </a:solidFill>
          <a:latin typeface="+mn-lt"/>
          <a:ea typeface="ＭＳ Ｐゴシック" charset="0"/>
          <a:cs typeface="+mn-cs"/>
        </a:defRPr>
      </a:lvl2pPr>
      <a:lvl3pPr marL="547688" indent="-182563" algn="l" rtl="0" fontAlgn="base">
        <a:lnSpc>
          <a:spcPct val="85000"/>
        </a:lnSpc>
        <a:spcBef>
          <a:spcPts val="600"/>
        </a:spcBef>
        <a:spcAft>
          <a:spcPct val="0"/>
        </a:spcAft>
        <a:buFont typeface="Arial" charset="0"/>
        <a:buChar char="•"/>
        <a:defRPr sz="2000" i="1" kern="1200">
          <a:solidFill>
            <a:schemeClr val="tx1"/>
          </a:solidFill>
          <a:latin typeface="+mn-lt"/>
          <a:ea typeface="ＭＳ Ｐゴシック" charset="0"/>
          <a:cs typeface="+mn-cs"/>
        </a:defRPr>
      </a:lvl3pPr>
      <a:lvl4pPr marL="730250" indent="-182563" algn="l" rtl="0" fontAlgn="base">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914400" indent="-182563" algn="l" rtl="0" fontAlgn="base">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hyperlink" Target="https://www.ece.cmu.edu/~calcm/doku.php?id=seminars:seminar_12_2_15" TargetMode="Externa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hyperlink" Target="http://www.cs.virginia.edu/~robins/YouAndYourResearch.html" TargetMode="External"/><Relationship Id="rId2" Type="http://schemas.openxmlformats.org/officeDocument/2006/relationships/hyperlink" Target="http://research.microsoft.com/en-us/um/people/simonpj/papers/giving-a-talk/giving-a-talk.htm" TargetMode="Externa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66713" y="1508125"/>
            <a:ext cx="8428037" cy="1920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buSzPct val="100000"/>
              <a:defRPr/>
            </a:pPr>
            <a:r>
              <a:rPr lang="en-US" sz="4000" dirty="0" smtClean="0">
                <a:solidFill>
                  <a:srgbClr val="006633"/>
                </a:solidFill>
                <a:latin typeface="Garamond" charset="0"/>
              </a:rPr>
              <a:t>18-740: Computer Architecture</a:t>
            </a:r>
            <a:br>
              <a:rPr lang="en-US" sz="4000" dirty="0" smtClean="0">
                <a:solidFill>
                  <a:srgbClr val="006633"/>
                </a:solidFill>
                <a:latin typeface="Garamond" charset="0"/>
              </a:rPr>
            </a:br>
            <a:r>
              <a:rPr lang="en-US" sz="4000" dirty="0" smtClean="0">
                <a:solidFill>
                  <a:srgbClr val="006633"/>
                </a:solidFill>
                <a:latin typeface="Garamond" charset="0"/>
              </a:rPr>
              <a:t>Last Recitation</a:t>
            </a:r>
          </a:p>
        </p:txBody>
      </p:sp>
      <p:sp>
        <p:nvSpPr>
          <p:cNvPr id="4098" name="Text Box 2"/>
          <p:cNvSpPr txBox="1">
            <a:spLocks noChangeArrowheads="1"/>
          </p:cNvSpPr>
          <p:nvPr/>
        </p:nvSpPr>
        <p:spPr bwMode="auto">
          <a:xfrm>
            <a:off x="685800" y="3581400"/>
            <a:ext cx="7848600" cy="290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spcBef>
                <a:spcPts val="600"/>
              </a:spcBef>
              <a:buSzPct val="65000"/>
              <a:defRPr/>
            </a:pPr>
            <a:endParaRPr lang="en-US" i="1" dirty="0" smtClean="0">
              <a:latin typeface="Tahoma" charset="0"/>
            </a:endParaRPr>
          </a:p>
          <a:p>
            <a:pPr algn="ctr" defTabSz="457200">
              <a:spcBef>
                <a:spcPts val="600"/>
              </a:spcBef>
              <a:buSzPct val="65000"/>
              <a:defRPr/>
            </a:pPr>
            <a:endParaRPr lang="en-US" dirty="0" smtClean="0">
              <a:latin typeface="Tahoma" charset="0"/>
            </a:endParaRPr>
          </a:p>
          <a:p>
            <a:pPr algn="ctr" defTabSz="457200">
              <a:spcBef>
                <a:spcPts val="600"/>
              </a:spcBef>
              <a:buSzPct val="65000"/>
              <a:defRPr/>
            </a:pPr>
            <a:r>
              <a:rPr lang="en-US" dirty="0" smtClean="0">
                <a:solidFill>
                  <a:srgbClr val="003399"/>
                </a:solidFill>
                <a:latin typeface="Tahoma" charset="0"/>
              </a:rPr>
              <a:t>Prof. Onur Mutlu</a:t>
            </a:r>
          </a:p>
          <a:p>
            <a:pPr algn="ctr" defTabSz="457200">
              <a:spcBef>
                <a:spcPts val="600"/>
              </a:spcBef>
              <a:buSzPct val="65000"/>
              <a:defRPr/>
            </a:pPr>
            <a:r>
              <a:rPr lang="en-US" dirty="0" smtClean="0">
                <a:latin typeface="Tahoma" charset="0"/>
              </a:rPr>
              <a:t>Carnegie Mellon University</a:t>
            </a:r>
          </a:p>
          <a:p>
            <a:pPr algn="ctr" defTabSz="457200">
              <a:spcBef>
                <a:spcPts val="600"/>
              </a:spcBef>
              <a:buSzPct val="65000"/>
              <a:defRPr/>
            </a:pPr>
            <a:r>
              <a:rPr lang="en-US" dirty="0" smtClean="0">
                <a:latin typeface="Tahoma" charset="0"/>
              </a:rPr>
              <a:t>Fall 2015</a:t>
            </a:r>
          </a:p>
          <a:p>
            <a:pPr algn="ctr" defTabSz="457200">
              <a:spcBef>
                <a:spcPts val="600"/>
              </a:spcBef>
              <a:buSzPct val="65000"/>
              <a:defRPr/>
            </a:pPr>
            <a:r>
              <a:rPr lang="en-US" dirty="0" smtClean="0">
                <a:latin typeface="Tahoma" charset="0"/>
              </a:rPr>
              <a:t>December </a:t>
            </a:r>
            <a:r>
              <a:rPr lang="en-US" dirty="0">
                <a:latin typeface="Tahoma" charset="0"/>
              </a:rPr>
              <a:t>1</a:t>
            </a:r>
            <a:r>
              <a:rPr lang="en-US" dirty="0" smtClean="0">
                <a:latin typeface="Tahoma" charset="0"/>
              </a:rPr>
              <a:t>, 2015</a:t>
            </a:r>
          </a:p>
          <a:p>
            <a:pPr algn="ctr" defTabSz="457200">
              <a:spcBef>
                <a:spcPts val="600"/>
              </a:spcBef>
              <a:buSzPct val="65000"/>
              <a:defRPr/>
            </a:pPr>
            <a:endParaRPr lang="en-US" dirty="0" smtClean="0">
              <a:latin typeface="Tahoma"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Computer Architecture Seminars</a:t>
            </a:r>
            <a:endParaRPr lang="en-US" dirty="0"/>
          </a:p>
        </p:txBody>
      </p:sp>
      <p:sp>
        <p:nvSpPr>
          <p:cNvPr id="3" name="Content Placeholder 2"/>
          <p:cNvSpPr>
            <a:spLocks noGrp="1"/>
          </p:cNvSpPr>
          <p:nvPr>
            <p:ph idx="1"/>
          </p:nvPr>
        </p:nvSpPr>
        <p:spPr/>
        <p:txBody>
          <a:bodyPr/>
          <a:lstStyle/>
          <a:p>
            <a:r>
              <a:rPr lang="en-US" dirty="0" smtClean="0"/>
              <a:t>Multiple seminars on Dec 14, 15</a:t>
            </a:r>
          </a:p>
          <a:p>
            <a:r>
              <a:rPr lang="en-US" dirty="0" smtClean="0"/>
              <a:t>Stay tuned.</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10</a:t>
            </a:fld>
            <a:endParaRPr lang="en-US"/>
          </a:p>
        </p:txBody>
      </p:sp>
    </p:spTree>
    <p:extLst>
      <p:ext uri="{BB962C8B-B14F-4D97-AF65-F5344CB8AC3E}">
        <p14:creationId xmlns:p14="http://schemas.microsoft.com/office/powerpoint/2010/main" val="1206522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rPr>
              <a:t>Agenda</a:t>
            </a:r>
          </a:p>
        </p:txBody>
      </p:sp>
      <p:sp>
        <p:nvSpPr>
          <p:cNvPr id="18435" name="Content Placeholder 2"/>
          <p:cNvSpPr>
            <a:spLocks noGrp="1"/>
          </p:cNvSpPr>
          <p:nvPr>
            <p:ph idx="1"/>
          </p:nvPr>
        </p:nvSpPr>
        <p:spPr>
          <a:xfrm>
            <a:off x="228600" y="996950"/>
            <a:ext cx="8610600" cy="5194300"/>
          </a:xfrm>
        </p:spPr>
        <p:txBody>
          <a:bodyPr/>
          <a:lstStyle/>
          <a:p>
            <a:pPr>
              <a:defRPr/>
            </a:pPr>
            <a:r>
              <a:rPr lang="en-US" dirty="0" smtClean="0">
                <a:solidFill>
                  <a:srgbClr val="000000"/>
                </a:solidFill>
                <a:latin typeface="Tahoma" charset="0"/>
              </a:rPr>
              <a:t>Agenda for the next few weeks</a:t>
            </a:r>
          </a:p>
          <a:p>
            <a:pPr>
              <a:defRPr/>
            </a:pPr>
            <a:endParaRPr lang="en-US" dirty="0">
              <a:solidFill>
                <a:srgbClr val="0000FF"/>
              </a:solidFill>
              <a:latin typeface="Tahoma" charset="0"/>
            </a:endParaRPr>
          </a:p>
          <a:p>
            <a:pPr>
              <a:defRPr/>
            </a:pPr>
            <a:r>
              <a:rPr lang="en-US" dirty="0" smtClean="0">
                <a:latin typeface="Tahoma" charset="0"/>
              </a:rPr>
              <a:t>Review assignments for this week and the next</a:t>
            </a:r>
          </a:p>
          <a:p>
            <a:pPr>
              <a:defRPr/>
            </a:pPr>
            <a:endParaRPr lang="en-US" dirty="0">
              <a:latin typeface="Tahoma" charset="0"/>
            </a:endParaRPr>
          </a:p>
          <a:p>
            <a:pPr>
              <a:defRPr/>
            </a:pPr>
            <a:r>
              <a:rPr lang="en-US" dirty="0" smtClean="0">
                <a:latin typeface="Tahoma" charset="0"/>
              </a:rPr>
              <a:t>Upcoming events (talks)</a:t>
            </a:r>
          </a:p>
          <a:p>
            <a:pPr>
              <a:defRPr/>
            </a:pPr>
            <a:endParaRPr lang="en-US" dirty="0">
              <a:latin typeface="Tahoma" charset="0"/>
            </a:endParaRPr>
          </a:p>
          <a:p>
            <a:pPr>
              <a:defRPr/>
            </a:pPr>
            <a:r>
              <a:rPr lang="en-US" dirty="0" smtClean="0">
                <a:solidFill>
                  <a:srgbClr val="0000FF"/>
                </a:solidFill>
                <a:latin typeface="Tahoma" charset="0"/>
              </a:rPr>
              <a:t>On writing and presentation</a:t>
            </a:r>
          </a:p>
          <a:p>
            <a:pPr>
              <a:defRPr/>
            </a:pPr>
            <a:endParaRPr lang="en-US" dirty="0">
              <a:latin typeface="Tahoma" charset="0"/>
            </a:endParaRPr>
          </a:p>
          <a:p>
            <a:pPr>
              <a:defRPr/>
            </a:pPr>
            <a:r>
              <a:rPr lang="en-US" dirty="0" smtClean="0">
                <a:latin typeface="Tahoma" charset="0"/>
              </a:rPr>
              <a:t>Questions</a:t>
            </a:r>
            <a:endParaRPr lang="en-US" dirty="0">
              <a:latin typeface="Tahoma"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BC7485-7A45-5F48-B15D-2C735162B97B}"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37599579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Paragraph</a:t>
            </a:r>
            <a:endParaRPr lang="en-US" dirty="0"/>
          </a:p>
        </p:txBody>
      </p:sp>
      <p:sp>
        <p:nvSpPr>
          <p:cNvPr id="3" name="Content Placeholder 2"/>
          <p:cNvSpPr>
            <a:spLocks noGrp="1"/>
          </p:cNvSpPr>
          <p:nvPr>
            <p:ph idx="1"/>
          </p:nvPr>
        </p:nvSpPr>
        <p:spPr>
          <a:xfrm>
            <a:off x="304800" y="1073727"/>
            <a:ext cx="8839200" cy="5403273"/>
          </a:xfrm>
        </p:spPr>
        <p:txBody>
          <a:bodyPr/>
          <a:lstStyle/>
          <a:p>
            <a:pPr marL="0" indent="0">
              <a:buNone/>
            </a:pPr>
            <a:r>
              <a:rPr lang="en-US" sz="2200" i="1" dirty="0"/>
              <a:t>The procedure is actually quite simple. First you arrange things into different groups. Of course, one pile may be sufficient depending on how much there is to do. If you have to go somewhere else due to lack of facilities that is the next step, otherwise you are pretty well set. It is important not to overdo things. That is, it is better to do too few things at once than too many. In the short run this may not seem important </a:t>
            </a:r>
            <a:r>
              <a:rPr lang="en-US" sz="2200" i="1" dirty="0" err="1"/>
              <a:t>bu</a:t>
            </a:r>
            <a:r>
              <a:rPr lang="en-US" sz="2200" i="1" dirty="0"/>
              <a:t> complications can easily arise. A mistake can be expensive as well. At first the whole procedure will seem </a:t>
            </a:r>
            <a:r>
              <a:rPr lang="en-US" sz="2200" i="1" dirty="0" smtClean="0"/>
              <a:t>complicated. Soon</a:t>
            </a:r>
            <a:r>
              <a:rPr lang="en-US" sz="2200" i="1" dirty="0"/>
              <a:t>, however, it will become just another facet of life. It is difficult to foresee any end to </a:t>
            </a:r>
            <a:r>
              <a:rPr lang="en-US" sz="2200" i="1" dirty="0" smtClean="0"/>
              <a:t>the necessity </a:t>
            </a:r>
            <a:r>
              <a:rPr lang="en-US" sz="2200" i="1" dirty="0"/>
              <a:t>for this task in the immediate future, but then one never can tell, After the procedure is completed one arranges the materials into different groups again. Then they can be put into their appropriate places. Eventually they will be used once more and the whole cycle will then have to be repeated. However, that is part of life. </a:t>
            </a:r>
            <a:endParaRPr lang="en-US" sz="2200"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12</a:t>
            </a:fld>
            <a:endParaRPr lang="en-US"/>
          </a:p>
        </p:txBody>
      </p:sp>
    </p:spTree>
    <p:extLst>
      <p:ext uri="{BB962C8B-B14F-4D97-AF65-F5344CB8AC3E}">
        <p14:creationId xmlns:p14="http://schemas.microsoft.com/office/powerpoint/2010/main" val="2354892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was this paragraph about?</a:t>
            </a:r>
          </a:p>
          <a:p>
            <a:endParaRPr lang="en-US" dirty="0"/>
          </a:p>
          <a:p>
            <a:endParaRPr lang="en-US" dirty="0" smtClean="0"/>
          </a:p>
          <a:p>
            <a:endParaRPr lang="en-US" dirty="0"/>
          </a:p>
          <a:p>
            <a:endParaRPr lang="en-US" dirty="0" smtClean="0"/>
          </a:p>
          <a:p>
            <a:r>
              <a:rPr lang="en-US" dirty="0" smtClean="0"/>
              <a:t>Do you recall it?</a:t>
            </a:r>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13</a:t>
            </a:fld>
            <a:endParaRPr lang="en-US"/>
          </a:p>
        </p:txBody>
      </p:sp>
    </p:spTree>
    <p:extLst>
      <p:ext uri="{BB962C8B-B14F-4D97-AF65-F5344CB8AC3E}">
        <p14:creationId xmlns:p14="http://schemas.microsoft.com/office/powerpoint/2010/main" val="2419144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Told You Afterwards …</a:t>
            </a:r>
            <a:endParaRPr lang="en-US" dirty="0"/>
          </a:p>
        </p:txBody>
      </p:sp>
      <p:sp>
        <p:nvSpPr>
          <p:cNvPr id="3" name="Content Placeholder 2"/>
          <p:cNvSpPr>
            <a:spLocks noGrp="1"/>
          </p:cNvSpPr>
          <p:nvPr>
            <p:ph idx="1"/>
          </p:nvPr>
        </p:nvSpPr>
        <p:spPr/>
        <p:txBody>
          <a:bodyPr/>
          <a:lstStyle/>
          <a:p>
            <a:r>
              <a:rPr lang="en-US" dirty="0" smtClean="0"/>
              <a:t>Do you understand it now?</a:t>
            </a:r>
          </a:p>
          <a:p>
            <a:endParaRPr lang="en-US" dirty="0"/>
          </a:p>
          <a:p>
            <a:endParaRPr lang="en-US" dirty="0" smtClean="0"/>
          </a:p>
          <a:p>
            <a:endParaRPr lang="en-US" dirty="0"/>
          </a:p>
          <a:p>
            <a:endParaRPr lang="en-US" dirty="0" smtClean="0"/>
          </a:p>
          <a:p>
            <a:r>
              <a:rPr lang="en-US" dirty="0" smtClean="0"/>
              <a:t>Do you recall it?</a:t>
            </a:r>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14</a:t>
            </a:fld>
            <a:endParaRPr lang="en-US"/>
          </a:p>
        </p:txBody>
      </p:sp>
    </p:spTree>
    <p:extLst>
      <p:ext uri="{BB962C8B-B14F-4D97-AF65-F5344CB8AC3E}">
        <p14:creationId xmlns:p14="http://schemas.microsoft.com/office/powerpoint/2010/main" val="2684062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 Clothes</a:t>
            </a:r>
            <a:endParaRPr lang="en-US" dirty="0"/>
          </a:p>
        </p:txBody>
      </p:sp>
      <p:sp>
        <p:nvSpPr>
          <p:cNvPr id="3" name="Content Placeholder 2"/>
          <p:cNvSpPr>
            <a:spLocks noGrp="1"/>
          </p:cNvSpPr>
          <p:nvPr>
            <p:ph idx="1"/>
          </p:nvPr>
        </p:nvSpPr>
        <p:spPr>
          <a:xfrm>
            <a:off x="304800" y="1073727"/>
            <a:ext cx="8839200" cy="5403273"/>
          </a:xfrm>
        </p:spPr>
        <p:txBody>
          <a:bodyPr/>
          <a:lstStyle/>
          <a:p>
            <a:pPr marL="0" indent="0">
              <a:buNone/>
            </a:pPr>
            <a:r>
              <a:rPr lang="en-US" sz="2200" i="1" dirty="0"/>
              <a:t>The procedure is actually quite simple. First you arrange things into different groups. Of course, one pile may be sufficient depending on how much there is to do. If you have to go somewhere else due to lack of facilities that is the next step, otherwise you are pretty well set. It is important not to overdo things. That is, it is better to do too few things at once than too many. In the short run this may not seem important </a:t>
            </a:r>
            <a:r>
              <a:rPr lang="en-US" sz="2200" i="1" dirty="0" err="1"/>
              <a:t>bu</a:t>
            </a:r>
            <a:r>
              <a:rPr lang="en-US" sz="2200" i="1" dirty="0"/>
              <a:t> complications can easily arise. A mistake can be expensive as well. At first the whole procedure will seem </a:t>
            </a:r>
            <a:r>
              <a:rPr lang="en-US" sz="2200" i="1" dirty="0" smtClean="0"/>
              <a:t>complicated. Soon</a:t>
            </a:r>
            <a:r>
              <a:rPr lang="en-US" sz="2200" i="1" dirty="0"/>
              <a:t>, however, it will become just another facet of life. It is difficult to foresee any end to </a:t>
            </a:r>
            <a:r>
              <a:rPr lang="en-US" sz="2200" i="1" dirty="0" smtClean="0"/>
              <a:t>the necessity </a:t>
            </a:r>
            <a:r>
              <a:rPr lang="en-US" sz="2200" i="1" dirty="0"/>
              <a:t>for this task in the immediate future, but then one never can tell, After the procedure is completed one arranges the materials into different groups again. Then they can be put into their appropriate places. Eventually they will be used once more and the whole cycle will then have to be repeated. However, that is part of life. </a:t>
            </a:r>
            <a:endParaRPr lang="en-US" sz="2200"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15</a:t>
            </a:fld>
            <a:endParaRPr lang="en-US"/>
          </a:p>
        </p:txBody>
      </p:sp>
    </p:spTree>
    <p:extLst>
      <p:ext uri="{BB962C8B-B14F-4D97-AF65-F5344CB8AC3E}">
        <p14:creationId xmlns:p14="http://schemas.microsoft.com/office/powerpoint/2010/main" val="438866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was this paragraph about?</a:t>
            </a:r>
          </a:p>
          <a:p>
            <a:endParaRPr lang="en-US" dirty="0"/>
          </a:p>
          <a:p>
            <a:endParaRPr lang="en-US" dirty="0" smtClean="0"/>
          </a:p>
          <a:p>
            <a:endParaRPr lang="en-US" dirty="0"/>
          </a:p>
          <a:p>
            <a:endParaRPr lang="en-US" dirty="0" smtClean="0"/>
          </a:p>
          <a:p>
            <a:r>
              <a:rPr lang="en-US" dirty="0" smtClean="0"/>
              <a:t>Do you recall it?</a:t>
            </a:r>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16</a:t>
            </a:fld>
            <a:endParaRPr lang="en-US"/>
          </a:p>
        </p:txBody>
      </p:sp>
    </p:spTree>
    <p:extLst>
      <p:ext uri="{BB962C8B-B14F-4D97-AF65-F5344CB8AC3E}">
        <p14:creationId xmlns:p14="http://schemas.microsoft.com/office/powerpoint/2010/main" val="2493441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a:t>
            </a:r>
            <a:endParaRPr lang="en-US" dirty="0"/>
          </a:p>
        </p:txBody>
      </p:sp>
      <p:sp>
        <p:nvSpPr>
          <p:cNvPr id="3" name="Content Placeholder 2"/>
          <p:cNvSpPr>
            <a:spLocks noGrp="1"/>
          </p:cNvSpPr>
          <p:nvPr>
            <p:ph idx="1"/>
          </p:nvPr>
        </p:nvSpPr>
        <p:spPr/>
        <p:txBody>
          <a:bodyPr/>
          <a:lstStyle/>
          <a:p>
            <a:r>
              <a:rPr lang="en-US" dirty="0" err="1" smtClean="0"/>
              <a:t>Bransford</a:t>
            </a:r>
            <a:r>
              <a:rPr lang="en-US" dirty="0" smtClean="0"/>
              <a:t>, J.D., &amp; Johnson, M.K. (1972). Contextual prerequisites for understanding: Some investigations of comprehension and recall. </a:t>
            </a:r>
            <a:r>
              <a:rPr lang="en-US" i="1" dirty="0" smtClean="0"/>
              <a:t>Journal of Verbal Learning and Verbal Behavior, 11, 717-726.</a:t>
            </a:r>
          </a:p>
          <a:p>
            <a:endParaRPr lang="en-US" i="1" dirty="0"/>
          </a:p>
          <a:p>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17</a:t>
            </a:fld>
            <a:endParaRPr lang="en-US"/>
          </a:p>
        </p:txBody>
      </p:sp>
    </p:spTree>
    <p:extLst>
      <p:ext uri="{BB962C8B-B14F-4D97-AF65-F5344CB8AC3E}">
        <p14:creationId xmlns:p14="http://schemas.microsoft.com/office/powerpoint/2010/main" val="16578597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Research Paper Guidelines</a:t>
            </a:r>
            <a:endParaRPr lang="en-US" dirty="0"/>
          </a:p>
        </p:txBody>
      </p:sp>
      <p:sp>
        <p:nvSpPr>
          <p:cNvPr id="3" name="Content Placeholder 2"/>
          <p:cNvSpPr>
            <a:spLocks noGrp="1"/>
          </p:cNvSpPr>
          <p:nvPr>
            <p:ph idx="1"/>
          </p:nvPr>
        </p:nvSpPr>
        <p:spPr/>
        <p:txBody>
          <a:bodyPr/>
          <a:lstStyle/>
          <a:p>
            <a:r>
              <a:rPr lang="en-US" dirty="0"/>
              <a:t>1. You are writing for the reader (not for yourself)</a:t>
            </a:r>
            <a:r>
              <a:rPr lang="en-US" dirty="0" smtClean="0"/>
              <a:t>.</a:t>
            </a:r>
          </a:p>
          <a:p>
            <a:pPr lvl="1"/>
            <a:r>
              <a:rPr lang="en-US" dirty="0"/>
              <a:t>Reader is someone who does not have background on the topic, who is extremely busy, and who wants to get the key points quickly. They are smart, but you cannot assume they know and they will magically interpret everything the way you think they would interpret them. Which means you need to give them a lot of context and hold their hand in explanations. </a:t>
            </a:r>
            <a:endParaRPr lang="en-US" dirty="0" smtClean="0"/>
          </a:p>
          <a:p>
            <a:pPr lvl="1"/>
            <a:endParaRPr lang="en-US" sz="1400" dirty="0"/>
          </a:p>
          <a:p>
            <a:r>
              <a:rPr lang="en-US" dirty="0"/>
              <a:t>2. Give the high level first, and then go into the low level. Give an overview first and set the context, and then go into components</a:t>
            </a:r>
            <a:r>
              <a:rPr lang="en-US" dirty="0" smtClean="0"/>
              <a:t>.</a:t>
            </a:r>
          </a:p>
          <a:p>
            <a:pPr marL="0" indent="0">
              <a:buNone/>
            </a:pPr>
            <a:endParaRPr lang="en-US" sz="1400" dirty="0"/>
          </a:p>
          <a:p>
            <a:r>
              <a:rPr lang="en-US" dirty="0"/>
              <a:t>3. You are writing to bring about the insights. Be explicit about the key insights, key problems, key ideas, key goals. Do not hide them. Be direct</a:t>
            </a:r>
            <a:r>
              <a:rPr lang="en-US" dirty="0" smtClean="0"/>
              <a: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18</a:t>
            </a:fld>
            <a:endParaRPr lang="en-US"/>
          </a:p>
        </p:txBody>
      </p:sp>
    </p:spTree>
    <p:extLst>
      <p:ext uri="{BB962C8B-B14F-4D97-AF65-F5344CB8AC3E}">
        <p14:creationId xmlns:p14="http://schemas.microsoft.com/office/powerpoint/2010/main" val="2670164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Research Paper </a:t>
            </a:r>
            <a:r>
              <a:rPr lang="en-US" dirty="0" smtClean="0"/>
              <a:t>Guidelines (II)</a:t>
            </a:r>
            <a:endParaRPr lang="en-US" dirty="0"/>
          </a:p>
        </p:txBody>
      </p:sp>
      <p:sp>
        <p:nvSpPr>
          <p:cNvPr id="3" name="Content Placeholder 2"/>
          <p:cNvSpPr>
            <a:spLocks noGrp="1"/>
          </p:cNvSpPr>
          <p:nvPr>
            <p:ph idx="1"/>
          </p:nvPr>
        </p:nvSpPr>
        <p:spPr/>
        <p:txBody>
          <a:bodyPr/>
          <a:lstStyle/>
          <a:p>
            <a:r>
              <a:rPr lang="en-US" dirty="0" smtClean="0"/>
              <a:t>4. Illustrate with figures. Motivation, key idea, mechanism can all be illustrated. Figures should be self explanatory.</a:t>
            </a:r>
          </a:p>
          <a:p>
            <a:endParaRPr lang="en-US" dirty="0"/>
          </a:p>
          <a:p>
            <a:r>
              <a:rPr lang="en-US" dirty="0" smtClean="0"/>
              <a:t>5. Be methodical. </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19</a:t>
            </a:fld>
            <a:endParaRPr lang="en-US"/>
          </a:p>
        </p:txBody>
      </p:sp>
    </p:spTree>
    <p:extLst>
      <p:ext uri="{BB962C8B-B14F-4D97-AF65-F5344CB8AC3E}">
        <p14:creationId xmlns:p14="http://schemas.microsoft.com/office/powerpoint/2010/main" val="30537466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rPr>
              <a:t>Agenda</a:t>
            </a:r>
          </a:p>
        </p:txBody>
      </p:sp>
      <p:sp>
        <p:nvSpPr>
          <p:cNvPr id="18435" name="Content Placeholder 2"/>
          <p:cNvSpPr>
            <a:spLocks noGrp="1"/>
          </p:cNvSpPr>
          <p:nvPr>
            <p:ph idx="1"/>
          </p:nvPr>
        </p:nvSpPr>
        <p:spPr>
          <a:xfrm>
            <a:off x="228600" y="996950"/>
            <a:ext cx="8610600" cy="5194300"/>
          </a:xfrm>
        </p:spPr>
        <p:txBody>
          <a:bodyPr/>
          <a:lstStyle/>
          <a:p>
            <a:pPr>
              <a:defRPr/>
            </a:pPr>
            <a:r>
              <a:rPr lang="en-US" dirty="0" smtClean="0">
                <a:solidFill>
                  <a:srgbClr val="0000FF"/>
                </a:solidFill>
                <a:latin typeface="Tahoma" charset="0"/>
              </a:rPr>
              <a:t>Agenda for the next few weeks</a:t>
            </a:r>
          </a:p>
          <a:p>
            <a:pPr>
              <a:defRPr/>
            </a:pPr>
            <a:endParaRPr lang="en-US" dirty="0">
              <a:solidFill>
                <a:srgbClr val="0000FF"/>
              </a:solidFill>
              <a:latin typeface="Tahoma" charset="0"/>
            </a:endParaRPr>
          </a:p>
          <a:p>
            <a:pPr>
              <a:defRPr/>
            </a:pPr>
            <a:r>
              <a:rPr lang="en-US" dirty="0" smtClean="0">
                <a:latin typeface="Tahoma" charset="0"/>
              </a:rPr>
              <a:t>Review assignments for this week and the next</a:t>
            </a:r>
          </a:p>
          <a:p>
            <a:pPr>
              <a:defRPr/>
            </a:pPr>
            <a:endParaRPr lang="en-US" dirty="0">
              <a:latin typeface="Tahoma" charset="0"/>
            </a:endParaRPr>
          </a:p>
          <a:p>
            <a:pPr>
              <a:defRPr/>
            </a:pPr>
            <a:r>
              <a:rPr lang="en-US" dirty="0" smtClean="0">
                <a:latin typeface="Tahoma" charset="0"/>
              </a:rPr>
              <a:t>Upcoming events (talks)</a:t>
            </a:r>
          </a:p>
          <a:p>
            <a:pPr>
              <a:defRPr/>
            </a:pPr>
            <a:endParaRPr lang="en-US" dirty="0">
              <a:latin typeface="Tahoma" charset="0"/>
            </a:endParaRPr>
          </a:p>
          <a:p>
            <a:pPr>
              <a:defRPr/>
            </a:pPr>
            <a:r>
              <a:rPr lang="en-US" dirty="0" smtClean="0">
                <a:latin typeface="Tahoma" charset="0"/>
              </a:rPr>
              <a:t>On writing and presentation</a:t>
            </a:r>
          </a:p>
          <a:p>
            <a:pPr>
              <a:defRPr/>
            </a:pPr>
            <a:endParaRPr lang="en-US" dirty="0">
              <a:latin typeface="Tahoma" charset="0"/>
            </a:endParaRPr>
          </a:p>
          <a:p>
            <a:pPr>
              <a:defRPr/>
            </a:pPr>
            <a:r>
              <a:rPr lang="en-US" dirty="0" smtClean="0">
                <a:latin typeface="Tahoma" charset="0"/>
              </a:rPr>
              <a:t>Questions</a:t>
            </a:r>
            <a:endParaRPr lang="en-US" dirty="0">
              <a:latin typeface="Tahoma"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BC7485-7A45-5F48-B15D-2C735162B97B}"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Tree>
    <p:extLst>
      <p:ext uri="{BB962C8B-B14F-4D97-AF65-F5344CB8AC3E}">
        <p14:creationId xmlns:p14="http://schemas.microsoft.com/office/powerpoint/2010/main" val="34703546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Outline for Any Introduction</a:t>
            </a:r>
            <a:endParaRPr lang="en-US" dirty="0"/>
          </a:p>
        </p:txBody>
      </p:sp>
      <p:sp>
        <p:nvSpPr>
          <p:cNvPr id="3" name="Content Placeholder 2"/>
          <p:cNvSpPr>
            <a:spLocks noGrp="1"/>
          </p:cNvSpPr>
          <p:nvPr>
            <p:ph idx="1"/>
          </p:nvPr>
        </p:nvSpPr>
        <p:spPr/>
        <p:txBody>
          <a:bodyPr/>
          <a:lstStyle/>
          <a:p>
            <a:r>
              <a:rPr lang="en-US" dirty="0">
                <a:solidFill>
                  <a:srgbClr val="0000FF"/>
                </a:solidFill>
              </a:rPr>
              <a:t>The problem </a:t>
            </a:r>
            <a:r>
              <a:rPr lang="en-US" dirty="0"/>
              <a:t>you are solving needs to be clear from the </a:t>
            </a:r>
            <a:r>
              <a:rPr lang="en-US" dirty="0" err="1"/>
              <a:t>getgo</a:t>
            </a:r>
            <a:r>
              <a:rPr lang="en-US" dirty="0"/>
              <a:t>. </a:t>
            </a:r>
            <a:endParaRPr lang="en-US" dirty="0" smtClean="0"/>
          </a:p>
          <a:p>
            <a:r>
              <a:rPr lang="en-US" dirty="0" smtClean="0">
                <a:solidFill>
                  <a:srgbClr val="0000FF"/>
                </a:solidFill>
              </a:rPr>
              <a:t>Why </a:t>
            </a:r>
            <a:r>
              <a:rPr lang="en-US" dirty="0">
                <a:solidFill>
                  <a:srgbClr val="0000FF"/>
                </a:solidFill>
              </a:rPr>
              <a:t>it is important </a:t>
            </a:r>
            <a:r>
              <a:rPr lang="en-US" dirty="0"/>
              <a:t>needs to be clear right afterwards (perhaps with a motivational figure). </a:t>
            </a:r>
            <a:endParaRPr lang="en-US" dirty="0" smtClean="0"/>
          </a:p>
          <a:p>
            <a:r>
              <a:rPr lang="en-US" dirty="0" smtClean="0"/>
              <a:t>Then</a:t>
            </a:r>
            <a:r>
              <a:rPr lang="en-US" dirty="0"/>
              <a:t>, </a:t>
            </a:r>
            <a:r>
              <a:rPr lang="en-US" dirty="0">
                <a:solidFill>
                  <a:srgbClr val="0000FF"/>
                </a:solidFill>
              </a:rPr>
              <a:t>your goal in the paper</a:t>
            </a:r>
            <a:r>
              <a:rPr lang="en-US" dirty="0"/>
              <a:t>, clearly defined. </a:t>
            </a:r>
            <a:endParaRPr lang="en-US" dirty="0" smtClean="0"/>
          </a:p>
          <a:p>
            <a:r>
              <a:rPr lang="en-US" dirty="0" smtClean="0"/>
              <a:t>Then</a:t>
            </a:r>
            <a:r>
              <a:rPr lang="en-US" dirty="0"/>
              <a:t>, </a:t>
            </a:r>
            <a:r>
              <a:rPr lang="en-US" dirty="0">
                <a:solidFill>
                  <a:srgbClr val="0000FF"/>
                </a:solidFill>
              </a:rPr>
              <a:t>the key ideas </a:t>
            </a:r>
            <a:r>
              <a:rPr lang="en-US" dirty="0"/>
              <a:t>you develop to solve the problem (in more detail than the abstract). </a:t>
            </a:r>
            <a:endParaRPr lang="en-US" dirty="0" smtClean="0"/>
          </a:p>
          <a:p>
            <a:r>
              <a:rPr lang="en-US" dirty="0" smtClean="0"/>
              <a:t>Then</a:t>
            </a:r>
            <a:r>
              <a:rPr lang="en-US" dirty="0"/>
              <a:t>, </a:t>
            </a:r>
            <a:r>
              <a:rPr lang="en-US" dirty="0">
                <a:solidFill>
                  <a:srgbClr val="0000FF"/>
                </a:solidFill>
              </a:rPr>
              <a:t>the mechanisms </a:t>
            </a:r>
            <a:r>
              <a:rPr lang="en-US" dirty="0"/>
              <a:t>(at a high level, but again in more detail than the abstract). </a:t>
            </a:r>
            <a:endParaRPr lang="en-US" dirty="0" smtClean="0"/>
          </a:p>
          <a:p>
            <a:r>
              <a:rPr lang="en-US" dirty="0" smtClean="0"/>
              <a:t>Then</a:t>
            </a:r>
            <a:r>
              <a:rPr lang="en-US" dirty="0"/>
              <a:t>, </a:t>
            </a:r>
            <a:r>
              <a:rPr lang="en-US" dirty="0">
                <a:solidFill>
                  <a:srgbClr val="0000FF"/>
                </a:solidFill>
              </a:rPr>
              <a:t>the key experimental results </a:t>
            </a:r>
            <a:r>
              <a:rPr lang="en-US" dirty="0"/>
              <a:t>(with thorough descriptions of the comparison points)</a:t>
            </a:r>
            <a:r>
              <a:rPr lang="en-US" dirty="0" smtClean="0"/>
              <a:t>.</a:t>
            </a:r>
          </a:p>
          <a:p>
            <a:r>
              <a:rPr lang="en-US" dirty="0" smtClean="0"/>
              <a:t>And</a:t>
            </a:r>
            <a:r>
              <a:rPr lang="en-US" dirty="0"/>
              <a:t>, finally, end </a:t>
            </a:r>
            <a:r>
              <a:rPr lang="en-US" dirty="0">
                <a:solidFill>
                  <a:srgbClr val="0000FF"/>
                </a:solidFill>
              </a:rPr>
              <a:t>with contributions</a:t>
            </a:r>
            <a:r>
              <a:rPr lang="en-US" dirty="0"/>
              <a:t>. </a:t>
            </a:r>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20</a:t>
            </a:fld>
            <a:endParaRPr lang="en-US"/>
          </a:p>
        </p:txBody>
      </p:sp>
    </p:spTree>
    <p:extLst>
      <p:ext uri="{BB962C8B-B14F-4D97-AF65-F5344CB8AC3E}">
        <p14:creationId xmlns:p14="http://schemas.microsoft.com/office/powerpoint/2010/main" val="23115575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Algorithm for the Results Section</a:t>
            </a:r>
            <a:endParaRPr lang="en-US" dirty="0"/>
          </a:p>
        </p:txBody>
      </p:sp>
      <p:sp>
        <p:nvSpPr>
          <p:cNvPr id="3" name="Content Placeholder 2"/>
          <p:cNvSpPr>
            <a:spLocks noGrp="1"/>
          </p:cNvSpPr>
          <p:nvPr>
            <p:ph idx="1"/>
          </p:nvPr>
        </p:nvSpPr>
        <p:spPr/>
        <p:txBody>
          <a:bodyPr/>
          <a:lstStyle/>
          <a:p>
            <a:pPr marL="0" indent="0">
              <a:buNone/>
            </a:pPr>
            <a:r>
              <a:rPr lang="en-US" dirty="0" smtClean="0"/>
              <a:t>Write Section Title</a:t>
            </a:r>
          </a:p>
          <a:p>
            <a:pPr marL="0" indent="0">
              <a:buNone/>
            </a:pPr>
            <a:r>
              <a:rPr lang="en-US" dirty="0" smtClean="0"/>
              <a:t>Write Insightful Overview Paragraph</a:t>
            </a:r>
            <a:endParaRPr lang="en-US" dirty="0"/>
          </a:p>
          <a:p>
            <a:pPr marL="0" indent="0">
              <a:buNone/>
            </a:pPr>
            <a:r>
              <a:rPr lang="en-US" dirty="0" smtClean="0"/>
              <a:t>While there are insightful results to present write {</a:t>
            </a:r>
          </a:p>
          <a:p>
            <a:pPr lvl="1"/>
            <a:r>
              <a:rPr lang="en-US" dirty="0" smtClean="0"/>
              <a:t>Insightful section title</a:t>
            </a:r>
            <a:endParaRPr lang="en-US" dirty="0"/>
          </a:p>
          <a:p>
            <a:pPr lvl="1"/>
            <a:r>
              <a:rPr lang="en-US" dirty="0" smtClean="0"/>
              <a:t>"</a:t>
            </a:r>
            <a:r>
              <a:rPr lang="en-US" dirty="0"/>
              <a:t>To show [...], we study [...] ... [explain what the study is and what the goal is, if needed</a:t>
            </a:r>
            <a:r>
              <a:rPr lang="en-US" dirty="0" smtClean="0"/>
              <a:t>]</a:t>
            </a:r>
            <a:endParaRPr lang="en-US" dirty="0"/>
          </a:p>
          <a:p>
            <a:pPr lvl="1"/>
            <a:r>
              <a:rPr lang="en-US" dirty="0"/>
              <a:t>Figure XXX shows ... [explain carefully what the figure shows, what the metrics are, what x and y axes are</a:t>
            </a:r>
            <a:r>
              <a:rPr lang="en-US" dirty="0" smtClean="0"/>
              <a:t>]</a:t>
            </a:r>
            <a:endParaRPr lang="en-US" dirty="0"/>
          </a:p>
          <a:p>
            <a:pPr lvl="1"/>
            <a:r>
              <a:rPr lang="en-US" dirty="0"/>
              <a:t>We make N major observations. First, ... [explain with insight and reasoning]. Second, ... Third, ..., [...] Finally, </a:t>
            </a:r>
            <a:r>
              <a:rPr lang="en-US" dirty="0" smtClean="0"/>
              <a:t>…</a:t>
            </a:r>
            <a:endParaRPr lang="en-US" dirty="0"/>
          </a:p>
          <a:p>
            <a:pPr lvl="1"/>
            <a:r>
              <a:rPr lang="en-US" dirty="0"/>
              <a:t>We conclude that ... [draw a final conclusion</a:t>
            </a:r>
            <a:r>
              <a:rPr lang="en-US" dirty="0" smtClean="0"/>
              <a:t>]</a:t>
            </a:r>
          </a:p>
          <a:p>
            <a:pPr marL="17462" indent="0">
              <a:buNone/>
            </a:pPr>
            <a:r>
              <a:rPr lang="en-US" dirty="0"/>
              <a:t>}</a:t>
            </a:r>
            <a:endParaRPr lang="en-US" dirty="0" smtClean="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21</a:t>
            </a:fld>
            <a:endParaRPr lang="en-US"/>
          </a:p>
        </p:txBody>
      </p:sp>
    </p:spTree>
    <p:extLst>
      <p:ext uri="{BB962C8B-B14F-4D97-AF65-F5344CB8AC3E}">
        <p14:creationId xmlns:p14="http://schemas.microsoft.com/office/powerpoint/2010/main" val="12817034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Full Paper</a:t>
            </a:r>
            <a:endParaRPr lang="en-US" dirty="0"/>
          </a:p>
        </p:txBody>
      </p:sp>
      <p:sp>
        <p:nvSpPr>
          <p:cNvPr id="3" name="Content Placeholder 2"/>
          <p:cNvSpPr>
            <a:spLocks noGrp="1"/>
          </p:cNvSpPr>
          <p:nvPr>
            <p:ph idx="1"/>
          </p:nvPr>
        </p:nvSpPr>
        <p:spPr/>
        <p:txBody>
          <a:bodyPr/>
          <a:lstStyle/>
          <a:p>
            <a:r>
              <a:rPr lang="en-US" dirty="0" smtClean="0"/>
              <a:t>Is an expansion of the introduction.</a:t>
            </a:r>
          </a:p>
          <a:p>
            <a:endParaRPr lang="en-US" dirty="0"/>
          </a:p>
          <a:p>
            <a:endParaRPr lang="en-US" dirty="0" smtClean="0"/>
          </a:p>
          <a:p>
            <a:r>
              <a:rPr lang="en-US" dirty="0"/>
              <a:t>A paper is the artwork of a researcher</a:t>
            </a:r>
            <a:r>
              <a:rPr lang="en-US" dirty="0" smtClean="0"/>
              <a:t>.</a:t>
            </a:r>
          </a:p>
          <a:p>
            <a:pPr lvl="1"/>
            <a:r>
              <a:rPr lang="en-US" dirty="0"/>
              <a:t>T</a:t>
            </a:r>
            <a:r>
              <a:rPr lang="en-US" dirty="0" smtClean="0"/>
              <a:t>reat it as </a:t>
            </a:r>
            <a:r>
              <a:rPr lang="en-US" dirty="0"/>
              <a:t>a caring artist treats their artwork: </a:t>
            </a:r>
            <a:r>
              <a:rPr lang="en-US" dirty="0" smtClean="0"/>
              <a:t>optimize </a:t>
            </a:r>
            <a:r>
              <a:rPr lang="en-US" dirty="0"/>
              <a:t>and perfect every piece of it.</a:t>
            </a:r>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22</a:t>
            </a:fld>
            <a:endParaRPr lang="en-US"/>
          </a:p>
        </p:txBody>
      </p:sp>
    </p:spTree>
    <p:extLst>
      <p:ext uri="{BB962C8B-B14F-4D97-AF65-F5344CB8AC3E}">
        <p14:creationId xmlns:p14="http://schemas.microsoft.com/office/powerpoint/2010/main" val="10308049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66713" y="1508125"/>
            <a:ext cx="8428037" cy="1920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buSzPct val="100000"/>
              <a:defRPr/>
            </a:pPr>
            <a:r>
              <a:rPr lang="en-US" sz="4000" dirty="0" smtClean="0">
                <a:solidFill>
                  <a:srgbClr val="006633"/>
                </a:solidFill>
                <a:latin typeface="Garamond" charset="0"/>
              </a:rPr>
              <a:t>18-740: Computer Architecture</a:t>
            </a:r>
            <a:br>
              <a:rPr lang="en-US" sz="4000" dirty="0" smtClean="0">
                <a:solidFill>
                  <a:srgbClr val="006633"/>
                </a:solidFill>
                <a:latin typeface="Garamond" charset="0"/>
              </a:rPr>
            </a:br>
            <a:r>
              <a:rPr lang="en-US" sz="4000" dirty="0" smtClean="0">
                <a:solidFill>
                  <a:srgbClr val="006633"/>
                </a:solidFill>
                <a:latin typeface="Garamond" charset="0"/>
              </a:rPr>
              <a:t>Last Recitation</a:t>
            </a:r>
          </a:p>
        </p:txBody>
      </p:sp>
      <p:sp>
        <p:nvSpPr>
          <p:cNvPr id="4098" name="Text Box 2"/>
          <p:cNvSpPr txBox="1">
            <a:spLocks noChangeArrowheads="1"/>
          </p:cNvSpPr>
          <p:nvPr/>
        </p:nvSpPr>
        <p:spPr bwMode="auto">
          <a:xfrm>
            <a:off x="685800" y="3581400"/>
            <a:ext cx="7848600" cy="290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spcBef>
                <a:spcPts val="600"/>
              </a:spcBef>
              <a:buSzPct val="65000"/>
              <a:defRPr/>
            </a:pPr>
            <a:endParaRPr lang="en-US" i="1" dirty="0" smtClean="0">
              <a:latin typeface="Tahoma" charset="0"/>
            </a:endParaRPr>
          </a:p>
          <a:p>
            <a:pPr algn="ctr" defTabSz="457200">
              <a:spcBef>
                <a:spcPts val="600"/>
              </a:spcBef>
              <a:buSzPct val="65000"/>
              <a:defRPr/>
            </a:pPr>
            <a:endParaRPr lang="en-US" dirty="0" smtClean="0">
              <a:latin typeface="Tahoma" charset="0"/>
            </a:endParaRPr>
          </a:p>
          <a:p>
            <a:pPr algn="ctr" defTabSz="457200">
              <a:spcBef>
                <a:spcPts val="600"/>
              </a:spcBef>
              <a:buSzPct val="65000"/>
              <a:defRPr/>
            </a:pPr>
            <a:r>
              <a:rPr lang="en-US" dirty="0" smtClean="0">
                <a:solidFill>
                  <a:srgbClr val="003399"/>
                </a:solidFill>
                <a:latin typeface="Tahoma" charset="0"/>
              </a:rPr>
              <a:t>Prof. Onur Mutlu</a:t>
            </a:r>
          </a:p>
          <a:p>
            <a:pPr algn="ctr" defTabSz="457200">
              <a:spcBef>
                <a:spcPts val="600"/>
              </a:spcBef>
              <a:buSzPct val="65000"/>
              <a:defRPr/>
            </a:pPr>
            <a:r>
              <a:rPr lang="en-US" dirty="0" smtClean="0">
                <a:latin typeface="Tahoma" charset="0"/>
              </a:rPr>
              <a:t>Carnegie Mellon University</a:t>
            </a:r>
          </a:p>
          <a:p>
            <a:pPr algn="ctr" defTabSz="457200">
              <a:spcBef>
                <a:spcPts val="600"/>
              </a:spcBef>
              <a:buSzPct val="65000"/>
              <a:defRPr/>
            </a:pPr>
            <a:r>
              <a:rPr lang="en-US" dirty="0" smtClean="0">
                <a:latin typeface="Tahoma" charset="0"/>
              </a:rPr>
              <a:t>Fall 2015</a:t>
            </a:r>
          </a:p>
          <a:p>
            <a:pPr algn="ctr" defTabSz="457200">
              <a:spcBef>
                <a:spcPts val="600"/>
              </a:spcBef>
              <a:buSzPct val="65000"/>
              <a:defRPr/>
            </a:pPr>
            <a:r>
              <a:rPr lang="en-US" dirty="0" smtClean="0">
                <a:latin typeface="Tahoma" charset="0"/>
              </a:rPr>
              <a:t>December </a:t>
            </a:r>
            <a:r>
              <a:rPr lang="en-US" dirty="0">
                <a:latin typeface="Tahoma" charset="0"/>
              </a:rPr>
              <a:t>1</a:t>
            </a:r>
            <a:r>
              <a:rPr lang="en-US" dirty="0" smtClean="0">
                <a:latin typeface="Tahoma" charset="0"/>
              </a:rPr>
              <a:t>, 2015</a:t>
            </a:r>
          </a:p>
          <a:p>
            <a:pPr algn="ctr" defTabSz="457200">
              <a:spcBef>
                <a:spcPts val="600"/>
              </a:spcBef>
              <a:buSzPct val="65000"/>
              <a:defRPr/>
            </a:pPr>
            <a:endParaRPr lang="en-US" dirty="0" smtClean="0">
              <a:latin typeface="Tahoma" charset="0"/>
            </a:endParaRPr>
          </a:p>
        </p:txBody>
      </p:sp>
    </p:spTree>
    <p:extLst>
      <p:ext uri="{BB962C8B-B14F-4D97-AF65-F5344CB8AC3E}">
        <p14:creationId xmlns:p14="http://schemas.microsoft.com/office/powerpoint/2010/main" val="389664379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the Next Few Weeks</a:t>
            </a:r>
            <a:endParaRPr lang="en-US" dirty="0"/>
          </a:p>
        </p:txBody>
      </p:sp>
      <p:sp>
        <p:nvSpPr>
          <p:cNvPr id="3" name="Content Placeholder 2"/>
          <p:cNvSpPr>
            <a:spLocks noGrp="1"/>
          </p:cNvSpPr>
          <p:nvPr>
            <p:ph idx="1"/>
          </p:nvPr>
        </p:nvSpPr>
        <p:spPr/>
        <p:txBody>
          <a:bodyPr/>
          <a:lstStyle/>
          <a:p>
            <a:r>
              <a:rPr lang="en-US" dirty="0" smtClean="0"/>
              <a:t>No recitation or office hours next week: MICRO 2015</a:t>
            </a:r>
          </a:p>
          <a:p>
            <a:endParaRPr lang="en-US" dirty="0"/>
          </a:p>
          <a:p>
            <a:r>
              <a:rPr lang="en-US" dirty="0" smtClean="0"/>
              <a:t>Last lecture: December 7, Monday</a:t>
            </a:r>
          </a:p>
          <a:p>
            <a:endParaRPr lang="en-US" dirty="0"/>
          </a:p>
          <a:p>
            <a:r>
              <a:rPr lang="en-US" dirty="0" smtClean="0">
                <a:solidFill>
                  <a:srgbClr val="FF0000"/>
                </a:solidFill>
              </a:rPr>
              <a:t>Focus on your projects and reviews next week</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3</a:t>
            </a:fld>
            <a:endParaRPr lang="en-US"/>
          </a:p>
        </p:txBody>
      </p:sp>
    </p:spTree>
    <p:extLst>
      <p:ext uri="{BB962C8B-B14F-4D97-AF65-F5344CB8AC3E}">
        <p14:creationId xmlns:p14="http://schemas.microsoft.com/office/powerpoint/2010/main" val="41941893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3" name="Content Placeholder 2"/>
          <p:cNvSpPr>
            <a:spLocks noGrp="1"/>
          </p:cNvSpPr>
          <p:nvPr>
            <p:ph idx="1"/>
          </p:nvPr>
        </p:nvSpPr>
        <p:spPr/>
        <p:txBody>
          <a:bodyPr/>
          <a:lstStyle/>
          <a:p>
            <a:r>
              <a:rPr lang="en-US" dirty="0" smtClean="0">
                <a:solidFill>
                  <a:srgbClr val="0000FF"/>
                </a:solidFill>
              </a:rPr>
              <a:t>Project poster and presentation session</a:t>
            </a:r>
          </a:p>
          <a:p>
            <a:pPr lvl="1"/>
            <a:r>
              <a:rPr lang="en-US" dirty="0" smtClean="0">
                <a:solidFill>
                  <a:srgbClr val="FF0000"/>
                </a:solidFill>
              </a:rPr>
              <a:t>Monday, December 14: 2-6pm (tentative)</a:t>
            </a:r>
          </a:p>
          <a:p>
            <a:pPr lvl="1"/>
            <a:r>
              <a:rPr lang="en-US" dirty="0" smtClean="0">
                <a:solidFill>
                  <a:srgbClr val="FF0000"/>
                </a:solidFill>
              </a:rPr>
              <a:t>Stay tuned for more information</a:t>
            </a:r>
          </a:p>
          <a:p>
            <a:pPr lvl="1"/>
            <a:endParaRPr lang="en-US" dirty="0"/>
          </a:p>
          <a:p>
            <a:r>
              <a:rPr lang="en-US" dirty="0" smtClean="0">
                <a:solidFill>
                  <a:srgbClr val="0000FF"/>
                </a:solidFill>
              </a:rPr>
              <a:t>Project reports due</a:t>
            </a:r>
          </a:p>
          <a:p>
            <a:pPr lvl="1"/>
            <a:r>
              <a:rPr lang="en-US" dirty="0" smtClean="0">
                <a:solidFill>
                  <a:srgbClr val="FF0000"/>
                </a:solidFill>
              </a:rPr>
              <a:t>Sunday, December 20: 11:59pm</a:t>
            </a:r>
          </a:p>
          <a:p>
            <a:pPr lvl="1"/>
            <a:endParaRPr lang="en-US" dirty="0"/>
          </a:p>
          <a:p>
            <a:r>
              <a:rPr lang="en-US" dirty="0" smtClean="0"/>
              <a:t>Idea: Take the feedback from the poster/presentation and improve your project during the last stretch</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4</a:t>
            </a:fld>
            <a:endParaRPr lang="en-US"/>
          </a:p>
        </p:txBody>
      </p:sp>
    </p:spTree>
    <p:extLst>
      <p:ext uri="{BB962C8B-B14F-4D97-AF65-F5344CB8AC3E}">
        <p14:creationId xmlns:p14="http://schemas.microsoft.com/office/powerpoint/2010/main" val="8037682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rPr>
              <a:t>Agenda</a:t>
            </a:r>
          </a:p>
        </p:txBody>
      </p:sp>
      <p:sp>
        <p:nvSpPr>
          <p:cNvPr id="18435" name="Content Placeholder 2"/>
          <p:cNvSpPr>
            <a:spLocks noGrp="1"/>
          </p:cNvSpPr>
          <p:nvPr>
            <p:ph idx="1"/>
          </p:nvPr>
        </p:nvSpPr>
        <p:spPr>
          <a:xfrm>
            <a:off x="228600" y="996950"/>
            <a:ext cx="8610600" cy="5194300"/>
          </a:xfrm>
        </p:spPr>
        <p:txBody>
          <a:bodyPr/>
          <a:lstStyle/>
          <a:p>
            <a:pPr>
              <a:defRPr/>
            </a:pPr>
            <a:r>
              <a:rPr lang="en-US" dirty="0" smtClean="0">
                <a:solidFill>
                  <a:srgbClr val="000000"/>
                </a:solidFill>
                <a:latin typeface="Tahoma" charset="0"/>
              </a:rPr>
              <a:t>Agenda for the next few weeks</a:t>
            </a:r>
          </a:p>
          <a:p>
            <a:pPr>
              <a:defRPr/>
            </a:pPr>
            <a:endParaRPr lang="en-US" dirty="0">
              <a:solidFill>
                <a:srgbClr val="0000FF"/>
              </a:solidFill>
              <a:latin typeface="Tahoma" charset="0"/>
            </a:endParaRPr>
          </a:p>
          <a:p>
            <a:pPr>
              <a:defRPr/>
            </a:pPr>
            <a:r>
              <a:rPr lang="en-US" dirty="0" smtClean="0">
                <a:solidFill>
                  <a:srgbClr val="0000FF"/>
                </a:solidFill>
                <a:latin typeface="Tahoma" charset="0"/>
              </a:rPr>
              <a:t>Review assignments for this week and the next</a:t>
            </a:r>
          </a:p>
          <a:p>
            <a:pPr>
              <a:defRPr/>
            </a:pPr>
            <a:endParaRPr lang="en-US" dirty="0">
              <a:latin typeface="Tahoma" charset="0"/>
            </a:endParaRPr>
          </a:p>
          <a:p>
            <a:pPr>
              <a:defRPr/>
            </a:pPr>
            <a:r>
              <a:rPr lang="en-US" dirty="0" smtClean="0">
                <a:latin typeface="Tahoma" charset="0"/>
              </a:rPr>
              <a:t>Upcoming events (talks)</a:t>
            </a:r>
          </a:p>
          <a:p>
            <a:pPr>
              <a:defRPr/>
            </a:pPr>
            <a:endParaRPr lang="en-US" dirty="0">
              <a:latin typeface="Tahoma" charset="0"/>
            </a:endParaRPr>
          </a:p>
          <a:p>
            <a:pPr>
              <a:defRPr/>
            </a:pPr>
            <a:r>
              <a:rPr lang="en-US" dirty="0" smtClean="0">
                <a:latin typeface="Tahoma" charset="0"/>
              </a:rPr>
              <a:t>On writing and presentation</a:t>
            </a:r>
          </a:p>
          <a:p>
            <a:pPr>
              <a:defRPr/>
            </a:pPr>
            <a:endParaRPr lang="en-US" dirty="0">
              <a:latin typeface="Tahoma" charset="0"/>
            </a:endParaRPr>
          </a:p>
          <a:p>
            <a:pPr>
              <a:defRPr/>
            </a:pPr>
            <a:r>
              <a:rPr lang="en-US" dirty="0" smtClean="0">
                <a:latin typeface="Tahoma" charset="0"/>
              </a:rPr>
              <a:t>Questions</a:t>
            </a:r>
            <a:endParaRPr lang="en-US" dirty="0">
              <a:latin typeface="Tahoma"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BC7485-7A45-5F48-B15D-2C735162B97B}"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6956142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Tomorrow (CALCM Seminar)</a:t>
            </a:r>
            <a:endParaRPr lang="en-US" dirty="0"/>
          </a:p>
        </p:txBody>
      </p:sp>
      <p:sp>
        <p:nvSpPr>
          <p:cNvPr id="3" name="Content Placeholder 2"/>
          <p:cNvSpPr>
            <a:spLocks noGrp="1"/>
          </p:cNvSpPr>
          <p:nvPr>
            <p:ph idx="1"/>
          </p:nvPr>
        </p:nvSpPr>
        <p:spPr/>
        <p:txBody>
          <a:bodyPr/>
          <a:lstStyle/>
          <a:p>
            <a:r>
              <a:rPr lang="en-US" dirty="0" smtClean="0">
                <a:solidFill>
                  <a:srgbClr val="0000FF"/>
                </a:solidFill>
              </a:rPr>
              <a:t>1pm, CIC Panther Hollow Conference Room (4</a:t>
            </a:r>
            <a:r>
              <a:rPr lang="en-US" baseline="30000" dirty="0" smtClean="0">
                <a:solidFill>
                  <a:srgbClr val="0000FF"/>
                </a:solidFill>
              </a:rPr>
              <a:t>th</a:t>
            </a:r>
            <a:r>
              <a:rPr lang="en-US" dirty="0" smtClean="0">
                <a:solidFill>
                  <a:srgbClr val="0000FF"/>
                </a:solidFill>
              </a:rPr>
              <a:t> floor)</a:t>
            </a:r>
          </a:p>
          <a:p>
            <a:endParaRPr lang="en-US" dirty="0" smtClean="0"/>
          </a:p>
          <a:p>
            <a:r>
              <a:rPr lang="en-US" dirty="0" smtClean="0"/>
              <a:t>Data Flow Supercomputing for Big Data</a:t>
            </a:r>
          </a:p>
          <a:p>
            <a:pPr lvl="1"/>
            <a:r>
              <a:rPr lang="en-US" dirty="0" smtClean="0"/>
              <a:t>Prof. </a:t>
            </a:r>
            <a:r>
              <a:rPr lang="en-US" dirty="0" err="1" smtClean="0"/>
              <a:t>Veljko</a:t>
            </a:r>
            <a:r>
              <a:rPr lang="en-US" dirty="0" smtClean="0"/>
              <a:t> </a:t>
            </a:r>
            <a:r>
              <a:rPr lang="en-US" dirty="0" err="1" smtClean="0"/>
              <a:t>Milutinovic</a:t>
            </a:r>
            <a:r>
              <a:rPr lang="en-US" dirty="0" smtClean="0"/>
              <a:t>, Univ. of Belgrade</a:t>
            </a:r>
          </a:p>
          <a:p>
            <a:pPr lvl="1"/>
            <a:r>
              <a:rPr lang="en-US" dirty="0">
                <a:hlinkClick r:id="rId2"/>
              </a:rPr>
              <a:t>https://www.ece.cmu.edu/~calcm/doku.php?id=</a:t>
            </a:r>
            <a:r>
              <a:rPr lang="en-US" dirty="0" smtClean="0">
                <a:hlinkClick r:id="rId2"/>
              </a:rPr>
              <a:t>seminars:seminar_12_2_15</a:t>
            </a:r>
            <a:r>
              <a:rPr lang="en-US" dirty="0" smtClean="0"/>
              <a:t> </a:t>
            </a:r>
          </a:p>
          <a:p>
            <a:pPr lvl="1"/>
            <a:endParaRPr lang="en-US" dirty="0"/>
          </a:p>
          <a:p>
            <a:r>
              <a:rPr lang="en-US" dirty="0" smtClean="0"/>
              <a:t>Followed by a demo session on </a:t>
            </a:r>
            <a:r>
              <a:rPr lang="en-US" dirty="0" err="1" smtClean="0"/>
              <a:t>Maxeler</a:t>
            </a:r>
            <a:r>
              <a:rPr lang="en-US" dirty="0" smtClean="0"/>
              <a:t> </a:t>
            </a:r>
          </a:p>
          <a:p>
            <a:r>
              <a:rPr lang="en-US" dirty="0" smtClean="0"/>
              <a:t>Please attend</a:t>
            </a:r>
          </a:p>
          <a:p>
            <a:r>
              <a:rPr lang="en-US" dirty="0" smtClean="0"/>
              <a:t>Enter </a:t>
            </a:r>
            <a:r>
              <a:rPr lang="en-US" dirty="0"/>
              <a:t>o</a:t>
            </a:r>
            <a:r>
              <a:rPr lang="en-US" dirty="0" smtClean="0"/>
              <a:t>ptional review on website</a:t>
            </a:r>
          </a:p>
          <a:p>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6</a:t>
            </a:fld>
            <a:endParaRPr lang="en-US"/>
          </a:p>
        </p:txBody>
      </p:sp>
    </p:spTree>
    <p:extLst>
      <p:ext uri="{BB962C8B-B14F-4D97-AF65-F5344CB8AC3E}">
        <p14:creationId xmlns:p14="http://schemas.microsoft.com/office/powerpoint/2010/main" val="37997345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Reviews for December 8</a:t>
            </a:r>
            <a:endParaRPr lang="en-US" dirty="0"/>
          </a:p>
        </p:txBody>
      </p:sp>
      <p:sp>
        <p:nvSpPr>
          <p:cNvPr id="3" name="Content Placeholder 2"/>
          <p:cNvSpPr>
            <a:spLocks noGrp="1"/>
          </p:cNvSpPr>
          <p:nvPr>
            <p:ph idx="1"/>
          </p:nvPr>
        </p:nvSpPr>
        <p:spPr/>
        <p:txBody>
          <a:bodyPr/>
          <a:lstStyle/>
          <a:p>
            <a:r>
              <a:rPr lang="en-US" dirty="0" smtClean="0"/>
              <a:t>Hirata et al., “</a:t>
            </a:r>
            <a:r>
              <a:rPr lang="en-US" dirty="0" smtClean="0">
                <a:solidFill>
                  <a:srgbClr val="0000FF"/>
                </a:solidFill>
              </a:rPr>
              <a:t>An </a:t>
            </a:r>
            <a:r>
              <a:rPr lang="en-US" dirty="0">
                <a:solidFill>
                  <a:srgbClr val="0000FF"/>
                </a:solidFill>
              </a:rPr>
              <a:t>Elementary Processor Architecture with Simultaneous Instruction Issuing from Multiple </a:t>
            </a:r>
            <a:r>
              <a:rPr lang="en-US" dirty="0" smtClean="0">
                <a:solidFill>
                  <a:srgbClr val="0000FF"/>
                </a:solidFill>
              </a:rPr>
              <a:t>Threads</a:t>
            </a:r>
            <a:r>
              <a:rPr lang="en-US" dirty="0" smtClean="0"/>
              <a:t>,” ISCA 1992.</a:t>
            </a:r>
          </a:p>
          <a:p>
            <a:endParaRPr lang="en-US" dirty="0"/>
          </a:p>
          <a:p>
            <a:r>
              <a:rPr lang="en-US" dirty="0" err="1" smtClean="0"/>
              <a:t>Tullsen</a:t>
            </a:r>
            <a:r>
              <a:rPr lang="en-US" dirty="0" smtClean="0"/>
              <a:t> et al., “</a:t>
            </a:r>
            <a:r>
              <a:rPr lang="en-US" dirty="0">
                <a:solidFill>
                  <a:srgbClr val="0000FF"/>
                </a:solidFill>
              </a:rPr>
              <a:t>Simultaneous Multithreading: Maximizing On-Chip </a:t>
            </a:r>
            <a:r>
              <a:rPr lang="en-US" dirty="0" smtClean="0">
                <a:solidFill>
                  <a:srgbClr val="0000FF"/>
                </a:solidFill>
              </a:rPr>
              <a:t>Parallelism</a:t>
            </a:r>
            <a:r>
              <a:rPr lang="en-US" dirty="0" smtClean="0"/>
              <a:t>,” ISCA 1996.</a:t>
            </a:r>
          </a:p>
          <a:p>
            <a:endParaRPr lang="en-US" dirty="0"/>
          </a:p>
          <a:p>
            <a:r>
              <a:rPr lang="en-US" dirty="0" smtClean="0"/>
              <a:t>Levin and </a:t>
            </a:r>
            <a:r>
              <a:rPr lang="en-US" dirty="0" err="1" smtClean="0"/>
              <a:t>Redell</a:t>
            </a:r>
            <a:r>
              <a:rPr lang="en-US" dirty="0"/>
              <a:t>, “</a:t>
            </a:r>
            <a:r>
              <a:rPr lang="en-US" dirty="0">
                <a:solidFill>
                  <a:srgbClr val="0000FF"/>
                </a:solidFill>
              </a:rPr>
              <a:t>How (and How Not) to Write a Good Systems </a:t>
            </a:r>
            <a:r>
              <a:rPr lang="en-US" dirty="0" smtClean="0">
                <a:solidFill>
                  <a:srgbClr val="0000FF"/>
                </a:solidFill>
              </a:rPr>
              <a:t>Paper</a:t>
            </a:r>
            <a:r>
              <a:rPr lang="en-US" dirty="0" smtClean="0"/>
              <a:t>,” Operating Systems Review 1983.</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7</a:t>
            </a:fld>
            <a:endParaRPr lang="en-US"/>
          </a:p>
        </p:txBody>
      </p:sp>
    </p:spTree>
    <p:extLst>
      <p:ext uri="{BB962C8B-B14F-4D97-AF65-F5344CB8AC3E}">
        <p14:creationId xmlns:p14="http://schemas.microsoft.com/office/powerpoint/2010/main" val="28044159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Reading </a:t>
            </a:r>
            <a:endParaRPr lang="en-US" dirty="0"/>
          </a:p>
        </p:txBody>
      </p:sp>
      <p:sp>
        <p:nvSpPr>
          <p:cNvPr id="3" name="Content Placeholder 2"/>
          <p:cNvSpPr>
            <a:spLocks noGrp="1"/>
          </p:cNvSpPr>
          <p:nvPr>
            <p:ph idx="1"/>
          </p:nvPr>
        </p:nvSpPr>
        <p:spPr/>
        <p:txBody>
          <a:bodyPr/>
          <a:lstStyle/>
          <a:p>
            <a:r>
              <a:rPr lang="en-US" dirty="0" smtClean="0"/>
              <a:t>Peyton-Jones, “</a:t>
            </a:r>
            <a:r>
              <a:rPr lang="en-US" dirty="0" smtClean="0">
                <a:solidFill>
                  <a:srgbClr val="0000FF"/>
                </a:solidFill>
              </a:rPr>
              <a:t>How </a:t>
            </a:r>
            <a:r>
              <a:rPr lang="en-US" dirty="0">
                <a:solidFill>
                  <a:srgbClr val="0000FF"/>
                </a:solidFill>
              </a:rPr>
              <a:t>to give a good research </a:t>
            </a:r>
            <a:r>
              <a:rPr lang="en-US" dirty="0" smtClean="0">
                <a:solidFill>
                  <a:srgbClr val="0000FF"/>
                </a:solidFill>
              </a:rPr>
              <a:t>talk, How </a:t>
            </a:r>
            <a:r>
              <a:rPr lang="en-US" dirty="0">
                <a:solidFill>
                  <a:srgbClr val="0000FF"/>
                </a:solidFill>
              </a:rPr>
              <a:t>to write a great research </a:t>
            </a:r>
            <a:r>
              <a:rPr lang="en-US" dirty="0" smtClean="0">
                <a:solidFill>
                  <a:srgbClr val="0000FF"/>
                </a:solidFill>
              </a:rPr>
              <a:t>paper, How </a:t>
            </a:r>
            <a:r>
              <a:rPr lang="en-US" dirty="0">
                <a:solidFill>
                  <a:srgbClr val="0000FF"/>
                </a:solidFill>
              </a:rPr>
              <a:t>to write a good research </a:t>
            </a:r>
            <a:r>
              <a:rPr lang="en-US" dirty="0" smtClean="0">
                <a:solidFill>
                  <a:srgbClr val="0000FF"/>
                </a:solidFill>
              </a:rPr>
              <a:t>proposal</a:t>
            </a:r>
            <a:r>
              <a:rPr lang="en-US" dirty="0" smtClean="0"/>
              <a:t>,”</a:t>
            </a:r>
            <a:endParaRPr lang="en-US" dirty="0"/>
          </a:p>
          <a:p>
            <a:pPr lvl="1"/>
            <a:r>
              <a:rPr lang="en-US" dirty="0">
                <a:hlinkClick r:id="rId2"/>
              </a:rPr>
              <a:t>http://research.microsoft.com/en-us/um/people/simonpj/papers/giving-a-talk/giving-a-</a:t>
            </a:r>
            <a:r>
              <a:rPr lang="en-US" dirty="0" smtClean="0">
                <a:hlinkClick r:id="rId2"/>
              </a:rPr>
              <a:t>talk.htm</a:t>
            </a:r>
            <a:endParaRPr lang="en-US" dirty="0" smtClean="0"/>
          </a:p>
          <a:p>
            <a:endParaRPr lang="en-US" dirty="0" smtClean="0"/>
          </a:p>
          <a:p>
            <a:r>
              <a:rPr lang="en-US" dirty="0"/>
              <a:t>Hamming, </a:t>
            </a:r>
            <a:r>
              <a:rPr lang="en-US" dirty="0" smtClean="0"/>
              <a:t>“</a:t>
            </a:r>
            <a:r>
              <a:rPr lang="en-US" dirty="0" smtClean="0">
                <a:solidFill>
                  <a:srgbClr val="0000FF"/>
                </a:solidFill>
              </a:rPr>
              <a:t>You </a:t>
            </a:r>
            <a:r>
              <a:rPr lang="en-US" dirty="0">
                <a:solidFill>
                  <a:srgbClr val="0000FF"/>
                </a:solidFill>
              </a:rPr>
              <a:t>and </a:t>
            </a:r>
            <a:r>
              <a:rPr lang="en-US" dirty="0" smtClean="0">
                <a:solidFill>
                  <a:srgbClr val="0000FF"/>
                </a:solidFill>
              </a:rPr>
              <a:t>Your </a:t>
            </a:r>
            <a:r>
              <a:rPr lang="en-US" dirty="0">
                <a:solidFill>
                  <a:srgbClr val="0000FF"/>
                </a:solidFill>
              </a:rPr>
              <a:t>R</a:t>
            </a:r>
            <a:r>
              <a:rPr lang="en-US" dirty="0" smtClean="0">
                <a:solidFill>
                  <a:srgbClr val="0000FF"/>
                </a:solidFill>
              </a:rPr>
              <a:t>esearch</a:t>
            </a:r>
            <a:r>
              <a:rPr lang="en-US" dirty="0" smtClean="0"/>
              <a:t>,” 1986.</a:t>
            </a:r>
          </a:p>
          <a:p>
            <a:pPr lvl="1"/>
            <a:r>
              <a:rPr lang="en-US" dirty="0">
                <a:hlinkClick r:id="rId3"/>
              </a:rPr>
              <a:t>http://www.cs.virginia.edu/~robins/</a:t>
            </a:r>
            <a:r>
              <a:rPr lang="en-US" dirty="0" smtClean="0">
                <a:hlinkClick r:id="rId3"/>
              </a:rPr>
              <a:t>YouAndYourResearch.html</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8</a:t>
            </a:fld>
            <a:endParaRPr lang="en-US"/>
          </a:p>
        </p:txBody>
      </p:sp>
    </p:spTree>
    <p:extLst>
      <p:ext uri="{BB962C8B-B14F-4D97-AF65-F5344CB8AC3E}">
        <p14:creationId xmlns:p14="http://schemas.microsoft.com/office/powerpoint/2010/main" val="36105859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rPr>
              <a:t>Agenda</a:t>
            </a:r>
          </a:p>
        </p:txBody>
      </p:sp>
      <p:sp>
        <p:nvSpPr>
          <p:cNvPr id="18435" name="Content Placeholder 2"/>
          <p:cNvSpPr>
            <a:spLocks noGrp="1"/>
          </p:cNvSpPr>
          <p:nvPr>
            <p:ph idx="1"/>
          </p:nvPr>
        </p:nvSpPr>
        <p:spPr>
          <a:xfrm>
            <a:off x="228600" y="996950"/>
            <a:ext cx="8610600" cy="5194300"/>
          </a:xfrm>
        </p:spPr>
        <p:txBody>
          <a:bodyPr/>
          <a:lstStyle/>
          <a:p>
            <a:pPr>
              <a:defRPr/>
            </a:pPr>
            <a:r>
              <a:rPr lang="en-US" dirty="0" smtClean="0">
                <a:solidFill>
                  <a:srgbClr val="000000"/>
                </a:solidFill>
                <a:latin typeface="Tahoma" charset="0"/>
              </a:rPr>
              <a:t>Agenda for the next few weeks</a:t>
            </a:r>
          </a:p>
          <a:p>
            <a:pPr>
              <a:defRPr/>
            </a:pPr>
            <a:endParaRPr lang="en-US" dirty="0">
              <a:solidFill>
                <a:srgbClr val="0000FF"/>
              </a:solidFill>
              <a:latin typeface="Tahoma" charset="0"/>
            </a:endParaRPr>
          </a:p>
          <a:p>
            <a:pPr>
              <a:defRPr/>
            </a:pPr>
            <a:r>
              <a:rPr lang="en-US" dirty="0" smtClean="0">
                <a:latin typeface="Tahoma" charset="0"/>
              </a:rPr>
              <a:t>Review assignments for this week and the next</a:t>
            </a:r>
          </a:p>
          <a:p>
            <a:pPr>
              <a:defRPr/>
            </a:pPr>
            <a:endParaRPr lang="en-US" dirty="0">
              <a:latin typeface="Tahoma" charset="0"/>
            </a:endParaRPr>
          </a:p>
          <a:p>
            <a:pPr>
              <a:defRPr/>
            </a:pPr>
            <a:r>
              <a:rPr lang="en-US" dirty="0" smtClean="0">
                <a:solidFill>
                  <a:srgbClr val="0000FF"/>
                </a:solidFill>
                <a:latin typeface="Tahoma" charset="0"/>
              </a:rPr>
              <a:t>Upcoming events (talks)</a:t>
            </a:r>
          </a:p>
          <a:p>
            <a:pPr>
              <a:defRPr/>
            </a:pPr>
            <a:endParaRPr lang="en-US" dirty="0">
              <a:latin typeface="Tahoma" charset="0"/>
            </a:endParaRPr>
          </a:p>
          <a:p>
            <a:pPr>
              <a:defRPr/>
            </a:pPr>
            <a:r>
              <a:rPr lang="en-US" dirty="0" smtClean="0">
                <a:latin typeface="Tahoma" charset="0"/>
              </a:rPr>
              <a:t>On writing and presentation</a:t>
            </a:r>
          </a:p>
          <a:p>
            <a:pPr>
              <a:defRPr/>
            </a:pPr>
            <a:endParaRPr lang="en-US" dirty="0">
              <a:latin typeface="Tahoma" charset="0"/>
            </a:endParaRPr>
          </a:p>
          <a:p>
            <a:pPr>
              <a:defRPr/>
            </a:pPr>
            <a:r>
              <a:rPr lang="en-US" dirty="0" smtClean="0">
                <a:latin typeface="Tahoma" charset="0"/>
              </a:rPr>
              <a:t>Questions</a:t>
            </a:r>
            <a:endParaRPr lang="en-US" dirty="0">
              <a:latin typeface="Tahoma"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BC7485-7A45-5F48-B15D-2C735162B97B}"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Tree>
    <p:extLst>
      <p:ext uri="{BB962C8B-B14F-4D97-AF65-F5344CB8AC3E}">
        <p14:creationId xmlns:p14="http://schemas.microsoft.com/office/powerpoint/2010/main" val="3308216308"/>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15.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3544</TotalTime>
  <Words>1341</Words>
  <Application>Microsoft Office PowerPoint</Application>
  <PresentationFormat>On-screen Show (4:3)</PresentationFormat>
  <Paragraphs>183</Paragraphs>
  <Slides>23</Slides>
  <Notes>2</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23</vt:i4>
      </vt:variant>
    </vt:vector>
  </HeadingPairs>
  <TitlesOfParts>
    <vt:vector size="46" baseType="lpstr">
      <vt:lpstr>ＭＳ Ｐゴシック</vt:lpstr>
      <vt:lpstr>Arial</vt:lpstr>
      <vt:lpstr>Calibri</vt:lpstr>
      <vt:lpstr>Garamond</vt:lpstr>
      <vt:lpstr>Tahoma</vt:lpstr>
      <vt:lpstr>Times New Roman</vt:lpstr>
      <vt:lpstr>Wingdings</vt:lpstr>
      <vt:lpstr>Office Theme</vt:lpstr>
      <vt:lpstr>1_PPT_Template_Corp_4x3_rev1</vt:lpstr>
      <vt:lpstr>2_PPT_Template_Corp_4x3_rev1</vt:lpstr>
      <vt:lpstr>3_PPT_Template_Corp_4x3_rev1</vt:lpstr>
      <vt:lpstr>4_PPT_Template_Corp_4x3_rev1</vt:lpstr>
      <vt:lpstr>4_Edge</vt:lpstr>
      <vt:lpstr>6_Edge</vt:lpstr>
      <vt:lpstr>78_Edge</vt:lpstr>
      <vt:lpstr>1_Metropolitan_bullet</vt:lpstr>
      <vt:lpstr>1_Edge</vt:lpstr>
      <vt:lpstr>17_Edge</vt:lpstr>
      <vt:lpstr>38_Edge</vt:lpstr>
      <vt:lpstr>39_Edge</vt:lpstr>
      <vt:lpstr>2_Metropolitan_bullet</vt:lpstr>
      <vt:lpstr>58_Edge</vt:lpstr>
      <vt:lpstr>49_Edge</vt:lpstr>
      <vt:lpstr>PowerPoint Presentation</vt:lpstr>
      <vt:lpstr>Agenda</vt:lpstr>
      <vt:lpstr>Agenda for the Next Few Weeks</vt:lpstr>
      <vt:lpstr>Project Timeline</vt:lpstr>
      <vt:lpstr>Agenda</vt:lpstr>
      <vt:lpstr>Talk Tomorrow (CALCM Seminar)</vt:lpstr>
      <vt:lpstr>Reviews for December 8</vt:lpstr>
      <vt:lpstr>Optional Reading </vt:lpstr>
      <vt:lpstr>Agenda</vt:lpstr>
      <vt:lpstr>More Computer Architecture Seminars</vt:lpstr>
      <vt:lpstr>Agenda</vt:lpstr>
      <vt:lpstr>A Paragraph</vt:lpstr>
      <vt:lpstr>Question</vt:lpstr>
      <vt:lpstr>What If I Told You Afterwards …</vt:lpstr>
      <vt:lpstr>Washing Clothes</vt:lpstr>
      <vt:lpstr>Question</vt:lpstr>
      <vt:lpstr>For More</vt:lpstr>
      <vt:lpstr>My Research Paper Guidelines</vt:lpstr>
      <vt:lpstr>My Research Paper Guidelines (II)</vt:lpstr>
      <vt:lpstr>An Outline for Any Introduction</vt:lpstr>
      <vt:lpstr>An Algorithm for the Results Section</vt:lpstr>
      <vt:lpstr>A Full Paper</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Nandita Vijaykumar</cp:lastModifiedBy>
  <cp:revision>145</cp:revision>
  <dcterms:created xsi:type="dcterms:W3CDTF">2010-08-23T19:09:31Z</dcterms:created>
  <dcterms:modified xsi:type="dcterms:W3CDTF">2015-12-02T05:52:22Z</dcterms:modified>
</cp:coreProperties>
</file>