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80" r:id="rId5"/>
    <p:sldId id="273" r:id="rId6"/>
    <p:sldId id="269" r:id="rId7"/>
    <p:sldId id="261" r:id="rId8"/>
    <p:sldId id="264" r:id="rId9"/>
    <p:sldId id="263" r:id="rId10"/>
    <p:sldId id="266" r:id="rId11"/>
    <p:sldId id="274" r:id="rId12"/>
    <p:sldId id="281" r:id="rId13"/>
    <p:sldId id="283" r:id="rId14"/>
    <p:sldId id="284" r:id="rId15"/>
    <p:sldId id="258" r:id="rId16"/>
    <p:sldId id="285" r:id="rId17"/>
    <p:sldId id="276" r:id="rId18"/>
    <p:sldId id="275" r:id="rId19"/>
    <p:sldId id="277" r:id="rId20"/>
    <p:sldId id="290" r:id="rId21"/>
    <p:sldId id="291" r:id="rId22"/>
    <p:sldId id="282" r:id="rId23"/>
    <p:sldId id="292" r:id="rId24"/>
    <p:sldId id="267" r:id="rId25"/>
    <p:sldId id="270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73" autoAdjust="0"/>
  </p:normalViewPr>
  <p:slideViewPr>
    <p:cSldViewPr>
      <p:cViewPr>
        <p:scale>
          <a:sx n="70" d="100"/>
          <a:sy n="70" d="100"/>
        </p:scale>
        <p:origin x="-281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ler\AppData\Local\Temp\motivation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ler\AppData\Local\Temp\motivation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ler\Documents\Education\18-742\paper_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ler\Documents\Education\18-742\paper_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ler\Documents\Education\18-742\paper_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ler\Documents\Education\18-742\paper_result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yler\Documents\Education\18-742\milestone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'fpc-partial'!$A$50</c:f>
              <c:strCache>
                <c:ptCount val="1"/>
                <c:pt idx="0">
                  <c:v>size: 0-7</c:v>
                </c:pt>
              </c:strCache>
            </c:strRef>
          </c:tx>
          <c:cat>
            <c:strRef>
              <c:f>'fpc-partial'!$B$49:$J$49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'fpc-partial'!$B$50:$J$50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'fpc-partial'!$A$51</c:f>
              <c:strCache>
                <c:ptCount val="1"/>
                <c:pt idx="0">
                  <c:v>size: 8-15</c:v>
                </c:pt>
              </c:strCache>
            </c:strRef>
          </c:tx>
          <c:cat>
            <c:strRef>
              <c:f>'fpc-partial'!$B$49:$J$49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'fpc-partial'!$B$51:$J$51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'fpc-partial'!$A$52</c:f>
              <c:strCache>
                <c:ptCount val="1"/>
                <c:pt idx="0">
                  <c:v>size: 16-23</c:v>
                </c:pt>
              </c:strCache>
            </c:strRef>
          </c:tx>
          <c:cat>
            <c:strRef>
              <c:f>'fpc-partial'!$B$49:$J$49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'fpc-partial'!$B$52:$J$52</c:f>
              <c:numCache>
                <c:formatCode>General</c:formatCode>
                <c:ptCount val="9"/>
                <c:pt idx="0">
                  <c:v>1602158</c:v>
                </c:pt>
                <c:pt idx="1">
                  <c:v>1129383</c:v>
                </c:pt>
                <c:pt idx="2">
                  <c:v>53677297</c:v>
                </c:pt>
                <c:pt idx="3">
                  <c:v>410017705</c:v>
                </c:pt>
                <c:pt idx="4">
                  <c:v>103399</c:v>
                </c:pt>
                <c:pt idx="5">
                  <c:v>22307681</c:v>
                </c:pt>
                <c:pt idx="6">
                  <c:v>14268573</c:v>
                </c:pt>
                <c:pt idx="7">
                  <c:v>4231109</c:v>
                </c:pt>
                <c:pt idx="8">
                  <c:v>21745889</c:v>
                </c:pt>
              </c:numCache>
            </c:numRef>
          </c:val>
        </c:ser>
        <c:ser>
          <c:idx val="3"/>
          <c:order val="3"/>
          <c:tx>
            <c:strRef>
              <c:f>'fpc-partial'!$A$53</c:f>
              <c:strCache>
                <c:ptCount val="1"/>
                <c:pt idx="0">
                  <c:v>size: 24-31</c:v>
                </c:pt>
              </c:strCache>
            </c:strRef>
          </c:tx>
          <c:cat>
            <c:strRef>
              <c:f>'fpc-partial'!$B$49:$J$49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'fpc-partial'!$B$53:$J$53</c:f>
              <c:numCache>
                <c:formatCode>General</c:formatCode>
                <c:ptCount val="9"/>
                <c:pt idx="0">
                  <c:v>102280847</c:v>
                </c:pt>
                <c:pt idx="1">
                  <c:v>1080005</c:v>
                </c:pt>
                <c:pt idx="2">
                  <c:v>209740073</c:v>
                </c:pt>
                <c:pt idx="3">
                  <c:v>63857447</c:v>
                </c:pt>
                <c:pt idx="4">
                  <c:v>90096</c:v>
                </c:pt>
                <c:pt idx="5">
                  <c:v>22091711</c:v>
                </c:pt>
                <c:pt idx="6">
                  <c:v>285676</c:v>
                </c:pt>
                <c:pt idx="7">
                  <c:v>5753319</c:v>
                </c:pt>
                <c:pt idx="8">
                  <c:v>101880759</c:v>
                </c:pt>
              </c:numCache>
            </c:numRef>
          </c:val>
        </c:ser>
        <c:ser>
          <c:idx val="4"/>
          <c:order val="4"/>
          <c:tx>
            <c:strRef>
              <c:f>'fpc-partial'!$A$54</c:f>
              <c:strCache>
                <c:ptCount val="1"/>
                <c:pt idx="0">
                  <c:v>size: 32-39</c:v>
                </c:pt>
              </c:strCache>
            </c:strRef>
          </c:tx>
          <c:cat>
            <c:strRef>
              <c:f>'fpc-partial'!$B$49:$J$49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'fpc-partial'!$B$54:$J$54</c:f>
              <c:numCache>
                <c:formatCode>General</c:formatCode>
                <c:ptCount val="9"/>
                <c:pt idx="0">
                  <c:v>437417256</c:v>
                </c:pt>
                <c:pt idx="1">
                  <c:v>900281</c:v>
                </c:pt>
                <c:pt idx="2">
                  <c:v>731529009</c:v>
                </c:pt>
                <c:pt idx="3">
                  <c:v>46766519</c:v>
                </c:pt>
                <c:pt idx="4">
                  <c:v>254576</c:v>
                </c:pt>
                <c:pt idx="5">
                  <c:v>74124652</c:v>
                </c:pt>
                <c:pt idx="6">
                  <c:v>530656</c:v>
                </c:pt>
                <c:pt idx="7">
                  <c:v>7963795</c:v>
                </c:pt>
                <c:pt idx="8">
                  <c:v>63394645</c:v>
                </c:pt>
              </c:numCache>
            </c:numRef>
          </c:val>
        </c:ser>
        <c:ser>
          <c:idx val="5"/>
          <c:order val="5"/>
          <c:tx>
            <c:strRef>
              <c:f>'fpc-partial'!$A$55</c:f>
              <c:strCache>
                <c:ptCount val="1"/>
                <c:pt idx="0">
                  <c:v>size: 40-47</c:v>
                </c:pt>
              </c:strCache>
            </c:strRef>
          </c:tx>
          <c:cat>
            <c:strRef>
              <c:f>'fpc-partial'!$B$49:$J$49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'fpc-partial'!$B$55:$J$55</c:f>
              <c:numCache>
                <c:formatCode>General</c:formatCode>
                <c:ptCount val="9"/>
                <c:pt idx="0">
                  <c:v>1597991188</c:v>
                </c:pt>
                <c:pt idx="1">
                  <c:v>842825</c:v>
                </c:pt>
                <c:pt idx="2">
                  <c:v>280272345</c:v>
                </c:pt>
                <c:pt idx="3">
                  <c:v>55622923</c:v>
                </c:pt>
                <c:pt idx="4">
                  <c:v>183541</c:v>
                </c:pt>
                <c:pt idx="5">
                  <c:v>2122351</c:v>
                </c:pt>
                <c:pt idx="6">
                  <c:v>585433</c:v>
                </c:pt>
                <c:pt idx="7">
                  <c:v>13848131</c:v>
                </c:pt>
                <c:pt idx="8">
                  <c:v>39211944</c:v>
                </c:pt>
              </c:numCache>
            </c:numRef>
          </c:val>
        </c:ser>
        <c:ser>
          <c:idx val="6"/>
          <c:order val="6"/>
          <c:tx>
            <c:strRef>
              <c:f>'fpc-partial'!$A$56</c:f>
              <c:strCache>
                <c:ptCount val="1"/>
                <c:pt idx="0">
                  <c:v>size: 48-55</c:v>
                </c:pt>
              </c:strCache>
            </c:strRef>
          </c:tx>
          <c:cat>
            <c:strRef>
              <c:f>'fpc-partial'!$B$49:$J$49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'fpc-partial'!$B$56:$J$56</c:f>
              <c:numCache>
                <c:formatCode>General</c:formatCode>
                <c:ptCount val="9"/>
                <c:pt idx="0">
                  <c:v>203770793</c:v>
                </c:pt>
                <c:pt idx="1">
                  <c:v>22206155</c:v>
                </c:pt>
                <c:pt idx="2">
                  <c:v>138581010</c:v>
                </c:pt>
                <c:pt idx="3">
                  <c:v>80461630</c:v>
                </c:pt>
                <c:pt idx="4">
                  <c:v>74163</c:v>
                </c:pt>
                <c:pt idx="5">
                  <c:v>1051187</c:v>
                </c:pt>
                <c:pt idx="6">
                  <c:v>274111</c:v>
                </c:pt>
                <c:pt idx="7">
                  <c:v>3435814</c:v>
                </c:pt>
                <c:pt idx="8">
                  <c:v>2821018</c:v>
                </c:pt>
              </c:numCache>
            </c:numRef>
          </c:val>
        </c:ser>
        <c:ser>
          <c:idx val="7"/>
          <c:order val="7"/>
          <c:tx>
            <c:strRef>
              <c:f>'fpc-partial'!$A$57</c:f>
              <c:strCache>
                <c:ptCount val="1"/>
                <c:pt idx="0">
                  <c:v>size: 56-63</c:v>
                </c:pt>
              </c:strCache>
            </c:strRef>
          </c:tx>
          <c:cat>
            <c:strRef>
              <c:f>'fpc-partial'!$B$49:$J$49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'fpc-partial'!$B$57:$J$57</c:f>
              <c:numCache>
                <c:formatCode>General</c:formatCode>
                <c:ptCount val="9"/>
                <c:pt idx="0">
                  <c:v>1234661</c:v>
                </c:pt>
                <c:pt idx="1">
                  <c:v>353466855</c:v>
                </c:pt>
                <c:pt idx="2">
                  <c:v>102615661</c:v>
                </c:pt>
                <c:pt idx="3">
                  <c:v>228891880</c:v>
                </c:pt>
                <c:pt idx="4">
                  <c:v>26445</c:v>
                </c:pt>
                <c:pt idx="5">
                  <c:v>393042</c:v>
                </c:pt>
                <c:pt idx="6">
                  <c:v>111141</c:v>
                </c:pt>
                <c:pt idx="7">
                  <c:v>1323992</c:v>
                </c:pt>
                <c:pt idx="8">
                  <c:v>890085</c:v>
                </c:pt>
              </c:numCache>
            </c:numRef>
          </c:val>
        </c:ser>
        <c:ser>
          <c:idx val="8"/>
          <c:order val="8"/>
          <c:tx>
            <c:strRef>
              <c:f>'fpc-partial'!$A$58</c:f>
              <c:strCache>
                <c:ptCount val="1"/>
                <c:pt idx="0">
                  <c:v>size: 64</c:v>
                </c:pt>
              </c:strCache>
            </c:strRef>
          </c:tx>
          <c:cat>
            <c:strRef>
              <c:f>'fpc-partial'!$B$49:$J$49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'fpc-partial'!$B$58:$J$58</c:f>
              <c:numCache>
                <c:formatCode>General</c:formatCode>
                <c:ptCount val="9"/>
                <c:pt idx="0">
                  <c:v>3267835</c:v>
                </c:pt>
                <c:pt idx="1">
                  <c:v>818205365</c:v>
                </c:pt>
                <c:pt idx="2">
                  <c:v>49971735</c:v>
                </c:pt>
                <c:pt idx="3">
                  <c:v>171067419</c:v>
                </c:pt>
                <c:pt idx="4">
                  <c:v>490009</c:v>
                </c:pt>
                <c:pt idx="5">
                  <c:v>4667070</c:v>
                </c:pt>
                <c:pt idx="6">
                  <c:v>1911615</c:v>
                </c:pt>
                <c:pt idx="7">
                  <c:v>10257263</c:v>
                </c:pt>
                <c:pt idx="8">
                  <c:v>5789120</c:v>
                </c:pt>
              </c:numCache>
            </c:numRef>
          </c:val>
        </c:ser>
        <c:overlap val="100"/>
        <c:axId val="189240448"/>
        <c:axId val="189241984"/>
      </c:barChart>
      <c:catAx>
        <c:axId val="189240448"/>
        <c:scaling>
          <c:orientation val="minMax"/>
        </c:scaling>
        <c:axPos val="b"/>
        <c:tickLblPos val="nextTo"/>
        <c:crossAx val="189241984"/>
        <c:crosses val="autoZero"/>
        <c:auto val="1"/>
        <c:lblAlgn val="ctr"/>
        <c:lblOffset val="100"/>
      </c:catAx>
      <c:valAx>
        <c:axId val="189241984"/>
        <c:scaling>
          <c:orientation val="minMax"/>
        </c:scaling>
        <c:axPos val="l"/>
        <c:majorGridlines/>
        <c:numFmt formatCode="0%" sourceLinked="1"/>
        <c:tickLblPos val="nextTo"/>
        <c:crossAx val="1892404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'bdi-partial'!$A$51</c:f>
              <c:strCache>
                <c:ptCount val="1"/>
                <c:pt idx="0">
                  <c:v>size: 0-7</c:v>
                </c:pt>
              </c:strCache>
            </c:strRef>
          </c:tx>
          <c:cat>
            <c:strRef>
              <c:f>'bdi-partial'!$B$50:$J$50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'bdi-partial'!$B$51:$J$51</c:f>
              <c:numCache>
                <c:formatCode>General</c:formatCode>
                <c:ptCount val="9"/>
                <c:pt idx="0">
                  <c:v>95747</c:v>
                </c:pt>
                <c:pt idx="1">
                  <c:v>74979</c:v>
                </c:pt>
                <c:pt idx="2">
                  <c:v>2102620</c:v>
                </c:pt>
                <c:pt idx="3">
                  <c:v>375881841</c:v>
                </c:pt>
                <c:pt idx="4">
                  <c:v>50813</c:v>
                </c:pt>
                <c:pt idx="5">
                  <c:v>2233065</c:v>
                </c:pt>
                <c:pt idx="6">
                  <c:v>12892190</c:v>
                </c:pt>
                <c:pt idx="7">
                  <c:v>1907038</c:v>
                </c:pt>
                <c:pt idx="8">
                  <c:v>5443123</c:v>
                </c:pt>
              </c:numCache>
            </c:numRef>
          </c:val>
        </c:ser>
        <c:ser>
          <c:idx val="1"/>
          <c:order val="1"/>
          <c:tx>
            <c:strRef>
              <c:f>'bdi-partial'!$A$52</c:f>
              <c:strCache>
                <c:ptCount val="1"/>
                <c:pt idx="0">
                  <c:v>size: 8-15</c:v>
                </c:pt>
              </c:strCache>
            </c:strRef>
          </c:tx>
          <c:cat>
            <c:strRef>
              <c:f>'bdi-partial'!$B$50:$J$50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'bdi-partial'!$B$52:$J$52</c:f>
              <c:numCache>
                <c:formatCode>General</c:formatCode>
                <c:ptCount val="9"/>
                <c:pt idx="0">
                  <c:v>591</c:v>
                </c:pt>
                <c:pt idx="1">
                  <c:v>12817602</c:v>
                </c:pt>
                <c:pt idx="2">
                  <c:v>1006006</c:v>
                </c:pt>
                <c:pt idx="3">
                  <c:v>419865</c:v>
                </c:pt>
                <c:pt idx="4">
                  <c:v>5819</c:v>
                </c:pt>
                <c:pt idx="5">
                  <c:v>2888878</c:v>
                </c:pt>
                <c:pt idx="6">
                  <c:v>994569</c:v>
                </c:pt>
                <c:pt idx="7">
                  <c:v>745306</c:v>
                </c:pt>
                <c:pt idx="8">
                  <c:v>329320</c:v>
                </c:pt>
              </c:numCache>
            </c:numRef>
          </c:val>
        </c:ser>
        <c:ser>
          <c:idx val="2"/>
          <c:order val="2"/>
          <c:tx>
            <c:strRef>
              <c:f>'bdi-partial'!$A$53</c:f>
              <c:strCache>
                <c:ptCount val="1"/>
                <c:pt idx="0">
                  <c:v>size: 16-23</c:v>
                </c:pt>
              </c:strCache>
            </c:strRef>
          </c:tx>
          <c:cat>
            <c:strRef>
              <c:f>'bdi-partial'!$B$50:$J$50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'bdi-partial'!$B$53:$J$53</c:f>
              <c:numCache>
                <c:formatCode>General</c:formatCode>
                <c:ptCount val="9"/>
                <c:pt idx="0">
                  <c:v>1286278</c:v>
                </c:pt>
                <c:pt idx="1">
                  <c:v>879730</c:v>
                </c:pt>
                <c:pt idx="2">
                  <c:v>16461026</c:v>
                </c:pt>
                <c:pt idx="3">
                  <c:v>14614264</c:v>
                </c:pt>
                <c:pt idx="4">
                  <c:v>119491</c:v>
                </c:pt>
                <c:pt idx="5">
                  <c:v>11576435</c:v>
                </c:pt>
                <c:pt idx="6">
                  <c:v>317339</c:v>
                </c:pt>
                <c:pt idx="7">
                  <c:v>5062854</c:v>
                </c:pt>
                <c:pt idx="8">
                  <c:v>15140710</c:v>
                </c:pt>
              </c:numCache>
            </c:numRef>
          </c:val>
        </c:ser>
        <c:ser>
          <c:idx val="3"/>
          <c:order val="3"/>
          <c:tx>
            <c:strRef>
              <c:f>'bdi-partial'!$A$54</c:f>
              <c:strCache>
                <c:ptCount val="1"/>
                <c:pt idx="0">
                  <c:v>size: 24-31</c:v>
                </c:pt>
              </c:strCache>
            </c:strRef>
          </c:tx>
          <c:cat>
            <c:strRef>
              <c:f>'bdi-partial'!$B$50:$J$50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'bdi-partial'!$B$54:$J$54</c:f>
              <c:numCache>
                <c:formatCode>General</c:formatCode>
                <c:ptCount val="9"/>
                <c:pt idx="0">
                  <c:v>101237209</c:v>
                </c:pt>
                <c:pt idx="1">
                  <c:v>1202307</c:v>
                </c:pt>
                <c:pt idx="2">
                  <c:v>169424087</c:v>
                </c:pt>
                <c:pt idx="3">
                  <c:v>34810743</c:v>
                </c:pt>
                <c:pt idx="4">
                  <c:v>84860</c:v>
                </c:pt>
                <c:pt idx="5">
                  <c:v>1509034</c:v>
                </c:pt>
                <c:pt idx="6">
                  <c:v>309028</c:v>
                </c:pt>
                <c:pt idx="7">
                  <c:v>3195618</c:v>
                </c:pt>
                <c:pt idx="8">
                  <c:v>86700988</c:v>
                </c:pt>
              </c:numCache>
            </c:numRef>
          </c:val>
        </c:ser>
        <c:ser>
          <c:idx val="4"/>
          <c:order val="4"/>
          <c:tx>
            <c:strRef>
              <c:f>'bdi-partial'!$A$55</c:f>
              <c:strCache>
                <c:ptCount val="1"/>
                <c:pt idx="0">
                  <c:v>size: 32-39</c:v>
                </c:pt>
              </c:strCache>
            </c:strRef>
          </c:tx>
          <c:cat>
            <c:strRef>
              <c:f>'bdi-partial'!$B$50:$J$50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'bdi-partial'!$B$55:$J$55</c:f>
              <c:numCache>
                <c:formatCode>General</c:formatCode>
                <c:ptCount val="9"/>
                <c:pt idx="0">
                  <c:v>438661822</c:v>
                </c:pt>
                <c:pt idx="1">
                  <c:v>793833</c:v>
                </c:pt>
                <c:pt idx="2">
                  <c:v>670753253</c:v>
                </c:pt>
                <c:pt idx="3">
                  <c:v>50533937</c:v>
                </c:pt>
                <c:pt idx="4">
                  <c:v>194054</c:v>
                </c:pt>
                <c:pt idx="5">
                  <c:v>97922655</c:v>
                </c:pt>
                <c:pt idx="6">
                  <c:v>518059</c:v>
                </c:pt>
                <c:pt idx="7">
                  <c:v>6346086</c:v>
                </c:pt>
                <c:pt idx="8">
                  <c:v>60228812</c:v>
                </c:pt>
              </c:numCache>
            </c:numRef>
          </c:val>
        </c:ser>
        <c:ser>
          <c:idx val="5"/>
          <c:order val="5"/>
          <c:tx>
            <c:strRef>
              <c:f>'bdi-partial'!$A$56</c:f>
              <c:strCache>
                <c:ptCount val="1"/>
                <c:pt idx="0">
                  <c:v>size: 40-47</c:v>
                </c:pt>
              </c:strCache>
            </c:strRef>
          </c:tx>
          <c:cat>
            <c:strRef>
              <c:f>'bdi-partial'!$B$50:$J$50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'bdi-partial'!$B$56:$J$56</c:f>
              <c:numCache>
                <c:formatCode>General</c:formatCode>
                <c:ptCount val="9"/>
                <c:pt idx="0">
                  <c:v>1596238818</c:v>
                </c:pt>
                <c:pt idx="1">
                  <c:v>828881</c:v>
                </c:pt>
                <c:pt idx="2">
                  <c:v>281444015</c:v>
                </c:pt>
                <c:pt idx="3">
                  <c:v>72471798</c:v>
                </c:pt>
                <c:pt idx="4">
                  <c:v>191533</c:v>
                </c:pt>
                <c:pt idx="5">
                  <c:v>2363534</c:v>
                </c:pt>
                <c:pt idx="6">
                  <c:v>690912</c:v>
                </c:pt>
                <c:pt idx="7">
                  <c:v>15479836</c:v>
                </c:pt>
                <c:pt idx="8">
                  <c:v>62365042</c:v>
                </c:pt>
              </c:numCache>
            </c:numRef>
          </c:val>
        </c:ser>
        <c:ser>
          <c:idx val="6"/>
          <c:order val="6"/>
          <c:tx>
            <c:strRef>
              <c:f>'bdi-partial'!$A$57</c:f>
              <c:strCache>
                <c:ptCount val="1"/>
                <c:pt idx="0">
                  <c:v>size: 48-55</c:v>
                </c:pt>
              </c:strCache>
            </c:strRef>
          </c:tx>
          <c:cat>
            <c:strRef>
              <c:f>'bdi-partial'!$B$50:$J$50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'bdi-partial'!$B$57:$J$57</c:f>
              <c:numCache>
                <c:formatCode>General</c:formatCode>
                <c:ptCount val="9"/>
                <c:pt idx="0">
                  <c:v>204885178</c:v>
                </c:pt>
                <c:pt idx="1">
                  <c:v>938329</c:v>
                </c:pt>
                <c:pt idx="2">
                  <c:v>115110431</c:v>
                </c:pt>
                <c:pt idx="3">
                  <c:v>47355960</c:v>
                </c:pt>
                <c:pt idx="4">
                  <c:v>79283</c:v>
                </c:pt>
                <c:pt idx="5">
                  <c:v>980554</c:v>
                </c:pt>
                <c:pt idx="6">
                  <c:v>280055</c:v>
                </c:pt>
                <c:pt idx="7">
                  <c:v>4372842</c:v>
                </c:pt>
                <c:pt idx="8">
                  <c:v>2603173</c:v>
                </c:pt>
              </c:numCache>
            </c:numRef>
          </c:val>
        </c:ser>
        <c:ser>
          <c:idx val="7"/>
          <c:order val="7"/>
          <c:tx>
            <c:strRef>
              <c:f>'bdi-partial'!$A$58</c:f>
              <c:strCache>
                <c:ptCount val="1"/>
                <c:pt idx="0">
                  <c:v>size: 56-63</c:v>
                </c:pt>
              </c:strCache>
            </c:strRef>
          </c:tx>
          <c:cat>
            <c:strRef>
              <c:f>'bdi-partial'!$B$50:$J$50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'bdi-partial'!$B$58:$J$58</c:f>
              <c:numCache>
                <c:formatCode>General</c:formatCode>
                <c:ptCount val="9"/>
                <c:pt idx="0">
                  <c:v>1420617</c:v>
                </c:pt>
                <c:pt idx="1">
                  <c:v>424299303</c:v>
                </c:pt>
                <c:pt idx="2">
                  <c:v>88826182</c:v>
                </c:pt>
                <c:pt idx="3">
                  <c:v>306096812</c:v>
                </c:pt>
                <c:pt idx="4">
                  <c:v>49032</c:v>
                </c:pt>
                <c:pt idx="5">
                  <c:v>313687</c:v>
                </c:pt>
                <c:pt idx="6">
                  <c:v>122215</c:v>
                </c:pt>
                <c:pt idx="7">
                  <c:v>1319390</c:v>
                </c:pt>
                <c:pt idx="8">
                  <c:v>563222</c:v>
                </c:pt>
              </c:numCache>
            </c:numRef>
          </c:val>
        </c:ser>
        <c:ser>
          <c:idx val="8"/>
          <c:order val="8"/>
          <c:tx>
            <c:strRef>
              <c:f>'bdi-partial'!$A$59</c:f>
              <c:strCache>
                <c:ptCount val="1"/>
                <c:pt idx="0">
                  <c:v>size: 64</c:v>
                </c:pt>
              </c:strCache>
            </c:strRef>
          </c:tx>
          <c:cat>
            <c:strRef>
              <c:f>'bdi-partial'!$B$50:$J$50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'bdi-partial'!$B$59:$J$59</c:f>
              <c:numCache>
                <c:formatCode>General</c:formatCode>
                <c:ptCount val="9"/>
                <c:pt idx="0">
                  <c:v>1823662</c:v>
                </c:pt>
                <c:pt idx="1">
                  <c:v>767029723</c:v>
                </c:pt>
                <c:pt idx="2">
                  <c:v>36844724</c:v>
                </c:pt>
                <c:pt idx="3">
                  <c:v>146813883</c:v>
                </c:pt>
                <c:pt idx="4">
                  <c:v>445961</c:v>
                </c:pt>
                <c:pt idx="5">
                  <c:v>3449636</c:v>
                </c:pt>
                <c:pt idx="6">
                  <c:v>1840041</c:v>
                </c:pt>
                <c:pt idx="7">
                  <c:v>8348369</c:v>
                </c:pt>
                <c:pt idx="8">
                  <c:v>2601386</c:v>
                </c:pt>
              </c:numCache>
            </c:numRef>
          </c:val>
        </c:ser>
        <c:overlap val="100"/>
        <c:axId val="188544896"/>
        <c:axId val="188546432"/>
      </c:barChart>
      <c:catAx>
        <c:axId val="188544896"/>
        <c:scaling>
          <c:orientation val="minMax"/>
        </c:scaling>
        <c:axPos val="b"/>
        <c:tickLblPos val="nextTo"/>
        <c:crossAx val="188546432"/>
        <c:crosses val="autoZero"/>
        <c:auto val="1"/>
        <c:lblAlgn val="ctr"/>
        <c:lblOffset val="100"/>
      </c:catAx>
      <c:valAx>
        <c:axId val="188546432"/>
        <c:scaling>
          <c:orientation val="minMax"/>
        </c:scaling>
        <c:axPos val="l"/>
        <c:majorGridlines/>
        <c:numFmt formatCode="0%" sourceLinked="1"/>
        <c:tickLblPos val="nextTo"/>
        <c:crossAx val="188544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3966193813199766E-2"/>
          <c:y val="3.4426417628029123E-2"/>
          <c:w val="0.90340475122338593"/>
          <c:h val="0.71114311368973726"/>
        </c:manualLayout>
      </c:layout>
      <c:barChart>
        <c:barDir val="col"/>
        <c:grouping val="clustered"/>
        <c:ser>
          <c:idx val="0"/>
          <c:order val="0"/>
          <c:tx>
            <c:strRef>
              <c:f>Sheet2!$C$1</c:f>
              <c:strCache>
                <c:ptCount val="1"/>
                <c:pt idx="0">
                  <c:v>LRU</c:v>
                </c:pt>
              </c:strCache>
            </c:strRef>
          </c:tx>
          <c:cat>
            <c:strRef>
              <c:f>Sheet2!$B$2:$B$26</c:f>
              <c:strCache>
                <c:ptCount val="25"/>
                <c:pt idx="0">
                  <c:v>astar</c:v>
                </c:pt>
                <c:pt idx="1">
                  <c:v>cactusADM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soplex</c:v>
                </c:pt>
                <c:pt idx="6">
                  <c:v>zeusmp</c:v>
                </c:pt>
                <c:pt idx="7">
                  <c:v>bzip2</c:v>
                </c:pt>
                <c:pt idx="8">
                  <c:v>GemsFDTD</c:v>
                </c:pt>
                <c:pt idx="9">
                  <c:v>gromacs</c:v>
                </c:pt>
                <c:pt idx="10">
                  <c:v>hmmer</c:v>
                </c:pt>
                <c:pt idx="11">
                  <c:v>leslie3d</c:v>
                </c:pt>
                <c:pt idx="12">
                  <c:v>sjeng</c:v>
                </c:pt>
                <c:pt idx="13">
                  <c:v>sphinx3</c:v>
                </c:pt>
                <c:pt idx="14">
                  <c:v>xalancbmk</c:v>
                </c:pt>
                <c:pt idx="15">
                  <c:v>milc</c:v>
                </c:pt>
                <c:pt idx="16">
                  <c:v>omnetpp</c:v>
                </c:pt>
                <c:pt idx="17">
                  <c:v>libquantum</c:v>
                </c:pt>
                <c:pt idx="18">
                  <c:v>lbm</c:v>
                </c:pt>
                <c:pt idx="19">
                  <c:v>mcf</c:v>
                </c:pt>
                <c:pt idx="20">
                  <c:v>tpch2</c:v>
                </c:pt>
                <c:pt idx="21">
                  <c:v>tpch6</c:v>
                </c:pt>
                <c:pt idx="22">
                  <c:v>tpch17</c:v>
                </c:pt>
                <c:pt idx="23">
                  <c:v>apache</c:v>
                </c:pt>
                <c:pt idx="24">
                  <c:v>gmean</c:v>
                </c:pt>
              </c:strCache>
            </c:strRef>
          </c:cat>
          <c:val>
            <c:numRef>
              <c:f>Sheet2!$C$2:$C$26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Min-LRU</c:v>
                </c:pt>
              </c:strCache>
            </c:strRef>
          </c:tx>
          <c:cat>
            <c:strRef>
              <c:f>Sheet2!$B$2:$B$26</c:f>
              <c:strCache>
                <c:ptCount val="25"/>
                <c:pt idx="0">
                  <c:v>astar</c:v>
                </c:pt>
                <c:pt idx="1">
                  <c:v>cactusADM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soplex</c:v>
                </c:pt>
                <c:pt idx="6">
                  <c:v>zeusmp</c:v>
                </c:pt>
                <c:pt idx="7">
                  <c:v>bzip2</c:v>
                </c:pt>
                <c:pt idx="8">
                  <c:v>GemsFDTD</c:v>
                </c:pt>
                <c:pt idx="9">
                  <c:v>gromacs</c:v>
                </c:pt>
                <c:pt idx="10">
                  <c:v>hmmer</c:v>
                </c:pt>
                <c:pt idx="11">
                  <c:v>leslie3d</c:v>
                </c:pt>
                <c:pt idx="12">
                  <c:v>sjeng</c:v>
                </c:pt>
                <c:pt idx="13">
                  <c:v>sphinx3</c:v>
                </c:pt>
                <c:pt idx="14">
                  <c:v>xalancbmk</c:v>
                </c:pt>
                <c:pt idx="15">
                  <c:v>milc</c:v>
                </c:pt>
                <c:pt idx="16">
                  <c:v>omnetpp</c:v>
                </c:pt>
                <c:pt idx="17">
                  <c:v>libquantum</c:v>
                </c:pt>
                <c:pt idx="18">
                  <c:v>lbm</c:v>
                </c:pt>
                <c:pt idx="19">
                  <c:v>mcf</c:v>
                </c:pt>
                <c:pt idx="20">
                  <c:v>tpch2</c:v>
                </c:pt>
                <c:pt idx="21">
                  <c:v>tpch6</c:v>
                </c:pt>
                <c:pt idx="22">
                  <c:v>tpch17</c:v>
                </c:pt>
                <c:pt idx="23">
                  <c:v>apache</c:v>
                </c:pt>
                <c:pt idx="24">
                  <c:v>gmean</c:v>
                </c:pt>
              </c:strCache>
            </c:strRef>
          </c:cat>
          <c:val>
            <c:numRef>
              <c:f>Sheet2!$D$2:$D$26</c:f>
              <c:numCache>
                <c:formatCode>General</c:formatCode>
                <c:ptCount val="25"/>
                <c:pt idx="0">
                  <c:v>1.09355</c:v>
                </c:pt>
                <c:pt idx="1">
                  <c:v>1</c:v>
                </c:pt>
                <c:pt idx="2">
                  <c:v>1.0088899999999998</c:v>
                </c:pt>
                <c:pt idx="3">
                  <c:v>1.0105599999999999</c:v>
                </c:pt>
                <c:pt idx="4">
                  <c:v>1.00118</c:v>
                </c:pt>
                <c:pt idx="5">
                  <c:v>1.0012899999999998</c:v>
                </c:pt>
                <c:pt idx="6">
                  <c:v>1.00014</c:v>
                </c:pt>
                <c:pt idx="7">
                  <c:v>1.0081800000000001</c:v>
                </c:pt>
                <c:pt idx="8">
                  <c:v>1</c:v>
                </c:pt>
                <c:pt idx="9">
                  <c:v>1.0037699999999992</c:v>
                </c:pt>
                <c:pt idx="10">
                  <c:v>1</c:v>
                </c:pt>
                <c:pt idx="11">
                  <c:v>1.0280100000000001</c:v>
                </c:pt>
                <c:pt idx="12">
                  <c:v>1.00281</c:v>
                </c:pt>
                <c:pt idx="13">
                  <c:v>1.0146500000000001</c:v>
                </c:pt>
                <c:pt idx="14">
                  <c:v>1.0066899999999999</c:v>
                </c:pt>
                <c:pt idx="15">
                  <c:v>1.0099099999999992</c:v>
                </c:pt>
                <c:pt idx="16">
                  <c:v>1.0454599999999998</c:v>
                </c:pt>
                <c:pt idx="17">
                  <c:v>1.0024899999999999</c:v>
                </c:pt>
                <c:pt idx="18">
                  <c:v>1.0328899999999999</c:v>
                </c:pt>
                <c:pt idx="19">
                  <c:v>1.0576899999999998</c:v>
                </c:pt>
                <c:pt idx="20">
                  <c:v>1.00258</c:v>
                </c:pt>
                <c:pt idx="21">
                  <c:v>1.0010899999999998</c:v>
                </c:pt>
                <c:pt idx="22">
                  <c:v>1.0017299999999989</c:v>
                </c:pt>
                <c:pt idx="23">
                  <c:v>1.0199699999999992</c:v>
                </c:pt>
                <c:pt idx="24">
                  <c:v>1.0112199999999998</c:v>
                </c:pt>
              </c:numCache>
            </c:numRef>
          </c:val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RRIP</c:v>
                </c:pt>
              </c:strCache>
            </c:strRef>
          </c:tx>
          <c:cat>
            <c:strRef>
              <c:f>Sheet2!$B$2:$B$26</c:f>
              <c:strCache>
                <c:ptCount val="25"/>
                <c:pt idx="0">
                  <c:v>astar</c:v>
                </c:pt>
                <c:pt idx="1">
                  <c:v>cactusADM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soplex</c:v>
                </c:pt>
                <c:pt idx="6">
                  <c:v>zeusmp</c:v>
                </c:pt>
                <c:pt idx="7">
                  <c:v>bzip2</c:v>
                </c:pt>
                <c:pt idx="8">
                  <c:v>GemsFDTD</c:v>
                </c:pt>
                <c:pt idx="9">
                  <c:v>gromacs</c:v>
                </c:pt>
                <c:pt idx="10">
                  <c:v>hmmer</c:v>
                </c:pt>
                <c:pt idx="11">
                  <c:v>leslie3d</c:v>
                </c:pt>
                <c:pt idx="12">
                  <c:v>sjeng</c:v>
                </c:pt>
                <c:pt idx="13">
                  <c:v>sphinx3</c:v>
                </c:pt>
                <c:pt idx="14">
                  <c:v>xalancbmk</c:v>
                </c:pt>
                <c:pt idx="15">
                  <c:v>milc</c:v>
                </c:pt>
                <c:pt idx="16">
                  <c:v>omnetpp</c:v>
                </c:pt>
                <c:pt idx="17">
                  <c:v>libquantum</c:v>
                </c:pt>
                <c:pt idx="18">
                  <c:v>lbm</c:v>
                </c:pt>
                <c:pt idx="19">
                  <c:v>mcf</c:v>
                </c:pt>
                <c:pt idx="20">
                  <c:v>tpch2</c:v>
                </c:pt>
                <c:pt idx="21">
                  <c:v>tpch6</c:v>
                </c:pt>
                <c:pt idx="22">
                  <c:v>tpch17</c:v>
                </c:pt>
                <c:pt idx="23">
                  <c:v>apache</c:v>
                </c:pt>
                <c:pt idx="24">
                  <c:v>gmean</c:v>
                </c:pt>
              </c:strCache>
            </c:strRef>
          </c:cat>
          <c:val>
            <c:numRef>
              <c:f>Sheet2!$E$2:$E$26</c:f>
              <c:numCache>
                <c:formatCode>General</c:formatCode>
                <c:ptCount val="25"/>
                <c:pt idx="0">
                  <c:v>1.16577</c:v>
                </c:pt>
                <c:pt idx="1">
                  <c:v>1.18564</c:v>
                </c:pt>
                <c:pt idx="2">
                  <c:v>1.0194899999999998</c:v>
                </c:pt>
                <c:pt idx="3">
                  <c:v>1.0233899999999998</c:v>
                </c:pt>
                <c:pt idx="4">
                  <c:v>1.00078</c:v>
                </c:pt>
                <c:pt idx="5">
                  <c:v>1.1975</c:v>
                </c:pt>
                <c:pt idx="6">
                  <c:v>0.95118000000000003</c:v>
                </c:pt>
                <c:pt idx="7">
                  <c:v>1.03085</c:v>
                </c:pt>
                <c:pt idx="8">
                  <c:v>0.92237999999999998</c:v>
                </c:pt>
                <c:pt idx="9">
                  <c:v>1.0105</c:v>
                </c:pt>
                <c:pt idx="10">
                  <c:v>1</c:v>
                </c:pt>
                <c:pt idx="11">
                  <c:v>1.0237599999999998</c:v>
                </c:pt>
                <c:pt idx="12">
                  <c:v>1.00258</c:v>
                </c:pt>
                <c:pt idx="13">
                  <c:v>1.1704399999999999</c:v>
                </c:pt>
                <c:pt idx="14">
                  <c:v>1.0379699999999992</c:v>
                </c:pt>
                <c:pt idx="15">
                  <c:v>1.00085</c:v>
                </c:pt>
                <c:pt idx="16">
                  <c:v>0.93147999999999997</c:v>
                </c:pt>
                <c:pt idx="17">
                  <c:v>1.0022500000000001</c:v>
                </c:pt>
                <c:pt idx="18">
                  <c:v>0.98389000000000004</c:v>
                </c:pt>
                <c:pt idx="19">
                  <c:v>1.09331</c:v>
                </c:pt>
                <c:pt idx="20">
                  <c:v>1.0324199999999999</c:v>
                </c:pt>
                <c:pt idx="21">
                  <c:v>0.99155999999999955</c:v>
                </c:pt>
                <c:pt idx="22">
                  <c:v>1.03064</c:v>
                </c:pt>
                <c:pt idx="23">
                  <c:v>0.99539</c:v>
                </c:pt>
                <c:pt idx="24">
                  <c:v>1.0241400000000001</c:v>
                </c:pt>
              </c:numCache>
            </c:numRef>
          </c:val>
        </c:ser>
        <c:ser>
          <c:idx val="3"/>
          <c:order val="3"/>
          <c:tx>
            <c:strRef>
              <c:f>Sheet2!$F$1</c:f>
              <c:strCache>
                <c:ptCount val="1"/>
                <c:pt idx="0">
                  <c:v>Min-Eviction</c:v>
                </c:pt>
              </c:strCache>
            </c:strRef>
          </c:tx>
          <c:cat>
            <c:strRef>
              <c:f>Sheet2!$B$2:$B$26</c:f>
              <c:strCache>
                <c:ptCount val="25"/>
                <c:pt idx="0">
                  <c:v>astar</c:v>
                </c:pt>
                <c:pt idx="1">
                  <c:v>cactusADM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soplex</c:v>
                </c:pt>
                <c:pt idx="6">
                  <c:v>zeusmp</c:v>
                </c:pt>
                <c:pt idx="7">
                  <c:v>bzip2</c:v>
                </c:pt>
                <c:pt idx="8">
                  <c:v>GemsFDTD</c:v>
                </c:pt>
                <c:pt idx="9">
                  <c:v>gromacs</c:v>
                </c:pt>
                <c:pt idx="10">
                  <c:v>hmmer</c:v>
                </c:pt>
                <c:pt idx="11">
                  <c:v>leslie3d</c:v>
                </c:pt>
                <c:pt idx="12">
                  <c:v>sjeng</c:v>
                </c:pt>
                <c:pt idx="13">
                  <c:v>sphinx3</c:v>
                </c:pt>
                <c:pt idx="14">
                  <c:v>xalancbmk</c:v>
                </c:pt>
                <c:pt idx="15">
                  <c:v>milc</c:v>
                </c:pt>
                <c:pt idx="16">
                  <c:v>omnetpp</c:v>
                </c:pt>
                <c:pt idx="17">
                  <c:v>libquantum</c:v>
                </c:pt>
                <c:pt idx="18">
                  <c:v>lbm</c:v>
                </c:pt>
                <c:pt idx="19">
                  <c:v>mcf</c:v>
                </c:pt>
                <c:pt idx="20">
                  <c:v>tpch2</c:v>
                </c:pt>
                <c:pt idx="21">
                  <c:v>tpch6</c:v>
                </c:pt>
                <c:pt idx="22">
                  <c:v>tpch17</c:v>
                </c:pt>
                <c:pt idx="23">
                  <c:v>apache</c:v>
                </c:pt>
                <c:pt idx="24">
                  <c:v>gmean</c:v>
                </c:pt>
              </c:strCache>
            </c:strRef>
          </c:cat>
          <c:val>
            <c:numRef>
              <c:f>Sheet2!$F$2:$F$26</c:f>
              <c:numCache>
                <c:formatCode>General</c:formatCode>
                <c:ptCount val="25"/>
                <c:pt idx="0">
                  <c:v>1.1881600000000001</c:v>
                </c:pt>
                <c:pt idx="1">
                  <c:v>1.18564</c:v>
                </c:pt>
                <c:pt idx="2">
                  <c:v>1.0223500000000001</c:v>
                </c:pt>
                <c:pt idx="3">
                  <c:v>1.0269699999999991</c:v>
                </c:pt>
                <c:pt idx="4">
                  <c:v>1.0017199999999991</c:v>
                </c:pt>
                <c:pt idx="5">
                  <c:v>1.1984900000000001</c:v>
                </c:pt>
                <c:pt idx="6">
                  <c:v>0.9512699999999995</c:v>
                </c:pt>
                <c:pt idx="7">
                  <c:v>1.03851</c:v>
                </c:pt>
                <c:pt idx="8">
                  <c:v>0.92237999999999998</c:v>
                </c:pt>
                <c:pt idx="9">
                  <c:v>1.0152299999999992</c:v>
                </c:pt>
                <c:pt idx="10">
                  <c:v>1.0000100000000001</c:v>
                </c:pt>
                <c:pt idx="11">
                  <c:v>1.03244</c:v>
                </c:pt>
                <c:pt idx="12">
                  <c:v>1.00275</c:v>
                </c:pt>
                <c:pt idx="13">
                  <c:v>1.2256899999999991</c:v>
                </c:pt>
                <c:pt idx="14">
                  <c:v>1.0773599999999999</c:v>
                </c:pt>
                <c:pt idx="15">
                  <c:v>1.009579999999999</c:v>
                </c:pt>
                <c:pt idx="16">
                  <c:v>0.95059000000000005</c:v>
                </c:pt>
                <c:pt idx="17">
                  <c:v>1.0027699999999991</c:v>
                </c:pt>
                <c:pt idx="18">
                  <c:v>0.97053</c:v>
                </c:pt>
                <c:pt idx="19">
                  <c:v>1.1068199999999999</c:v>
                </c:pt>
                <c:pt idx="20">
                  <c:v>1.0344800000000001</c:v>
                </c:pt>
                <c:pt idx="21">
                  <c:v>0.99145999999999956</c:v>
                </c:pt>
                <c:pt idx="22">
                  <c:v>1.0308599999999999</c:v>
                </c:pt>
                <c:pt idx="23">
                  <c:v>1.00515</c:v>
                </c:pt>
                <c:pt idx="24">
                  <c:v>1.0298599999999998</c:v>
                </c:pt>
              </c:numCache>
            </c:numRef>
          </c:val>
        </c:ser>
        <c:axId val="118127232"/>
        <c:axId val="118141696"/>
      </c:barChart>
      <c:catAx>
        <c:axId val="118127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Benchmark</a:t>
                </a:r>
              </a:p>
            </c:rich>
          </c:tx>
          <c:layout/>
        </c:title>
        <c:tickLblPos val="nextTo"/>
        <c:crossAx val="118141696"/>
        <c:crosses val="autoZero"/>
        <c:auto val="1"/>
        <c:lblAlgn val="ctr"/>
        <c:lblOffset val="100"/>
      </c:catAx>
      <c:valAx>
        <c:axId val="118141696"/>
        <c:scaling>
          <c:orientation val="minMax"/>
          <c:min val="0.88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IPC</a:t>
                </a:r>
              </a:p>
            </c:rich>
          </c:tx>
          <c:layout/>
        </c:title>
        <c:numFmt formatCode="General" sourceLinked="1"/>
        <c:tickLblPos val="nextTo"/>
        <c:crossAx val="11812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42216046523551"/>
          <c:y val="2.7107162591518193E-2"/>
          <c:w val="0.14166071087872364"/>
          <c:h val="0.2753529493023904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>
          <a:latin typeface="+mn-lt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0704693341242362E-2"/>
          <c:y val="5.1368121323224034E-2"/>
          <c:w val="0.89943994238237068"/>
          <c:h val="0.58937598454169349"/>
        </c:manualLayout>
      </c:layout>
      <c:barChart>
        <c:barDir val="col"/>
        <c:grouping val="clustered"/>
        <c:ser>
          <c:idx val="2"/>
          <c:order val="0"/>
          <c:tx>
            <c:strRef>
              <c:f>Sheet4!$O$2</c:f>
              <c:strCache>
                <c:ptCount val="1"/>
                <c:pt idx="0">
                  <c:v>LRU</c:v>
                </c:pt>
              </c:strCache>
            </c:strRef>
          </c:tx>
          <c:cat>
            <c:multiLvlStrRef>
              <c:f>Sheet4!$D$3:$E$21</c:f>
              <c:multiLvlStrCache>
                <c:ptCount val="18"/>
                <c:lvl>
                  <c:pt idx="0">
                    <c:v>cactusADM</c:v>
                  </c:pt>
                  <c:pt idx="1">
                    <c:v>GemsFDTD</c:v>
                  </c:pt>
                  <c:pt idx="2">
                    <c:v>zeusmp</c:v>
                  </c:pt>
                  <c:pt idx="3">
                    <c:v>gobmk</c:v>
                  </c:pt>
                  <c:pt idx="4">
                    <c:v>soplex</c:v>
                  </c:pt>
                  <c:pt idx="5">
                    <c:v>sjeng</c:v>
                  </c:pt>
                  <c:pt idx="6">
                    <c:v>cactusADM</c:v>
                  </c:pt>
                  <c:pt idx="7">
                    <c:v>GemsFDTD</c:v>
                  </c:pt>
                  <c:pt idx="8">
                    <c:v>zeusmp</c:v>
                  </c:pt>
                  <c:pt idx="9">
                    <c:v>gobmk</c:v>
                  </c:pt>
                  <c:pt idx="10">
                    <c:v>sjeng</c:v>
                  </c:pt>
                  <c:pt idx="11">
                    <c:v>cactusADM</c:v>
                  </c:pt>
                  <c:pt idx="12">
                    <c:v>GemsFDTD</c:v>
                  </c:pt>
                  <c:pt idx="13">
                    <c:v>gobmk</c:v>
                  </c:pt>
                  <c:pt idx="14">
                    <c:v>sjeng</c:v>
                  </c:pt>
                  <c:pt idx="15">
                    <c:v>GemsFDTD</c:v>
                  </c:pt>
                  <c:pt idx="16">
                    <c:v>gobmk</c:v>
                  </c:pt>
                  <c:pt idx="17">
                    <c:v>sjeng</c:v>
                  </c:pt>
                </c:lvl>
                <c:lvl>
                  <c:pt idx="0">
                    <c:v>h264ref</c:v>
                  </c:pt>
                  <c:pt idx="6">
                    <c:v>soplex</c:v>
                  </c:pt>
                  <c:pt idx="11">
                    <c:v>zeusmp</c:v>
                  </c:pt>
                  <c:pt idx="15">
                    <c:v>cactusADM</c:v>
                  </c:pt>
                </c:lvl>
              </c:multiLvlStrCache>
            </c:multiLvlStrRef>
          </c:cat>
          <c:val>
            <c:numRef>
              <c:f>Sheet4!$R$3:$R$21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ser>
          <c:idx val="0"/>
          <c:order val="1"/>
          <c:tx>
            <c:strRef>
              <c:f>Sheet4!$B$2</c:f>
              <c:strCache>
                <c:ptCount val="1"/>
                <c:pt idx="0">
                  <c:v>Min-LRU</c:v>
                </c:pt>
              </c:strCache>
            </c:strRef>
          </c:tx>
          <c:cat>
            <c:multiLvlStrRef>
              <c:f>Sheet4!$D$3:$E$21</c:f>
              <c:multiLvlStrCache>
                <c:ptCount val="18"/>
                <c:lvl>
                  <c:pt idx="0">
                    <c:v>cactusADM</c:v>
                  </c:pt>
                  <c:pt idx="1">
                    <c:v>GemsFDTD</c:v>
                  </c:pt>
                  <c:pt idx="2">
                    <c:v>zeusmp</c:v>
                  </c:pt>
                  <c:pt idx="3">
                    <c:v>gobmk</c:v>
                  </c:pt>
                  <c:pt idx="4">
                    <c:v>soplex</c:v>
                  </c:pt>
                  <c:pt idx="5">
                    <c:v>sjeng</c:v>
                  </c:pt>
                  <c:pt idx="6">
                    <c:v>cactusADM</c:v>
                  </c:pt>
                  <c:pt idx="7">
                    <c:v>GemsFDTD</c:v>
                  </c:pt>
                  <c:pt idx="8">
                    <c:v>zeusmp</c:v>
                  </c:pt>
                  <c:pt idx="9">
                    <c:v>gobmk</c:v>
                  </c:pt>
                  <c:pt idx="10">
                    <c:v>sjeng</c:v>
                  </c:pt>
                  <c:pt idx="11">
                    <c:v>cactusADM</c:v>
                  </c:pt>
                  <c:pt idx="12">
                    <c:v>GemsFDTD</c:v>
                  </c:pt>
                  <c:pt idx="13">
                    <c:v>gobmk</c:v>
                  </c:pt>
                  <c:pt idx="14">
                    <c:v>sjeng</c:v>
                  </c:pt>
                  <c:pt idx="15">
                    <c:v>GemsFDTD</c:v>
                  </c:pt>
                  <c:pt idx="16">
                    <c:v>gobmk</c:v>
                  </c:pt>
                  <c:pt idx="17">
                    <c:v>sjeng</c:v>
                  </c:pt>
                </c:lvl>
                <c:lvl>
                  <c:pt idx="0">
                    <c:v>h264ref</c:v>
                  </c:pt>
                  <c:pt idx="6">
                    <c:v>soplex</c:v>
                  </c:pt>
                  <c:pt idx="11">
                    <c:v>zeusmp</c:v>
                  </c:pt>
                  <c:pt idx="15">
                    <c:v>cactusADM</c:v>
                  </c:pt>
                </c:lvl>
              </c:multiLvlStrCache>
            </c:multiLvlStrRef>
          </c:cat>
          <c:val>
            <c:numRef>
              <c:f>Sheet4!$G$3:$G$21</c:f>
              <c:numCache>
                <c:formatCode>General</c:formatCode>
                <c:ptCount val="19"/>
                <c:pt idx="0">
                  <c:v>0.9999824243808989</c:v>
                </c:pt>
                <c:pt idx="1">
                  <c:v>1.0000366824401155</c:v>
                </c:pt>
                <c:pt idx="2">
                  <c:v>1.0000470079443426</c:v>
                </c:pt>
                <c:pt idx="3">
                  <c:v>1.0058261573806255</c:v>
                </c:pt>
                <c:pt idx="4">
                  <c:v>1.0017353319570355</c:v>
                </c:pt>
                <c:pt idx="5">
                  <c:v>1.0039069598400872</c:v>
                </c:pt>
                <c:pt idx="6">
                  <c:v>1.0000192592877917</c:v>
                </c:pt>
                <c:pt idx="7">
                  <c:v>1.0000795094268367</c:v>
                </c:pt>
                <c:pt idx="8">
                  <c:v>1.0000913334686419</c:v>
                </c:pt>
                <c:pt idx="9">
                  <c:v>1.0037517840203058</c:v>
                </c:pt>
                <c:pt idx="10">
                  <c:v>1.0010466507177032</c:v>
                </c:pt>
                <c:pt idx="11">
                  <c:v>1.0000636977450996</c:v>
                </c:pt>
                <c:pt idx="12">
                  <c:v>1.000081303016342</c:v>
                </c:pt>
                <c:pt idx="13">
                  <c:v>1.0004936926507888</c:v>
                </c:pt>
                <c:pt idx="14">
                  <c:v>1.0000470057346995</c:v>
                </c:pt>
                <c:pt idx="15">
                  <c:v>1</c:v>
                </c:pt>
                <c:pt idx="16">
                  <c:v>1.0003937007874013</c:v>
                </c:pt>
                <c:pt idx="17">
                  <c:v>0.99999216681549707</c:v>
                </c:pt>
                <c:pt idx="18">
                  <c:v>1.0015866754328291</c:v>
                </c:pt>
              </c:numCache>
            </c:numRef>
          </c:val>
        </c:ser>
        <c:ser>
          <c:idx val="1"/>
          <c:order val="2"/>
          <c:tx>
            <c:strRef>
              <c:f>Sheet4!$J$2</c:f>
              <c:strCache>
                <c:ptCount val="1"/>
                <c:pt idx="0">
                  <c:v>RRIP</c:v>
                </c:pt>
              </c:strCache>
            </c:strRef>
          </c:tx>
          <c:cat>
            <c:multiLvlStrRef>
              <c:f>Sheet4!$D$3:$E$21</c:f>
              <c:multiLvlStrCache>
                <c:ptCount val="18"/>
                <c:lvl>
                  <c:pt idx="0">
                    <c:v>cactusADM</c:v>
                  </c:pt>
                  <c:pt idx="1">
                    <c:v>GemsFDTD</c:v>
                  </c:pt>
                  <c:pt idx="2">
                    <c:v>zeusmp</c:v>
                  </c:pt>
                  <c:pt idx="3">
                    <c:v>gobmk</c:v>
                  </c:pt>
                  <c:pt idx="4">
                    <c:v>soplex</c:v>
                  </c:pt>
                  <c:pt idx="5">
                    <c:v>sjeng</c:v>
                  </c:pt>
                  <c:pt idx="6">
                    <c:v>cactusADM</c:v>
                  </c:pt>
                  <c:pt idx="7">
                    <c:v>GemsFDTD</c:v>
                  </c:pt>
                  <c:pt idx="8">
                    <c:v>zeusmp</c:v>
                  </c:pt>
                  <c:pt idx="9">
                    <c:v>gobmk</c:v>
                  </c:pt>
                  <c:pt idx="10">
                    <c:v>sjeng</c:v>
                  </c:pt>
                  <c:pt idx="11">
                    <c:v>cactusADM</c:v>
                  </c:pt>
                  <c:pt idx="12">
                    <c:v>GemsFDTD</c:v>
                  </c:pt>
                  <c:pt idx="13">
                    <c:v>gobmk</c:v>
                  </c:pt>
                  <c:pt idx="14">
                    <c:v>sjeng</c:v>
                  </c:pt>
                  <c:pt idx="15">
                    <c:v>GemsFDTD</c:v>
                  </c:pt>
                  <c:pt idx="16">
                    <c:v>gobmk</c:v>
                  </c:pt>
                  <c:pt idx="17">
                    <c:v>sjeng</c:v>
                  </c:pt>
                </c:lvl>
                <c:lvl>
                  <c:pt idx="0">
                    <c:v>h264ref</c:v>
                  </c:pt>
                  <c:pt idx="6">
                    <c:v>soplex</c:v>
                  </c:pt>
                  <c:pt idx="11">
                    <c:v>zeusmp</c:v>
                  </c:pt>
                  <c:pt idx="15">
                    <c:v>cactusADM</c:v>
                  </c:pt>
                </c:lvl>
              </c:multiLvlStrCache>
            </c:multiLvlStrRef>
          </c:cat>
          <c:val>
            <c:numRef>
              <c:f>Sheet4!$M$3:$M$21</c:f>
              <c:numCache>
                <c:formatCode>General</c:formatCode>
                <c:ptCount val="19"/>
                <c:pt idx="0">
                  <c:v>1.0734924512715962</c:v>
                </c:pt>
                <c:pt idx="1">
                  <c:v>1.0234492498440992</c:v>
                </c:pt>
                <c:pt idx="2">
                  <c:v>1.0912142152023692</c:v>
                </c:pt>
                <c:pt idx="3">
                  <c:v>1.0419318050344606</c:v>
                </c:pt>
                <c:pt idx="4">
                  <c:v>1.1445711037309638</c:v>
                </c:pt>
                <c:pt idx="5">
                  <c:v>1.0075496010440583</c:v>
                </c:pt>
                <c:pt idx="6">
                  <c:v>1.0672438033241529</c:v>
                </c:pt>
                <c:pt idx="7">
                  <c:v>1.0432630668773668</c:v>
                </c:pt>
                <c:pt idx="8">
                  <c:v>1.0689161761721127</c:v>
                </c:pt>
                <c:pt idx="9">
                  <c:v>1.0877438873268326</c:v>
                </c:pt>
                <c:pt idx="10">
                  <c:v>1.0630666079073277</c:v>
                </c:pt>
                <c:pt idx="11">
                  <c:v>1.0152419604346006</c:v>
                </c:pt>
                <c:pt idx="12">
                  <c:v>0.94448810717544274</c:v>
                </c:pt>
                <c:pt idx="13">
                  <c:v>0.97208082940365348</c:v>
                </c:pt>
                <c:pt idx="14">
                  <c:v>0.97387264579612043</c:v>
                </c:pt>
                <c:pt idx="15">
                  <c:v>1.0323182658316437</c:v>
                </c:pt>
                <c:pt idx="16">
                  <c:v>1.0639219299715199</c:v>
                </c:pt>
                <c:pt idx="17">
                  <c:v>1.0642556124766962</c:v>
                </c:pt>
                <c:pt idx="18">
                  <c:v>1.0407012930089852</c:v>
                </c:pt>
              </c:numCache>
            </c:numRef>
          </c:val>
        </c:ser>
        <c:ser>
          <c:idx val="3"/>
          <c:order val="3"/>
          <c:tx>
            <c:strRef>
              <c:f>Sheet4!$S$2</c:f>
              <c:strCache>
                <c:ptCount val="1"/>
                <c:pt idx="0">
                  <c:v>Min-Eviction</c:v>
                </c:pt>
              </c:strCache>
            </c:strRef>
          </c:tx>
          <c:cat>
            <c:multiLvlStrRef>
              <c:f>Sheet4!$D$3:$E$21</c:f>
              <c:multiLvlStrCache>
                <c:ptCount val="18"/>
                <c:lvl>
                  <c:pt idx="0">
                    <c:v>cactusADM</c:v>
                  </c:pt>
                  <c:pt idx="1">
                    <c:v>GemsFDTD</c:v>
                  </c:pt>
                  <c:pt idx="2">
                    <c:v>zeusmp</c:v>
                  </c:pt>
                  <c:pt idx="3">
                    <c:v>gobmk</c:v>
                  </c:pt>
                  <c:pt idx="4">
                    <c:v>soplex</c:v>
                  </c:pt>
                  <c:pt idx="5">
                    <c:v>sjeng</c:v>
                  </c:pt>
                  <c:pt idx="6">
                    <c:v>cactusADM</c:v>
                  </c:pt>
                  <c:pt idx="7">
                    <c:v>GemsFDTD</c:v>
                  </c:pt>
                  <c:pt idx="8">
                    <c:v>zeusmp</c:v>
                  </c:pt>
                  <c:pt idx="9">
                    <c:v>gobmk</c:v>
                  </c:pt>
                  <c:pt idx="10">
                    <c:v>sjeng</c:v>
                  </c:pt>
                  <c:pt idx="11">
                    <c:v>cactusADM</c:v>
                  </c:pt>
                  <c:pt idx="12">
                    <c:v>GemsFDTD</c:v>
                  </c:pt>
                  <c:pt idx="13">
                    <c:v>gobmk</c:v>
                  </c:pt>
                  <c:pt idx="14">
                    <c:v>sjeng</c:v>
                  </c:pt>
                  <c:pt idx="15">
                    <c:v>GemsFDTD</c:v>
                  </c:pt>
                  <c:pt idx="16">
                    <c:v>gobmk</c:v>
                  </c:pt>
                  <c:pt idx="17">
                    <c:v>sjeng</c:v>
                  </c:pt>
                </c:lvl>
                <c:lvl>
                  <c:pt idx="0">
                    <c:v>h264ref</c:v>
                  </c:pt>
                  <c:pt idx="6">
                    <c:v>soplex</c:v>
                  </c:pt>
                  <c:pt idx="11">
                    <c:v>zeusmp</c:v>
                  </c:pt>
                  <c:pt idx="15">
                    <c:v>cactusADM</c:v>
                  </c:pt>
                </c:lvl>
              </c:multiLvlStrCache>
            </c:multiLvlStrRef>
          </c:cat>
          <c:val>
            <c:numRef>
              <c:f>Sheet4!$V$3:$V$21</c:f>
              <c:numCache>
                <c:formatCode>General</c:formatCode>
                <c:ptCount val="19"/>
                <c:pt idx="0">
                  <c:v>1.0501783925338772</c:v>
                </c:pt>
                <c:pt idx="1">
                  <c:v>1.006116796889329</c:v>
                </c:pt>
                <c:pt idx="2">
                  <c:v>1.080938278569078</c:v>
                </c:pt>
                <c:pt idx="3">
                  <c:v>1.0342131795117602</c:v>
                </c:pt>
                <c:pt idx="4">
                  <c:v>1.1296312918249902</c:v>
                </c:pt>
                <c:pt idx="5">
                  <c:v>0.99681991640923129</c:v>
                </c:pt>
                <c:pt idx="6">
                  <c:v>1.0341659765421873</c:v>
                </c:pt>
                <c:pt idx="7">
                  <c:v>1.0162199230746296</c:v>
                </c:pt>
                <c:pt idx="8">
                  <c:v>1.0532677085447533</c:v>
                </c:pt>
                <c:pt idx="9">
                  <c:v>1.0700361504473939</c:v>
                </c:pt>
                <c:pt idx="10">
                  <c:v>1.045729979853941</c:v>
                </c:pt>
                <c:pt idx="11">
                  <c:v>0.99291135093817684</c:v>
                </c:pt>
                <c:pt idx="12">
                  <c:v>0.92850754763001708</c:v>
                </c:pt>
                <c:pt idx="13">
                  <c:v>0.96207078531179258</c:v>
                </c:pt>
                <c:pt idx="14">
                  <c:v>0.96353138416220097</c:v>
                </c:pt>
                <c:pt idx="15">
                  <c:v>0.99401546826493414</c:v>
                </c:pt>
                <c:pt idx="16">
                  <c:v>1.0372759256156809</c:v>
                </c:pt>
                <c:pt idx="17">
                  <c:v>1.0383591045103477</c:v>
                </c:pt>
                <c:pt idx="18">
                  <c:v>1.0225904010519395</c:v>
                </c:pt>
              </c:numCache>
            </c:numRef>
          </c:val>
        </c:ser>
        <c:axId val="118381568"/>
        <c:axId val="118391936"/>
      </c:barChart>
      <c:catAx>
        <c:axId val="118381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Workload</a:t>
                </a:r>
              </a:p>
            </c:rich>
          </c:tx>
          <c:layout/>
        </c:title>
        <c:tickLblPos val="nextTo"/>
        <c:crossAx val="118391936"/>
        <c:crosses val="autoZero"/>
        <c:auto val="1"/>
        <c:lblAlgn val="ctr"/>
        <c:lblOffset val="100"/>
      </c:catAx>
      <c:valAx>
        <c:axId val="118391936"/>
        <c:scaling>
          <c:orientation val="minMax"/>
          <c:min val="0.85000000000000053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Weighted Speedup</a:t>
                </a:r>
              </a:p>
            </c:rich>
          </c:tx>
          <c:layout/>
        </c:title>
        <c:numFmt formatCode="General" sourceLinked="1"/>
        <c:tickLblPos val="nextTo"/>
        <c:crossAx val="11838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712324491323031"/>
          <c:y val="5.5068759444678421E-2"/>
          <c:w val="0.45335293111484787"/>
          <c:h val="0.2143630516165792"/>
        </c:manualLayout>
      </c:layout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4909558180227473E-2"/>
          <c:y val="4.5232512668933821E-2"/>
          <c:w val="0.91400404636920407"/>
          <c:h val="0.64970770908272013"/>
        </c:manualLayout>
      </c:layout>
      <c:barChart>
        <c:barDir val="col"/>
        <c:grouping val="clustered"/>
        <c:ser>
          <c:idx val="2"/>
          <c:order val="0"/>
          <c:tx>
            <c:strRef>
              <c:f>Sheet4!$O$2</c:f>
              <c:strCache>
                <c:ptCount val="1"/>
                <c:pt idx="0">
                  <c:v>LRU</c:v>
                </c:pt>
              </c:strCache>
            </c:strRef>
          </c:tx>
          <c:cat>
            <c:multiLvlStrRef>
              <c:f>Sheet4!$D$41:$E$77</c:f>
              <c:multiLvlStrCache>
                <c:ptCount val="37"/>
                <c:lvl>
                  <c:pt idx="0">
                    <c:v>astar</c:v>
                  </c:pt>
                  <c:pt idx="1">
                    <c:v>bzip2</c:v>
                  </c:pt>
                  <c:pt idx="2">
                    <c:v>leslie3d</c:v>
                  </c:pt>
                  <c:pt idx="3">
                    <c:v>sphinx3</c:v>
                  </c:pt>
                  <c:pt idx="4">
                    <c:v>xalancbmk</c:v>
                  </c:pt>
                  <c:pt idx="5">
                    <c:v>omnetpp</c:v>
                  </c:pt>
                  <c:pt idx="6">
                    <c:v>lbm</c:v>
                  </c:pt>
                  <c:pt idx="7">
                    <c:v>mcf</c:v>
                  </c:pt>
                  <c:pt idx="8">
                    <c:v>apache</c:v>
                  </c:pt>
                  <c:pt idx="9">
                    <c:v>astar</c:v>
                  </c:pt>
                  <c:pt idx="10">
                    <c:v>bzip2</c:v>
                  </c:pt>
                  <c:pt idx="11">
                    <c:v>leslie3d</c:v>
                  </c:pt>
                  <c:pt idx="12">
                    <c:v>sphinx3</c:v>
                  </c:pt>
                  <c:pt idx="13">
                    <c:v>xalancbmk</c:v>
                  </c:pt>
                  <c:pt idx="14">
                    <c:v>omnetpp</c:v>
                  </c:pt>
                  <c:pt idx="15">
                    <c:v>lbm</c:v>
                  </c:pt>
                  <c:pt idx="16">
                    <c:v>mcf-</c:v>
                  </c:pt>
                  <c:pt idx="17">
                    <c:v>apache</c:v>
                  </c:pt>
                  <c:pt idx="18">
                    <c:v>astar</c:v>
                  </c:pt>
                  <c:pt idx="19">
                    <c:v>bzip2</c:v>
                  </c:pt>
                  <c:pt idx="20">
                    <c:v>leslie3d</c:v>
                  </c:pt>
                  <c:pt idx="21">
                    <c:v>sphinx3</c:v>
                  </c:pt>
                  <c:pt idx="22">
                    <c:v>xalancbm</c:v>
                  </c:pt>
                  <c:pt idx="23">
                    <c:v>omnetpp</c:v>
                  </c:pt>
                  <c:pt idx="24">
                    <c:v>lbm</c:v>
                  </c:pt>
                  <c:pt idx="25">
                    <c:v>mcf</c:v>
                  </c:pt>
                  <c:pt idx="26">
                    <c:v>apache</c:v>
                  </c:pt>
                  <c:pt idx="27">
                    <c:v>astar</c:v>
                  </c:pt>
                  <c:pt idx="28">
                    <c:v>bzip2</c:v>
                  </c:pt>
                  <c:pt idx="29">
                    <c:v>leslie3d</c:v>
                  </c:pt>
                  <c:pt idx="30">
                    <c:v>sphinx3</c:v>
                  </c:pt>
                  <c:pt idx="31">
                    <c:v>xalancbmk</c:v>
                  </c:pt>
                  <c:pt idx="32">
                    <c:v>omnetpp</c:v>
                  </c:pt>
                  <c:pt idx="33">
                    <c:v>lbm</c:v>
                  </c:pt>
                  <c:pt idx="34">
                    <c:v>mcf</c:v>
                  </c:pt>
                  <c:pt idx="35">
                    <c:v>apache</c:v>
                  </c:pt>
                  <c:pt idx="36">
                    <c:v>gmean</c:v>
                  </c:pt>
                </c:lvl>
                <c:lvl>
                  <c:pt idx="0">
                    <c:v>cactusADM</c:v>
                  </c:pt>
                  <c:pt idx="9">
                    <c:v>GemsFDTD</c:v>
                  </c:pt>
                  <c:pt idx="18">
                    <c:v>zeusmp</c:v>
                  </c:pt>
                  <c:pt idx="27">
                    <c:v>h264ref</c:v>
                  </c:pt>
                </c:lvl>
              </c:multiLvlStrCache>
            </c:multiLvlStrRef>
          </c:cat>
          <c:val>
            <c:numRef>
              <c:f>Sheet4!$R$41:$R$77</c:f>
              <c:numCache>
                <c:formatCode>General</c:formatCode>
                <c:ptCount val="3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</c:numCache>
            </c:numRef>
          </c:val>
        </c:ser>
        <c:ser>
          <c:idx val="0"/>
          <c:order val="1"/>
          <c:tx>
            <c:strRef>
              <c:f>Sheet4!$B$2</c:f>
              <c:strCache>
                <c:ptCount val="1"/>
                <c:pt idx="0">
                  <c:v>Min-LRU</c:v>
                </c:pt>
              </c:strCache>
            </c:strRef>
          </c:tx>
          <c:cat>
            <c:multiLvlStrRef>
              <c:f>Sheet4!$D$41:$E$77</c:f>
              <c:multiLvlStrCache>
                <c:ptCount val="37"/>
                <c:lvl>
                  <c:pt idx="0">
                    <c:v>astar</c:v>
                  </c:pt>
                  <c:pt idx="1">
                    <c:v>bzip2</c:v>
                  </c:pt>
                  <c:pt idx="2">
                    <c:v>leslie3d</c:v>
                  </c:pt>
                  <c:pt idx="3">
                    <c:v>sphinx3</c:v>
                  </c:pt>
                  <c:pt idx="4">
                    <c:v>xalancbmk</c:v>
                  </c:pt>
                  <c:pt idx="5">
                    <c:v>omnetpp</c:v>
                  </c:pt>
                  <c:pt idx="6">
                    <c:v>lbm</c:v>
                  </c:pt>
                  <c:pt idx="7">
                    <c:v>mcf</c:v>
                  </c:pt>
                  <c:pt idx="8">
                    <c:v>apache</c:v>
                  </c:pt>
                  <c:pt idx="9">
                    <c:v>astar</c:v>
                  </c:pt>
                  <c:pt idx="10">
                    <c:v>bzip2</c:v>
                  </c:pt>
                  <c:pt idx="11">
                    <c:v>leslie3d</c:v>
                  </c:pt>
                  <c:pt idx="12">
                    <c:v>sphinx3</c:v>
                  </c:pt>
                  <c:pt idx="13">
                    <c:v>xalancbmk</c:v>
                  </c:pt>
                  <c:pt idx="14">
                    <c:v>omnetpp</c:v>
                  </c:pt>
                  <c:pt idx="15">
                    <c:v>lbm</c:v>
                  </c:pt>
                  <c:pt idx="16">
                    <c:v>mcf-</c:v>
                  </c:pt>
                  <c:pt idx="17">
                    <c:v>apache</c:v>
                  </c:pt>
                  <c:pt idx="18">
                    <c:v>astar</c:v>
                  </c:pt>
                  <c:pt idx="19">
                    <c:v>bzip2</c:v>
                  </c:pt>
                  <c:pt idx="20">
                    <c:v>leslie3d</c:v>
                  </c:pt>
                  <c:pt idx="21">
                    <c:v>sphinx3</c:v>
                  </c:pt>
                  <c:pt idx="22">
                    <c:v>xalancbm</c:v>
                  </c:pt>
                  <c:pt idx="23">
                    <c:v>omnetpp</c:v>
                  </c:pt>
                  <c:pt idx="24">
                    <c:v>lbm</c:v>
                  </c:pt>
                  <c:pt idx="25">
                    <c:v>mcf</c:v>
                  </c:pt>
                  <c:pt idx="26">
                    <c:v>apache</c:v>
                  </c:pt>
                  <c:pt idx="27">
                    <c:v>astar</c:v>
                  </c:pt>
                  <c:pt idx="28">
                    <c:v>bzip2</c:v>
                  </c:pt>
                  <c:pt idx="29">
                    <c:v>leslie3d</c:v>
                  </c:pt>
                  <c:pt idx="30">
                    <c:v>sphinx3</c:v>
                  </c:pt>
                  <c:pt idx="31">
                    <c:v>xalancbmk</c:v>
                  </c:pt>
                  <c:pt idx="32">
                    <c:v>omnetpp</c:v>
                  </c:pt>
                  <c:pt idx="33">
                    <c:v>lbm</c:v>
                  </c:pt>
                  <c:pt idx="34">
                    <c:v>mcf</c:v>
                  </c:pt>
                  <c:pt idx="35">
                    <c:v>apache</c:v>
                  </c:pt>
                  <c:pt idx="36">
                    <c:v>gmean</c:v>
                  </c:pt>
                </c:lvl>
                <c:lvl>
                  <c:pt idx="0">
                    <c:v>cactusADM</c:v>
                  </c:pt>
                  <c:pt idx="9">
                    <c:v>GemsFDTD</c:v>
                  </c:pt>
                  <c:pt idx="18">
                    <c:v>zeusmp</c:v>
                  </c:pt>
                  <c:pt idx="27">
                    <c:v>h264ref</c:v>
                  </c:pt>
                </c:lvl>
              </c:multiLvlStrCache>
            </c:multiLvlStrRef>
          </c:cat>
          <c:val>
            <c:numRef>
              <c:f>Sheet4!$G$41:$G$77</c:f>
              <c:numCache>
                <c:formatCode>General</c:formatCode>
                <c:ptCount val="37"/>
                <c:pt idx="0">
                  <c:v>1.0055911286297927</c:v>
                </c:pt>
                <c:pt idx="1">
                  <c:v>1.000327573499304</c:v>
                </c:pt>
                <c:pt idx="2">
                  <c:v>1.0031345194472652</c:v>
                </c:pt>
                <c:pt idx="3">
                  <c:v>1.0018501858672957</c:v>
                </c:pt>
                <c:pt idx="4">
                  <c:v>1.0001273387118781</c:v>
                </c:pt>
                <c:pt idx="5">
                  <c:v>1.0009704811969269</c:v>
                </c:pt>
                <c:pt idx="6">
                  <c:v>1.0083354179323158</c:v>
                </c:pt>
                <c:pt idx="7">
                  <c:v>1.0011381050103501</c:v>
                </c:pt>
                <c:pt idx="8">
                  <c:v>1.0012728421764712</c:v>
                </c:pt>
                <c:pt idx="9">
                  <c:v>1.0078635744025817</c:v>
                </c:pt>
                <c:pt idx="10">
                  <c:v>1.0006745420896965</c:v>
                </c:pt>
                <c:pt idx="11">
                  <c:v>1.0105529375375266</c:v>
                </c:pt>
                <c:pt idx="12">
                  <c:v>1.0030973980018565</c:v>
                </c:pt>
                <c:pt idx="13">
                  <c:v>1.0003845362760793</c:v>
                </c:pt>
                <c:pt idx="14">
                  <c:v>1.0022858979739444</c:v>
                </c:pt>
                <c:pt idx="15">
                  <c:v>1.0033353547604607</c:v>
                </c:pt>
                <c:pt idx="16">
                  <c:v>1.0019747014661227</c:v>
                </c:pt>
                <c:pt idx="17">
                  <c:v>1.0030155335039801</c:v>
                </c:pt>
                <c:pt idx="18">
                  <c:v>1.0078553495980478</c:v>
                </c:pt>
                <c:pt idx="19">
                  <c:v>1.0004766080756469</c:v>
                </c:pt>
                <c:pt idx="20">
                  <c:v>1.0050065528328036</c:v>
                </c:pt>
                <c:pt idx="21">
                  <c:v>1.0029924869476634</c:v>
                </c:pt>
                <c:pt idx="22">
                  <c:v>1.0001672026988482</c:v>
                </c:pt>
                <c:pt idx="23">
                  <c:v>1.0017713257025136</c:v>
                </c:pt>
                <c:pt idx="24">
                  <c:v>1.0094667715371421</c:v>
                </c:pt>
                <c:pt idx="25">
                  <c:v>1.0015123791030287</c:v>
                </c:pt>
                <c:pt idx="26">
                  <c:v>1.0011977909443344</c:v>
                </c:pt>
                <c:pt idx="27">
                  <c:v>1.0291764118010398</c:v>
                </c:pt>
                <c:pt idx="28">
                  <c:v>1.016752229127263</c:v>
                </c:pt>
                <c:pt idx="29">
                  <c:v>1.0112452055325245</c:v>
                </c:pt>
                <c:pt idx="30">
                  <c:v>1.0156328034450592</c:v>
                </c:pt>
                <c:pt idx="31">
                  <c:v>1.0175051590407744</c:v>
                </c:pt>
                <c:pt idx="32">
                  <c:v>1.0352000934515757</c:v>
                </c:pt>
                <c:pt idx="33">
                  <c:v>1.0622662144898762</c:v>
                </c:pt>
                <c:pt idx="34">
                  <c:v>1.032954145654978</c:v>
                </c:pt>
                <c:pt idx="35">
                  <c:v>1.0203554453399462</c:v>
                </c:pt>
                <c:pt idx="36">
                  <c:v>1.009019124560683</c:v>
                </c:pt>
              </c:numCache>
            </c:numRef>
          </c:val>
        </c:ser>
        <c:ser>
          <c:idx val="1"/>
          <c:order val="2"/>
          <c:tx>
            <c:strRef>
              <c:f>Sheet4!$J$2</c:f>
              <c:strCache>
                <c:ptCount val="1"/>
                <c:pt idx="0">
                  <c:v>RRIP</c:v>
                </c:pt>
              </c:strCache>
            </c:strRef>
          </c:tx>
          <c:cat>
            <c:multiLvlStrRef>
              <c:f>Sheet4!$D$41:$E$77</c:f>
              <c:multiLvlStrCache>
                <c:ptCount val="37"/>
                <c:lvl>
                  <c:pt idx="0">
                    <c:v>astar</c:v>
                  </c:pt>
                  <c:pt idx="1">
                    <c:v>bzip2</c:v>
                  </c:pt>
                  <c:pt idx="2">
                    <c:v>leslie3d</c:v>
                  </c:pt>
                  <c:pt idx="3">
                    <c:v>sphinx3</c:v>
                  </c:pt>
                  <c:pt idx="4">
                    <c:v>xalancbmk</c:v>
                  </c:pt>
                  <c:pt idx="5">
                    <c:v>omnetpp</c:v>
                  </c:pt>
                  <c:pt idx="6">
                    <c:v>lbm</c:v>
                  </c:pt>
                  <c:pt idx="7">
                    <c:v>mcf</c:v>
                  </c:pt>
                  <c:pt idx="8">
                    <c:v>apache</c:v>
                  </c:pt>
                  <c:pt idx="9">
                    <c:v>astar</c:v>
                  </c:pt>
                  <c:pt idx="10">
                    <c:v>bzip2</c:v>
                  </c:pt>
                  <c:pt idx="11">
                    <c:v>leslie3d</c:v>
                  </c:pt>
                  <c:pt idx="12">
                    <c:v>sphinx3</c:v>
                  </c:pt>
                  <c:pt idx="13">
                    <c:v>xalancbmk</c:v>
                  </c:pt>
                  <c:pt idx="14">
                    <c:v>omnetpp</c:v>
                  </c:pt>
                  <c:pt idx="15">
                    <c:v>lbm</c:v>
                  </c:pt>
                  <c:pt idx="16">
                    <c:v>mcf-</c:v>
                  </c:pt>
                  <c:pt idx="17">
                    <c:v>apache</c:v>
                  </c:pt>
                  <c:pt idx="18">
                    <c:v>astar</c:v>
                  </c:pt>
                  <c:pt idx="19">
                    <c:v>bzip2</c:v>
                  </c:pt>
                  <c:pt idx="20">
                    <c:v>leslie3d</c:v>
                  </c:pt>
                  <c:pt idx="21">
                    <c:v>sphinx3</c:v>
                  </c:pt>
                  <c:pt idx="22">
                    <c:v>xalancbm</c:v>
                  </c:pt>
                  <c:pt idx="23">
                    <c:v>omnetpp</c:v>
                  </c:pt>
                  <c:pt idx="24">
                    <c:v>lbm</c:v>
                  </c:pt>
                  <c:pt idx="25">
                    <c:v>mcf</c:v>
                  </c:pt>
                  <c:pt idx="26">
                    <c:v>apache</c:v>
                  </c:pt>
                  <c:pt idx="27">
                    <c:v>astar</c:v>
                  </c:pt>
                  <c:pt idx="28">
                    <c:v>bzip2</c:v>
                  </c:pt>
                  <c:pt idx="29">
                    <c:v>leslie3d</c:v>
                  </c:pt>
                  <c:pt idx="30">
                    <c:v>sphinx3</c:v>
                  </c:pt>
                  <c:pt idx="31">
                    <c:v>xalancbmk</c:v>
                  </c:pt>
                  <c:pt idx="32">
                    <c:v>omnetpp</c:v>
                  </c:pt>
                  <c:pt idx="33">
                    <c:v>lbm</c:v>
                  </c:pt>
                  <c:pt idx="34">
                    <c:v>mcf</c:v>
                  </c:pt>
                  <c:pt idx="35">
                    <c:v>apache</c:v>
                  </c:pt>
                  <c:pt idx="36">
                    <c:v>gmean</c:v>
                  </c:pt>
                </c:lvl>
                <c:lvl>
                  <c:pt idx="0">
                    <c:v>cactusADM</c:v>
                  </c:pt>
                  <c:pt idx="9">
                    <c:v>GemsFDTD</c:v>
                  </c:pt>
                  <c:pt idx="18">
                    <c:v>zeusmp</c:v>
                  </c:pt>
                  <c:pt idx="27">
                    <c:v>h264ref</c:v>
                  </c:pt>
                </c:lvl>
              </c:multiLvlStrCache>
            </c:multiLvlStrRef>
          </c:cat>
          <c:val>
            <c:numRef>
              <c:f>Sheet4!$M$41:$M$77</c:f>
              <c:numCache>
                <c:formatCode>General</c:formatCode>
                <c:ptCount val="37"/>
                <c:pt idx="0">
                  <c:v>1.0852795141385352</c:v>
                </c:pt>
                <c:pt idx="1">
                  <c:v>1.0858970509285799</c:v>
                </c:pt>
                <c:pt idx="2">
                  <c:v>1.0556090238841551</c:v>
                </c:pt>
                <c:pt idx="3">
                  <c:v>1.1458251998709958</c:v>
                </c:pt>
                <c:pt idx="4">
                  <c:v>0.9581783287703628</c:v>
                </c:pt>
                <c:pt idx="5">
                  <c:v>0.97439906546255128</c:v>
                </c:pt>
                <c:pt idx="6">
                  <c:v>0.9782814565986494</c:v>
                </c:pt>
                <c:pt idx="7">
                  <c:v>1.0531414386722704</c:v>
                </c:pt>
                <c:pt idx="8">
                  <c:v>1.0288659243237475</c:v>
                </c:pt>
                <c:pt idx="9">
                  <c:v>1.0930739342909339</c:v>
                </c:pt>
                <c:pt idx="10">
                  <c:v>0.98349101475344647</c:v>
                </c:pt>
                <c:pt idx="11">
                  <c:v>1.0111442659340255</c:v>
                </c:pt>
                <c:pt idx="12">
                  <c:v>1.0931976728155073</c:v>
                </c:pt>
                <c:pt idx="13">
                  <c:v>0.87670693864410743</c:v>
                </c:pt>
                <c:pt idx="14">
                  <c:v>0.90252788170477982</c:v>
                </c:pt>
                <c:pt idx="15">
                  <c:v>0.9776000606428138</c:v>
                </c:pt>
                <c:pt idx="16">
                  <c:v>1.0324335401181095</c:v>
                </c:pt>
                <c:pt idx="17">
                  <c:v>0.98390546653108479</c:v>
                </c:pt>
                <c:pt idx="18">
                  <c:v>1.0446390300655195</c:v>
                </c:pt>
                <c:pt idx="19">
                  <c:v>1.0192930949021999</c:v>
                </c:pt>
                <c:pt idx="20">
                  <c:v>0.99455973449241453</c:v>
                </c:pt>
                <c:pt idx="21">
                  <c:v>1.0388386603845661</c:v>
                </c:pt>
                <c:pt idx="22">
                  <c:v>1.0187955504411199</c:v>
                </c:pt>
                <c:pt idx="23">
                  <c:v>0.95413806713709481</c:v>
                </c:pt>
                <c:pt idx="24">
                  <c:v>0.97406350981265444</c:v>
                </c:pt>
                <c:pt idx="25">
                  <c:v>1.021798797565256</c:v>
                </c:pt>
                <c:pt idx="26">
                  <c:v>0.96939689854436417</c:v>
                </c:pt>
                <c:pt idx="27">
                  <c:v>1.0165592099327501</c:v>
                </c:pt>
                <c:pt idx="28">
                  <c:v>1.0257898610813481</c:v>
                </c:pt>
                <c:pt idx="29">
                  <c:v>1.1548758281352913</c:v>
                </c:pt>
                <c:pt idx="30">
                  <c:v>1.2228451890730569</c:v>
                </c:pt>
                <c:pt idx="31">
                  <c:v>1.0792001707820398</c:v>
                </c:pt>
                <c:pt idx="32">
                  <c:v>1.0860338567270533</c:v>
                </c:pt>
                <c:pt idx="33">
                  <c:v>0.97705110884410007</c:v>
                </c:pt>
                <c:pt idx="34">
                  <c:v>1.090164575270709</c:v>
                </c:pt>
                <c:pt idx="35">
                  <c:v>1.0537582896541358</c:v>
                </c:pt>
                <c:pt idx="36">
                  <c:v>1.0272582043908898</c:v>
                </c:pt>
              </c:numCache>
            </c:numRef>
          </c:val>
        </c:ser>
        <c:ser>
          <c:idx val="3"/>
          <c:order val="3"/>
          <c:tx>
            <c:strRef>
              <c:f>Sheet4!$S$2</c:f>
              <c:strCache>
                <c:ptCount val="1"/>
                <c:pt idx="0">
                  <c:v>Min-Eviction</c:v>
                </c:pt>
              </c:strCache>
            </c:strRef>
          </c:tx>
          <c:cat>
            <c:multiLvlStrRef>
              <c:f>Sheet4!$D$41:$E$77</c:f>
              <c:multiLvlStrCache>
                <c:ptCount val="37"/>
                <c:lvl>
                  <c:pt idx="0">
                    <c:v>astar</c:v>
                  </c:pt>
                  <c:pt idx="1">
                    <c:v>bzip2</c:v>
                  </c:pt>
                  <c:pt idx="2">
                    <c:v>leslie3d</c:v>
                  </c:pt>
                  <c:pt idx="3">
                    <c:v>sphinx3</c:v>
                  </c:pt>
                  <c:pt idx="4">
                    <c:v>xalancbmk</c:v>
                  </c:pt>
                  <c:pt idx="5">
                    <c:v>omnetpp</c:v>
                  </c:pt>
                  <c:pt idx="6">
                    <c:v>lbm</c:v>
                  </c:pt>
                  <c:pt idx="7">
                    <c:v>mcf</c:v>
                  </c:pt>
                  <c:pt idx="8">
                    <c:v>apache</c:v>
                  </c:pt>
                  <c:pt idx="9">
                    <c:v>astar</c:v>
                  </c:pt>
                  <c:pt idx="10">
                    <c:v>bzip2</c:v>
                  </c:pt>
                  <c:pt idx="11">
                    <c:v>leslie3d</c:v>
                  </c:pt>
                  <c:pt idx="12">
                    <c:v>sphinx3</c:v>
                  </c:pt>
                  <c:pt idx="13">
                    <c:v>xalancbmk</c:v>
                  </c:pt>
                  <c:pt idx="14">
                    <c:v>omnetpp</c:v>
                  </c:pt>
                  <c:pt idx="15">
                    <c:v>lbm</c:v>
                  </c:pt>
                  <c:pt idx="16">
                    <c:v>mcf-</c:v>
                  </c:pt>
                  <c:pt idx="17">
                    <c:v>apache</c:v>
                  </c:pt>
                  <c:pt idx="18">
                    <c:v>astar</c:v>
                  </c:pt>
                  <c:pt idx="19">
                    <c:v>bzip2</c:v>
                  </c:pt>
                  <c:pt idx="20">
                    <c:v>leslie3d</c:v>
                  </c:pt>
                  <c:pt idx="21">
                    <c:v>sphinx3</c:v>
                  </c:pt>
                  <c:pt idx="22">
                    <c:v>xalancbm</c:v>
                  </c:pt>
                  <c:pt idx="23">
                    <c:v>omnetpp</c:v>
                  </c:pt>
                  <c:pt idx="24">
                    <c:v>lbm</c:v>
                  </c:pt>
                  <c:pt idx="25">
                    <c:v>mcf</c:v>
                  </c:pt>
                  <c:pt idx="26">
                    <c:v>apache</c:v>
                  </c:pt>
                  <c:pt idx="27">
                    <c:v>astar</c:v>
                  </c:pt>
                  <c:pt idx="28">
                    <c:v>bzip2</c:v>
                  </c:pt>
                  <c:pt idx="29">
                    <c:v>leslie3d</c:v>
                  </c:pt>
                  <c:pt idx="30">
                    <c:v>sphinx3</c:v>
                  </c:pt>
                  <c:pt idx="31">
                    <c:v>xalancbmk</c:v>
                  </c:pt>
                  <c:pt idx="32">
                    <c:v>omnetpp</c:v>
                  </c:pt>
                  <c:pt idx="33">
                    <c:v>lbm</c:v>
                  </c:pt>
                  <c:pt idx="34">
                    <c:v>mcf</c:v>
                  </c:pt>
                  <c:pt idx="35">
                    <c:v>apache</c:v>
                  </c:pt>
                  <c:pt idx="36">
                    <c:v>gmean</c:v>
                  </c:pt>
                </c:lvl>
                <c:lvl>
                  <c:pt idx="0">
                    <c:v>cactusADM</c:v>
                  </c:pt>
                  <c:pt idx="9">
                    <c:v>GemsFDTD</c:v>
                  </c:pt>
                  <c:pt idx="18">
                    <c:v>zeusmp</c:v>
                  </c:pt>
                  <c:pt idx="27">
                    <c:v>h264ref</c:v>
                  </c:pt>
                </c:lvl>
              </c:multiLvlStrCache>
            </c:multiLvlStrRef>
          </c:cat>
          <c:val>
            <c:numRef>
              <c:f>Sheet4!$V$41:$V$77</c:f>
              <c:numCache>
                <c:formatCode>General</c:formatCode>
                <c:ptCount val="37"/>
                <c:pt idx="0">
                  <c:v>1.0868020605127602</c:v>
                </c:pt>
                <c:pt idx="1">
                  <c:v>1.0867887787877961</c:v>
                </c:pt>
                <c:pt idx="2">
                  <c:v>1.057789943048872</c:v>
                </c:pt>
                <c:pt idx="3">
                  <c:v>1.1473783375485884</c:v>
                </c:pt>
                <c:pt idx="4">
                  <c:v>0.95846938868322684</c:v>
                </c:pt>
                <c:pt idx="5">
                  <c:v>0.97460574201374872</c:v>
                </c:pt>
                <c:pt idx="6">
                  <c:v>0.99783797305506894</c:v>
                </c:pt>
                <c:pt idx="7">
                  <c:v>1.0532848219806612</c:v>
                </c:pt>
                <c:pt idx="8">
                  <c:v>1.0325687379280266</c:v>
                </c:pt>
                <c:pt idx="9">
                  <c:v>1.0953458396313025</c:v>
                </c:pt>
                <c:pt idx="10">
                  <c:v>0.98359479045955345</c:v>
                </c:pt>
                <c:pt idx="11">
                  <c:v>1.0113353104928946</c:v>
                </c:pt>
                <c:pt idx="12">
                  <c:v>1.0932344371834815</c:v>
                </c:pt>
                <c:pt idx="13">
                  <c:v>0.87710041762428137</c:v>
                </c:pt>
                <c:pt idx="14">
                  <c:v>0.902420730237251</c:v>
                </c:pt>
                <c:pt idx="15">
                  <c:v>0.97063561249241992</c:v>
                </c:pt>
                <c:pt idx="16">
                  <c:v>1.0320702695653796</c:v>
                </c:pt>
                <c:pt idx="17">
                  <c:v>0.98748202952417674</c:v>
                </c:pt>
                <c:pt idx="18">
                  <c:v>1.0486191904966018</c:v>
                </c:pt>
                <c:pt idx="19">
                  <c:v>1.0198650245929766</c:v>
                </c:pt>
                <c:pt idx="20">
                  <c:v>0.99695458274012116</c:v>
                </c:pt>
                <c:pt idx="21">
                  <c:v>1.0418311473322295</c:v>
                </c:pt>
                <c:pt idx="22">
                  <c:v>1.0223166425698069</c:v>
                </c:pt>
                <c:pt idx="23">
                  <c:v>0.95526439924141049</c:v>
                </c:pt>
                <c:pt idx="24">
                  <c:v>0.96978024581386768</c:v>
                </c:pt>
                <c:pt idx="25">
                  <c:v>1.0232551626274322</c:v>
                </c:pt>
                <c:pt idx="26">
                  <c:v>0.97438007461048959</c:v>
                </c:pt>
                <c:pt idx="27">
                  <c:v>1.0313278598643894</c:v>
                </c:pt>
                <c:pt idx="28">
                  <c:v>1.0537692515536337</c:v>
                </c:pt>
                <c:pt idx="29">
                  <c:v>1.1722715121459839</c:v>
                </c:pt>
                <c:pt idx="30">
                  <c:v>1.2562121312062424</c:v>
                </c:pt>
                <c:pt idx="31">
                  <c:v>1.1089243781195675</c:v>
                </c:pt>
                <c:pt idx="32">
                  <c:v>1.1243003300008763</c:v>
                </c:pt>
                <c:pt idx="33">
                  <c:v>0.99164575808541733</c:v>
                </c:pt>
                <c:pt idx="34">
                  <c:v>1.1424787928540714</c:v>
                </c:pt>
                <c:pt idx="35">
                  <c:v>1.0835352909128479</c:v>
                </c:pt>
                <c:pt idx="36">
                  <c:v>1.035264046738783</c:v>
                </c:pt>
              </c:numCache>
            </c:numRef>
          </c:val>
        </c:ser>
        <c:axId val="118308224"/>
        <c:axId val="118314496"/>
      </c:barChart>
      <c:catAx>
        <c:axId val="118308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Workload</a:t>
                </a:r>
              </a:p>
            </c:rich>
          </c:tx>
          <c:layout/>
        </c:title>
        <c:tickLblPos val="nextTo"/>
        <c:crossAx val="118314496"/>
        <c:crosses val="autoZero"/>
        <c:auto val="1"/>
        <c:lblAlgn val="ctr"/>
        <c:lblOffset val="100"/>
      </c:catAx>
      <c:valAx>
        <c:axId val="118314496"/>
        <c:scaling>
          <c:orientation val="minMax"/>
          <c:min val="0.85000000000000053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Weighted Speedup</a:t>
                </a:r>
              </a:p>
            </c:rich>
          </c:tx>
          <c:layout/>
        </c:title>
        <c:numFmt formatCode="General" sourceLinked="1"/>
        <c:tickLblPos val="nextTo"/>
        <c:crossAx val="11830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540596194415731"/>
          <c:y val="2.2657317891193969E-2"/>
          <c:w val="0.37889266035137242"/>
          <c:h val="0.29468467771971113"/>
        </c:manualLayout>
      </c:layout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713899825021874E-2"/>
          <c:y val="3.118628742909646E-2"/>
          <c:w val="0.91825535870516173"/>
          <c:h val="0.60864053634238258"/>
        </c:manualLayout>
      </c:layout>
      <c:barChart>
        <c:barDir val="col"/>
        <c:grouping val="clustered"/>
        <c:ser>
          <c:idx val="2"/>
          <c:order val="0"/>
          <c:tx>
            <c:strRef>
              <c:f>Sheet4!$O$2</c:f>
              <c:strCache>
                <c:ptCount val="1"/>
                <c:pt idx="0">
                  <c:v>LRU</c:v>
                </c:pt>
              </c:strCache>
            </c:strRef>
          </c:tx>
          <c:cat>
            <c:strRef>
              <c:f>Sheet4!$E$24:$E$36</c:f>
              <c:strCache>
                <c:ptCount val="13"/>
                <c:pt idx="0">
                  <c:v>astar-leslie3d</c:v>
                </c:pt>
                <c:pt idx="1">
                  <c:v>bzip2-sphinx3</c:v>
                </c:pt>
                <c:pt idx="2">
                  <c:v>leslie3d-xalancbmk</c:v>
                </c:pt>
                <c:pt idx="3">
                  <c:v>omnetpp-astar</c:v>
                </c:pt>
                <c:pt idx="4">
                  <c:v>apache-tpch2</c:v>
                </c:pt>
                <c:pt idx="5">
                  <c:v>tpch6-tpch17</c:v>
                </c:pt>
                <c:pt idx="6">
                  <c:v>tpch2-tpch17</c:v>
                </c:pt>
                <c:pt idx="7">
                  <c:v>tpch17-apache</c:v>
                </c:pt>
                <c:pt idx="8">
                  <c:v>astar-libquantum</c:v>
                </c:pt>
                <c:pt idx="9">
                  <c:v>bzip2-gcc</c:v>
                </c:pt>
                <c:pt idx="10">
                  <c:v>omnetpp-apache</c:v>
                </c:pt>
                <c:pt idx="11">
                  <c:v>leslie3d-astar</c:v>
                </c:pt>
                <c:pt idx="12">
                  <c:v>gmean</c:v>
                </c:pt>
              </c:strCache>
            </c:strRef>
          </c:cat>
          <c:val>
            <c:numRef>
              <c:f>Sheet4!$R$24:$R$36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0"/>
          <c:order val="1"/>
          <c:tx>
            <c:strRef>
              <c:f>Sheet4!$B$2</c:f>
              <c:strCache>
                <c:ptCount val="1"/>
                <c:pt idx="0">
                  <c:v>Min-LRU</c:v>
                </c:pt>
              </c:strCache>
            </c:strRef>
          </c:tx>
          <c:cat>
            <c:strRef>
              <c:f>Sheet4!$E$24:$E$36</c:f>
              <c:strCache>
                <c:ptCount val="13"/>
                <c:pt idx="0">
                  <c:v>astar-leslie3d</c:v>
                </c:pt>
                <c:pt idx="1">
                  <c:v>bzip2-sphinx3</c:v>
                </c:pt>
                <c:pt idx="2">
                  <c:v>leslie3d-xalancbmk</c:v>
                </c:pt>
                <c:pt idx="3">
                  <c:v>omnetpp-astar</c:v>
                </c:pt>
                <c:pt idx="4">
                  <c:v>apache-tpch2</c:v>
                </c:pt>
                <c:pt idx="5">
                  <c:v>tpch6-tpch17</c:v>
                </c:pt>
                <c:pt idx="6">
                  <c:v>tpch2-tpch17</c:v>
                </c:pt>
                <c:pt idx="7">
                  <c:v>tpch17-apache</c:v>
                </c:pt>
                <c:pt idx="8">
                  <c:v>astar-libquantum</c:v>
                </c:pt>
                <c:pt idx="9">
                  <c:v>bzip2-gcc</c:v>
                </c:pt>
                <c:pt idx="10">
                  <c:v>omnetpp-apache</c:v>
                </c:pt>
                <c:pt idx="11">
                  <c:v>leslie3d-astar</c:v>
                </c:pt>
                <c:pt idx="12">
                  <c:v>gmean</c:v>
                </c:pt>
              </c:strCache>
            </c:strRef>
          </c:cat>
          <c:val>
            <c:numRef>
              <c:f>Sheet4!$G$24:$G$36</c:f>
              <c:numCache>
                <c:formatCode>General</c:formatCode>
                <c:ptCount val="13"/>
                <c:pt idx="0">
                  <c:v>1.033043363524123</c:v>
                </c:pt>
                <c:pt idx="1">
                  <c:v>1.022465812893423</c:v>
                </c:pt>
                <c:pt idx="2">
                  <c:v>1.0116465263247789</c:v>
                </c:pt>
                <c:pt idx="3">
                  <c:v>1.0867358548433377</c:v>
                </c:pt>
                <c:pt idx="4">
                  <c:v>1.0096525804381702</c:v>
                </c:pt>
                <c:pt idx="5">
                  <c:v>1.0001408054069278</c:v>
                </c:pt>
                <c:pt idx="6">
                  <c:v>1.0017636684303348</c:v>
                </c:pt>
                <c:pt idx="7">
                  <c:v>1.0090919868316659</c:v>
                </c:pt>
                <c:pt idx="8">
                  <c:v>1.0815281717925114</c:v>
                </c:pt>
                <c:pt idx="9">
                  <c:v>1.0195852122253237</c:v>
                </c:pt>
                <c:pt idx="10">
                  <c:v>1.0425881301255395</c:v>
                </c:pt>
                <c:pt idx="11">
                  <c:v>1.0331187619577207</c:v>
                </c:pt>
                <c:pt idx="12">
                  <c:v>1.0289188864305518</c:v>
                </c:pt>
              </c:numCache>
            </c:numRef>
          </c:val>
        </c:ser>
        <c:ser>
          <c:idx val="1"/>
          <c:order val="2"/>
          <c:tx>
            <c:strRef>
              <c:f>Sheet4!$J$2</c:f>
              <c:strCache>
                <c:ptCount val="1"/>
                <c:pt idx="0">
                  <c:v>RRIP</c:v>
                </c:pt>
              </c:strCache>
            </c:strRef>
          </c:tx>
          <c:cat>
            <c:strRef>
              <c:f>Sheet4!$E$24:$E$36</c:f>
              <c:strCache>
                <c:ptCount val="13"/>
                <c:pt idx="0">
                  <c:v>astar-leslie3d</c:v>
                </c:pt>
                <c:pt idx="1">
                  <c:v>bzip2-sphinx3</c:v>
                </c:pt>
                <c:pt idx="2">
                  <c:v>leslie3d-xalancbmk</c:v>
                </c:pt>
                <c:pt idx="3">
                  <c:v>omnetpp-astar</c:v>
                </c:pt>
                <c:pt idx="4">
                  <c:v>apache-tpch2</c:v>
                </c:pt>
                <c:pt idx="5">
                  <c:v>tpch6-tpch17</c:v>
                </c:pt>
                <c:pt idx="6">
                  <c:v>tpch2-tpch17</c:v>
                </c:pt>
                <c:pt idx="7">
                  <c:v>tpch17-apache</c:v>
                </c:pt>
                <c:pt idx="8">
                  <c:v>astar-libquantum</c:v>
                </c:pt>
                <c:pt idx="9">
                  <c:v>bzip2-gcc</c:v>
                </c:pt>
                <c:pt idx="10">
                  <c:v>omnetpp-apache</c:v>
                </c:pt>
                <c:pt idx="11">
                  <c:v>leslie3d-astar</c:v>
                </c:pt>
                <c:pt idx="12">
                  <c:v>gmean</c:v>
                </c:pt>
              </c:strCache>
            </c:strRef>
          </c:cat>
          <c:val>
            <c:numRef>
              <c:f>Sheet4!$M$24:$M$36</c:f>
              <c:numCache>
                <c:formatCode>General</c:formatCode>
                <c:ptCount val="13"/>
                <c:pt idx="0">
                  <c:v>1.0616476442701903</c:v>
                </c:pt>
                <c:pt idx="1">
                  <c:v>1.2376521893561181</c:v>
                </c:pt>
                <c:pt idx="2">
                  <c:v>1.0675306375165461</c:v>
                </c:pt>
                <c:pt idx="3">
                  <c:v>1.0278797352513429</c:v>
                </c:pt>
                <c:pt idx="4">
                  <c:v>1.0044825373544779</c:v>
                </c:pt>
                <c:pt idx="5">
                  <c:v>1.0035748928314399</c:v>
                </c:pt>
                <c:pt idx="6">
                  <c:v>1.0172639502536409</c:v>
                </c:pt>
                <c:pt idx="7">
                  <c:v>1.0050794750905094</c:v>
                </c:pt>
                <c:pt idx="8">
                  <c:v>1.0996956431886074</c:v>
                </c:pt>
                <c:pt idx="9">
                  <c:v>1.0584514351155965</c:v>
                </c:pt>
                <c:pt idx="10">
                  <c:v>0.95746045318512185</c:v>
                </c:pt>
                <c:pt idx="11">
                  <c:v>1.0616287946617911</c:v>
                </c:pt>
                <c:pt idx="12">
                  <c:v>1.0481467046213528</c:v>
                </c:pt>
              </c:numCache>
            </c:numRef>
          </c:val>
        </c:ser>
        <c:ser>
          <c:idx val="3"/>
          <c:order val="3"/>
          <c:tx>
            <c:strRef>
              <c:f>Sheet4!$S$2</c:f>
              <c:strCache>
                <c:ptCount val="1"/>
                <c:pt idx="0">
                  <c:v>Min-Eviction</c:v>
                </c:pt>
              </c:strCache>
            </c:strRef>
          </c:tx>
          <c:cat>
            <c:strRef>
              <c:f>Sheet4!$E$24:$E$36</c:f>
              <c:strCache>
                <c:ptCount val="13"/>
                <c:pt idx="0">
                  <c:v>astar-leslie3d</c:v>
                </c:pt>
                <c:pt idx="1">
                  <c:v>bzip2-sphinx3</c:v>
                </c:pt>
                <c:pt idx="2">
                  <c:v>leslie3d-xalancbmk</c:v>
                </c:pt>
                <c:pt idx="3">
                  <c:v>omnetpp-astar</c:v>
                </c:pt>
                <c:pt idx="4">
                  <c:v>apache-tpch2</c:v>
                </c:pt>
                <c:pt idx="5">
                  <c:v>tpch6-tpch17</c:v>
                </c:pt>
                <c:pt idx="6">
                  <c:v>tpch2-tpch17</c:v>
                </c:pt>
                <c:pt idx="7">
                  <c:v>tpch17-apache</c:v>
                </c:pt>
                <c:pt idx="8">
                  <c:v>astar-libquantum</c:v>
                </c:pt>
                <c:pt idx="9">
                  <c:v>bzip2-gcc</c:v>
                </c:pt>
                <c:pt idx="10">
                  <c:v>omnetpp-apache</c:v>
                </c:pt>
                <c:pt idx="11">
                  <c:v>leslie3d-astar</c:v>
                </c:pt>
                <c:pt idx="12">
                  <c:v>gmean</c:v>
                </c:pt>
              </c:strCache>
            </c:strRef>
          </c:cat>
          <c:val>
            <c:numRef>
              <c:f>Sheet4!$V$24:$V$36</c:f>
              <c:numCache>
                <c:formatCode>General</c:formatCode>
                <c:ptCount val="13"/>
                <c:pt idx="0">
                  <c:v>1.0812889362223501</c:v>
                </c:pt>
                <c:pt idx="1">
                  <c:v>1.326953055626813</c:v>
                </c:pt>
                <c:pt idx="2">
                  <c:v>1.0894466031854475</c:v>
                </c:pt>
                <c:pt idx="3">
                  <c:v>1.0391384785856328</c:v>
                </c:pt>
                <c:pt idx="4">
                  <c:v>1.0127509395911638</c:v>
                </c:pt>
                <c:pt idx="5">
                  <c:v>1.0043806126599704</c:v>
                </c:pt>
                <c:pt idx="6">
                  <c:v>1.0214912998418151</c:v>
                </c:pt>
                <c:pt idx="7">
                  <c:v>1.0107243495627274</c:v>
                </c:pt>
                <c:pt idx="8">
                  <c:v>1.1035470719747502</c:v>
                </c:pt>
                <c:pt idx="9">
                  <c:v>1.070744756996636</c:v>
                </c:pt>
                <c:pt idx="10">
                  <c:v>0.96839169808387437</c:v>
                </c:pt>
                <c:pt idx="11">
                  <c:v>1.0812700866139506</c:v>
                </c:pt>
                <c:pt idx="12">
                  <c:v>1.0642261545027505</c:v>
                </c:pt>
              </c:numCache>
            </c:numRef>
          </c:val>
        </c:ser>
        <c:axId val="118509568"/>
        <c:axId val="118511488"/>
      </c:barChart>
      <c:catAx>
        <c:axId val="118509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Workload</a:t>
                </a:r>
              </a:p>
            </c:rich>
          </c:tx>
          <c:layout/>
        </c:title>
        <c:tickLblPos val="nextTo"/>
        <c:crossAx val="118511488"/>
        <c:crosses val="autoZero"/>
        <c:auto val="1"/>
        <c:lblAlgn val="ctr"/>
        <c:lblOffset val="100"/>
      </c:catAx>
      <c:valAx>
        <c:axId val="118511488"/>
        <c:scaling>
          <c:orientation val="minMax"/>
          <c:min val="0.9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Weighted Speedup</a:t>
                </a:r>
              </a:p>
            </c:rich>
          </c:tx>
          <c:layout/>
        </c:title>
        <c:numFmt formatCode="General" sourceLinked="1"/>
        <c:tickLblPos val="nextTo"/>
        <c:crossAx val="118509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645028783810142"/>
          <c:y val="8.8431331609463093E-2"/>
          <c:w val="0.30946064117577904"/>
          <c:h val="0.20317511714597764"/>
        </c:manualLayout>
      </c:layout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579012529094238"/>
          <c:y val="5.1400554097404488E-2"/>
          <c:w val="0.84589174466399331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v>LRU</c:v>
          </c:tx>
          <c:cat>
            <c:strRef>
              <c:f>'2-core'!$B$3:$B$6</c:f>
              <c:strCache>
                <c:ptCount val="4"/>
                <c:pt idx="0">
                  <c:v>Hetero-Homo</c:v>
                </c:pt>
                <c:pt idx="1">
                  <c:v>Homo-Homo</c:v>
                </c:pt>
                <c:pt idx="2">
                  <c:v>Hetero-Hetero</c:v>
                </c:pt>
                <c:pt idx="3">
                  <c:v>GeoMean </c:v>
                </c:pt>
              </c:strCache>
            </c:strRef>
          </c:cat>
          <c:val>
            <c:numRef>
              <c:f>'2-core'!$E$3:$E$6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v>Min-LRU</c:v>
          </c:tx>
          <c:cat>
            <c:strRef>
              <c:f>'2-core'!$B$3:$B$6</c:f>
              <c:strCache>
                <c:ptCount val="4"/>
                <c:pt idx="0">
                  <c:v>Hetero-Homo</c:v>
                </c:pt>
                <c:pt idx="1">
                  <c:v>Homo-Homo</c:v>
                </c:pt>
                <c:pt idx="2">
                  <c:v>Hetero-Hetero</c:v>
                </c:pt>
                <c:pt idx="3">
                  <c:v>GeoMean </c:v>
                </c:pt>
              </c:strCache>
            </c:strRef>
          </c:cat>
          <c:val>
            <c:numRef>
              <c:f>'2-core'!$F$3:$F$6</c:f>
              <c:numCache>
                <c:formatCode>General</c:formatCode>
                <c:ptCount val="4"/>
                <c:pt idx="0">
                  <c:v>1.008211678832116</c:v>
                </c:pt>
                <c:pt idx="1">
                  <c:v>1.0015793908646069</c:v>
                </c:pt>
                <c:pt idx="2">
                  <c:v>1.0464179162430847</c:v>
                </c:pt>
                <c:pt idx="3">
                  <c:v>1.0185462561241105</c:v>
                </c:pt>
              </c:numCache>
            </c:numRef>
          </c:val>
        </c:ser>
        <c:axId val="118592256"/>
        <c:axId val="118593792"/>
      </c:barChart>
      <c:catAx>
        <c:axId val="11859225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18593792"/>
        <c:crosses val="autoZero"/>
        <c:auto val="1"/>
        <c:lblAlgn val="ctr"/>
        <c:lblOffset val="100"/>
      </c:catAx>
      <c:valAx>
        <c:axId val="118593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Normalized Weighted Speedup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859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683436694307021"/>
          <c:y val="3.9094249582438574E-2"/>
          <c:w val="0.25667560913292931"/>
          <c:h val="0.2765254115962778"/>
        </c:manualLayout>
      </c:layout>
      <c:txPr>
        <a:bodyPr/>
        <a:lstStyle/>
        <a:p>
          <a:pPr>
            <a:defRPr sz="2800"/>
          </a:pPr>
          <a:endParaRPr lang="en-US"/>
        </a:p>
      </c:txPr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0.43363</cdr:x>
      <cdr:y>0.46875</cdr:y>
    </cdr:from>
    <cdr:to>
      <cdr:x>0.57522</cdr:x>
      <cdr:y>0.56342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3733800" y="2286000"/>
          <a:ext cx="121920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400" b="1" dirty="0" smtClean="0"/>
            <a:t>0.2%</a:t>
          </a:r>
          <a:endParaRPr lang="en-US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D7FFB-D809-4C95-AC86-460453AD0E36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016B6-7772-4DDC-906D-4F3A15787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016B6-7772-4DDC-906D-4F3A15787D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1EFD-EEC0-4F70-AF69-2D5A9575678A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AE2B8-4DFC-448F-B40C-279FD82255BC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7448-E6E0-4FB7-A579-ABE1FC35AA7A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75F7-E3D1-40CA-A231-0F21CAE3003B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79EF-2459-4853-85AB-0AF6CC24FF22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1695-13D4-49C1-9060-4C4C7E87BB97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70D4-EACF-48A7-B44B-039980230A66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4B4C-E107-4CAA-9A78-E7BA29A60711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7741-71EC-4734-A046-3CB3A0106267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FD0E-EF58-44EC-B41D-C73B09431DD5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5072-0E8E-433E-B3B0-EFCDF9349B14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214D-F66E-4B3A-A204-F5F4CCB07ECE}" type="datetime1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5EC7-7911-48C9-97D3-D3E0D4EDE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CARP: Compression-Aware Replacement Policies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Tyler Huberty, </a:t>
            </a:r>
            <a:r>
              <a:rPr lang="en-US" dirty="0" err="1" smtClean="0"/>
              <a:t>Rui</a:t>
            </a:r>
            <a:r>
              <a:rPr lang="en-US" dirty="0" smtClean="0"/>
              <a:t> </a:t>
            </a:r>
            <a:r>
              <a:rPr lang="en-US" dirty="0" err="1" smtClean="0"/>
              <a:t>Cai</a:t>
            </a:r>
            <a:r>
              <a:rPr lang="en-US" dirty="0" smtClean="0"/>
              <a:t>, Gennady </a:t>
            </a:r>
            <a:r>
              <a:rPr lang="en-US" dirty="0" err="1" smtClean="0"/>
              <a:t>Pekhimenko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905000"/>
            <a:ext cx="6781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1981200"/>
            <a:ext cx="20574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{70%,2x}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133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 0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5052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Compute Values</a:t>
            </a:r>
            <a:endParaRPr 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1066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Insert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1981200"/>
            <a:ext cx="1752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{50%,x}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0" y="1981200"/>
            <a:ext cx="1752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{50%,x}</a:t>
            </a:r>
            <a:endParaRPr lang="en-US" sz="4000" dirty="0"/>
          </a:p>
        </p:txBody>
      </p:sp>
      <p:sp>
        <p:nvSpPr>
          <p:cNvPr id="30" name="Rectangle 29"/>
          <p:cNvSpPr/>
          <p:nvPr/>
        </p:nvSpPr>
        <p:spPr>
          <a:xfrm>
            <a:off x="2133600" y="3581400"/>
            <a:ext cx="6781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24200" y="3657600"/>
            <a:ext cx="20574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35</a:t>
            </a:r>
            <a:endParaRPr lang="en-US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2209800" y="3810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 0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3657600"/>
            <a:ext cx="1752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50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7086600" y="3657600"/>
            <a:ext cx="1752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50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228600" y="3733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Sort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0" y="914400"/>
            <a:ext cx="20574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2x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228600" y="3733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Evict</a:t>
            </a:r>
            <a:endParaRPr lang="en-US" sz="3200" b="1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76400" y="5105400"/>
            <a:ext cx="5410200" cy="1107996"/>
            <a:chOff x="914400" y="3124200"/>
            <a:chExt cx="5410200" cy="1107996"/>
          </a:xfrm>
        </p:grpSpPr>
        <p:sp>
          <p:nvSpPr>
            <p:cNvPr id="43" name="TextBox 42"/>
            <p:cNvSpPr txBox="1"/>
            <p:nvPr/>
          </p:nvSpPr>
          <p:spPr>
            <a:xfrm>
              <a:off x="914400" y="3361730"/>
              <a:ext cx="541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Value Function =  </a:t>
              </a:r>
              <a:endParaRPr lang="en-US" sz="24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76600" y="3124200"/>
              <a:ext cx="28194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Probability of reuse</a:t>
              </a:r>
            </a:p>
            <a:p>
              <a:endParaRPr lang="en-US" b="1" dirty="0" smtClean="0"/>
            </a:p>
            <a:p>
              <a:pPr algn="ctr"/>
              <a:r>
                <a:rPr lang="en-US" sz="2400" b="1" dirty="0" smtClean="0"/>
                <a:t>Compressed size</a:t>
              </a:r>
              <a:endParaRPr lang="en-US" sz="2400" b="1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429000" y="3657600"/>
              <a:ext cx="243840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8094E-6 L 0.39584 -2.58094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8094E-6 L -0.44583 -2.5809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8094E-6 L -0.04583 -2.5809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0393 L 0.06666 0.3996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1" grpId="0" animBg="1"/>
      <p:bldP spid="31" grpId="1" animBg="1"/>
      <p:bldP spid="33" grpId="0" animBg="1"/>
      <p:bldP spid="34" grpId="0" animBg="1"/>
      <p:bldP spid="40" grpId="0"/>
      <p:bldP spid="40" grpId="1"/>
      <p:bldP spid="22" grpId="0" animBg="1"/>
      <p:bldP spid="4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Min-Eviction Value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f(block reuse, block size) </a:t>
            </a:r>
          </a:p>
          <a:p>
            <a:pPr lvl="1"/>
            <a:r>
              <a:rPr lang="en-US" sz="2400" dirty="0" smtClean="0"/>
              <a:t>Monotonically increasing with respect to block reuse (r)</a:t>
            </a:r>
          </a:p>
          <a:p>
            <a:pPr lvl="1"/>
            <a:r>
              <a:rPr lang="en-US" sz="2400" dirty="0" smtClean="0"/>
              <a:t>Monotonically decreasing with respect to block size (s)</a:t>
            </a:r>
          </a:p>
          <a:p>
            <a:r>
              <a:rPr lang="en-US" sz="2800" b="1" dirty="0" smtClean="0"/>
              <a:t>Probability of reuse predictor:</a:t>
            </a:r>
            <a:r>
              <a:rPr lang="en-US" sz="2800" dirty="0" smtClean="0"/>
              <a:t> RRIP [</a:t>
            </a:r>
            <a:r>
              <a:rPr lang="en-US" sz="2000" i="1" kern="0" dirty="0" err="1" smtClean="0"/>
              <a:t>Jaleel</a:t>
            </a:r>
            <a:r>
              <a:rPr lang="en-US" sz="2000" i="1" kern="0" dirty="0" smtClean="0"/>
              <a:t>+, ISCA’10</a:t>
            </a:r>
            <a:r>
              <a:rPr lang="en-US" sz="2800" dirty="0" smtClean="0"/>
              <a:t>] derivative</a:t>
            </a:r>
          </a:p>
          <a:p>
            <a:r>
              <a:rPr lang="en-US" sz="2800" dirty="0" smtClean="0"/>
              <a:t>Examples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800600"/>
            <a:ext cx="2362200" cy="172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724400"/>
            <a:ext cx="240726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3400" y="4770977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Plane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r/s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Value function potentially difficult to implement in hardware</a:t>
            </a:r>
          </a:p>
          <a:p>
            <a:pPr lvl="1"/>
            <a:r>
              <a:rPr lang="en-US" dirty="0" smtClean="0"/>
              <a:t>Probability of near reuse is hard to estimate (use RRIP-like mechanism </a:t>
            </a:r>
            <a:r>
              <a:rPr lang="en-US" sz="2500" kern="0" dirty="0" smtClean="0"/>
              <a:t>[</a:t>
            </a:r>
            <a:r>
              <a:rPr lang="en-US" sz="2000" i="1" kern="0" dirty="0" err="1" smtClean="0"/>
              <a:t>Jaleel</a:t>
            </a:r>
            <a:r>
              <a:rPr lang="en-US" sz="2000" i="1" kern="0" dirty="0" smtClean="0"/>
              <a:t>+, ISCA’10</a:t>
            </a:r>
            <a:r>
              <a:rPr lang="en-US" kern="0" dirty="0" smtClean="0"/>
              <a:t>]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Value inversion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2226" name="AutoShape 2" descr="https://photos-3.dropbox.com/t/0/AADOcksFDu7EXY4T1SJxJq_M0khTANqpCoMjjyErESLmJQ/10/114692319/png/32x32/6/_/1/2/value%20inversion.png/SaXD89NkbQo7vU_RjRRoyPvp59Sia0WKoiQ33lqPpSE?size=1024x768&amp;size_mode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8" name="AutoShape 4" descr="https://photos-3.dropbox.com/t/0/AADOcksFDu7EXY4T1SJxJq_M0khTANqpCoMjjyErESLmJQ/10/114692319/png/32x32/6/_/1/2/value%20inversion.png/SaXD89NkbQo7vU_RjRRoyPvp59Sia0WKoiQ33lqPpSE?size=1024x768&amp;size_mode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0" name="AutoShape 6" descr="https://photos-3.dropbox.com/t/0/AADOcksFDu7EXY4T1SJxJq_M0khTANqpCoMjjyErESLmJQ/10/114692319/png/32x32/6/_/1/2/value%20inversion.png/SaXD89NkbQo7vU_RjRRoyPvp59Sia0WKoiQ33lqPpSE?size=1024x768&amp;size_mode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886325"/>
            <a:ext cx="34385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Decoupled 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59436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“The V-way cache: Demand based </a:t>
            </a:r>
            <a:r>
              <a:rPr lang="en-US" b="1" dirty="0" err="1" smtClean="0"/>
              <a:t>associativity</a:t>
            </a:r>
            <a:r>
              <a:rPr lang="en-US" b="1" dirty="0" smtClean="0"/>
              <a:t> via global replacement”</a:t>
            </a:r>
            <a:r>
              <a:rPr lang="en-US" dirty="0" smtClean="0"/>
              <a:t>, </a:t>
            </a:r>
            <a:r>
              <a:rPr lang="en-US" dirty="0" err="1" smtClean="0"/>
              <a:t>Qureshi</a:t>
            </a:r>
            <a:r>
              <a:rPr lang="en-US" dirty="0" smtClean="0"/>
              <a:t>, Thompson, and </a:t>
            </a:r>
            <a:r>
              <a:rPr lang="en-US" dirty="0" err="1" smtClean="0"/>
              <a:t>Patt</a:t>
            </a:r>
            <a:r>
              <a:rPr lang="en-US" dirty="0" smtClean="0"/>
              <a:t>, ISCA 2005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1828800"/>
            <a:ext cx="4822699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1981200"/>
            <a:ext cx="4533900" cy="259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4648200" y="15240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229600" y="3429000"/>
            <a:ext cx="838200" cy="30480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62800" y="2514600"/>
            <a:ext cx="381000" cy="30480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Replacement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9530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Global Min-Eviction: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Consider next 64 valid entries, starting from PTR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Run min-eviction</a:t>
            </a:r>
            <a:endParaRPr lang="en-US" sz="28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79" y="1295400"/>
            <a:ext cx="7879021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Simulator</a:t>
            </a:r>
          </a:p>
          <a:p>
            <a:pPr lvl="1"/>
            <a:r>
              <a:rPr lang="en-US" b="1" kern="0" dirty="0" smtClean="0"/>
              <a:t> </a:t>
            </a:r>
            <a:r>
              <a:rPr lang="en-US" kern="0" dirty="0" smtClean="0"/>
              <a:t>x86</a:t>
            </a:r>
            <a:r>
              <a:rPr lang="en-US" b="1" kern="0" dirty="0" smtClean="0"/>
              <a:t> </a:t>
            </a:r>
            <a:r>
              <a:rPr lang="en-US" kern="0" dirty="0" smtClean="0"/>
              <a:t>event-driven simulator based on </a:t>
            </a:r>
            <a:r>
              <a:rPr lang="en-US" kern="0" dirty="0" err="1" smtClean="0"/>
              <a:t>Simics</a:t>
            </a:r>
            <a:r>
              <a:rPr lang="en-US" kern="0" dirty="0" smtClean="0"/>
              <a:t> </a:t>
            </a:r>
            <a:r>
              <a:rPr lang="en-US" sz="2000" i="1" kern="0" dirty="0" smtClean="0"/>
              <a:t>[Magnusson+, Computer’02]</a:t>
            </a:r>
          </a:p>
          <a:p>
            <a:r>
              <a:rPr lang="en-US" b="1" dirty="0" smtClean="0"/>
              <a:t>Workloads</a:t>
            </a:r>
          </a:p>
          <a:p>
            <a:pPr lvl="1"/>
            <a:r>
              <a:rPr lang="en-US" dirty="0" smtClean="0"/>
              <a:t>SPEC2006 Benchmarks</a:t>
            </a:r>
          </a:p>
          <a:p>
            <a:pPr lvl="1"/>
            <a:r>
              <a:rPr lang="en-US" dirty="0" smtClean="0"/>
              <a:t>1-2 core simulations for 1 billion representative instructions</a:t>
            </a:r>
          </a:p>
          <a:p>
            <a:r>
              <a:rPr lang="en-US" b="1" dirty="0" smtClean="0"/>
              <a:t>System Parameters</a:t>
            </a:r>
          </a:p>
          <a:p>
            <a:pPr lvl="1"/>
            <a:r>
              <a:rPr lang="en-US" kern="0" dirty="0" smtClean="0"/>
              <a:t>L1/L2/L3 cache latencies from CACTI </a:t>
            </a:r>
            <a:r>
              <a:rPr lang="en-US" sz="2200" i="1" kern="0" dirty="0" smtClean="0"/>
              <a:t>[</a:t>
            </a:r>
            <a:r>
              <a:rPr lang="en-US" sz="2200" i="1" kern="0" dirty="0" err="1" smtClean="0"/>
              <a:t>Thoziyoor</a:t>
            </a:r>
            <a:r>
              <a:rPr lang="en-US" sz="2200" i="1" kern="0" dirty="0" smtClean="0"/>
              <a:t>+, ISCA’08]</a:t>
            </a:r>
          </a:p>
          <a:p>
            <a:pPr lvl="1"/>
            <a:r>
              <a:rPr lang="en-US" kern="0" dirty="0" smtClean="0"/>
              <a:t>4GHz, x86 in-order core, </a:t>
            </a:r>
            <a:r>
              <a:rPr lang="en-US" b="1" kern="0" dirty="0" smtClean="0"/>
              <a:t>2MB </a:t>
            </a:r>
            <a:r>
              <a:rPr lang="en-US" kern="0" dirty="0" smtClean="0"/>
              <a:t>L2, simple memory model (</a:t>
            </a:r>
            <a:r>
              <a:rPr lang="en-US" b="1" kern="0" dirty="0" smtClean="0"/>
              <a:t>300</a:t>
            </a:r>
            <a:r>
              <a:rPr lang="en-US" kern="0" dirty="0" smtClean="0"/>
              <a:t>-cycle latency for row-misses)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sz="2000" b="1" kern="0" dirty="0" smtClean="0"/>
          </a:p>
          <a:p>
            <a:pPr lvl="1"/>
            <a:endParaRPr lang="en-US" sz="2000" b="1" i="1" kern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Single-Core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0" y="12192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3201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Min-Eviction outperforms RRIP and LRU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Homogeneous-Homogeneous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5786735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In a shared cache, some Homogeneous-Homogeneous workloads act like a Heterogeneous workload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8077200" y="46482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GeoMean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0" y="1295400"/>
          <a:ext cx="9144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Heterogeneous-Homogeneous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5786735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Min-Eviction shows varied improvement over LRU in Heterogeneous-Homogeneous workloads, 3.5% overall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0" y="1676400"/>
          <a:ext cx="914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Heterogeneous-Heterogeneous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5786735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Min-Eviction outperforms LRU on average 6.4% in Heterogeneous-Heterogeneous workloads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1" y="1371600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Traditional cache replacement and insertion policies mainly focus on block reuse</a:t>
            </a:r>
          </a:p>
          <a:p>
            <a:r>
              <a:rPr lang="en-US" dirty="0" smtClean="0"/>
              <a:t>In a compressed cache, size is an additional dimension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>
                <a:solidFill>
                  <a:srgbClr val="FF0000"/>
                </a:solidFill>
              </a:rPr>
              <a:t>: How can we maximize cache performance utilizing both block reuse and size?</a:t>
            </a:r>
          </a:p>
          <a:p>
            <a:r>
              <a:rPr lang="en-US" b="1" u="sng" dirty="0" smtClean="0"/>
              <a:t>Observation</a:t>
            </a:r>
            <a:r>
              <a:rPr lang="en-US" dirty="0" smtClean="0"/>
              <a:t>: The block most likely to be reused soon may no longer be the best block to keep in the cache</a:t>
            </a:r>
          </a:p>
          <a:p>
            <a:r>
              <a:rPr lang="en-US" b="1" u="sng" dirty="0" smtClean="0">
                <a:solidFill>
                  <a:srgbClr val="0000FF"/>
                </a:solidFill>
              </a:rPr>
              <a:t>Key Idea</a:t>
            </a:r>
            <a:r>
              <a:rPr lang="en-US" dirty="0" smtClean="0">
                <a:solidFill>
                  <a:srgbClr val="0000FF"/>
                </a:solidFill>
              </a:rPr>
              <a:t>: Use compressed block size in making cache replacement and insertion decisions</a:t>
            </a:r>
          </a:p>
          <a:p>
            <a:r>
              <a:rPr lang="en-US" b="1" u="sng" dirty="0" smtClean="0"/>
              <a:t>Solution</a:t>
            </a:r>
            <a:r>
              <a:rPr lang="en-US" dirty="0" smtClean="0"/>
              <a:t>: We propose three mechanisms: Min-LRU, Min-Eviction, Global Min-Eviction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Ideas (CARP </a:t>
            </a:r>
            <a:r>
              <a:rPr lang="en-US" dirty="0" err="1" smtClean="0"/>
              <a:t>ver.next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Insertion policy</a:t>
            </a:r>
          </a:p>
          <a:p>
            <a:pPr lvl="1"/>
            <a:r>
              <a:rPr lang="en-US" dirty="0" smtClean="0"/>
              <a:t>LCP integration</a:t>
            </a:r>
          </a:p>
          <a:p>
            <a:pPr lvl="1"/>
            <a:r>
              <a:rPr lang="en-US" dirty="0" smtClean="0"/>
              <a:t>Consider compressibility in </a:t>
            </a:r>
            <a:r>
              <a:rPr lang="en-US" dirty="0" err="1" smtClean="0"/>
              <a:t>prefetch</a:t>
            </a:r>
            <a:r>
              <a:rPr lang="en-US" dirty="0" smtClean="0"/>
              <a:t> decision</a:t>
            </a:r>
          </a:p>
          <a:p>
            <a:r>
              <a:rPr lang="en-US" dirty="0" smtClean="0"/>
              <a:t>Replace value function?</a:t>
            </a:r>
          </a:p>
          <a:p>
            <a:pPr lvl="1"/>
            <a:r>
              <a:rPr lang="en-US" dirty="0" smtClean="0"/>
              <a:t>New curve</a:t>
            </a:r>
          </a:p>
          <a:p>
            <a:pPr lvl="1"/>
            <a:r>
              <a:rPr lang="en-US" dirty="0" smtClean="0"/>
              <a:t>New inputs</a:t>
            </a:r>
          </a:p>
          <a:p>
            <a:pPr lvl="1"/>
            <a:r>
              <a:rPr lang="en-US" dirty="0" smtClean="0"/>
              <a:t>Dynamic weights on inputs</a:t>
            </a:r>
          </a:p>
          <a:p>
            <a:pPr lvl="1"/>
            <a:r>
              <a:rPr lang="en-US" dirty="0" smtClean="0"/>
              <a:t>Heterogeneous value function</a:t>
            </a:r>
          </a:p>
          <a:p>
            <a:pPr lvl="1"/>
            <a:r>
              <a:rPr lang="en-US" dirty="0" smtClean="0"/>
              <a:t>Bucketed or staged decision making (i.e. TCM-like)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Classifying applications</a:t>
            </a:r>
          </a:p>
          <a:p>
            <a:pPr lvl="1"/>
            <a:r>
              <a:rPr lang="en-US" dirty="0" smtClean="0"/>
              <a:t>Standard deviation, sensitivity</a:t>
            </a:r>
          </a:p>
          <a:p>
            <a:pPr lvl="1"/>
            <a:r>
              <a:rPr lang="en-US" dirty="0" smtClean="0"/>
              <a:t>Entire data store block size distribution</a:t>
            </a:r>
          </a:p>
          <a:p>
            <a:r>
              <a:rPr lang="en-US" dirty="0" smtClean="0"/>
              <a:t>Study of reuse predictors (D-RRIP, EAF, etc)</a:t>
            </a:r>
          </a:p>
          <a:p>
            <a:r>
              <a:rPr lang="en-US" dirty="0" smtClean="0"/>
              <a:t>Ideal?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Spatial Footprint Predictor*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Predicts neighboring words that are useful to </a:t>
            </a:r>
            <a:r>
              <a:rPr lang="en-US" dirty="0" err="1" smtClean="0"/>
              <a:t>prefetch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Idea: “Variable Cache Line Size Cache”</a:t>
            </a:r>
          </a:p>
          <a:p>
            <a:pPr lvl="1"/>
            <a:r>
              <a:rPr lang="en-US" dirty="0" smtClean="0"/>
              <a:t>Spatial locality varies across applications</a:t>
            </a:r>
          </a:p>
          <a:p>
            <a:pPr lvl="1"/>
            <a:r>
              <a:rPr lang="en-US" dirty="0" smtClean="0"/>
              <a:t>Cache line size choice affects performance</a:t>
            </a:r>
          </a:p>
          <a:p>
            <a:pPr lvl="1"/>
            <a:r>
              <a:rPr lang="en-US" dirty="0" smtClean="0"/>
              <a:t>Use Spatial Footprint Predictor to predict at fine-grain optimal line size</a:t>
            </a:r>
          </a:p>
          <a:p>
            <a:pPr lvl="1"/>
            <a:r>
              <a:rPr lang="en-US" dirty="0" smtClean="0"/>
              <a:t>Compressed cache structure supports variable line sizes</a:t>
            </a:r>
          </a:p>
          <a:p>
            <a:pPr lvl="1"/>
            <a:r>
              <a:rPr lang="en-US" dirty="0" smtClean="0"/>
              <a:t>Variable cache line size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size-aware replacement policy</a:t>
            </a:r>
          </a:p>
          <a:p>
            <a:r>
              <a:rPr lang="en-US" dirty="0" smtClean="0"/>
              <a:t>Also consider: Spatial Memory Streaming </a:t>
            </a:r>
            <a:r>
              <a:rPr lang="en-US" sz="2000" dirty="0" smtClean="0"/>
              <a:t>[</a:t>
            </a:r>
            <a:r>
              <a:rPr lang="en-US" sz="2000" i="1" kern="0" dirty="0" err="1" smtClean="0"/>
              <a:t>Somogyi</a:t>
            </a:r>
            <a:r>
              <a:rPr lang="en-US" sz="2000" i="1" kern="0" dirty="0" smtClean="0"/>
              <a:t> et. al. ISCA’06</a:t>
            </a:r>
            <a:r>
              <a:rPr lang="en-US" sz="2000" dirty="0" smtClean="0"/>
              <a:t>]</a:t>
            </a:r>
          </a:p>
          <a:p>
            <a:r>
              <a:rPr lang="en-US" sz="2000" dirty="0" smtClean="0"/>
              <a:t>*</a:t>
            </a:r>
            <a:r>
              <a:rPr lang="en-US" dirty="0" smtClean="0"/>
              <a:t> [</a:t>
            </a:r>
            <a:r>
              <a:rPr lang="en-US" i="1" kern="0" dirty="0" smtClean="0"/>
              <a:t>Wilkerson &amp; Kumar, ISCA’98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Multi-Core Results: Overall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371600"/>
          <a:ext cx="8610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1200" y="1290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4.6%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2971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0.8%</a:t>
            </a:r>
            <a:endParaRPr lang="en-US" sz="2400" b="1" dirty="0"/>
          </a:p>
        </p:txBody>
      </p:sp>
      <p:sp>
        <p:nvSpPr>
          <p:cNvPr id="9" name="TextBox 7"/>
          <p:cNvSpPr txBox="1"/>
          <p:nvPr/>
        </p:nvSpPr>
        <p:spPr>
          <a:xfrm>
            <a:off x="7620000" y="2514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1.9%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5638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The best speedup is exhibited in workloads with the largest variability in size, 1.9% overall with 2-cores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Analyze Dynamic History-Based Partitioning results for further insight</a:t>
            </a:r>
          </a:p>
          <a:p>
            <a:r>
              <a:rPr lang="en-US" sz="2600" dirty="0" smtClean="0"/>
              <a:t>Continuing simulating and improving Min-Value Eviction</a:t>
            </a:r>
          </a:p>
          <a:p>
            <a:pPr lvl="1"/>
            <a:r>
              <a:rPr lang="en-US" sz="2600" dirty="0" smtClean="0"/>
              <a:t>Improve value function: try to eliminate division</a:t>
            </a:r>
          </a:p>
          <a:p>
            <a:r>
              <a:rPr lang="en-US" sz="2600" dirty="0" smtClean="0"/>
              <a:t>Explore fairness</a:t>
            </a:r>
          </a:p>
          <a:p>
            <a:pPr lvl="1"/>
            <a:r>
              <a:rPr lang="en-US" sz="2600" dirty="0" smtClean="0"/>
              <a:t>Idea: add application-awareness to value function (i.e. f(</a:t>
            </a:r>
            <a:r>
              <a:rPr lang="en-US" sz="2600" dirty="0" err="1" smtClean="0"/>
              <a:t>r,s,a</a:t>
            </a:r>
            <a:r>
              <a:rPr lang="en-US" sz="2600" dirty="0" smtClean="0"/>
              <a:t>))</a:t>
            </a:r>
          </a:p>
          <a:p>
            <a:pPr lvl="1"/>
            <a:r>
              <a:rPr lang="en-US" sz="2600" dirty="0" smtClean="0"/>
              <a:t>Idea: enforce application partitions in Dynamic History-Based Partitioning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dirty="0" err="1" smtClean="0"/>
              <a:t>Belady</a:t>
            </a:r>
            <a:r>
              <a:rPr lang="en-US" sz="2900" dirty="0" smtClean="0"/>
              <a:t>. A study of replacement algorithms for a virtual-storage computer. In IBM Systems Journal 1966.</a:t>
            </a:r>
          </a:p>
          <a:p>
            <a:r>
              <a:rPr lang="en-US" sz="2900" dirty="0" err="1" smtClean="0"/>
              <a:t>Hallnor</a:t>
            </a:r>
            <a:r>
              <a:rPr lang="en-US" sz="2900" dirty="0" smtClean="0"/>
              <a:t> et al. A Fully Software-Managed Cache Design. In ISCA 2000.</a:t>
            </a:r>
          </a:p>
          <a:p>
            <a:r>
              <a:rPr lang="en-US" sz="2900" dirty="0" err="1" smtClean="0"/>
              <a:t>Jaleel</a:t>
            </a:r>
            <a:r>
              <a:rPr lang="en-US" sz="2900" dirty="0" smtClean="0"/>
              <a:t> et al. High Performance Cache Replacement Using Re-Reference Interval Prediction (RRIP). In ISCA 2010.</a:t>
            </a:r>
          </a:p>
          <a:p>
            <a:r>
              <a:rPr lang="en-US" sz="2900" dirty="0" err="1" smtClean="0"/>
              <a:t>Pekhimenko</a:t>
            </a:r>
            <a:r>
              <a:rPr lang="en-US" sz="2900" dirty="0" smtClean="0"/>
              <a:t> et al. Base-Delta-Immediate Compression: Practical Data Compression for On-Chip Caches. In PACT 2012.</a:t>
            </a:r>
          </a:p>
          <a:p>
            <a:r>
              <a:rPr lang="en-US" sz="2900" dirty="0" err="1" smtClean="0"/>
              <a:t>Qureshi</a:t>
            </a:r>
            <a:r>
              <a:rPr lang="en-US" sz="2900" dirty="0" smtClean="0"/>
              <a:t> et al. Utility-Based Cache Partitioning: A Low-Overhead, High-Performance, Runtime Mechanism to Partition Shared Caches. In Micro 2006.</a:t>
            </a:r>
          </a:p>
          <a:p>
            <a:r>
              <a:rPr lang="en-US" sz="2900" dirty="0" err="1" smtClean="0"/>
              <a:t>Seshadri</a:t>
            </a:r>
            <a:r>
              <a:rPr lang="en-US" sz="2900" dirty="0" smtClean="0"/>
              <a:t> et al. The Evicted-Address Filter: A unified mechanism to address both cache pollution and thrashing. In PACT 2012.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Promising cache compression mechanisms proposed recently include Base-Delta-Immediate Compression </a:t>
            </a:r>
            <a:r>
              <a:rPr lang="en-US" sz="2000" i="1" kern="0" dirty="0" smtClean="0"/>
              <a:t>[</a:t>
            </a:r>
            <a:r>
              <a:rPr lang="en-US" sz="2000" i="1" kern="0" dirty="0" err="1" smtClean="0"/>
              <a:t>Pekhimenko</a:t>
            </a:r>
            <a:r>
              <a:rPr lang="en-US" sz="2000" i="1" kern="0" dirty="0" smtClean="0"/>
              <a:t>+, PACT’12] </a:t>
            </a:r>
            <a:r>
              <a:rPr lang="en-US" dirty="0" smtClean="0"/>
              <a:t>and Frequent Pattern Compression </a:t>
            </a:r>
            <a:r>
              <a:rPr lang="en-US" sz="2000" i="1" dirty="0" smtClean="0"/>
              <a:t>[</a:t>
            </a:r>
            <a:r>
              <a:rPr lang="en-US" sz="2000" i="1" dirty="0" err="1" smtClean="0"/>
              <a:t>Alameldeen</a:t>
            </a:r>
            <a:r>
              <a:rPr lang="en-US" sz="2000" i="1" dirty="0" smtClean="0"/>
              <a:t>+, ISCA’04]</a:t>
            </a:r>
            <a:endParaRPr lang="en-US" sz="1900" i="1" kern="0" dirty="0" smtClean="0"/>
          </a:p>
          <a:p>
            <a:r>
              <a:rPr lang="en-US" dirty="0" smtClean="0"/>
              <a:t>To our understanding, no prior work considered special replacement policies that take compressibility into account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9" name="Chart 18"/>
          <p:cNvGraphicFramePr/>
          <p:nvPr/>
        </p:nvGraphicFramePr>
        <p:xfrm>
          <a:off x="4724400" y="1905000"/>
          <a:ext cx="44196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/>
          <p:cNvGraphicFramePr/>
          <p:nvPr/>
        </p:nvGraphicFramePr>
        <p:xfrm>
          <a:off x="0" y="1905000"/>
          <a:ext cx="45720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57200" y="1447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BDI					FPC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5029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Different workloads have varying distributions of compressed block sizes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Use this variability in size to improve replacement decision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Groupings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compressible</a:t>
            </a:r>
          </a:p>
          <a:p>
            <a:r>
              <a:rPr lang="en-US" dirty="0" smtClean="0"/>
              <a:t>Homogeneous compressible</a:t>
            </a:r>
          </a:p>
          <a:p>
            <a:pPr lvl="1"/>
            <a:r>
              <a:rPr lang="en-US" dirty="0" smtClean="0"/>
              <a:t>Little variation in compressible size</a:t>
            </a:r>
          </a:p>
          <a:p>
            <a:r>
              <a:rPr lang="en-US" dirty="0" smtClean="0"/>
              <a:t>Heterogeneous compressible</a:t>
            </a:r>
          </a:p>
          <a:p>
            <a:pPr lvl="1"/>
            <a:r>
              <a:rPr lang="en-US" dirty="0" smtClean="0"/>
              <a:t>Variation in compressible sizes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Min-LRU</a:t>
            </a:r>
          </a:p>
          <a:p>
            <a:r>
              <a:rPr lang="en-US" dirty="0" smtClean="0"/>
              <a:t>Min-Eviction</a:t>
            </a:r>
          </a:p>
          <a:p>
            <a:r>
              <a:rPr lang="en-US" dirty="0" smtClean="0"/>
              <a:t>Global Min-Eviction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Min-LRU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Observation</a:t>
            </a:r>
            <a:r>
              <a:rPr lang="en-US" dirty="0" smtClean="0"/>
              <a:t>: LRU evicts more blocks than necessary</a:t>
            </a:r>
          </a:p>
          <a:p>
            <a:r>
              <a:rPr lang="en-US" u="sng" dirty="0" smtClean="0"/>
              <a:t>Key Idea</a:t>
            </a:r>
            <a:r>
              <a:rPr lang="en-US" dirty="0" smtClean="0"/>
              <a:t>: Evict only the minimum number of LRU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133600" y="2286000"/>
            <a:ext cx="6553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2362200"/>
            <a:ext cx="20574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4x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362200"/>
            <a:ext cx="762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2362200"/>
            <a:ext cx="762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772400" y="2362200"/>
            <a:ext cx="762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2514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Set 0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438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Naïve LRU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953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Min-LRU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2133600" y="4800600"/>
            <a:ext cx="6553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76600" y="4876800"/>
            <a:ext cx="20574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4x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638800" y="4876800"/>
            <a:ext cx="762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6705600" y="4876800"/>
            <a:ext cx="762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7772400" y="4876800"/>
            <a:ext cx="762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0" y="5029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Set 0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1143000"/>
            <a:ext cx="20574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114800" y="1295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Insert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696200" y="1828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LRU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543800" y="4343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LRU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562600" y="1143000"/>
            <a:ext cx="20574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4x</a:t>
            </a:r>
            <a:endParaRPr lang="en-US" sz="40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41813E-7 L -0.25 0.1776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4487E-6 L -0.25833 0.54394 " pathEditMode="relative" ptsTypes="AA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7" grpId="0" animBg="1"/>
      <p:bldP spid="22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Observation</a:t>
            </a:r>
            <a:r>
              <a:rPr lang="en-US" dirty="0" smtClean="0"/>
              <a:t>: Keeping multiple compressible blocks with less reuse may be more valuable than a single uncompressible block of higher reuse</a:t>
            </a:r>
          </a:p>
          <a:p>
            <a:r>
              <a:rPr lang="en-US" u="sng" dirty="0" smtClean="0"/>
              <a:t>Key Idea</a:t>
            </a:r>
            <a:r>
              <a:rPr lang="en-US" dirty="0" smtClean="0"/>
              <a:t>: Assign a value based on reuse and compressibility to all blocks and on replacement, evict the set of blocks with the least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EC7-7911-48C9-97D3-D3E0D4EDE81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15505</TotalTime>
  <Words>941</Words>
  <Application>Microsoft Office PowerPoint</Application>
  <PresentationFormat>On-screen Show (4:3)</PresentationFormat>
  <Paragraphs>215</Paragraphs>
  <Slides>26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CARP: Compression-Aware Replacement Policies</vt:lpstr>
      <vt:lpstr>Executive Summary</vt:lpstr>
      <vt:lpstr>Background</vt:lpstr>
      <vt:lpstr>Motivation</vt:lpstr>
      <vt:lpstr>Application Groupings</vt:lpstr>
      <vt:lpstr>Mechanisms</vt:lpstr>
      <vt:lpstr>Min-LRU</vt:lpstr>
      <vt:lpstr>Example</vt:lpstr>
      <vt:lpstr>Min-Eviction</vt:lpstr>
      <vt:lpstr>Example</vt:lpstr>
      <vt:lpstr>Min-Eviction Value Function</vt:lpstr>
      <vt:lpstr>Min-Eviction</vt:lpstr>
      <vt:lpstr>Decoupled Cache</vt:lpstr>
      <vt:lpstr>Global Replacement Policies</vt:lpstr>
      <vt:lpstr>Methodology</vt:lpstr>
      <vt:lpstr>Single-Core Results</vt:lpstr>
      <vt:lpstr>Homogeneous-Homogeneous</vt:lpstr>
      <vt:lpstr>Heterogeneous-Homogeneous</vt:lpstr>
      <vt:lpstr>Heterogeneous-Heterogeneous</vt:lpstr>
      <vt:lpstr>Next Ideas (CARP ver.next)</vt:lpstr>
      <vt:lpstr>Further Investigations</vt:lpstr>
      <vt:lpstr>Backup Slides</vt:lpstr>
      <vt:lpstr>Spatial Footprint Predictor*</vt:lpstr>
      <vt:lpstr>Multi-Core Results: Overall</vt:lpstr>
      <vt:lpstr>Next Steps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policies for the compressed cache</dc:title>
  <dc:creator>Tyler Huberty</dc:creator>
  <cp:lastModifiedBy>Tyler Huberty</cp:lastModifiedBy>
  <cp:revision>70</cp:revision>
  <dcterms:created xsi:type="dcterms:W3CDTF">2012-10-14T17:36:56Z</dcterms:created>
  <dcterms:modified xsi:type="dcterms:W3CDTF">2013-10-30T01:46:58Z</dcterms:modified>
</cp:coreProperties>
</file>