
<file path=[Content_Types].xml><?xml version="1.0" encoding="utf-8"?>
<Types xmlns="http://schemas.openxmlformats.org/package/2006/content-types"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Layouts/slideLayout307.xml" ContentType="application/vnd.openxmlformats-officedocument.presentationml.slideLayout+xml"/>
  <Override PartName="/ppt/tags/tag8.xml" ContentType="application/vnd.openxmlformats-officedocument.presentationml.tags+xml"/>
  <Override PartName="/ppt/slides/slide218.xml" ContentType="application/vnd.openxmlformats-officedocument.presentationml.slide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332.xml" ContentType="application/vnd.openxmlformats-officedocument.presentationml.slideLayout+xml"/>
  <Override PartName="/ppt/notesSlides/notesSlide85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s/slide243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47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slideMasters/slideMaster11.xml" ContentType="application/vnd.openxmlformats-officedocument.presentationml.slideMaster+xml"/>
  <Override PartName="/ppt/slides/slide158.xml" ContentType="application/vnd.openxmlformats-officedocument.presentationml.slide+xml"/>
  <Override PartName="/ppt/slideLayouts/slideLayout272.xml" ContentType="application/vnd.openxmlformats-officedocument.presentationml.slideLayout+xml"/>
  <Override PartName="/ppt/theme/themeOverride17.xml" ContentType="application/vnd.openxmlformats-officedocument.themeOverride+xml"/>
  <Override PartName="/ppt/slides/slide183.xml" ContentType="application/vnd.openxmlformats-officedocument.presentationml.slide+xml"/>
  <Override PartName="/ppt/slideLayouts/slideLayout203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57.xml" ContentType="application/vnd.openxmlformats-officedocument.presentationml.notesSlide+xml"/>
  <Override PartName="/ppt/slides/slide259.xml" ContentType="application/vnd.openxmlformats-officedocument.presentationml.slide+xml"/>
  <Override PartName="/ppt/slideLayouts/slideLayout187.xml" ContentType="application/vnd.openxmlformats-officedocument.presentationml.slideLayout+xml"/>
  <Override PartName="/ppt/notesSlides/notesSlide182.xml" ContentType="application/vnd.openxmlformats-officedocument.presentationml.notes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drawings/drawing3.xml" ContentType="application/vnd.openxmlformats-officedocument.drawingml.chartshapes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notesSlides/notesSlide57.xml" ContentType="application/vnd.openxmlformats-officedocument.presentationml.notesSlide+xml"/>
  <Override PartName="/ppt/charts/chart18.xml" ContentType="application/vnd.openxmlformats-officedocument.drawingml.chart+xml"/>
  <Override PartName="/ppt/notesSlides/notesSlide113.xml" ContentType="application/vnd.openxmlformats-officedocument.presentationml.notesSlide+xml"/>
  <Override PartName="/ppt/slideMasters/slideMaster27.xml" ContentType="application/vnd.openxmlformats-officedocument.presentationml.slideMaster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Layouts/slideLayout219.xml" ContentType="application/vnd.openxmlformats-officedocument.presentationml.slideLayout+xml"/>
  <Override PartName="/ppt/notesSlides/notesSlide82.xml" ContentType="application/vnd.openxmlformats-officedocument.presentationml.notesSlide+xml"/>
  <Override PartName="/ppt/slides/slide2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44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55.xml" ContentType="application/vnd.openxmlformats-officedocument.presentationml.slide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4.xml" ContentType="application/vnd.openxmlformats-officedocument.presentationml.notesSlide+xml"/>
  <Override PartName="/ppt/slides/slide38.xml" ContentType="application/vnd.openxmlformats-officedocument.presentationml.slide+xml"/>
  <Override PartName="/ppt/slides/slide180.xml" ContentType="application/vnd.openxmlformats-officedocument.presentationml.slide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notesSlides/notesSlide98.xml" ContentType="application/vnd.openxmlformats-officedocument.presentationml.notesSlide+xml"/>
  <Override PartName="/ppt/slides/slide111.xml" ContentType="application/vnd.openxmlformats-officedocument.presentationml.slide+xml"/>
  <Override PartName="/ppt/slides/slide256.xml" ContentType="application/vnd.openxmlformats-officedocument.presentationml.slid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63.xml" ContentType="application/vnd.openxmlformats-officedocument.presentationml.slide+xml"/>
  <Override PartName="/ppt/slides/slide281.xml" ContentType="application/vnd.openxmlformats-officedocument.presentationml.slide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notesSlides/notesSlide110.xml" ContentType="application/vnd.openxmlformats-officedocument.presentationml.notesSlide+xml"/>
  <Override PartName="/ppt/slideLayouts/slideLayout140.xml" ContentType="application/vnd.openxmlformats-officedocument.presentationml.slideLayout+xml"/>
  <Override PartName="/ppt/slideLayouts/slideLayout285.xml" ContentType="application/vnd.openxmlformats-officedocument.presentationml.slideLayout+xml"/>
  <Override PartName="/ppt/notesSlides/notesSlide54.xml" ContentType="application/vnd.openxmlformats-officedocument.presentationml.notesSlide+xml"/>
  <Override PartName="/ppt/charts/chart15.xml" ContentType="application/vnd.openxmlformats-officedocument.drawingml.chart+xml"/>
  <Override PartName="/ppt/slideMasters/slideMaster24.xml" ContentType="application/vnd.openxmlformats-officedocument.presentationml.slideMaster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Layouts/slideLayout216.xml" ContentType="application/vnd.openxmlformats-officedocument.presentationml.slideLayout+xml"/>
  <Override PartName="/ppt/notesSlides/notesSlide195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Layouts/slideLayout241.xml" ContentType="application/vnd.openxmlformats-officedocument.presentationml.slideLayout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notesSlides/notesSlide126.xml" ContentType="application/vnd.openxmlformats-officedocument.presentationml.notesSlide+xml"/>
  <Override PartName="/ppt/slides/slide152.xml" ContentType="application/vnd.openxmlformats-officedocument.presentationml.slide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51.xml" ContentType="application/vnd.openxmlformats-officedocument.presentationml.notesSlide+xml"/>
  <Override PartName="/ppt/slides/slide228.xml" ContentType="application/vnd.openxmlformats-officedocument.presentationml.slide+xml"/>
  <Override PartName="/ppt/slideLayouts/slideLayout342.xml" ContentType="application/vnd.openxmlformats-officedocument.presentationml.slideLayout+xml"/>
  <Override PartName="/ppt/notesSlides/notesSlide95.xml" ContentType="application/vnd.openxmlformats-officedocument.presentationml.notesSlide+xml"/>
  <Override PartName="/ppt/slides/slide35.xml" ContentType="application/vnd.openxmlformats-officedocument.presentationml.slide+xml"/>
  <Override PartName="/ppt/slides/slide253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60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s/slide168.xml" ContentType="application/vnd.openxmlformats-officedocument.presentationml.slide+xml"/>
  <Override PartName="/ppt/theme/theme17.xml" ContentType="application/vnd.openxmlformats-officedocument.theme+xml"/>
  <Override PartName="/ppt/notesSlides/notesSlide51.xml" ContentType="application/vnd.openxmlformats-officedocument.presentationml.notesSlide+xml"/>
  <Override PartName="/ppt/charts/chart12.xml" ContentType="application/vnd.openxmlformats-officedocument.drawingml.char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theme/themeOverride27.xml" ContentType="application/vnd.openxmlformats-officedocument.themeOverride+xml"/>
  <Override PartName="/ppt/notesSlides/notesSlide167.xml" ContentType="application/vnd.openxmlformats-officedocument.presentationml.notesSlide+xml"/>
  <Override PartName="/ppt/slides/slide193.xml" ContentType="application/vnd.openxmlformats-officedocument.presentationml.slide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s/slide124.xml" ContentType="application/vnd.openxmlformats-officedocument.presentationml.slide+xml"/>
  <Override PartName="/ppt/slides/slide269.xml" ContentType="application/vnd.openxmlformats-officedocument.presentationml.slide+xml"/>
  <Override PartName="/ppt/slideLayouts/slideLayout197.xml" ContentType="application/vnd.openxmlformats-officedocument.presentationml.slideLayout+xml"/>
  <Override PartName="/ppt/notesSlides/notesSlide192.xml" ContentType="application/vnd.openxmlformats-officedocument.presentationml.notesSlide+xml"/>
  <Override PartName="/ppt/slides/slide76.xml" ContentType="application/vnd.openxmlformats-officedocument.presentationml.slide+xml"/>
  <Override PartName="/ppt/slideLayouts/slideLayout128.xml" ContentType="application/vnd.openxmlformats-officedocument.presentationml.slideLayout+xml"/>
  <Override PartName="/ppt/notesSlides/notesSlide123.xml" ContentType="application/vnd.openxmlformats-officedocument.presentationml.notesSlide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notesSlides/notesSlide67.xml" ContentType="application/vnd.openxmlformats-officedocument.presentationml.notesSlide+xml"/>
  <Override PartName="/ppt/charts/chart28.xml" ContentType="application/vnd.openxmlformats-officedocument.drawingml.chart+xml"/>
  <Override PartName="/ppt/slides/slide225.xml" ContentType="application/vnd.openxmlformats-officedocument.presentationml.slide+xml"/>
  <Override PartName="/ppt/slideLayouts/slideLayout153.xml" ContentType="application/vnd.openxmlformats-officedocument.presentationml.slideLayout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229.xml" ContentType="application/vnd.openxmlformats-officedocument.presentationml.slideLayout+xml"/>
  <Override PartName="/ppt/slides/slide25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54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39.xml" ContentType="application/vnd.openxmlformats-officedocument.presentationml.notesSlide+xml"/>
  <Override PartName="/ppt/slides/slide165.xml" ContentType="application/vnd.openxmlformats-officedocument.presentationml.slide+xml"/>
  <Override PartName="/ppt/theme/themeOverride24.xml" ContentType="application/vnd.openxmlformats-officedocument.themeOverride+xml"/>
  <Override PartName="/ppt/slides/slide190.xml" ContentType="application/vnd.openxmlformats-officedocument.presentationml.slide+xml"/>
  <Override PartName="/ppt/theme/theme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55.xml" ContentType="application/vnd.openxmlformats-officedocument.presentationml.slideLayout+xml"/>
  <Override PartName="/ppt/notesSlides/notesSlide164.xml" ContentType="application/vnd.openxmlformats-officedocument.presentationml.notesSlide+xml"/>
  <Override PartName="/ppt/slides/slide48.xml" ContentType="application/vnd.openxmlformats-officedocument.presentationml.slide+xml"/>
  <Override PartName="/ppt/slideLayouts/slideLayout194.xml" ContentType="application/vnd.openxmlformats-officedocument.presentationml.slideLayout+xml"/>
  <Override PartName="/ppt/slides/slide73.xml" ContentType="application/vnd.openxmlformats-officedocument.presentationml.slide+xml"/>
  <Override PartName="/ppt/slides/slide121.xml" ContentType="application/vnd.openxmlformats-officedocument.presentationml.slide+xml"/>
  <Override PartName="/ppt/slides/slide266.xml" ContentType="application/vnd.openxmlformats-officedocument.presentationml.slide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311.xml" ContentType="application/vnd.openxmlformats-officedocument.presentationml.slideLayout+xml"/>
  <Override PartName="/ppt/notesSlides/notesSlide64.xml" ContentType="application/vnd.openxmlformats-officedocument.presentationml.notesSlide+xml"/>
  <Override PartName="/ppt/notesSlides/notesSlide120.xml" ContentType="application/vnd.openxmlformats-officedocument.presentationml.notesSlide+xml"/>
  <Override PartName="/ppt/charts/chart25.xml" ContentType="application/vnd.openxmlformats-officedocument.drawingml.chart+xml"/>
  <Override PartName="/ppt/slideLayouts/slideLayout150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s/slide159.xml" ContentType="application/vnd.openxmlformats-officedocument.presentationml.slide+xml"/>
  <Override PartName="/ppt/slides/slide222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ags/tag17.xml" ContentType="application/vnd.openxmlformats-officedocument.presentationml.tags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200.xml" ContentType="application/vnd.openxmlformats-officedocument.presentationml.slide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58.xml" ContentType="application/vnd.openxmlformats-officedocument.presentationml.notesSlide+xml"/>
  <Override PartName="/ppt/slides/slide89.xml" ContentType="application/vnd.openxmlformats-officedocument.presentationml.slide+xml"/>
  <Override PartName="/ppt/slides/slide137.xml" ContentType="application/vnd.openxmlformats-officedocument.presentationml.slide+xml"/>
  <Override PartName="/ppt/slides/slide184.xml" ContentType="application/vnd.openxmlformats-officedocument.presentationml.slide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charts/chart4.xml" ContentType="application/vnd.openxmlformats-officedocument.drawingml.chart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327.xml" ContentType="application/vnd.openxmlformats-officedocument.presentationml.slideLayout+xml"/>
  <Override PartName="/ppt/tags/tag20.xml" ContentType="application/vnd.openxmlformats-officedocument.presentationml.tags+xml"/>
  <Override PartName="/ppt/notesSlides/notesSlide136.xml" ContentType="application/vnd.openxmlformats-officedocument.presentationml.notesSlide+xml"/>
  <Override PartName="/ppt/notesSlides/notesSlide183.xml" ContentType="application/vnd.openxmlformats-officedocument.presentationml.notesSlide+xml"/>
  <Override PartName="/ppt/slides/slide67.xml" ContentType="application/vnd.openxmlformats-officedocument.presentationml.slide+xml"/>
  <Override PartName="/ppt/slides/slide238.xml" ContentType="application/vnd.openxmlformats-officedocument.presentationml.slide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theme/themeOverride21.xml" ContentType="application/vnd.openxmlformats-officedocument.themeOverride+xml"/>
  <Override PartName="/ppt/notesSlides/notesSlide114.xml" ContentType="application/vnd.openxmlformats-officedocument.presentationml.notesSlide+xml"/>
  <Override PartName="/ppt/notesSlides/notesSlide161.xml" ContentType="application/vnd.openxmlformats-officedocument.presentationml.notesSlide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52.xml" ContentType="application/vnd.openxmlformats-officedocument.presentationml.slideLayout+xml"/>
  <Override PartName="/ppt/notesSlides/notesSlide58.xml" ContentType="application/vnd.openxmlformats-officedocument.presentationml.notesSlide+xml"/>
  <Override PartName="/ppt/charts/chart19.xml" ContentType="application/vnd.openxmlformats-officedocument.drawingml.chart+xml"/>
  <Override PartName="/ppt/slideMasters/slideMaster28.xml" ContentType="application/vnd.openxmlformats-officedocument.presentationml.slideMaster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330.xml" ContentType="application/vnd.openxmlformats-officedocument.presentationml.slideLayout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xls" ContentType="application/vnd.ms-exce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2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78.xml" ContentType="application/vnd.openxmlformats-officedocument.presentationml.slid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charts/chart22.xml" ContentType="application/vnd.openxmlformats-officedocument.drawingml.char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tags/tag14.xml" ContentType="application/vnd.openxmlformats-officedocument.presentationml.tags+xml"/>
  <Override PartName="/ppt/notesSlides/notesSlide177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s/slide109.xml" ContentType="application/vnd.openxmlformats-officedocument.presentationml.slide+xml"/>
  <Override PartName="/ppt/slides/slide156.xml" ContentType="application/vnd.openxmlformats-officedocument.presentationml.slid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Override15.xml" ContentType="application/vnd.openxmlformats-officedocument.themeOverride+xml"/>
  <Override PartName="/ppt/notesSlides/notesSlide108.xml" ContentType="application/vnd.openxmlformats-officedocument.presentationml.notesSlide+xml"/>
  <Override PartName="/ppt/notesSlides/notesSlide155.xml" ContentType="application/vnd.openxmlformats-officedocument.presentationml.notes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slides/slide279.xml" ContentType="application/vnd.openxmlformats-officedocument.presentationml.slide+xml"/>
  <Override PartName="/ppt/slideLayouts/slideLayout201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30.xml" ContentType="application/vnd.openxmlformats-officedocument.them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99.xml" ContentType="application/vnd.openxmlformats-officedocument.presentationml.notesSlide+xml"/>
  <Override PartName="/ppt/slides/slide39.xml" ContentType="application/vnd.openxmlformats-officedocument.presentationml.slide+xml"/>
  <Override PartName="/ppt/slides/slide86.xml" ContentType="application/vnd.openxmlformats-officedocument.presentationml.slide+xml"/>
  <Override PartName="/ppt/slides/slide257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notesSlides/notesSlide133.xml" ContentType="application/vnd.openxmlformats-officedocument.presentationml.notesSlide+xml"/>
  <Override PartName="/ppt/notesSlides/notesSlide180.xml" ContentType="application/vnd.openxmlformats-officedocument.presentationml.notes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12.xml" ContentType="application/vnd.openxmlformats-officedocument.presentationml.slide+xml"/>
  <Override PartName="/ppt/slideLayouts/slideLayout116.xml" ContentType="application/vnd.openxmlformats-officedocument.presentationml.slideLayout+xml"/>
  <Override PartName="/ppt/slideLayouts/slideLayout163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77.xml" ContentType="application/vnd.openxmlformats-officedocument.presentationml.notesSlide+xml"/>
  <Override PartName="/ppt/charts/chart38.xml" ContentType="application/vnd.openxmlformats-officedocument.drawingml.chart+xml"/>
  <Override PartName="/ppt/slides/slide2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notesSlides/notesSlide55.xml" ContentType="application/vnd.openxmlformats-officedocument.presentationml.notesSlide+xml"/>
  <Override PartName="/ppt/charts/chart16.xml" ContentType="application/vnd.openxmlformats-officedocument.drawingml.chart+xml"/>
  <Override PartName="/ppt/notesSlides/notesSlide111.xml" ContentType="application/vnd.openxmlformats-officedocument.presentationml.notesSlide+xml"/>
  <Override PartName="/ppt/slideMasters/slideMaster25.xml" ContentType="application/vnd.openxmlformats-officedocument.presentationml.slideMaster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60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theme/theme24.xml" ContentType="application/vnd.openxmlformats-officedocument.theme+xml"/>
  <Override PartName="/ppt/notesSlides/notesSlide11.xml" ContentType="application/vnd.openxmlformats-officedocument.presentationml.notesSlide+xml"/>
  <Override PartName="/ppt/notesSlides/notesSlide149.xml" ContentType="application/vnd.openxmlformats-officedocument.presentationml.notesSlide+xml"/>
  <Override PartName="/ppt/tags/tag33.xml" ContentType="application/vnd.openxmlformats-officedocument.presentationml.tags+xml"/>
  <Override PartName="/ppt/slides/slide128.xml" ContentType="application/vnd.openxmlformats-officedocument.presentationml.slide+xml"/>
  <Override PartName="/ppt/slides/slide175.xml" ContentType="application/vnd.openxmlformats-officedocument.presentationml.slide+xml"/>
  <Override PartName="/ppt/slideLayouts/slideLayout179.xml" ContentType="application/vnd.openxmlformats-officedocument.presentationml.slideLayout+xml"/>
  <Override PartName="/ppt/slideLayouts/slideLayout242.xml" ContentType="application/vnd.openxmlformats-officedocument.presentationml.slideLayout+xml"/>
  <Override PartName="/ppt/notesSlides/notesSlide127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174.xml" ContentType="application/vnd.openxmlformats-officedocument.presentationml.notesSlide+xml"/>
  <Override PartName="/ppt/slides/slide8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slideLayouts/slideLayout7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ags/tag11.xml" ContentType="application/vnd.openxmlformats-officedocument.presentationml.tags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s/slide229.xml" ContentType="application/vnd.openxmlformats-officedocument.presentationml.slide+xml"/>
  <Override PartName="/ppt/slides/slide276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notesSlides/notesSlide49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slideMasters/slideMaster19.xml" ContentType="application/vnd.openxmlformats-officedocument.presentationml.slideMaster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Override PartName="/ppt/charts/chart35.xml" ContentType="application/vnd.openxmlformats-officedocument.drawingml.chart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notesSlides/notesSlide52.xml" ContentType="application/vnd.openxmlformats-officedocument.presentationml.notesSlide+xml"/>
  <Override PartName="/ppt/tags/tag27.xml" ContentType="application/vnd.openxmlformats-officedocument.presentationml.tags+xml"/>
  <Override PartName="/ppt/slideMasters/slideMaster22.xml" ContentType="application/vnd.openxmlformats-officedocument.presentationml.slideMaster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notesSlides/notesSlide30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168.xml" ContentType="application/vnd.openxmlformats-officedocument.presentationml.notesSlide+xml"/>
  <Override PartName="/ppt/slides/slide99.xml" ContentType="application/vnd.openxmlformats-officedocument.presentationml.slid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notesSlides/notesSlide146.xml" ContentType="application/vnd.openxmlformats-officedocument.presentationml.notesSlide+xml"/>
  <Override PartName="/ppt/notesSlides/notesSlide193.xml" ContentType="application/vnd.openxmlformats-officedocument.presentationml.notesSlide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s/slide2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notesSlides/notesSlide68.xml" ContentType="application/vnd.openxmlformats-officedocument.presentationml.notesSlide+xml"/>
  <Override PartName="/ppt/notesSlides/notesSlide124.xml" ContentType="application/vnd.openxmlformats-officedocument.presentationml.notesSlide+xml"/>
  <Override PartName="/ppt/charts/chart29.xml" ContentType="application/vnd.openxmlformats-officedocument.drawingml.chart+xml"/>
  <Override PartName="/ppt/theme/themeOverride31.xml" ContentType="application/vnd.openxmlformats-officedocument.themeOverride+xml"/>
  <Override PartName="/ppt/notesSlides/notesSlide171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notesSlides/notesSlide102.xml" ContentType="application/vnd.openxmlformats-officedocument.presentationml.notesSlide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slides/slide226.xml" ContentType="application/vnd.openxmlformats-officedocument.presentationml.slide+xml"/>
  <Override PartName="/ppt/slides/slide27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71.xml" ContentType="application/vnd.openxmlformats-officedocument.presentationml.notesSlide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charts/chart8.xml" ContentType="application/vnd.openxmlformats-officedocument.drawingml.chart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charts/chart10.xml" ContentType="application/vnd.openxmlformats-officedocument.drawingml.chart+xml"/>
  <Override PartName="/ppt/tags/tag24.xml" ContentType="application/vnd.openxmlformats-officedocument.presentationml.tags+xml"/>
  <Override PartName="/ppt/notesSlides/notesSlide187.xml" ContentType="application/vnd.openxmlformats-officedocument.presentationml.notesSlide+xml"/>
  <Override PartName="/ppt/notesSlides/notesSlide118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165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s/slide122.xml" ContentType="application/vnd.openxmlformats-officedocument.presentationml.slide+xml"/>
  <Override PartName="/ppt/slides/slide267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notesSlides/notesSlide87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90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s/slide100.xml" ContentType="application/vnd.openxmlformats-officedocument.presentationml.slide+xml"/>
  <Override PartName="/ppt/slides/slide245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charts/chart26.xml" ContentType="application/vnd.openxmlformats-officedocument.drawingml.chart+xml"/>
  <Override PartName="/ppt/slides/slide223.xml" ContentType="application/vnd.openxmlformats-officedocument.presentationml.slide+xml"/>
  <Override PartName="/ppt/slides/slide270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notesSlides/notesSlide43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ags/tag18.xml" ContentType="application/vnd.openxmlformats-officedocument.presentationml.tags+xml"/>
  <Override PartName="/ppt/theme/themeOverride19.xml" ContentType="application/vnd.openxmlformats-officedocument.themeOverride+xml"/>
  <Override PartName="/ppt/slideMasters/slideMaster13.xml" ContentType="application/vnd.openxmlformats-officedocument.presentationml.slideMaster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5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charts/chart5.xml" ContentType="application/vnd.openxmlformats-officedocument.drawingml.chart+xml"/>
  <Override PartName="/ppt/notesSlides/notesSlide137.xml" ContentType="application/vnd.openxmlformats-officedocument.presentationml.notesSlide+xml"/>
  <Override PartName="/ppt/notesSlides/notesSlide184.xml" ContentType="application/vnd.openxmlformats-officedocument.presentationml.notes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drawings/drawing5.xml" ContentType="application/vnd.openxmlformats-officedocument.drawingml.chartshapes+xml"/>
  <Override PartName="/ppt/theme/themeOverride22.xml" ContentType="application/vnd.openxmlformats-officedocument.themeOverride+xml"/>
  <Override PartName="/ppt/tags/tag21.xml" ContentType="application/vnd.openxmlformats-officedocument.presentationml.tags+xml"/>
  <Override PartName="/ppt/slides/slide141.xml" ContentType="application/vnd.openxmlformats-officedocument.presentationml.slide+xml"/>
  <Override PartName="/ppt/slides/slide239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notesSlides/notesSlide59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62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217.xml" ContentType="application/vnd.openxmlformats-officedocument.presentationml.slide+xml"/>
  <Override PartName="/ppt/slides/slide264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2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notesSlides/notesSlide15.xml" ContentType="application/vnd.openxmlformats-officedocument.presentationml.notesSlide+xml"/>
  <Override PartName="/ppt/notesSlides/notesSlide62.xml" ContentType="application/vnd.openxmlformats-officedocument.presentationml.notesSlide+xml"/>
  <Override PartName="/ppt/charts/chart23.xml" ContentType="application/vnd.openxmlformats-officedocument.drawingml.chart+xml"/>
  <Override PartName="/ppt/slides/slide179.xml" ContentType="application/vnd.openxmlformats-officedocument.presentationml.slide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notesSlides/notesSlide178.xml" ContentType="application/vnd.openxmlformats-officedocument.presentationml.notesSlide+xml"/>
  <Override PartName="/ppt/slides/slide157.xml" ContentType="application/vnd.openxmlformats-officedocument.presentationml.slide+xml"/>
  <Override PartName="/ppt/slides/slide220.xml" ContentType="application/vnd.openxmlformats-officedocument.presentationml.slide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ags/tag15.xml" ContentType="application/vnd.openxmlformats-officedocument.presentationml.tags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347.xml" ContentType="application/vnd.openxmlformats-officedocument.presentationml.slideLayout+xml"/>
  <Override PartName="/ppt/theme/theme31.xml" ContentType="application/vnd.openxmlformats-officedocument.them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09.xml" ContentType="application/vnd.openxmlformats-officedocument.presentationml.notesSlide+xml"/>
  <Override PartName="/ppt/notesSlides/notesSlide156.xml" ContentType="application/vnd.openxmlformats-officedocument.presentationml.notesSlide+xml"/>
  <Override PartName="/ppt/slides/slide87.xml" ContentType="application/vnd.openxmlformats-officedocument.presentationml.slide+xml"/>
  <Override PartName="/ppt/slides/slide135.xml" ContentType="application/vnd.openxmlformats-officedocument.presentationml.slide+xml"/>
  <Override PartName="/ppt/slides/slide182.xml" ContentType="application/vnd.openxmlformats-officedocument.presentationml.slide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charts/chart2.xml" ContentType="application/vnd.openxmlformats-officedocument.drawingml.chart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notesSlides/notesSlide78.xml" ContentType="application/vnd.openxmlformats-officedocument.presentationml.notesSlide+xml"/>
  <Override PartName="/ppt/notesSlides/notesSlide134.xml" ContentType="application/vnd.openxmlformats-officedocument.presentationml.notesSlide+xml"/>
  <Override PartName="/ppt/charts/chart39.xml" ContentType="application/vnd.openxmlformats-officedocument.drawingml.chart+xml"/>
  <Override PartName="/ppt/notesSlides/notesSlide181.xml" ContentType="application/vnd.openxmlformats-officedocument.presentationml.notesSlide+xml"/>
  <Override PartName="/ppt/slides/slide18.xml" ContentType="application/vnd.openxmlformats-officedocument.presentationml.slide+xml"/>
  <Override PartName="/ppt/slides/slide65.xml" ContentType="application/vnd.openxmlformats-officedocument.presentationml.slide+xml"/>
  <Override PartName="/ppt/slides/slide236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notesSlides/notesSlide56.xml" ContentType="application/vnd.openxmlformats-officedocument.presentationml.notesSlide+xml"/>
  <Override PartName="/ppt/charts/chart17.xml" ContentType="application/vnd.openxmlformats-officedocument.drawingml.chart+xml"/>
  <Override PartName="/ppt/slideMasters/slideMaster26.xml" ContentType="application/vnd.openxmlformats-officedocument.presentationml.slideMaster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21.xml" ContentType="application/vnd.openxmlformats-officedocument.presentationml.slide+xml"/>
  <Override PartName="/ppt/slides/slide198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tags/tag34.xml" ContentType="application/vnd.openxmlformats-officedocument.presentationml.tags+xml"/>
  <Override PartName="/ppt/slideLayouts/slideLayout319.xml" ContentType="application/vnd.openxmlformats-officedocument.presentationml.slideLayout+xml"/>
  <Override PartName="/ppt/tags/tag12.xml" ContentType="application/vnd.openxmlformats-officedocument.presentationml.tags+xml"/>
  <Override PartName="/ppt/notesSlides/notesSlide128.xml" ContentType="application/vnd.openxmlformats-officedocument.presentationml.notesSlide+xml"/>
  <Override PartName="/ppt/notesSlides/notesSlide175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Override13.xml" ContentType="application/vnd.openxmlformats-officedocument.themeOverride+xml"/>
  <Override PartName="/ppt/notesSlides/notesSlide106.xml" ContentType="application/vnd.openxmlformats-officedocument.presentationml.notesSlide+xml"/>
  <Override PartName="/ppt/notesSlides/notesSlide153.xml" ContentType="application/vnd.openxmlformats-officedocument.presentationml.notesSlide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37.xml" ContentType="application/vnd.openxmlformats-officedocument.presentationml.slide+xml"/>
  <Override PartName="/ppt/slides/slide84.xml" ContentType="application/vnd.openxmlformats-officedocument.presentationml.slide+xml"/>
  <Override PartName="/ppt/slides/slide208.xml" ContentType="application/vnd.openxmlformats-officedocument.presentationml.slide+xml"/>
  <Override PartName="/ppt/slides/slide255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notesSlides/notesSlide131.xml" ContentType="application/vnd.openxmlformats-officedocument.presentationml.notesSlide+xml"/>
  <Override PartName="/ppt/charts/chart36.xml" ContentType="application/vnd.openxmlformats-officedocument.drawingml.chart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notesSlides/notesSlide28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233.xml" ContentType="application/vnd.openxmlformats-officedocument.presentationml.slide+xml"/>
  <Override PartName="/ppt/slides/slide280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theme/themeOverride2.xml" ContentType="application/vnd.openxmlformats-officedocument.themeOverride+xml"/>
  <Override PartName="/ppt/slideLayouts/slideLayout300.xml" ContentType="application/vnd.openxmlformats-officedocument.presentationml.slideLayout+xml"/>
  <Override PartName="/ppt/tags/tag1.xml" ContentType="application/vnd.openxmlformats-officedocument.presentationml.tags+xml"/>
  <Override PartName="/ppt/notesSlides/notesSlide53.xml" ContentType="application/vnd.openxmlformats-officedocument.presentationml.notesSlide+xml"/>
  <Override PartName="/ppt/charts/chart14.xml" ContentType="application/vnd.openxmlformats-officedocument.drawingml.chart+xml"/>
  <Override PartName="/ppt/tags/tag28.xml" ContentType="application/vnd.openxmlformats-officedocument.presentationml.tags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s/slide211.xml" ContentType="application/vnd.openxmlformats-officedocument.presentationml.slide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Override29.xml" ContentType="application/vnd.openxmlformats-officedocument.themeOverride+xml"/>
  <Override PartName="/ppt/notesSlides/notesSlide169.xml" ContentType="application/vnd.openxmlformats-officedocument.presentationml.notes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126.xml" ContentType="application/vnd.openxmlformats-officedocument.presentationml.slide+xml"/>
  <Override PartName="/ppt/slides/slide173.xml" ContentType="application/vnd.openxmlformats-officedocument.presentationml.slide+xml"/>
  <Override PartName="/ppt/slideLayouts/slideLayout99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notesSlides/notesSlide147.xml" ContentType="application/vnd.openxmlformats-officedocument.presentationml.notesSlide+xml"/>
  <Override PartName="/ppt/tags/tag31.xml" ContentType="application/vnd.openxmlformats-officedocument.presentationml.tags+xml"/>
  <Override PartName="/ppt/notesSlides/notesSlide194.xml" ContentType="application/vnd.openxmlformats-officedocument.presentationml.notesSlide+xml"/>
  <Override PartName="/ppt/slides/slide78.xml" ContentType="application/vnd.openxmlformats-officedocument.presentationml.slid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notesSlides/notesSlide125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172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4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16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Override10.xml" ContentType="application/vnd.openxmlformats-officedocument.themeOverride+xml"/>
  <Override PartName="/ppt/notesSlides/notesSlide47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133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52.xml" ContentType="application/vnd.openxmlformats-officedocument.presentationml.slide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2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88.xml" ContentType="application/vnd.openxmlformats-officedocument.presentationml.notesSlide+xml"/>
  <Override PartName="/ppt/slides/slide167.xml" ContentType="application/vnd.openxmlformats-officedocument.presentationml.slide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notesSlides/notesSlide50.xml" ContentType="application/vnd.openxmlformats-officedocument.presentationml.notesSlide+xml"/>
  <Override PartName="/ppt/tags/tag25.xml" ContentType="application/vnd.openxmlformats-officedocument.presentationml.tags+xml"/>
  <Override PartName="/ppt/slideMasters/slideMaster20.xml" ContentType="application/vnd.openxmlformats-officedocument.presentationml.slideMaster+xml"/>
  <Override PartName="/ppt/slides/slide145.xml" ContentType="application/vnd.openxmlformats-officedocument.presentationml.slide+xml"/>
  <Override PartName="/ppt/slides/slide192.xml" ContentType="application/vnd.openxmlformats-officedocument.presentationml.slide+xml"/>
  <Override PartName="/ppt/theme/theme8.xml" ContentType="application/vnd.openxmlformats-officedocument.theme+xml"/>
  <Override PartName="/ppt/slideLayouts/slideLayout357.xml" ContentType="application/vnd.openxmlformats-officedocument.presentationml.slideLayout+xml"/>
  <Override PartName="/ppt/notesSlides/notesSlide119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166.xml" ContentType="application/vnd.openxmlformats-officedocument.presentationml.notesSlide+xml"/>
  <Override PartName="/ppt/slides/slide97.xml" ContentType="application/vnd.openxmlformats-officedocument.presentationml.slid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144.xml" ContentType="application/vnd.openxmlformats-officedocument.presentationml.notesSlide+xml"/>
  <Override PartName="/ppt/notesSlides/notesSlide191.xml" ContentType="application/vnd.openxmlformats-officedocument.presentationml.notesSlide+xml"/>
  <Override PartName="/ppt/slides/slide28.xml" ContentType="application/vnd.openxmlformats-officedocument.presentationml.slide+xml"/>
  <Override PartName="/ppt/slides/slide75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s/slide268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35.xml" ContentType="application/vnd.openxmlformats-officedocument.presentationml.slideLayout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01.xml" ContentType="application/vnd.openxmlformats-officedocument.presentationml.slide+xml"/>
  <Override PartName="/ppt/slides/slide2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122.xml" ContentType="application/vnd.openxmlformats-officedocument.presentationml.notesSlide+xml"/>
  <Override PartName="/ppt/charts/chart27.xml" ContentType="application/vnd.openxmlformats-officedocument.drawingml.chart+xml"/>
  <Override PartName="/ppt/slides/slide53.xml" ContentType="application/vnd.openxmlformats-officedocument.presentationml.slide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Layouts/slideLayout297.xml" ContentType="application/vnd.openxmlformats-officedocument.presentationml.slideLayout+xml"/>
  <Override PartName="/ppt/notesSlides/notesSlide100.xml" ContentType="application/vnd.openxmlformats-officedocument.presentationml.notesSlide+xml"/>
  <Override PartName="/ppt/slides/slide31.xml" ContentType="application/vnd.openxmlformats-officedocument.presentationml.slide+xml"/>
  <Override PartName="/ppt/slides/slide224.xml" ContentType="application/vnd.openxmlformats-officedocument.presentationml.slide+xml"/>
  <Override PartName="/ppt/slides/slide271.xml" ContentType="application/vnd.openxmlformats-officedocument.presentationml.slide+xml"/>
  <Override PartName="/ppt/slideLayouts/slideLayout52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75.xml" ContentType="application/vnd.openxmlformats-officedocument.presentationml.slideLayout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tags/tag19.xml" ContentType="application/vnd.openxmlformats-officedocument.presentationml.tags+xml"/>
  <Override PartName="/ppt/slideMasters/slideMaster14.xml" ContentType="application/vnd.openxmlformats-officedocument.presentationml.slideMaster+xml"/>
  <Override PartName="/ppt/slides/slide202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charts/chart6.xml" ContentType="application/vnd.openxmlformats-officedocument.drawingml.chart+xml"/>
  <Override PartName="/ppt/slides/slide117.xml" ContentType="application/vnd.openxmlformats-officedocument.presentationml.slide+xml"/>
  <Override PartName="/ppt/slides/slide164.xml" ContentType="application/vnd.openxmlformats-officedocument.presentationml.slide+xml"/>
  <Override PartName="/ppt/theme/theme13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ags/tag22.xml" ContentType="application/vnd.openxmlformats-officedocument.presentationml.tags+xml"/>
  <Override PartName="/ppt/notesSlides/notesSlide138.xml" ContentType="application/vnd.openxmlformats-officedocument.presentationml.notesSlide+xml"/>
  <Override PartName="/ppt/notesSlides/notesSlide185.xml" ContentType="application/vnd.openxmlformats-officedocument.presentationml.notes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Override9.xml" ContentType="application/vnd.openxmlformats-officedocument.themeOverride+xml"/>
  <Override PartName="/ppt/drawings/drawing6.xml" ContentType="application/vnd.openxmlformats-officedocument.drawingml.chartshapes+xml"/>
  <Override PartName="/ppt/theme/themeOverride23.xml" ContentType="application/vnd.openxmlformats-officedocument.themeOverride+xml"/>
  <Override PartName="/ppt/notesSlides/notesSlide116.xml" ContentType="application/vnd.openxmlformats-officedocument.presentationml.notesSlide+xml"/>
  <Override PartName="/ppt/notesSlides/notesSlide163.xml" ContentType="application/vnd.openxmlformats-officedocument.presentationml.notes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354.xml" ContentType="application/vnd.openxmlformats-officedocument.presentationml.slideLayout+xml"/>
  <Override PartName="/ppt/slides/slide120.xml" ContentType="application/vnd.openxmlformats-officedocument.presentationml.slide+xml"/>
  <Override PartName="/ppt/slides/slide265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72.xml" ContentType="application/vnd.openxmlformats-officedocument.presentationml.slide+xml"/>
  <Override PartName="/ppt/slideLayouts/slideLayout124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notesSlides/notesSlide63.xml" ContentType="application/vnd.openxmlformats-officedocument.presentationml.notesSlide+xml"/>
  <Override PartName="/ppt/charts/chart24.xml" ContentType="application/vnd.openxmlformats-officedocument.drawingml.chart+xml"/>
  <Override PartName="/ppt/slides/slide221.xml" ContentType="application/vnd.openxmlformats-officedocument.presentationml.slide+xml"/>
  <Override PartName="/ppt/tags/tag16.xml" ContentType="application/vnd.openxmlformats-officedocument.presentationml.tags+xml"/>
  <Override PartName="/ppt/notesSlides/notesSlide179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s/slide136.xml" ContentType="application/vnd.openxmlformats-officedocument.presentationml.slide+xml"/>
  <Override PartName="/ppt/slideLayouts/slideLayout250.xml" ContentType="application/vnd.openxmlformats-officedocument.presentationml.slideLayout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326.xml" ContentType="application/vnd.openxmlformats-officedocument.presentationml.slideLayout+xml"/>
  <Override PartName="/ppt/notesSlides/notesSlide135.xml" ContentType="application/vnd.openxmlformats-officedocument.presentationml.notesSlide+xml"/>
  <Override PartName="/ppt/slides/slide19.xml" ContentType="application/vnd.openxmlformats-officedocument.presentationml.slide+xml"/>
  <Override PartName="/ppt/slides/slide161.xml" ContentType="application/vnd.openxmlformats-officedocument.presentationml.slide+xml"/>
  <Override PartName="/ppt/slideLayouts/slideLayout165.xml" ContentType="application/vnd.openxmlformats-officedocument.presentationml.slideLayout+xml"/>
  <Override PartName="/ppt/notesSlides/notesSlide79.xml" ContentType="application/vnd.openxmlformats-officedocument.presentationml.notesSlide+xml"/>
  <Override PartName="/ppt/theme/themeOverride20.xml" ContentType="application/vnd.openxmlformats-officedocument.themeOverride+xml"/>
  <Override PartName="/ppt/slides/slide237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51.xml" ContentType="application/vnd.openxmlformats-officedocument.presentationml.slideLayout+xml"/>
  <Override PartName="/ppt/notesSlides/notesSlide160.xml" ContentType="application/vnd.openxmlformats-officedocument.presentationml.notesSlide+xml"/>
  <Override PartName="/ppt/slides/slide44.xml" ContentType="application/vnd.openxmlformats-officedocument.presentationml.slide+xml"/>
  <Override PartName="/ppt/slides/slide262.xml" ContentType="application/vnd.openxmlformats-officedocument.presentationml.slide+xml"/>
  <Default Extension="emf" ContentType="image/x-emf"/>
  <Override PartName="/ppt/slideLayouts/slideLayout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66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notesSlides/notesSlide60.xml" ContentType="application/vnd.openxmlformats-officedocument.presentationml.notesSlide+xml"/>
  <Override PartName="/ppt/charts/chart21.xml" ContentType="application/vnd.openxmlformats-officedocument.drawingml.chart+xml"/>
  <Override PartName="/ppt/slideMasters/slideMaster30.xml" ContentType="application/vnd.openxmlformats-officedocument.presentationml.slideMaster+xml"/>
  <Override PartName="/ppt/slides/slide177.xml" ContentType="application/vnd.openxmlformats-officedocument.presentationml.slide+xml"/>
  <Override PartName="/ppt/slideLayouts/slideLayout291.xml" ContentType="application/vnd.openxmlformats-officedocument.presentationml.slideLayout+xml"/>
  <Override PartName="/ppt/notesSlides/notesSlide176.xml" ContentType="application/vnd.openxmlformats-officedocument.presentationml.notesSlide+xml"/>
  <Override PartName="/ppt/slides/slide108.xml" ContentType="application/vnd.openxmlformats-officedocument.presentationml.slide+xml"/>
  <Override PartName="/ppt/slideLayouts/slideLayout222.xml" ContentType="application/vnd.openxmlformats-officedocument.presentationml.slideLayout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278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107.xml" ContentType="application/vnd.openxmlformats-officedocument.presentationml.notesSlide+xml"/>
  <Override PartName="/ppt/slides/slide85.xml" ContentType="application/vnd.openxmlformats-officedocument.presentationml.slide+xml"/>
  <Override PartName="/ppt/slides/slide133.xml" ContentType="application/vnd.openxmlformats-officedocument.presentationml.slide+xml"/>
  <Override PartName="/ppt/slideLayouts/slideLayout137.xml" ContentType="application/vnd.openxmlformats-officedocument.presentationml.slideLayout+xml"/>
  <Override PartName="/ppt/notesSlides/notesSlide132.xml" ContentType="application/vnd.openxmlformats-officedocument.presentationml.notesSlide+xml"/>
  <Override PartName="/ppt/slides/slide209.xml" ContentType="application/vnd.openxmlformats-officedocument.presentationml.slide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notesSlides/notesSlide76.xml" ContentType="application/vnd.openxmlformats-officedocument.presentationml.notesSlide+xml"/>
  <Override PartName="/ppt/charts/chart37.xml" ContentType="application/vnd.openxmlformats-officedocument.drawingml.chart+xml"/>
  <Override PartName="/ppt/slides/slide16.xml" ContentType="application/vnd.openxmlformats-officedocument.presentationml.slide+xml"/>
  <Override PartName="/ppt/slides/slide2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238.xml" ContentType="application/vnd.openxmlformats-officedocument.presentationml.slideLayout+xml"/>
  <Override PartName="/ppt/tags/tag29.xml" ContentType="application/vnd.openxmlformats-officedocument.presentationml.tags+xml"/>
  <Override PartName="/ppt/slides/slide149.xml" ContentType="application/vnd.openxmlformats-officedocument.presentationml.slide+xml"/>
  <Override PartName="/ppt/slideLayouts/slideLayout40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notesSlides/notesSlide148.xml" ContentType="application/vnd.openxmlformats-officedocument.presentationml.notesSlide+xml"/>
  <Override PartName="/ppt/slides/slide174.xml" ContentType="application/vnd.openxmlformats-officedocument.presentationml.slide+xml"/>
  <Override PartName="/ppt/slideLayouts/slideLayout33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ags/tag10.xml" ContentType="application/vnd.openxmlformats-officedocument.presentationml.tags+xml"/>
  <Override PartName="/ppt/theme/themeOverride33.xml" ContentType="application/vnd.openxmlformats-officedocument.themeOverride+xml"/>
  <Override PartName="/ppt/notesSlides/notesSlide173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Layouts/slideLayout109.xml" ContentType="application/vnd.openxmlformats-officedocument.presentationml.slideLayout+xml"/>
  <Override PartName="/ppt/notesSlides/notesSlide104.xml" ContentType="application/vnd.openxmlformats-officedocument.presentationml.notesSlide+xml"/>
  <Override PartName="/ppt/slides/slide130.xml" ContentType="application/vnd.openxmlformats-officedocument.presentationml.slide+xml"/>
  <Override PartName="/ppt/slides/slide275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Masters/slideMaster18.xml" ContentType="application/vnd.openxmlformats-officedocument.presentationml.slideMaster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320.xml" ContentType="application/vnd.openxmlformats-officedocument.presentationml.slideLayout+xml"/>
  <Override PartName="/ppt/charts/chart34.xml" ContentType="application/vnd.openxmlformats-officedocument.drawingml.chart+xml"/>
  <Override PartName="/ppt/slides/slide13.xml" ContentType="application/vnd.openxmlformats-officedocument.presentationml.slide+xml"/>
  <Override PartName="/ppt/notesSlides/notesSlide73.xml" ContentType="application/vnd.openxmlformats-officedocument.presentationml.notesSlide+xml"/>
  <Override PartName="/ppt/slides/slide23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ags/tag26.xml" ContentType="application/vnd.openxmlformats-officedocument.presentationml.tags+xml"/>
  <Override PartName="/ppt/notesSlides/notesSlide189.xml" ContentType="application/vnd.openxmlformats-officedocument.presentationml.notes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Layouts/slideLayout260.xml" ContentType="application/vnd.openxmlformats-officedocument.presentationml.slideLayout+xml"/>
  <Override PartName="/ppt/slides/slide171.xml" ContentType="application/vnd.openxmlformats-officedocument.presentationml.slide+xml"/>
  <Override PartName="/ppt/slideLayouts/slideLayout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notesSlides/notesSlide89.xml" ContentType="application/vnd.openxmlformats-officedocument.presentationml.notesSlide+xml"/>
  <Override PartName="/ppt/notesSlides/notesSlide145.xml" ContentType="application/vnd.openxmlformats-officedocument.presentationml.notesSlide+xml"/>
  <Override PartName="/ppt/slides/slide29.xml" ContentType="application/vnd.openxmlformats-officedocument.presentationml.slide+xml"/>
  <Override PartName="/ppt/slideLayouts/slideLayout175.xml" ContentType="application/vnd.openxmlformats-officedocument.presentationml.slideLayout+xml"/>
  <Override PartName="/ppt/theme/themeOverride30.xml" ContentType="application/vnd.openxmlformats-officedocument.themeOverride+xml"/>
  <Override PartName="/ppt/notesSlides/notesSlide170.xml" ContentType="application/vnd.openxmlformats-officedocument.presentationml.notesSlide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s/slide102.xml" ContentType="application/vnd.openxmlformats-officedocument.presentationml.slide+xml"/>
  <Override PartName="/ppt/slides/slide247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72.xml" ContentType="application/vnd.openxmlformats-officedocument.presentationml.slid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Layouts/slideLayout131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187.xml" ContentType="application/vnd.openxmlformats-officedocument.presentationml.slide+xml"/>
  <Override PartName="/ppt/slides/slide203.xml" ContentType="application/vnd.openxmlformats-officedocument.presentationml.slide+xml"/>
  <Override PartName="/ppt/slideLayouts/slideLayout207.xml" ContentType="application/vnd.openxmlformats-officedocument.presentationml.slideLayout+xml"/>
  <Override PartName="/ppt/notesSlides/notesSlide70.xml" ContentType="application/vnd.openxmlformats-officedocument.presentationml.notesSlide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notesSlides/notesSlide186.xml" ContentType="application/vnd.openxmlformats-officedocument.presentationml.notesSlide+xml"/>
  <Override PartName="/ppt/slides/slide118.xml" ContentType="application/vnd.openxmlformats-officedocument.presentationml.slide+xml"/>
  <Override PartName="/ppt/slideLayouts/slideLayout232.xml" ContentType="application/vnd.openxmlformats-officedocument.presentationml.slideLayout+xml"/>
  <Override PartName="/ppt/drawings/drawing7.xml" ContentType="application/vnd.openxmlformats-officedocument.drawingml.chartshapes+xml"/>
  <Override PartName="/ppt/tags/tag23.xml" ContentType="application/vnd.openxmlformats-officedocument.presentationml.tags+xml"/>
  <Override PartName="/ppt/slides/slide143.xml" ContentType="application/vnd.openxmlformats-officedocument.presentationml.slide+xml"/>
  <Override PartName="/ppt/slideLayouts/slideLayout69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ags/tag9.xml" ContentType="application/vnd.openxmlformats-officedocument.presentationml.tags+xml"/>
  <Override PartName="/ppt/notesSlides/notesSlide117.xml" ContentType="application/vnd.openxmlformats-officedocument.presentationml.notesSlide+xml"/>
  <Override PartName="/ppt/slides/slide95.xml" ContentType="application/vnd.openxmlformats-officedocument.presentationml.slide+xml"/>
  <Override PartName="/ppt/slideLayouts/slideLayout147.xml" ContentType="application/vnd.openxmlformats-officedocument.presentationml.slideLayout+xml"/>
  <Override PartName="/ppt/notesSlides/notesSlide142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219.xml" ContentType="application/vnd.openxmlformats-officedocument.presentationml.slide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2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03.xml" ContentType="application/vnd.openxmlformats-officedocument.presentationml.slideLayout+xml"/>
  <Override PartName="/ppt/slideLayouts/slideLayout2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72" r:id="rId2"/>
    <p:sldMasterId id="2147483949" r:id="rId3"/>
    <p:sldMasterId id="2147483961" r:id="rId4"/>
    <p:sldMasterId id="2147483987" r:id="rId5"/>
    <p:sldMasterId id="2147484003" r:id="rId6"/>
    <p:sldMasterId id="2147484016" r:id="rId7"/>
    <p:sldMasterId id="2147484029" r:id="rId8"/>
    <p:sldMasterId id="2147484042" r:id="rId9"/>
    <p:sldMasterId id="2147484054" r:id="rId10"/>
    <p:sldMasterId id="2147484067" r:id="rId11"/>
    <p:sldMasterId id="2147484080" r:id="rId12"/>
    <p:sldMasterId id="2147484092" r:id="rId13"/>
    <p:sldMasterId id="2147484106" r:id="rId14"/>
    <p:sldMasterId id="2147484119" r:id="rId15"/>
    <p:sldMasterId id="2147484131" r:id="rId16"/>
    <p:sldMasterId id="2147484134" r:id="rId17"/>
    <p:sldMasterId id="2147484146" r:id="rId18"/>
    <p:sldMasterId id="2147484159" r:id="rId19"/>
    <p:sldMasterId id="2147484171" r:id="rId20"/>
    <p:sldMasterId id="2147484183" r:id="rId21"/>
    <p:sldMasterId id="2147484200" r:id="rId22"/>
    <p:sldMasterId id="2147484216" r:id="rId23"/>
    <p:sldMasterId id="2147484228" r:id="rId24"/>
    <p:sldMasterId id="2147484242" r:id="rId25"/>
    <p:sldMasterId id="2147484254" r:id="rId26"/>
    <p:sldMasterId id="2147484271" r:id="rId27"/>
    <p:sldMasterId id="2147484273" r:id="rId28"/>
    <p:sldMasterId id="2147484285" r:id="rId29"/>
    <p:sldMasterId id="2147484297" r:id="rId30"/>
    <p:sldMasterId id="2147484314" r:id="rId31"/>
  </p:sldMasterIdLst>
  <p:notesMasterIdLst>
    <p:notesMasterId r:id="rId313"/>
  </p:notesMasterIdLst>
  <p:handoutMasterIdLst>
    <p:handoutMasterId r:id="rId314"/>
  </p:handoutMasterIdLst>
  <p:sldIdLst>
    <p:sldId id="1014" r:id="rId32"/>
    <p:sldId id="1015" r:id="rId33"/>
    <p:sldId id="1016" r:id="rId34"/>
    <p:sldId id="720" r:id="rId35"/>
    <p:sldId id="258" r:id="rId36"/>
    <p:sldId id="300" r:id="rId37"/>
    <p:sldId id="717" r:id="rId38"/>
    <p:sldId id="709" r:id="rId39"/>
    <p:sldId id="719" r:id="rId40"/>
    <p:sldId id="711" r:id="rId41"/>
    <p:sldId id="1013" r:id="rId42"/>
    <p:sldId id="998" r:id="rId43"/>
    <p:sldId id="969" r:id="rId44"/>
    <p:sldId id="970" r:id="rId45"/>
    <p:sldId id="971" r:id="rId46"/>
    <p:sldId id="972" r:id="rId47"/>
    <p:sldId id="716" r:id="rId48"/>
    <p:sldId id="721" r:id="rId49"/>
    <p:sldId id="999" r:id="rId50"/>
    <p:sldId id="722" r:id="rId51"/>
    <p:sldId id="723" r:id="rId52"/>
    <p:sldId id="724" r:id="rId53"/>
    <p:sldId id="725" r:id="rId54"/>
    <p:sldId id="726" r:id="rId55"/>
    <p:sldId id="727" r:id="rId56"/>
    <p:sldId id="728" r:id="rId57"/>
    <p:sldId id="729" r:id="rId58"/>
    <p:sldId id="730" r:id="rId59"/>
    <p:sldId id="731" r:id="rId60"/>
    <p:sldId id="732" r:id="rId61"/>
    <p:sldId id="733" r:id="rId62"/>
    <p:sldId id="734" r:id="rId63"/>
    <p:sldId id="735" r:id="rId64"/>
    <p:sldId id="736" r:id="rId65"/>
    <p:sldId id="737" r:id="rId66"/>
    <p:sldId id="738" r:id="rId67"/>
    <p:sldId id="739" r:id="rId68"/>
    <p:sldId id="740" r:id="rId69"/>
    <p:sldId id="741" r:id="rId70"/>
    <p:sldId id="742" r:id="rId71"/>
    <p:sldId id="1010" r:id="rId72"/>
    <p:sldId id="1009" r:id="rId73"/>
    <p:sldId id="1011" r:id="rId74"/>
    <p:sldId id="743" r:id="rId75"/>
    <p:sldId id="744" r:id="rId76"/>
    <p:sldId id="745" r:id="rId77"/>
    <p:sldId id="746" r:id="rId78"/>
    <p:sldId id="747" r:id="rId79"/>
    <p:sldId id="748" r:id="rId80"/>
    <p:sldId id="749" r:id="rId81"/>
    <p:sldId id="750" r:id="rId82"/>
    <p:sldId id="751" r:id="rId83"/>
    <p:sldId id="752" r:id="rId84"/>
    <p:sldId id="753" r:id="rId85"/>
    <p:sldId id="754" r:id="rId86"/>
    <p:sldId id="755" r:id="rId87"/>
    <p:sldId id="756" r:id="rId88"/>
    <p:sldId id="757" r:id="rId89"/>
    <p:sldId id="758" r:id="rId90"/>
    <p:sldId id="759" r:id="rId91"/>
    <p:sldId id="760" r:id="rId92"/>
    <p:sldId id="762" r:id="rId93"/>
    <p:sldId id="763" r:id="rId94"/>
    <p:sldId id="764" r:id="rId95"/>
    <p:sldId id="761" r:id="rId96"/>
    <p:sldId id="765" r:id="rId97"/>
    <p:sldId id="766" r:id="rId98"/>
    <p:sldId id="767" r:id="rId99"/>
    <p:sldId id="1017" r:id="rId100"/>
    <p:sldId id="861" r:id="rId101"/>
    <p:sldId id="862" r:id="rId102"/>
    <p:sldId id="863" r:id="rId103"/>
    <p:sldId id="864" r:id="rId104"/>
    <p:sldId id="865" r:id="rId105"/>
    <p:sldId id="866" r:id="rId106"/>
    <p:sldId id="867" r:id="rId107"/>
    <p:sldId id="868" r:id="rId108"/>
    <p:sldId id="869" r:id="rId109"/>
    <p:sldId id="870" r:id="rId110"/>
    <p:sldId id="871" r:id="rId111"/>
    <p:sldId id="872" r:id="rId112"/>
    <p:sldId id="873" r:id="rId113"/>
    <p:sldId id="874" r:id="rId114"/>
    <p:sldId id="875" r:id="rId115"/>
    <p:sldId id="876" r:id="rId116"/>
    <p:sldId id="877" r:id="rId117"/>
    <p:sldId id="878" r:id="rId118"/>
    <p:sldId id="879" r:id="rId119"/>
    <p:sldId id="880" r:id="rId120"/>
    <p:sldId id="881" r:id="rId121"/>
    <p:sldId id="882" r:id="rId122"/>
    <p:sldId id="883" r:id="rId123"/>
    <p:sldId id="884" r:id="rId124"/>
    <p:sldId id="885" r:id="rId125"/>
    <p:sldId id="886" r:id="rId126"/>
    <p:sldId id="887" r:id="rId127"/>
    <p:sldId id="888" r:id="rId128"/>
    <p:sldId id="889" r:id="rId129"/>
    <p:sldId id="890" r:id="rId130"/>
    <p:sldId id="891" r:id="rId131"/>
    <p:sldId id="892" r:id="rId132"/>
    <p:sldId id="893" r:id="rId133"/>
    <p:sldId id="894" r:id="rId134"/>
    <p:sldId id="895" r:id="rId135"/>
    <p:sldId id="896" r:id="rId136"/>
    <p:sldId id="897" r:id="rId137"/>
    <p:sldId id="898" r:id="rId138"/>
    <p:sldId id="899" r:id="rId139"/>
    <p:sldId id="1000" r:id="rId140"/>
    <p:sldId id="1001" r:id="rId141"/>
    <p:sldId id="1002" r:id="rId142"/>
    <p:sldId id="1003" r:id="rId143"/>
    <p:sldId id="1004" r:id="rId144"/>
    <p:sldId id="1005" r:id="rId145"/>
    <p:sldId id="1006" r:id="rId146"/>
    <p:sldId id="1007" r:id="rId147"/>
    <p:sldId id="900" r:id="rId148"/>
    <p:sldId id="901" r:id="rId149"/>
    <p:sldId id="902" r:id="rId150"/>
    <p:sldId id="903" r:id="rId151"/>
    <p:sldId id="904" r:id="rId152"/>
    <p:sldId id="905" r:id="rId153"/>
    <p:sldId id="906" r:id="rId154"/>
    <p:sldId id="907" r:id="rId155"/>
    <p:sldId id="908" r:id="rId156"/>
    <p:sldId id="909" r:id="rId157"/>
    <p:sldId id="910" r:id="rId158"/>
    <p:sldId id="911" r:id="rId159"/>
    <p:sldId id="912" r:id="rId160"/>
    <p:sldId id="913" r:id="rId161"/>
    <p:sldId id="914" r:id="rId162"/>
    <p:sldId id="915" r:id="rId163"/>
    <p:sldId id="916" r:id="rId164"/>
    <p:sldId id="917" r:id="rId165"/>
    <p:sldId id="918" r:id="rId166"/>
    <p:sldId id="919" r:id="rId167"/>
    <p:sldId id="920" r:id="rId168"/>
    <p:sldId id="921" r:id="rId169"/>
    <p:sldId id="922" r:id="rId170"/>
    <p:sldId id="923" r:id="rId171"/>
    <p:sldId id="924" r:id="rId172"/>
    <p:sldId id="925" r:id="rId173"/>
    <p:sldId id="926" r:id="rId174"/>
    <p:sldId id="927" r:id="rId175"/>
    <p:sldId id="928" r:id="rId176"/>
    <p:sldId id="929" r:id="rId177"/>
    <p:sldId id="930" r:id="rId178"/>
    <p:sldId id="931" r:id="rId179"/>
    <p:sldId id="932" r:id="rId180"/>
    <p:sldId id="933" r:id="rId181"/>
    <p:sldId id="934" r:id="rId182"/>
    <p:sldId id="935" r:id="rId183"/>
    <p:sldId id="936" r:id="rId184"/>
    <p:sldId id="937" r:id="rId185"/>
    <p:sldId id="938" r:id="rId186"/>
    <p:sldId id="939" r:id="rId187"/>
    <p:sldId id="940" r:id="rId188"/>
    <p:sldId id="941" r:id="rId189"/>
    <p:sldId id="942" r:id="rId190"/>
    <p:sldId id="1012" r:id="rId191"/>
    <p:sldId id="943" r:id="rId192"/>
    <p:sldId id="944" r:id="rId193"/>
    <p:sldId id="945" r:id="rId194"/>
    <p:sldId id="946" r:id="rId195"/>
    <p:sldId id="947" r:id="rId196"/>
    <p:sldId id="948" r:id="rId197"/>
    <p:sldId id="949" r:id="rId198"/>
    <p:sldId id="950" r:id="rId199"/>
    <p:sldId id="951" r:id="rId200"/>
    <p:sldId id="952" r:id="rId201"/>
    <p:sldId id="953" r:id="rId202"/>
    <p:sldId id="954" r:id="rId203"/>
    <p:sldId id="955" r:id="rId204"/>
    <p:sldId id="956" r:id="rId205"/>
    <p:sldId id="957" r:id="rId206"/>
    <p:sldId id="958" r:id="rId207"/>
    <p:sldId id="959" r:id="rId208"/>
    <p:sldId id="960" r:id="rId209"/>
    <p:sldId id="961" r:id="rId210"/>
    <p:sldId id="962" r:id="rId211"/>
    <p:sldId id="963" r:id="rId212"/>
    <p:sldId id="964" r:id="rId213"/>
    <p:sldId id="965" r:id="rId214"/>
    <p:sldId id="966" r:id="rId215"/>
    <p:sldId id="967" r:id="rId216"/>
    <p:sldId id="968" r:id="rId217"/>
    <p:sldId id="768" r:id="rId218"/>
    <p:sldId id="973" r:id="rId219"/>
    <p:sldId id="974" r:id="rId220"/>
    <p:sldId id="975" r:id="rId221"/>
    <p:sldId id="976" r:id="rId222"/>
    <p:sldId id="977" r:id="rId223"/>
    <p:sldId id="978" r:id="rId224"/>
    <p:sldId id="979" r:id="rId225"/>
    <p:sldId id="980" r:id="rId226"/>
    <p:sldId id="981" r:id="rId227"/>
    <p:sldId id="982" r:id="rId228"/>
    <p:sldId id="983" r:id="rId229"/>
    <p:sldId id="984" r:id="rId230"/>
    <p:sldId id="985" r:id="rId231"/>
    <p:sldId id="986" r:id="rId232"/>
    <p:sldId id="987" r:id="rId233"/>
    <p:sldId id="988" r:id="rId234"/>
    <p:sldId id="989" r:id="rId235"/>
    <p:sldId id="990" r:id="rId236"/>
    <p:sldId id="991" r:id="rId237"/>
    <p:sldId id="992" r:id="rId238"/>
    <p:sldId id="993" r:id="rId239"/>
    <p:sldId id="994" r:id="rId240"/>
    <p:sldId id="995" r:id="rId241"/>
    <p:sldId id="996" r:id="rId242"/>
    <p:sldId id="997" r:id="rId243"/>
    <p:sldId id="792" r:id="rId244"/>
    <p:sldId id="793" r:id="rId245"/>
    <p:sldId id="794" r:id="rId246"/>
    <p:sldId id="795" r:id="rId247"/>
    <p:sldId id="796" r:id="rId248"/>
    <p:sldId id="797" r:id="rId249"/>
    <p:sldId id="798" r:id="rId250"/>
    <p:sldId id="799" r:id="rId251"/>
    <p:sldId id="800" r:id="rId252"/>
    <p:sldId id="801" r:id="rId253"/>
    <p:sldId id="802" r:id="rId254"/>
    <p:sldId id="803" r:id="rId255"/>
    <p:sldId id="804" r:id="rId256"/>
    <p:sldId id="805" r:id="rId257"/>
    <p:sldId id="806" r:id="rId258"/>
    <p:sldId id="807" r:id="rId259"/>
    <p:sldId id="808" r:id="rId260"/>
    <p:sldId id="809" r:id="rId261"/>
    <p:sldId id="810" r:id="rId262"/>
    <p:sldId id="811" r:id="rId263"/>
    <p:sldId id="812" r:id="rId264"/>
    <p:sldId id="813" r:id="rId265"/>
    <p:sldId id="814" r:id="rId266"/>
    <p:sldId id="815" r:id="rId267"/>
    <p:sldId id="816" r:id="rId268"/>
    <p:sldId id="817" r:id="rId269"/>
    <p:sldId id="818" r:id="rId270"/>
    <p:sldId id="819" r:id="rId271"/>
    <p:sldId id="820" r:id="rId272"/>
    <p:sldId id="821" r:id="rId273"/>
    <p:sldId id="822" r:id="rId274"/>
    <p:sldId id="823" r:id="rId275"/>
    <p:sldId id="824" r:id="rId276"/>
    <p:sldId id="825" r:id="rId277"/>
    <p:sldId id="826" r:id="rId278"/>
    <p:sldId id="827" r:id="rId279"/>
    <p:sldId id="828" r:id="rId280"/>
    <p:sldId id="829" r:id="rId281"/>
    <p:sldId id="830" r:id="rId282"/>
    <p:sldId id="831" r:id="rId283"/>
    <p:sldId id="832" r:id="rId284"/>
    <p:sldId id="833" r:id="rId285"/>
    <p:sldId id="834" r:id="rId286"/>
    <p:sldId id="835" r:id="rId287"/>
    <p:sldId id="836" r:id="rId288"/>
    <p:sldId id="837" r:id="rId289"/>
    <p:sldId id="838" r:id="rId290"/>
    <p:sldId id="839" r:id="rId291"/>
    <p:sldId id="840" r:id="rId292"/>
    <p:sldId id="841" r:id="rId293"/>
    <p:sldId id="842" r:id="rId294"/>
    <p:sldId id="843" r:id="rId295"/>
    <p:sldId id="844" r:id="rId296"/>
    <p:sldId id="845" r:id="rId297"/>
    <p:sldId id="846" r:id="rId298"/>
    <p:sldId id="847" r:id="rId299"/>
    <p:sldId id="848" r:id="rId300"/>
    <p:sldId id="849" r:id="rId301"/>
    <p:sldId id="850" r:id="rId302"/>
    <p:sldId id="851" r:id="rId303"/>
    <p:sldId id="852" r:id="rId304"/>
    <p:sldId id="853" r:id="rId305"/>
    <p:sldId id="854" r:id="rId306"/>
    <p:sldId id="855" r:id="rId307"/>
    <p:sldId id="856" r:id="rId308"/>
    <p:sldId id="857" r:id="rId309"/>
    <p:sldId id="858" r:id="rId310"/>
    <p:sldId id="859" r:id="rId311"/>
    <p:sldId id="860" r:id="rId3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86.xml"/><Relationship Id="rId299" Type="http://schemas.openxmlformats.org/officeDocument/2006/relationships/slide" Target="slides/slide268.xml"/><Relationship Id="rId303" Type="http://schemas.openxmlformats.org/officeDocument/2006/relationships/slide" Target="slides/slide272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1.xml"/><Relationship Id="rId63" Type="http://schemas.openxmlformats.org/officeDocument/2006/relationships/slide" Target="slides/slide32.xml"/><Relationship Id="rId84" Type="http://schemas.openxmlformats.org/officeDocument/2006/relationships/slide" Target="slides/slide53.xml"/><Relationship Id="rId138" Type="http://schemas.openxmlformats.org/officeDocument/2006/relationships/slide" Target="slides/slide107.xml"/><Relationship Id="rId159" Type="http://schemas.openxmlformats.org/officeDocument/2006/relationships/slide" Target="slides/slide128.xml"/><Relationship Id="rId170" Type="http://schemas.openxmlformats.org/officeDocument/2006/relationships/slide" Target="slides/slide139.xml"/><Relationship Id="rId191" Type="http://schemas.openxmlformats.org/officeDocument/2006/relationships/slide" Target="slides/slide160.xml"/><Relationship Id="rId205" Type="http://schemas.openxmlformats.org/officeDocument/2006/relationships/slide" Target="slides/slide174.xml"/><Relationship Id="rId226" Type="http://schemas.openxmlformats.org/officeDocument/2006/relationships/slide" Target="slides/slide195.xml"/><Relationship Id="rId247" Type="http://schemas.openxmlformats.org/officeDocument/2006/relationships/slide" Target="slides/slide216.xml"/><Relationship Id="rId107" Type="http://schemas.openxmlformats.org/officeDocument/2006/relationships/slide" Target="slides/slide76.xml"/><Relationship Id="rId268" Type="http://schemas.openxmlformats.org/officeDocument/2006/relationships/slide" Target="slides/slide237.xml"/><Relationship Id="rId289" Type="http://schemas.openxmlformats.org/officeDocument/2006/relationships/slide" Target="slides/slide258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.xml"/><Relationship Id="rId53" Type="http://schemas.openxmlformats.org/officeDocument/2006/relationships/slide" Target="slides/slide22.xml"/><Relationship Id="rId74" Type="http://schemas.openxmlformats.org/officeDocument/2006/relationships/slide" Target="slides/slide43.xml"/><Relationship Id="rId128" Type="http://schemas.openxmlformats.org/officeDocument/2006/relationships/slide" Target="slides/slide97.xml"/><Relationship Id="rId149" Type="http://schemas.openxmlformats.org/officeDocument/2006/relationships/slide" Target="slides/slide118.xml"/><Relationship Id="rId31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64.xml"/><Relationship Id="rId160" Type="http://schemas.openxmlformats.org/officeDocument/2006/relationships/slide" Target="slides/slide129.xml"/><Relationship Id="rId181" Type="http://schemas.openxmlformats.org/officeDocument/2006/relationships/slide" Target="slides/slide150.xml"/><Relationship Id="rId216" Type="http://schemas.openxmlformats.org/officeDocument/2006/relationships/slide" Target="slides/slide185.xml"/><Relationship Id="rId237" Type="http://schemas.openxmlformats.org/officeDocument/2006/relationships/slide" Target="slides/slide206.xml"/><Relationship Id="rId258" Type="http://schemas.openxmlformats.org/officeDocument/2006/relationships/slide" Target="slides/slide227.xml"/><Relationship Id="rId279" Type="http://schemas.openxmlformats.org/officeDocument/2006/relationships/slide" Target="slides/slide248.xml"/><Relationship Id="rId22" Type="http://schemas.openxmlformats.org/officeDocument/2006/relationships/slideMaster" Target="slideMasters/slideMaster22.xml"/><Relationship Id="rId43" Type="http://schemas.openxmlformats.org/officeDocument/2006/relationships/slide" Target="slides/slide12.xml"/><Relationship Id="rId64" Type="http://schemas.openxmlformats.org/officeDocument/2006/relationships/slide" Target="slides/slide33.xml"/><Relationship Id="rId118" Type="http://schemas.openxmlformats.org/officeDocument/2006/relationships/slide" Target="slides/slide87.xml"/><Relationship Id="rId139" Type="http://schemas.openxmlformats.org/officeDocument/2006/relationships/slide" Target="slides/slide108.xml"/><Relationship Id="rId290" Type="http://schemas.openxmlformats.org/officeDocument/2006/relationships/slide" Target="slides/slide259.xml"/><Relationship Id="rId304" Type="http://schemas.openxmlformats.org/officeDocument/2006/relationships/slide" Target="slides/slide273.xml"/><Relationship Id="rId85" Type="http://schemas.openxmlformats.org/officeDocument/2006/relationships/slide" Target="slides/slide54.xml"/><Relationship Id="rId150" Type="http://schemas.openxmlformats.org/officeDocument/2006/relationships/slide" Target="slides/slide119.xml"/><Relationship Id="rId171" Type="http://schemas.openxmlformats.org/officeDocument/2006/relationships/slide" Target="slides/slide140.xml"/><Relationship Id="rId192" Type="http://schemas.openxmlformats.org/officeDocument/2006/relationships/slide" Target="slides/slide161.xml"/><Relationship Id="rId206" Type="http://schemas.openxmlformats.org/officeDocument/2006/relationships/slide" Target="slides/slide175.xml"/><Relationship Id="rId227" Type="http://schemas.openxmlformats.org/officeDocument/2006/relationships/slide" Target="slides/slide196.xml"/><Relationship Id="rId248" Type="http://schemas.openxmlformats.org/officeDocument/2006/relationships/slide" Target="slides/slide217.xml"/><Relationship Id="rId269" Type="http://schemas.openxmlformats.org/officeDocument/2006/relationships/slide" Target="slides/slide238.xml"/><Relationship Id="rId12" Type="http://schemas.openxmlformats.org/officeDocument/2006/relationships/slideMaster" Target="slideMasters/slideMaster12.xml"/><Relationship Id="rId33" Type="http://schemas.openxmlformats.org/officeDocument/2006/relationships/slide" Target="slides/slide2.xml"/><Relationship Id="rId108" Type="http://schemas.openxmlformats.org/officeDocument/2006/relationships/slide" Target="slides/slide77.xml"/><Relationship Id="rId129" Type="http://schemas.openxmlformats.org/officeDocument/2006/relationships/slide" Target="slides/slide98.xml"/><Relationship Id="rId280" Type="http://schemas.openxmlformats.org/officeDocument/2006/relationships/slide" Target="slides/slide249.xml"/><Relationship Id="rId315" Type="http://schemas.openxmlformats.org/officeDocument/2006/relationships/presProps" Target="presProps.xml"/><Relationship Id="rId54" Type="http://schemas.openxmlformats.org/officeDocument/2006/relationships/slide" Target="slides/slide23.xml"/><Relationship Id="rId75" Type="http://schemas.openxmlformats.org/officeDocument/2006/relationships/slide" Target="slides/slide44.xml"/><Relationship Id="rId96" Type="http://schemas.openxmlformats.org/officeDocument/2006/relationships/slide" Target="slides/slide65.xml"/><Relationship Id="rId140" Type="http://schemas.openxmlformats.org/officeDocument/2006/relationships/slide" Target="slides/slide109.xml"/><Relationship Id="rId161" Type="http://schemas.openxmlformats.org/officeDocument/2006/relationships/slide" Target="slides/slide130.xml"/><Relationship Id="rId182" Type="http://schemas.openxmlformats.org/officeDocument/2006/relationships/slide" Target="slides/slide151.xml"/><Relationship Id="rId217" Type="http://schemas.openxmlformats.org/officeDocument/2006/relationships/slide" Target="slides/slide186.xml"/><Relationship Id="rId6" Type="http://schemas.openxmlformats.org/officeDocument/2006/relationships/slideMaster" Target="slideMasters/slideMaster6.xml"/><Relationship Id="rId238" Type="http://schemas.openxmlformats.org/officeDocument/2006/relationships/slide" Target="slides/slide207.xml"/><Relationship Id="rId259" Type="http://schemas.openxmlformats.org/officeDocument/2006/relationships/slide" Target="slides/slide228.xml"/><Relationship Id="rId23" Type="http://schemas.openxmlformats.org/officeDocument/2006/relationships/slideMaster" Target="slideMasters/slideMaster23.xml"/><Relationship Id="rId119" Type="http://schemas.openxmlformats.org/officeDocument/2006/relationships/slide" Target="slides/slide88.xml"/><Relationship Id="rId270" Type="http://schemas.openxmlformats.org/officeDocument/2006/relationships/slide" Target="slides/slide239.xml"/><Relationship Id="rId291" Type="http://schemas.openxmlformats.org/officeDocument/2006/relationships/slide" Target="slides/slide260.xml"/><Relationship Id="rId305" Type="http://schemas.openxmlformats.org/officeDocument/2006/relationships/slide" Target="slides/slide274.xml"/><Relationship Id="rId44" Type="http://schemas.openxmlformats.org/officeDocument/2006/relationships/slide" Target="slides/slide13.xml"/><Relationship Id="rId65" Type="http://schemas.openxmlformats.org/officeDocument/2006/relationships/slide" Target="slides/slide34.xml"/><Relationship Id="rId86" Type="http://schemas.openxmlformats.org/officeDocument/2006/relationships/slide" Target="slides/slide55.xml"/><Relationship Id="rId130" Type="http://schemas.openxmlformats.org/officeDocument/2006/relationships/slide" Target="slides/slide99.xml"/><Relationship Id="rId151" Type="http://schemas.openxmlformats.org/officeDocument/2006/relationships/slide" Target="slides/slide120.xml"/><Relationship Id="rId172" Type="http://schemas.openxmlformats.org/officeDocument/2006/relationships/slide" Target="slides/slide141.xml"/><Relationship Id="rId193" Type="http://schemas.openxmlformats.org/officeDocument/2006/relationships/slide" Target="slides/slide162.xml"/><Relationship Id="rId207" Type="http://schemas.openxmlformats.org/officeDocument/2006/relationships/slide" Target="slides/slide176.xml"/><Relationship Id="rId228" Type="http://schemas.openxmlformats.org/officeDocument/2006/relationships/slide" Target="slides/slide197.xml"/><Relationship Id="rId249" Type="http://schemas.openxmlformats.org/officeDocument/2006/relationships/slide" Target="slides/slide218.xml"/><Relationship Id="rId13" Type="http://schemas.openxmlformats.org/officeDocument/2006/relationships/slideMaster" Target="slideMasters/slideMaster13.xml"/><Relationship Id="rId109" Type="http://schemas.openxmlformats.org/officeDocument/2006/relationships/slide" Target="slides/slide78.xml"/><Relationship Id="rId260" Type="http://schemas.openxmlformats.org/officeDocument/2006/relationships/slide" Target="slides/slide229.xml"/><Relationship Id="rId281" Type="http://schemas.openxmlformats.org/officeDocument/2006/relationships/slide" Target="slides/slide250.xml"/><Relationship Id="rId316" Type="http://schemas.openxmlformats.org/officeDocument/2006/relationships/viewProps" Target="viewProps.xml"/><Relationship Id="rId34" Type="http://schemas.openxmlformats.org/officeDocument/2006/relationships/slide" Target="slides/slide3.xml"/><Relationship Id="rId55" Type="http://schemas.openxmlformats.org/officeDocument/2006/relationships/slide" Target="slides/slide24.xml"/><Relationship Id="rId76" Type="http://schemas.openxmlformats.org/officeDocument/2006/relationships/slide" Target="slides/slide45.xml"/><Relationship Id="rId97" Type="http://schemas.openxmlformats.org/officeDocument/2006/relationships/slide" Target="slides/slide66.xml"/><Relationship Id="rId120" Type="http://schemas.openxmlformats.org/officeDocument/2006/relationships/slide" Target="slides/slide89.xml"/><Relationship Id="rId141" Type="http://schemas.openxmlformats.org/officeDocument/2006/relationships/slide" Target="slides/slide110.xml"/><Relationship Id="rId7" Type="http://schemas.openxmlformats.org/officeDocument/2006/relationships/slideMaster" Target="slideMasters/slideMaster7.xml"/><Relationship Id="rId162" Type="http://schemas.openxmlformats.org/officeDocument/2006/relationships/slide" Target="slides/slide131.xml"/><Relationship Id="rId183" Type="http://schemas.openxmlformats.org/officeDocument/2006/relationships/slide" Target="slides/slide152.xml"/><Relationship Id="rId218" Type="http://schemas.openxmlformats.org/officeDocument/2006/relationships/slide" Target="slides/slide187.xml"/><Relationship Id="rId239" Type="http://schemas.openxmlformats.org/officeDocument/2006/relationships/slide" Target="slides/slide208.xml"/><Relationship Id="rId250" Type="http://schemas.openxmlformats.org/officeDocument/2006/relationships/slide" Target="slides/slide219.xml"/><Relationship Id="rId271" Type="http://schemas.openxmlformats.org/officeDocument/2006/relationships/slide" Target="slides/slide240.xml"/><Relationship Id="rId292" Type="http://schemas.openxmlformats.org/officeDocument/2006/relationships/slide" Target="slides/slide261.xml"/><Relationship Id="rId306" Type="http://schemas.openxmlformats.org/officeDocument/2006/relationships/slide" Target="slides/slide275.xml"/><Relationship Id="rId24" Type="http://schemas.openxmlformats.org/officeDocument/2006/relationships/slideMaster" Target="slideMasters/slideMaster24.xml"/><Relationship Id="rId45" Type="http://schemas.openxmlformats.org/officeDocument/2006/relationships/slide" Target="slides/slide14.xml"/><Relationship Id="rId66" Type="http://schemas.openxmlformats.org/officeDocument/2006/relationships/slide" Target="slides/slide35.xml"/><Relationship Id="rId87" Type="http://schemas.openxmlformats.org/officeDocument/2006/relationships/slide" Target="slides/slide56.xml"/><Relationship Id="rId110" Type="http://schemas.openxmlformats.org/officeDocument/2006/relationships/slide" Target="slides/slide79.xml"/><Relationship Id="rId131" Type="http://schemas.openxmlformats.org/officeDocument/2006/relationships/slide" Target="slides/slide100.xml"/><Relationship Id="rId61" Type="http://schemas.openxmlformats.org/officeDocument/2006/relationships/slide" Target="slides/slide30.xml"/><Relationship Id="rId82" Type="http://schemas.openxmlformats.org/officeDocument/2006/relationships/slide" Target="slides/slide51.xml"/><Relationship Id="rId152" Type="http://schemas.openxmlformats.org/officeDocument/2006/relationships/slide" Target="slides/slide121.xml"/><Relationship Id="rId173" Type="http://schemas.openxmlformats.org/officeDocument/2006/relationships/slide" Target="slides/slide142.xml"/><Relationship Id="rId194" Type="http://schemas.openxmlformats.org/officeDocument/2006/relationships/slide" Target="slides/slide163.xml"/><Relationship Id="rId199" Type="http://schemas.openxmlformats.org/officeDocument/2006/relationships/slide" Target="slides/slide168.xml"/><Relationship Id="rId203" Type="http://schemas.openxmlformats.org/officeDocument/2006/relationships/slide" Target="slides/slide172.xml"/><Relationship Id="rId208" Type="http://schemas.openxmlformats.org/officeDocument/2006/relationships/slide" Target="slides/slide177.xml"/><Relationship Id="rId229" Type="http://schemas.openxmlformats.org/officeDocument/2006/relationships/slide" Target="slides/slide198.xml"/><Relationship Id="rId19" Type="http://schemas.openxmlformats.org/officeDocument/2006/relationships/slideMaster" Target="slideMasters/slideMaster19.xml"/><Relationship Id="rId224" Type="http://schemas.openxmlformats.org/officeDocument/2006/relationships/slide" Target="slides/slide193.xml"/><Relationship Id="rId240" Type="http://schemas.openxmlformats.org/officeDocument/2006/relationships/slide" Target="slides/slide209.xml"/><Relationship Id="rId245" Type="http://schemas.openxmlformats.org/officeDocument/2006/relationships/slide" Target="slides/slide214.xml"/><Relationship Id="rId261" Type="http://schemas.openxmlformats.org/officeDocument/2006/relationships/slide" Target="slides/slide230.xml"/><Relationship Id="rId266" Type="http://schemas.openxmlformats.org/officeDocument/2006/relationships/slide" Target="slides/slide235.xml"/><Relationship Id="rId287" Type="http://schemas.openxmlformats.org/officeDocument/2006/relationships/slide" Target="slides/slide256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56" Type="http://schemas.openxmlformats.org/officeDocument/2006/relationships/slide" Target="slides/slide25.xml"/><Relationship Id="rId77" Type="http://schemas.openxmlformats.org/officeDocument/2006/relationships/slide" Target="slides/slide46.xml"/><Relationship Id="rId100" Type="http://schemas.openxmlformats.org/officeDocument/2006/relationships/slide" Target="slides/slide69.xml"/><Relationship Id="rId105" Type="http://schemas.openxmlformats.org/officeDocument/2006/relationships/slide" Target="slides/slide74.xml"/><Relationship Id="rId126" Type="http://schemas.openxmlformats.org/officeDocument/2006/relationships/slide" Target="slides/slide95.xml"/><Relationship Id="rId147" Type="http://schemas.openxmlformats.org/officeDocument/2006/relationships/slide" Target="slides/slide116.xml"/><Relationship Id="rId168" Type="http://schemas.openxmlformats.org/officeDocument/2006/relationships/slide" Target="slides/slide137.xml"/><Relationship Id="rId282" Type="http://schemas.openxmlformats.org/officeDocument/2006/relationships/slide" Target="slides/slide251.xml"/><Relationship Id="rId312" Type="http://schemas.openxmlformats.org/officeDocument/2006/relationships/slide" Target="slides/slide281.xml"/><Relationship Id="rId31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0.xml"/><Relationship Id="rId72" Type="http://schemas.openxmlformats.org/officeDocument/2006/relationships/slide" Target="slides/slide41.xml"/><Relationship Id="rId93" Type="http://schemas.openxmlformats.org/officeDocument/2006/relationships/slide" Target="slides/slide62.xml"/><Relationship Id="rId98" Type="http://schemas.openxmlformats.org/officeDocument/2006/relationships/slide" Target="slides/slide67.xml"/><Relationship Id="rId121" Type="http://schemas.openxmlformats.org/officeDocument/2006/relationships/slide" Target="slides/slide90.xml"/><Relationship Id="rId142" Type="http://schemas.openxmlformats.org/officeDocument/2006/relationships/slide" Target="slides/slide111.xml"/><Relationship Id="rId163" Type="http://schemas.openxmlformats.org/officeDocument/2006/relationships/slide" Target="slides/slide132.xml"/><Relationship Id="rId184" Type="http://schemas.openxmlformats.org/officeDocument/2006/relationships/slide" Target="slides/slide153.xml"/><Relationship Id="rId189" Type="http://schemas.openxmlformats.org/officeDocument/2006/relationships/slide" Target="slides/slide158.xml"/><Relationship Id="rId219" Type="http://schemas.openxmlformats.org/officeDocument/2006/relationships/slide" Target="slides/slide188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183.xml"/><Relationship Id="rId230" Type="http://schemas.openxmlformats.org/officeDocument/2006/relationships/slide" Target="slides/slide199.xml"/><Relationship Id="rId235" Type="http://schemas.openxmlformats.org/officeDocument/2006/relationships/slide" Target="slides/slide204.xml"/><Relationship Id="rId251" Type="http://schemas.openxmlformats.org/officeDocument/2006/relationships/slide" Target="slides/slide220.xml"/><Relationship Id="rId256" Type="http://schemas.openxmlformats.org/officeDocument/2006/relationships/slide" Target="slides/slide225.xml"/><Relationship Id="rId277" Type="http://schemas.openxmlformats.org/officeDocument/2006/relationships/slide" Target="slides/slide246.xml"/><Relationship Id="rId298" Type="http://schemas.openxmlformats.org/officeDocument/2006/relationships/slide" Target="slides/slide267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15.xml"/><Relationship Id="rId67" Type="http://schemas.openxmlformats.org/officeDocument/2006/relationships/slide" Target="slides/slide36.xml"/><Relationship Id="rId116" Type="http://schemas.openxmlformats.org/officeDocument/2006/relationships/slide" Target="slides/slide85.xml"/><Relationship Id="rId137" Type="http://schemas.openxmlformats.org/officeDocument/2006/relationships/slide" Target="slides/slide106.xml"/><Relationship Id="rId158" Type="http://schemas.openxmlformats.org/officeDocument/2006/relationships/slide" Target="slides/slide127.xml"/><Relationship Id="rId272" Type="http://schemas.openxmlformats.org/officeDocument/2006/relationships/slide" Target="slides/slide241.xml"/><Relationship Id="rId293" Type="http://schemas.openxmlformats.org/officeDocument/2006/relationships/slide" Target="slides/slide262.xml"/><Relationship Id="rId302" Type="http://schemas.openxmlformats.org/officeDocument/2006/relationships/slide" Target="slides/slide271.xml"/><Relationship Id="rId307" Type="http://schemas.openxmlformats.org/officeDocument/2006/relationships/slide" Target="slides/slide27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0.xml"/><Relationship Id="rId62" Type="http://schemas.openxmlformats.org/officeDocument/2006/relationships/slide" Target="slides/slide31.xml"/><Relationship Id="rId83" Type="http://schemas.openxmlformats.org/officeDocument/2006/relationships/slide" Target="slides/slide52.xml"/><Relationship Id="rId88" Type="http://schemas.openxmlformats.org/officeDocument/2006/relationships/slide" Target="slides/slide57.xml"/><Relationship Id="rId111" Type="http://schemas.openxmlformats.org/officeDocument/2006/relationships/slide" Target="slides/slide80.xml"/><Relationship Id="rId132" Type="http://schemas.openxmlformats.org/officeDocument/2006/relationships/slide" Target="slides/slide101.xml"/><Relationship Id="rId153" Type="http://schemas.openxmlformats.org/officeDocument/2006/relationships/slide" Target="slides/slide122.xml"/><Relationship Id="rId174" Type="http://schemas.openxmlformats.org/officeDocument/2006/relationships/slide" Target="slides/slide143.xml"/><Relationship Id="rId179" Type="http://schemas.openxmlformats.org/officeDocument/2006/relationships/slide" Target="slides/slide148.xml"/><Relationship Id="rId195" Type="http://schemas.openxmlformats.org/officeDocument/2006/relationships/slide" Target="slides/slide164.xml"/><Relationship Id="rId209" Type="http://schemas.openxmlformats.org/officeDocument/2006/relationships/slide" Target="slides/slide178.xml"/><Relationship Id="rId190" Type="http://schemas.openxmlformats.org/officeDocument/2006/relationships/slide" Target="slides/slide159.xml"/><Relationship Id="rId204" Type="http://schemas.openxmlformats.org/officeDocument/2006/relationships/slide" Target="slides/slide173.xml"/><Relationship Id="rId220" Type="http://schemas.openxmlformats.org/officeDocument/2006/relationships/slide" Target="slides/slide189.xml"/><Relationship Id="rId225" Type="http://schemas.openxmlformats.org/officeDocument/2006/relationships/slide" Target="slides/slide194.xml"/><Relationship Id="rId241" Type="http://schemas.openxmlformats.org/officeDocument/2006/relationships/slide" Target="slides/slide210.xml"/><Relationship Id="rId246" Type="http://schemas.openxmlformats.org/officeDocument/2006/relationships/slide" Target="slides/slide215.xml"/><Relationship Id="rId267" Type="http://schemas.openxmlformats.org/officeDocument/2006/relationships/slide" Target="slides/slide236.xml"/><Relationship Id="rId288" Type="http://schemas.openxmlformats.org/officeDocument/2006/relationships/slide" Target="slides/slide257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5.xml"/><Relationship Id="rId57" Type="http://schemas.openxmlformats.org/officeDocument/2006/relationships/slide" Target="slides/slide26.xml"/><Relationship Id="rId106" Type="http://schemas.openxmlformats.org/officeDocument/2006/relationships/slide" Target="slides/slide75.xml"/><Relationship Id="rId127" Type="http://schemas.openxmlformats.org/officeDocument/2006/relationships/slide" Target="slides/slide96.xml"/><Relationship Id="rId262" Type="http://schemas.openxmlformats.org/officeDocument/2006/relationships/slide" Target="slides/slide231.xml"/><Relationship Id="rId283" Type="http://schemas.openxmlformats.org/officeDocument/2006/relationships/slide" Target="slides/slide252.xml"/><Relationship Id="rId313" Type="http://schemas.openxmlformats.org/officeDocument/2006/relationships/notesMaster" Target="notesMasters/notesMaster1.xml"/><Relationship Id="rId31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" Target="slides/slide21.xml"/><Relationship Id="rId73" Type="http://schemas.openxmlformats.org/officeDocument/2006/relationships/slide" Target="slides/slide42.xml"/><Relationship Id="rId78" Type="http://schemas.openxmlformats.org/officeDocument/2006/relationships/slide" Target="slides/slide47.xml"/><Relationship Id="rId94" Type="http://schemas.openxmlformats.org/officeDocument/2006/relationships/slide" Target="slides/slide63.xml"/><Relationship Id="rId99" Type="http://schemas.openxmlformats.org/officeDocument/2006/relationships/slide" Target="slides/slide68.xml"/><Relationship Id="rId101" Type="http://schemas.openxmlformats.org/officeDocument/2006/relationships/slide" Target="slides/slide70.xml"/><Relationship Id="rId122" Type="http://schemas.openxmlformats.org/officeDocument/2006/relationships/slide" Target="slides/slide91.xml"/><Relationship Id="rId143" Type="http://schemas.openxmlformats.org/officeDocument/2006/relationships/slide" Target="slides/slide112.xml"/><Relationship Id="rId148" Type="http://schemas.openxmlformats.org/officeDocument/2006/relationships/slide" Target="slides/slide117.xml"/><Relationship Id="rId164" Type="http://schemas.openxmlformats.org/officeDocument/2006/relationships/slide" Target="slides/slide133.xml"/><Relationship Id="rId169" Type="http://schemas.openxmlformats.org/officeDocument/2006/relationships/slide" Target="slides/slide138.xml"/><Relationship Id="rId185" Type="http://schemas.openxmlformats.org/officeDocument/2006/relationships/slide" Target="slides/slide15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49.xml"/><Relationship Id="rId210" Type="http://schemas.openxmlformats.org/officeDocument/2006/relationships/slide" Target="slides/slide179.xml"/><Relationship Id="rId215" Type="http://schemas.openxmlformats.org/officeDocument/2006/relationships/slide" Target="slides/slide184.xml"/><Relationship Id="rId236" Type="http://schemas.openxmlformats.org/officeDocument/2006/relationships/slide" Target="slides/slide205.xml"/><Relationship Id="rId257" Type="http://schemas.openxmlformats.org/officeDocument/2006/relationships/slide" Target="slides/slide226.xml"/><Relationship Id="rId278" Type="http://schemas.openxmlformats.org/officeDocument/2006/relationships/slide" Target="slides/slide247.xml"/><Relationship Id="rId26" Type="http://schemas.openxmlformats.org/officeDocument/2006/relationships/slideMaster" Target="slideMasters/slideMaster26.xml"/><Relationship Id="rId231" Type="http://schemas.openxmlformats.org/officeDocument/2006/relationships/slide" Target="slides/slide200.xml"/><Relationship Id="rId252" Type="http://schemas.openxmlformats.org/officeDocument/2006/relationships/slide" Target="slides/slide221.xml"/><Relationship Id="rId273" Type="http://schemas.openxmlformats.org/officeDocument/2006/relationships/slide" Target="slides/slide242.xml"/><Relationship Id="rId294" Type="http://schemas.openxmlformats.org/officeDocument/2006/relationships/slide" Target="slides/slide263.xml"/><Relationship Id="rId308" Type="http://schemas.openxmlformats.org/officeDocument/2006/relationships/slide" Target="slides/slide277.xml"/><Relationship Id="rId47" Type="http://schemas.openxmlformats.org/officeDocument/2006/relationships/slide" Target="slides/slide16.xml"/><Relationship Id="rId68" Type="http://schemas.openxmlformats.org/officeDocument/2006/relationships/slide" Target="slides/slide37.xml"/><Relationship Id="rId89" Type="http://schemas.openxmlformats.org/officeDocument/2006/relationships/slide" Target="slides/slide58.xml"/><Relationship Id="rId112" Type="http://schemas.openxmlformats.org/officeDocument/2006/relationships/slide" Target="slides/slide81.xml"/><Relationship Id="rId133" Type="http://schemas.openxmlformats.org/officeDocument/2006/relationships/slide" Target="slides/slide102.xml"/><Relationship Id="rId154" Type="http://schemas.openxmlformats.org/officeDocument/2006/relationships/slide" Target="slides/slide123.xml"/><Relationship Id="rId175" Type="http://schemas.openxmlformats.org/officeDocument/2006/relationships/slide" Target="slides/slide144.xml"/><Relationship Id="rId196" Type="http://schemas.openxmlformats.org/officeDocument/2006/relationships/slide" Target="slides/slide165.xml"/><Relationship Id="rId200" Type="http://schemas.openxmlformats.org/officeDocument/2006/relationships/slide" Target="slides/slide169.xml"/><Relationship Id="rId16" Type="http://schemas.openxmlformats.org/officeDocument/2006/relationships/slideMaster" Target="slideMasters/slideMaster16.xml"/><Relationship Id="rId221" Type="http://schemas.openxmlformats.org/officeDocument/2006/relationships/slide" Target="slides/slide190.xml"/><Relationship Id="rId242" Type="http://schemas.openxmlformats.org/officeDocument/2006/relationships/slide" Target="slides/slide211.xml"/><Relationship Id="rId263" Type="http://schemas.openxmlformats.org/officeDocument/2006/relationships/slide" Target="slides/slide232.xml"/><Relationship Id="rId284" Type="http://schemas.openxmlformats.org/officeDocument/2006/relationships/slide" Target="slides/slide253.xml"/><Relationship Id="rId37" Type="http://schemas.openxmlformats.org/officeDocument/2006/relationships/slide" Target="slides/slide6.xml"/><Relationship Id="rId58" Type="http://schemas.openxmlformats.org/officeDocument/2006/relationships/slide" Target="slides/slide27.xml"/><Relationship Id="rId79" Type="http://schemas.openxmlformats.org/officeDocument/2006/relationships/slide" Target="slides/slide48.xml"/><Relationship Id="rId102" Type="http://schemas.openxmlformats.org/officeDocument/2006/relationships/slide" Target="slides/slide71.xml"/><Relationship Id="rId123" Type="http://schemas.openxmlformats.org/officeDocument/2006/relationships/slide" Target="slides/slide92.xml"/><Relationship Id="rId144" Type="http://schemas.openxmlformats.org/officeDocument/2006/relationships/slide" Target="slides/slide113.xml"/><Relationship Id="rId90" Type="http://schemas.openxmlformats.org/officeDocument/2006/relationships/slide" Target="slides/slide59.xml"/><Relationship Id="rId165" Type="http://schemas.openxmlformats.org/officeDocument/2006/relationships/slide" Target="slides/slide134.xml"/><Relationship Id="rId186" Type="http://schemas.openxmlformats.org/officeDocument/2006/relationships/slide" Target="slides/slide155.xml"/><Relationship Id="rId211" Type="http://schemas.openxmlformats.org/officeDocument/2006/relationships/slide" Target="slides/slide180.xml"/><Relationship Id="rId232" Type="http://schemas.openxmlformats.org/officeDocument/2006/relationships/slide" Target="slides/slide201.xml"/><Relationship Id="rId253" Type="http://schemas.openxmlformats.org/officeDocument/2006/relationships/slide" Target="slides/slide222.xml"/><Relationship Id="rId274" Type="http://schemas.openxmlformats.org/officeDocument/2006/relationships/slide" Target="slides/slide243.xml"/><Relationship Id="rId295" Type="http://schemas.openxmlformats.org/officeDocument/2006/relationships/slide" Target="slides/slide264.xml"/><Relationship Id="rId309" Type="http://schemas.openxmlformats.org/officeDocument/2006/relationships/slide" Target="slides/slide278.xml"/><Relationship Id="rId27" Type="http://schemas.openxmlformats.org/officeDocument/2006/relationships/slideMaster" Target="slideMasters/slideMaster27.xml"/><Relationship Id="rId48" Type="http://schemas.openxmlformats.org/officeDocument/2006/relationships/slide" Target="slides/slide17.xml"/><Relationship Id="rId69" Type="http://schemas.openxmlformats.org/officeDocument/2006/relationships/slide" Target="slides/slide38.xml"/><Relationship Id="rId113" Type="http://schemas.openxmlformats.org/officeDocument/2006/relationships/slide" Target="slides/slide82.xml"/><Relationship Id="rId134" Type="http://schemas.openxmlformats.org/officeDocument/2006/relationships/slide" Target="slides/slide103.xml"/><Relationship Id="rId80" Type="http://schemas.openxmlformats.org/officeDocument/2006/relationships/slide" Target="slides/slide49.xml"/><Relationship Id="rId155" Type="http://schemas.openxmlformats.org/officeDocument/2006/relationships/slide" Target="slides/slide124.xml"/><Relationship Id="rId176" Type="http://schemas.openxmlformats.org/officeDocument/2006/relationships/slide" Target="slides/slide145.xml"/><Relationship Id="rId197" Type="http://schemas.openxmlformats.org/officeDocument/2006/relationships/slide" Target="slides/slide166.xml"/><Relationship Id="rId201" Type="http://schemas.openxmlformats.org/officeDocument/2006/relationships/slide" Target="slides/slide170.xml"/><Relationship Id="rId222" Type="http://schemas.openxmlformats.org/officeDocument/2006/relationships/slide" Target="slides/slide191.xml"/><Relationship Id="rId243" Type="http://schemas.openxmlformats.org/officeDocument/2006/relationships/slide" Target="slides/slide212.xml"/><Relationship Id="rId264" Type="http://schemas.openxmlformats.org/officeDocument/2006/relationships/slide" Target="slides/slide233.xml"/><Relationship Id="rId285" Type="http://schemas.openxmlformats.org/officeDocument/2006/relationships/slide" Target="slides/slide254.xml"/><Relationship Id="rId17" Type="http://schemas.openxmlformats.org/officeDocument/2006/relationships/slideMaster" Target="slideMasters/slideMaster17.xml"/><Relationship Id="rId38" Type="http://schemas.openxmlformats.org/officeDocument/2006/relationships/slide" Target="slides/slide7.xml"/><Relationship Id="rId59" Type="http://schemas.openxmlformats.org/officeDocument/2006/relationships/slide" Target="slides/slide28.xml"/><Relationship Id="rId103" Type="http://schemas.openxmlformats.org/officeDocument/2006/relationships/slide" Target="slides/slide72.xml"/><Relationship Id="rId124" Type="http://schemas.openxmlformats.org/officeDocument/2006/relationships/slide" Target="slides/slide93.xml"/><Relationship Id="rId310" Type="http://schemas.openxmlformats.org/officeDocument/2006/relationships/slide" Target="slides/slide279.xml"/><Relationship Id="rId70" Type="http://schemas.openxmlformats.org/officeDocument/2006/relationships/slide" Target="slides/slide39.xml"/><Relationship Id="rId91" Type="http://schemas.openxmlformats.org/officeDocument/2006/relationships/slide" Target="slides/slide60.xml"/><Relationship Id="rId145" Type="http://schemas.openxmlformats.org/officeDocument/2006/relationships/slide" Target="slides/slide114.xml"/><Relationship Id="rId166" Type="http://schemas.openxmlformats.org/officeDocument/2006/relationships/slide" Target="slides/slide135.xml"/><Relationship Id="rId187" Type="http://schemas.openxmlformats.org/officeDocument/2006/relationships/slide" Target="slides/slide15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181.xml"/><Relationship Id="rId233" Type="http://schemas.openxmlformats.org/officeDocument/2006/relationships/slide" Target="slides/slide202.xml"/><Relationship Id="rId254" Type="http://schemas.openxmlformats.org/officeDocument/2006/relationships/slide" Target="slides/slide223.xml"/><Relationship Id="rId28" Type="http://schemas.openxmlformats.org/officeDocument/2006/relationships/slideMaster" Target="slideMasters/slideMaster28.xml"/><Relationship Id="rId49" Type="http://schemas.openxmlformats.org/officeDocument/2006/relationships/slide" Target="slides/slide18.xml"/><Relationship Id="rId114" Type="http://schemas.openxmlformats.org/officeDocument/2006/relationships/slide" Target="slides/slide83.xml"/><Relationship Id="rId275" Type="http://schemas.openxmlformats.org/officeDocument/2006/relationships/slide" Target="slides/slide244.xml"/><Relationship Id="rId296" Type="http://schemas.openxmlformats.org/officeDocument/2006/relationships/slide" Target="slides/slide265.xml"/><Relationship Id="rId300" Type="http://schemas.openxmlformats.org/officeDocument/2006/relationships/slide" Target="slides/slide269.xml"/><Relationship Id="rId60" Type="http://schemas.openxmlformats.org/officeDocument/2006/relationships/slide" Target="slides/slide29.xml"/><Relationship Id="rId81" Type="http://schemas.openxmlformats.org/officeDocument/2006/relationships/slide" Target="slides/slide50.xml"/><Relationship Id="rId135" Type="http://schemas.openxmlformats.org/officeDocument/2006/relationships/slide" Target="slides/slide104.xml"/><Relationship Id="rId156" Type="http://schemas.openxmlformats.org/officeDocument/2006/relationships/slide" Target="slides/slide125.xml"/><Relationship Id="rId177" Type="http://schemas.openxmlformats.org/officeDocument/2006/relationships/slide" Target="slides/slide146.xml"/><Relationship Id="rId198" Type="http://schemas.openxmlformats.org/officeDocument/2006/relationships/slide" Target="slides/slide167.xml"/><Relationship Id="rId202" Type="http://schemas.openxmlformats.org/officeDocument/2006/relationships/slide" Target="slides/slide171.xml"/><Relationship Id="rId223" Type="http://schemas.openxmlformats.org/officeDocument/2006/relationships/slide" Target="slides/slide192.xml"/><Relationship Id="rId244" Type="http://schemas.openxmlformats.org/officeDocument/2006/relationships/slide" Target="slides/slide2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8.xml"/><Relationship Id="rId265" Type="http://schemas.openxmlformats.org/officeDocument/2006/relationships/slide" Target="slides/slide234.xml"/><Relationship Id="rId286" Type="http://schemas.openxmlformats.org/officeDocument/2006/relationships/slide" Target="slides/slide255.xml"/><Relationship Id="rId50" Type="http://schemas.openxmlformats.org/officeDocument/2006/relationships/slide" Target="slides/slide19.xml"/><Relationship Id="rId104" Type="http://schemas.openxmlformats.org/officeDocument/2006/relationships/slide" Target="slides/slide73.xml"/><Relationship Id="rId125" Type="http://schemas.openxmlformats.org/officeDocument/2006/relationships/slide" Target="slides/slide94.xml"/><Relationship Id="rId146" Type="http://schemas.openxmlformats.org/officeDocument/2006/relationships/slide" Target="slides/slide115.xml"/><Relationship Id="rId167" Type="http://schemas.openxmlformats.org/officeDocument/2006/relationships/slide" Target="slides/slide136.xml"/><Relationship Id="rId188" Type="http://schemas.openxmlformats.org/officeDocument/2006/relationships/slide" Target="slides/slide157.xml"/><Relationship Id="rId311" Type="http://schemas.openxmlformats.org/officeDocument/2006/relationships/slide" Target="slides/slide280.xml"/><Relationship Id="rId71" Type="http://schemas.openxmlformats.org/officeDocument/2006/relationships/slide" Target="slides/slide40.xml"/><Relationship Id="rId92" Type="http://schemas.openxmlformats.org/officeDocument/2006/relationships/slide" Target="slides/slide61.xml"/><Relationship Id="rId213" Type="http://schemas.openxmlformats.org/officeDocument/2006/relationships/slide" Target="slides/slide182.xml"/><Relationship Id="rId234" Type="http://schemas.openxmlformats.org/officeDocument/2006/relationships/slide" Target="slides/slide203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55" Type="http://schemas.openxmlformats.org/officeDocument/2006/relationships/slide" Target="slides/slide224.xml"/><Relationship Id="rId276" Type="http://schemas.openxmlformats.org/officeDocument/2006/relationships/slide" Target="slides/slide245.xml"/><Relationship Id="rId297" Type="http://schemas.openxmlformats.org/officeDocument/2006/relationships/slide" Target="slides/slide266.xml"/><Relationship Id="rId40" Type="http://schemas.openxmlformats.org/officeDocument/2006/relationships/slide" Target="slides/slide9.xml"/><Relationship Id="rId115" Type="http://schemas.openxmlformats.org/officeDocument/2006/relationships/slide" Target="slides/slide84.xml"/><Relationship Id="rId136" Type="http://schemas.openxmlformats.org/officeDocument/2006/relationships/slide" Target="slides/slide105.xml"/><Relationship Id="rId157" Type="http://schemas.openxmlformats.org/officeDocument/2006/relationships/slide" Target="slides/slide126.xml"/><Relationship Id="rId178" Type="http://schemas.openxmlformats.org/officeDocument/2006/relationships/slide" Target="slides/slide147.xml"/><Relationship Id="rId301" Type="http://schemas.openxmlformats.org/officeDocument/2006/relationships/slide" Target="slides/slide27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scitho\Desktop\Papers\ISCA_2009\FinalVersion\Excel\SYNTH_Standard_Comparison.xlsx" TargetMode="External"/><Relationship Id="rId1" Type="http://schemas.openxmlformats.org/officeDocument/2006/relationships/themeOverride" Target="../theme/themeOverride3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vr\cfallin\Research\CHIPPER\hpca17-presentation\data_v2.xlsx" TargetMode="External"/><Relationship Id="rId1" Type="http://schemas.openxmlformats.org/officeDocument/2006/relationships/themeOverride" Target="../theme/themeOverride12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vr\cfallin\Research\CHIPPER\hpca17-presentation\data_v2.xlsx" TargetMode="External"/><Relationship Id="rId1" Type="http://schemas.openxmlformats.org/officeDocument/2006/relationships/themeOverride" Target="../theme/themeOverride13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vr\cfallin\Research\CHIPPER\hpca17-presentation\data.xlsx" TargetMode="External"/><Relationship Id="rId1" Type="http://schemas.openxmlformats.org/officeDocument/2006/relationships/themeOverride" Target="../theme/themeOverride14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vr\cfallin\Research\CHIPPER\hpca17-presentation\data_v2.xlsx" TargetMode="External"/><Relationship Id="rId1" Type="http://schemas.openxmlformats.org/officeDocument/2006/relationships/themeOverride" Target="../theme/themeOverride15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vr\cfallin\Research\CHIPPER\hpca17-presentation\data_v2.xlsx" TargetMode="External"/><Relationship Id="rId1" Type="http://schemas.openxmlformats.org/officeDocument/2006/relationships/themeOverride" Target="../theme/themeOverride1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\\vboxsvr\cfallin\Research\MinBD\conf\conf-may2012\minbd-poster-data.xlsx" TargetMode="External"/><Relationship Id="rId1" Type="http://schemas.openxmlformats.org/officeDocument/2006/relationships/themeOverride" Target="../theme/themeOverride17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vr\cfallin\Research\MinBD\conf\poster-mar2012\minbd-poster-data.xlsx" TargetMode="External"/><Relationship Id="rId1" Type="http://schemas.openxmlformats.org/officeDocument/2006/relationships/themeOverride" Target="../theme/themeOverride18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pax:Users:cfallin:Documents:minbd-conf:conf-may2012:data:minbd-poster-data.xlsx" TargetMode="External"/><Relationship Id="rId1" Type="http://schemas.openxmlformats.org/officeDocument/2006/relationships/themeOverride" Target="../theme/themeOverride19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pax:Users:cfallin:Documents:minbd-conf:conf-may2012:data:minbd-poster-data.xlsx" TargetMode="External"/><Relationship Id="rId1" Type="http://schemas.openxmlformats.org/officeDocument/2006/relationships/themeOverride" Target="../theme/themeOverride20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pax:Users:cfallin:Documents:minbd-conf:conf-may2012:data:minbd-poster-data.xlsx" TargetMode="External"/><Relationship Id="rId1" Type="http://schemas.openxmlformats.org/officeDocument/2006/relationships/themeOverride" Target="../theme/themeOverride2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moscitho\Desktop\Papers\ISCA_2009\FinalVersion\Excel\Homo-milc-noMEMLat.xlsx" TargetMode="External"/><Relationship Id="rId1" Type="http://schemas.openxmlformats.org/officeDocument/2006/relationships/themeOverride" Target="../theme/themeOverride4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vr\cfallin\Research\MinBD\conf\poster-mar2012\minbd-poster-data.xlsx" TargetMode="External"/><Relationship Id="rId1" Type="http://schemas.openxmlformats.org/officeDocument/2006/relationships/themeOverride" Target="../theme/themeOverride22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pax:Users:cfallin:Documents:minbd-conf:conf-may2012:data:minbd-poster-data.xlsx" TargetMode="External"/><Relationship Id="rId1" Type="http://schemas.openxmlformats.org/officeDocument/2006/relationships/themeOverride" Target="../theme/themeOverride23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pax:Users:cfallin:Documents:minbd-conf:conf-may2012:data:minbd-poster-data.xlsx" TargetMode="External"/><Relationship Id="rId1" Type="http://schemas.openxmlformats.org/officeDocument/2006/relationships/themeOverride" Target="../theme/themeOverride24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evincha:Dropbox:sbacpad-presentation:motivation-app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evincha:Dropbox:sbacpad-presentation:motivation-throttle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evincha:Dropbox:sbacpad-presentation:motivation-app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evincha:Dropbox:sbacpad-presentation:motivation-app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evincha:Dropbox:sbacpad-presentation:motivation-app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evincha:Dropbox:sbacpad-presentation:motivation-app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evincha:Dropbox:sbacpad-presentation:motivation-app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moscitho\Desktop\Papers\ISCA_2009\FinalVersion\Excel\Homo-milc-noMEMLat.xlsx" TargetMode="External"/><Relationship Id="rId1" Type="http://schemas.openxmlformats.org/officeDocument/2006/relationships/themeOverride" Target="../theme/themeOverride5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eetu\Desktop\micro09-stc-talk\results\formatted-case-studies.xlsx" TargetMode="External"/><Relationship Id="rId1" Type="http://schemas.openxmlformats.org/officeDocument/2006/relationships/themeOverride" Target="../theme/themeOverride25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eetu\Desktop\micro09-stc-talk\results\formatted-case-studies.xlsx" TargetMode="External"/><Relationship Id="rId1" Type="http://schemas.openxmlformats.org/officeDocument/2006/relationships/themeOverride" Target="../theme/themeOverride26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eetu\Desktop\micro09-stc-talk\results\formatted-OS-case-studies.xlsx" TargetMode="External"/><Relationship Id="rId1" Type="http://schemas.openxmlformats.org/officeDocument/2006/relationships/themeOverride" Target="../theme/themeOverride27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eetu\Desktop\micro09-stc-talk\results\formatted-OS-case-studies.xlsx" TargetMode="External"/><Relationship Id="rId1" Type="http://schemas.openxmlformats.org/officeDocument/2006/relationships/themeOverride" Target="../theme/themeOverride28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oleObject" Target="file:///\\CIFS\HPCL\rdas\amazon%20backup\fairness-Noc\results\SlackBucket.xlsx" TargetMode="External"/><Relationship Id="rId1" Type="http://schemas.openxmlformats.org/officeDocument/2006/relationships/themeOverride" Target="../theme/themeOverride29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oleObject" Target="file:///\\CIFS\HPCL\rdas\amazon%20backup\fairness-Noc\results\SlackBucket.xlsx" TargetMode="External"/><Relationship Id="rId1" Type="http://schemas.openxmlformats.org/officeDocument/2006/relationships/themeOverride" Target="../theme/themeOverride30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oleObject" Target="file:///\\CIFS\HPCL\rdas\amazon%20backup\fairness-Noc\results\SlackBucket.xlsx" TargetMode="External"/><Relationship Id="rId1" Type="http://schemas.openxmlformats.org/officeDocument/2006/relationships/themeOverride" Target="../theme/themeOverride31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oleObject" Target="file:///\\CIFS\HPCL\rdas\amazon%20backup\fairness-Noc\results\SlackBucket.xlsx" TargetMode="External"/><Relationship Id="rId1" Type="http://schemas.openxmlformats.org/officeDocument/2006/relationships/themeOverride" Target="../theme/themeOverride32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eetuparna%20Das\Desktop\job-talk\aergia\formatted-case-studies.xlsx" TargetMode="External"/><Relationship Id="rId1" Type="http://schemas.openxmlformats.org/officeDocument/2006/relationships/themeOverride" Target="../theme/themeOverride33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eetuparna%20Das\Desktop\job-talk\aergia\formatted-case-studies.xlsx" TargetMode="External"/><Relationship Id="rId1" Type="http://schemas.openxmlformats.org/officeDocument/2006/relationships/themeOverride" Target="../theme/themeOverride3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moscitho\Desktop\Papers\ISCA_2009\FinalVersion\Excel\Homo-milc-noMEMLat.xlsx" TargetMode="External"/><Relationship Id="rId1" Type="http://schemas.openxmlformats.org/officeDocument/2006/relationships/themeOverride" Target="../theme/themeOverride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moscitho\Desktop\Papers\ISCA_2009\FinalVersion\Excel\Homo-milc-noMEMLat.xlsx" TargetMode="External"/><Relationship Id="rId1" Type="http://schemas.openxmlformats.org/officeDocument/2006/relationships/themeOverride" Target="../theme/themeOverride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moscitho\Desktop\Papers\ISCA_2009\FinalVersion\Excel\Homo-Matlab-MEMLat.xlsx" TargetMode="External"/><Relationship Id="rId1" Type="http://schemas.openxmlformats.org/officeDocument/2006/relationships/themeOverride" Target="../theme/themeOverride8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scitho\Desktop\Papers\ISCA_2009\FinalVersion\Excel\Final-Aggregate-noMEMLAT-Config1-MINAD-----forPowerPointPlot.xlsx" TargetMode="External"/><Relationship Id="rId1" Type="http://schemas.openxmlformats.org/officeDocument/2006/relationships/themeOverride" Target="../theme/themeOverride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Users\moscitho\Desktop\Papers\ISCA_2009\FinalVersion\Excel\Final-Aggregate-noMEMLAT-Config1-MINAD-----forPowerPointPlot.xlsx" TargetMode="External"/><Relationship Id="rId1" Type="http://schemas.openxmlformats.org/officeDocument/2006/relationships/themeOverride" Target="../theme/themeOverride10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vr\cfallin\Research\CHIPPER\hpca17-presentation\data_v2.xlsx" TargetMode="External"/><Relationship Id="rId1" Type="http://schemas.openxmlformats.org/officeDocument/2006/relationships/themeOverride" Target="../theme/themeOverride1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102013796947901"/>
          <c:y val="4.2141294838145424E-2"/>
          <c:w val="0.83391029661115512"/>
          <c:h val="0.69973875833614207"/>
        </c:manualLayout>
      </c:layout>
      <c:lineChart>
        <c:grouping val="standard"/>
        <c:ser>
          <c:idx val="0"/>
          <c:order val="0"/>
          <c:tx>
            <c:strRef>
              <c:f>'Comparison-uni'!$N$5</c:f>
              <c:strCache>
                <c:ptCount val="1"/>
                <c:pt idx="0">
                  <c:v>FLIT-2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'Comparison-uni'!$J$6:$J$51</c:f>
              <c:numCache>
                <c:formatCode>General</c:formatCode>
                <c:ptCount val="46"/>
                <c:pt idx="0">
                  <c:v>0</c:v>
                </c:pt>
                <c:pt idx="1">
                  <c:v>8.0000000000000016E-2</c:v>
                </c:pt>
                <c:pt idx="2">
                  <c:v>0.16</c:v>
                </c:pt>
                <c:pt idx="3">
                  <c:v>7.0000000000000007E-2</c:v>
                </c:pt>
                <c:pt idx="4">
                  <c:v>8.0000000000000016E-2</c:v>
                </c:pt>
                <c:pt idx="5">
                  <c:v>9.0000000000000011E-2</c:v>
                </c:pt>
                <c:pt idx="6">
                  <c:v>0.1</c:v>
                </c:pt>
                <c:pt idx="7">
                  <c:v>0.11</c:v>
                </c:pt>
                <c:pt idx="8">
                  <c:v>0.12000000000000001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0.15000000000000002</c:v>
                </c:pt>
                <c:pt idx="12">
                  <c:v>0.16</c:v>
                </c:pt>
                <c:pt idx="13">
                  <c:v>0.17</c:v>
                </c:pt>
                <c:pt idx="14">
                  <c:v>0.18000000000000002</c:v>
                </c:pt>
                <c:pt idx="15">
                  <c:v>0.19</c:v>
                </c:pt>
                <c:pt idx="16">
                  <c:v>0.2</c:v>
                </c:pt>
                <c:pt idx="17">
                  <c:v>0.21000000000000002</c:v>
                </c:pt>
                <c:pt idx="18">
                  <c:v>0.22</c:v>
                </c:pt>
                <c:pt idx="19">
                  <c:v>0.23</c:v>
                </c:pt>
                <c:pt idx="20">
                  <c:v>0.24000000000000002</c:v>
                </c:pt>
                <c:pt idx="21">
                  <c:v>0.25</c:v>
                </c:pt>
                <c:pt idx="22">
                  <c:v>0.26</c:v>
                </c:pt>
                <c:pt idx="23">
                  <c:v>0.27</c:v>
                </c:pt>
                <c:pt idx="24">
                  <c:v>0.28000000000000003</c:v>
                </c:pt>
                <c:pt idx="25">
                  <c:v>0.29000000000000004</c:v>
                </c:pt>
                <c:pt idx="26">
                  <c:v>0.30000000000000004</c:v>
                </c:pt>
                <c:pt idx="27">
                  <c:v>0.31000000000000005</c:v>
                </c:pt>
                <c:pt idx="28">
                  <c:v>0.32000000000000006</c:v>
                </c:pt>
                <c:pt idx="29">
                  <c:v>0.33000000000000007</c:v>
                </c:pt>
                <c:pt idx="30">
                  <c:v>0.34</c:v>
                </c:pt>
                <c:pt idx="31">
                  <c:v>0.35000000000000003</c:v>
                </c:pt>
                <c:pt idx="32">
                  <c:v>0.36000000000000004</c:v>
                </c:pt>
                <c:pt idx="33">
                  <c:v>0.37000000000000005</c:v>
                </c:pt>
                <c:pt idx="34">
                  <c:v>0.38000000000000006</c:v>
                </c:pt>
                <c:pt idx="35">
                  <c:v>0.39000000000000007</c:v>
                </c:pt>
                <c:pt idx="36">
                  <c:v>0.4</c:v>
                </c:pt>
                <c:pt idx="37">
                  <c:v>0.41000000000000003</c:v>
                </c:pt>
                <c:pt idx="38">
                  <c:v>0.42000000000000004</c:v>
                </c:pt>
                <c:pt idx="39">
                  <c:v>0.43000000000000005</c:v>
                </c:pt>
                <c:pt idx="40">
                  <c:v>0.44</c:v>
                </c:pt>
                <c:pt idx="41">
                  <c:v>0.45</c:v>
                </c:pt>
                <c:pt idx="42">
                  <c:v>0.46</c:v>
                </c:pt>
                <c:pt idx="43">
                  <c:v>0.47000000000000003</c:v>
                </c:pt>
                <c:pt idx="44">
                  <c:v>0.48000000000000004</c:v>
                </c:pt>
                <c:pt idx="45">
                  <c:v>0.49000000000000005</c:v>
                </c:pt>
              </c:numCache>
            </c:numRef>
          </c:cat>
          <c:val>
            <c:numRef>
              <c:f>'Comparison-uni'!$N$6:$N$51</c:f>
              <c:numCache>
                <c:formatCode>General</c:formatCode>
                <c:ptCount val="46"/>
                <c:pt idx="0">
                  <c:v>29.0346716041281</c:v>
                </c:pt>
                <c:pt idx="1">
                  <c:v>29.0346716041281</c:v>
                </c:pt>
                <c:pt idx="2">
                  <c:v>29.0346716041281</c:v>
                </c:pt>
                <c:pt idx="3">
                  <c:v>29.0346716041281</c:v>
                </c:pt>
                <c:pt idx="4">
                  <c:v>29.0346716041281</c:v>
                </c:pt>
                <c:pt idx="5">
                  <c:v>29.314199206950001</c:v>
                </c:pt>
                <c:pt idx="6">
                  <c:v>29.584773940325675</c:v>
                </c:pt>
                <c:pt idx="7">
                  <c:v>29.882875665479201</c:v>
                </c:pt>
                <c:pt idx="8">
                  <c:v>30.264137873563541</c:v>
                </c:pt>
                <c:pt idx="9">
                  <c:v>30.647817307692325</c:v>
                </c:pt>
                <c:pt idx="10">
                  <c:v>31.037138392857123</c:v>
                </c:pt>
                <c:pt idx="11">
                  <c:v>31.529083090974186</c:v>
                </c:pt>
                <c:pt idx="12">
                  <c:v>32.048507433535704</c:v>
                </c:pt>
                <c:pt idx="13">
                  <c:v>32.514036558285888</c:v>
                </c:pt>
                <c:pt idx="14">
                  <c:v>33.042409427711988</c:v>
                </c:pt>
                <c:pt idx="15">
                  <c:v>33.621374201485501</c:v>
                </c:pt>
                <c:pt idx="16">
                  <c:v>34.245392983146935</c:v>
                </c:pt>
                <c:pt idx="17">
                  <c:v>34.864675997988101</c:v>
                </c:pt>
                <c:pt idx="18">
                  <c:v>35.534907571285032</c:v>
                </c:pt>
                <c:pt idx="19">
                  <c:v>36.3327418478261</c:v>
                </c:pt>
                <c:pt idx="20">
                  <c:v>37.187382812500012</c:v>
                </c:pt>
                <c:pt idx="21">
                  <c:v>38.05446945530489</c:v>
                </c:pt>
                <c:pt idx="22">
                  <c:v>39.132743915923967</c:v>
                </c:pt>
                <c:pt idx="23">
                  <c:v>40.268643967750201</c:v>
                </c:pt>
                <c:pt idx="24">
                  <c:v>41.859507323627987</c:v>
                </c:pt>
                <c:pt idx="25">
                  <c:v>43.841797754745841</c:v>
                </c:pt>
                <c:pt idx="26">
                  <c:v>48.211160740327202</c:v>
                </c:pt>
                <c:pt idx="27">
                  <c:v>101</c:v>
                </c:pt>
                <c:pt idx="28">
                  <c:v>101</c:v>
                </c:pt>
                <c:pt idx="29">
                  <c:v>101</c:v>
                </c:pt>
                <c:pt idx="30">
                  <c:v>101</c:v>
                </c:pt>
                <c:pt idx="31">
                  <c:v>101</c:v>
                </c:pt>
                <c:pt idx="32">
                  <c:v>101</c:v>
                </c:pt>
                <c:pt idx="33">
                  <c:v>101</c:v>
                </c:pt>
                <c:pt idx="34">
                  <c:v>101</c:v>
                </c:pt>
                <c:pt idx="35">
                  <c:v>101</c:v>
                </c:pt>
                <c:pt idx="36">
                  <c:v>101</c:v>
                </c:pt>
                <c:pt idx="37">
                  <c:v>101</c:v>
                </c:pt>
                <c:pt idx="38">
                  <c:v>101</c:v>
                </c:pt>
                <c:pt idx="39">
                  <c:v>101</c:v>
                </c:pt>
                <c:pt idx="40">
                  <c:v>101</c:v>
                </c:pt>
                <c:pt idx="41">
                  <c:v>101</c:v>
                </c:pt>
                <c:pt idx="42">
                  <c:v>101</c:v>
                </c:pt>
                <c:pt idx="43">
                  <c:v>101</c:v>
                </c:pt>
                <c:pt idx="44">
                  <c:v>101</c:v>
                </c:pt>
                <c:pt idx="45">
                  <c:v>101</c:v>
                </c:pt>
              </c:numCache>
            </c:numRef>
          </c:val>
        </c:ser>
        <c:ser>
          <c:idx val="1"/>
          <c:order val="1"/>
          <c:tx>
            <c:strRef>
              <c:f>'Comparison-uni'!$O$5</c:f>
              <c:strCache>
                <c:ptCount val="1"/>
                <c:pt idx="0">
                  <c:v>WORM-2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'Comparison-uni'!$J$6:$J$51</c:f>
              <c:numCache>
                <c:formatCode>General</c:formatCode>
                <c:ptCount val="46"/>
                <c:pt idx="0">
                  <c:v>0</c:v>
                </c:pt>
                <c:pt idx="1">
                  <c:v>8.0000000000000016E-2</c:v>
                </c:pt>
                <c:pt idx="2">
                  <c:v>0.16</c:v>
                </c:pt>
                <c:pt idx="3">
                  <c:v>7.0000000000000007E-2</c:v>
                </c:pt>
                <c:pt idx="4">
                  <c:v>8.0000000000000016E-2</c:v>
                </c:pt>
                <c:pt idx="5">
                  <c:v>9.0000000000000011E-2</c:v>
                </c:pt>
                <c:pt idx="6">
                  <c:v>0.1</c:v>
                </c:pt>
                <c:pt idx="7">
                  <c:v>0.11</c:v>
                </c:pt>
                <c:pt idx="8">
                  <c:v>0.12000000000000001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0.15000000000000002</c:v>
                </c:pt>
                <c:pt idx="12">
                  <c:v>0.16</c:v>
                </c:pt>
                <c:pt idx="13">
                  <c:v>0.17</c:v>
                </c:pt>
                <c:pt idx="14">
                  <c:v>0.18000000000000002</c:v>
                </c:pt>
                <c:pt idx="15">
                  <c:v>0.19</c:v>
                </c:pt>
                <c:pt idx="16">
                  <c:v>0.2</c:v>
                </c:pt>
                <c:pt idx="17">
                  <c:v>0.21000000000000002</c:v>
                </c:pt>
                <c:pt idx="18">
                  <c:v>0.22</c:v>
                </c:pt>
                <c:pt idx="19">
                  <c:v>0.23</c:v>
                </c:pt>
                <c:pt idx="20">
                  <c:v>0.24000000000000002</c:v>
                </c:pt>
                <c:pt idx="21">
                  <c:v>0.25</c:v>
                </c:pt>
                <c:pt idx="22">
                  <c:v>0.26</c:v>
                </c:pt>
                <c:pt idx="23">
                  <c:v>0.27</c:v>
                </c:pt>
                <c:pt idx="24">
                  <c:v>0.28000000000000003</c:v>
                </c:pt>
                <c:pt idx="25">
                  <c:v>0.29000000000000004</c:v>
                </c:pt>
                <c:pt idx="26">
                  <c:v>0.30000000000000004</c:v>
                </c:pt>
                <c:pt idx="27">
                  <c:v>0.31000000000000005</c:v>
                </c:pt>
                <c:pt idx="28">
                  <c:v>0.32000000000000006</c:v>
                </c:pt>
                <c:pt idx="29">
                  <c:v>0.33000000000000007</c:v>
                </c:pt>
                <c:pt idx="30">
                  <c:v>0.34</c:v>
                </c:pt>
                <c:pt idx="31">
                  <c:v>0.35000000000000003</c:v>
                </c:pt>
                <c:pt idx="32">
                  <c:v>0.36000000000000004</c:v>
                </c:pt>
                <c:pt idx="33">
                  <c:v>0.37000000000000005</c:v>
                </c:pt>
                <c:pt idx="34">
                  <c:v>0.38000000000000006</c:v>
                </c:pt>
                <c:pt idx="35">
                  <c:v>0.39000000000000007</c:v>
                </c:pt>
                <c:pt idx="36">
                  <c:v>0.4</c:v>
                </c:pt>
                <c:pt idx="37">
                  <c:v>0.41000000000000003</c:v>
                </c:pt>
                <c:pt idx="38">
                  <c:v>0.42000000000000004</c:v>
                </c:pt>
                <c:pt idx="39">
                  <c:v>0.43000000000000005</c:v>
                </c:pt>
                <c:pt idx="40">
                  <c:v>0.44</c:v>
                </c:pt>
                <c:pt idx="41">
                  <c:v>0.45</c:v>
                </c:pt>
                <c:pt idx="42">
                  <c:v>0.46</c:v>
                </c:pt>
                <c:pt idx="43">
                  <c:v>0.47000000000000003</c:v>
                </c:pt>
                <c:pt idx="44">
                  <c:v>0.48000000000000004</c:v>
                </c:pt>
                <c:pt idx="45">
                  <c:v>0.49000000000000005</c:v>
                </c:pt>
              </c:numCache>
            </c:numRef>
          </c:cat>
          <c:val>
            <c:numRef>
              <c:f>'Comparison-uni'!$O$6:$O$51</c:f>
              <c:numCache>
                <c:formatCode>General</c:formatCode>
                <c:ptCount val="46"/>
                <c:pt idx="0">
                  <c:v>29.113514738166099</c:v>
                </c:pt>
                <c:pt idx="1">
                  <c:v>29.113514738166099</c:v>
                </c:pt>
                <c:pt idx="2">
                  <c:v>29.113514738166099</c:v>
                </c:pt>
                <c:pt idx="3">
                  <c:v>29.113514738166099</c:v>
                </c:pt>
                <c:pt idx="4">
                  <c:v>29.113514738166099</c:v>
                </c:pt>
                <c:pt idx="5">
                  <c:v>29.388886188290424</c:v>
                </c:pt>
                <c:pt idx="6">
                  <c:v>29.660704241196978</c:v>
                </c:pt>
                <c:pt idx="7">
                  <c:v>29.960210453349678</c:v>
                </c:pt>
                <c:pt idx="8">
                  <c:v>30.329368076207899</c:v>
                </c:pt>
                <c:pt idx="9">
                  <c:v>30.709105769230824</c:v>
                </c:pt>
                <c:pt idx="10">
                  <c:v>31.106828449492035</c:v>
                </c:pt>
                <c:pt idx="11">
                  <c:v>31.610053249556312</c:v>
                </c:pt>
                <c:pt idx="12">
                  <c:v>32.166473311068103</c:v>
                </c:pt>
                <c:pt idx="13">
                  <c:v>32.645296725759401</c:v>
                </c:pt>
                <c:pt idx="14">
                  <c:v>33.312335721056499</c:v>
                </c:pt>
                <c:pt idx="15">
                  <c:v>33.941141834593196</c:v>
                </c:pt>
                <c:pt idx="16">
                  <c:v>34.7541359116506</c:v>
                </c:pt>
                <c:pt idx="17">
                  <c:v>35.530060922437706</c:v>
                </c:pt>
                <c:pt idx="18">
                  <c:v>36.508025568181836</c:v>
                </c:pt>
                <c:pt idx="19">
                  <c:v>37.664865041127598</c:v>
                </c:pt>
                <c:pt idx="20">
                  <c:v>38.947526724912336</c:v>
                </c:pt>
                <c:pt idx="21">
                  <c:v>40.36400726994524</c:v>
                </c:pt>
                <c:pt idx="22">
                  <c:v>42.0964748019856</c:v>
                </c:pt>
                <c:pt idx="23">
                  <c:v>44.246945044363102</c:v>
                </c:pt>
                <c:pt idx="24">
                  <c:v>47.751872197284335</c:v>
                </c:pt>
                <c:pt idx="25">
                  <c:v>57.84508902978844</c:v>
                </c:pt>
                <c:pt idx="26">
                  <c:v>101</c:v>
                </c:pt>
                <c:pt idx="27">
                  <c:v>101</c:v>
                </c:pt>
                <c:pt idx="28">
                  <c:v>101</c:v>
                </c:pt>
                <c:pt idx="29">
                  <c:v>101</c:v>
                </c:pt>
                <c:pt idx="30">
                  <c:v>101</c:v>
                </c:pt>
                <c:pt idx="31">
                  <c:v>101</c:v>
                </c:pt>
                <c:pt idx="32">
                  <c:v>101</c:v>
                </c:pt>
                <c:pt idx="33">
                  <c:v>101</c:v>
                </c:pt>
                <c:pt idx="34">
                  <c:v>101</c:v>
                </c:pt>
                <c:pt idx="35">
                  <c:v>101</c:v>
                </c:pt>
                <c:pt idx="36">
                  <c:v>101</c:v>
                </c:pt>
                <c:pt idx="37">
                  <c:v>101</c:v>
                </c:pt>
                <c:pt idx="38">
                  <c:v>101</c:v>
                </c:pt>
                <c:pt idx="39">
                  <c:v>101</c:v>
                </c:pt>
                <c:pt idx="40">
                  <c:v>101</c:v>
                </c:pt>
                <c:pt idx="41">
                  <c:v>101</c:v>
                </c:pt>
                <c:pt idx="42">
                  <c:v>101</c:v>
                </c:pt>
                <c:pt idx="43">
                  <c:v>101</c:v>
                </c:pt>
                <c:pt idx="44">
                  <c:v>101</c:v>
                </c:pt>
                <c:pt idx="45">
                  <c:v>101</c:v>
                </c:pt>
              </c:numCache>
            </c:numRef>
          </c:val>
        </c:ser>
        <c:ser>
          <c:idx val="2"/>
          <c:order val="2"/>
          <c:tx>
            <c:strRef>
              <c:f>'Comparison-uni'!$P$5</c:f>
              <c:strCache>
                <c:ptCount val="1"/>
                <c:pt idx="0">
                  <c:v>FLIT-1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'Comparison-uni'!$J$6:$J$51</c:f>
              <c:numCache>
                <c:formatCode>General</c:formatCode>
                <c:ptCount val="46"/>
                <c:pt idx="0">
                  <c:v>0</c:v>
                </c:pt>
                <c:pt idx="1">
                  <c:v>8.0000000000000016E-2</c:v>
                </c:pt>
                <c:pt idx="2">
                  <c:v>0.16</c:v>
                </c:pt>
                <c:pt idx="3">
                  <c:v>7.0000000000000007E-2</c:v>
                </c:pt>
                <c:pt idx="4">
                  <c:v>8.0000000000000016E-2</c:v>
                </c:pt>
                <c:pt idx="5">
                  <c:v>9.0000000000000011E-2</c:v>
                </c:pt>
                <c:pt idx="6">
                  <c:v>0.1</c:v>
                </c:pt>
                <c:pt idx="7">
                  <c:v>0.11</c:v>
                </c:pt>
                <c:pt idx="8">
                  <c:v>0.12000000000000001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0.15000000000000002</c:v>
                </c:pt>
                <c:pt idx="12">
                  <c:v>0.16</c:v>
                </c:pt>
                <c:pt idx="13">
                  <c:v>0.17</c:v>
                </c:pt>
                <c:pt idx="14">
                  <c:v>0.18000000000000002</c:v>
                </c:pt>
                <c:pt idx="15">
                  <c:v>0.19</c:v>
                </c:pt>
                <c:pt idx="16">
                  <c:v>0.2</c:v>
                </c:pt>
                <c:pt idx="17">
                  <c:v>0.21000000000000002</c:v>
                </c:pt>
                <c:pt idx="18">
                  <c:v>0.22</c:v>
                </c:pt>
                <c:pt idx="19">
                  <c:v>0.23</c:v>
                </c:pt>
                <c:pt idx="20">
                  <c:v>0.24000000000000002</c:v>
                </c:pt>
                <c:pt idx="21">
                  <c:v>0.25</c:v>
                </c:pt>
                <c:pt idx="22">
                  <c:v>0.26</c:v>
                </c:pt>
                <c:pt idx="23">
                  <c:v>0.27</c:v>
                </c:pt>
                <c:pt idx="24">
                  <c:v>0.28000000000000003</c:v>
                </c:pt>
                <c:pt idx="25">
                  <c:v>0.29000000000000004</c:v>
                </c:pt>
                <c:pt idx="26">
                  <c:v>0.30000000000000004</c:v>
                </c:pt>
                <c:pt idx="27">
                  <c:v>0.31000000000000005</c:v>
                </c:pt>
                <c:pt idx="28">
                  <c:v>0.32000000000000006</c:v>
                </c:pt>
                <c:pt idx="29">
                  <c:v>0.33000000000000007</c:v>
                </c:pt>
                <c:pt idx="30">
                  <c:v>0.34</c:v>
                </c:pt>
                <c:pt idx="31">
                  <c:v>0.35000000000000003</c:v>
                </c:pt>
                <c:pt idx="32">
                  <c:v>0.36000000000000004</c:v>
                </c:pt>
                <c:pt idx="33">
                  <c:v>0.37000000000000005</c:v>
                </c:pt>
                <c:pt idx="34">
                  <c:v>0.38000000000000006</c:v>
                </c:pt>
                <c:pt idx="35">
                  <c:v>0.39000000000000007</c:v>
                </c:pt>
                <c:pt idx="36">
                  <c:v>0.4</c:v>
                </c:pt>
                <c:pt idx="37">
                  <c:v>0.41000000000000003</c:v>
                </c:pt>
                <c:pt idx="38">
                  <c:v>0.42000000000000004</c:v>
                </c:pt>
                <c:pt idx="39">
                  <c:v>0.43000000000000005</c:v>
                </c:pt>
                <c:pt idx="40">
                  <c:v>0.44</c:v>
                </c:pt>
                <c:pt idx="41">
                  <c:v>0.45</c:v>
                </c:pt>
                <c:pt idx="42">
                  <c:v>0.46</c:v>
                </c:pt>
                <c:pt idx="43">
                  <c:v>0.47000000000000003</c:v>
                </c:pt>
                <c:pt idx="44">
                  <c:v>0.48000000000000004</c:v>
                </c:pt>
                <c:pt idx="45">
                  <c:v>0.49000000000000005</c:v>
                </c:pt>
              </c:numCache>
            </c:numRef>
          </c:cat>
          <c:val>
            <c:numRef>
              <c:f>'Comparison-uni'!$P$6:$P$51</c:f>
              <c:numCache>
                <c:formatCode>General</c:formatCode>
                <c:ptCount val="46"/>
                <c:pt idx="0">
                  <c:v>22.248115249099598</c:v>
                </c:pt>
                <c:pt idx="1">
                  <c:v>22.248115249099598</c:v>
                </c:pt>
                <c:pt idx="2">
                  <c:v>22.248115249099598</c:v>
                </c:pt>
                <c:pt idx="3">
                  <c:v>22.248115249099598</c:v>
                </c:pt>
                <c:pt idx="4">
                  <c:v>22.248115249099598</c:v>
                </c:pt>
                <c:pt idx="5">
                  <c:v>22.450499999999998</c:v>
                </c:pt>
                <c:pt idx="6">
                  <c:v>22.668218750000001</c:v>
                </c:pt>
                <c:pt idx="7">
                  <c:v>22.883835227272701</c:v>
                </c:pt>
                <c:pt idx="8">
                  <c:v>23.161385416666725</c:v>
                </c:pt>
                <c:pt idx="9">
                  <c:v>23.445923076922853</c:v>
                </c:pt>
                <c:pt idx="10">
                  <c:v>23.738161883205887</c:v>
                </c:pt>
                <c:pt idx="11">
                  <c:v>24.126815609869901</c:v>
                </c:pt>
                <c:pt idx="12">
                  <c:v>24.515458923988625</c:v>
                </c:pt>
                <c:pt idx="13">
                  <c:v>24.859923309105501</c:v>
                </c:pt>
                <c:pt idx="14">
                  <c:v>25.261013888888886</c:v>
                </c:pt>
                <c:pt idx="15">
                  <c:v>25.691465845619426</c:v>
                </c:pt>
                <c:pt idx="16">
                  <c:v>26.145440170499487</c:v>
                </c:pt>
                <c:pt idx="17">
                  <c:v>26.605449404761654</c:v>
                </c:pt>
                <c:pt idx="18">
                  <c:v>27.153393579031977</c:v>
                </c:pt>
                <c:pt idx="19">
                  <c:v>27.790910894263877</c:v>
                </c:pt>
                <c:pt idx="20">
                  <c:v>28.492333373263453</c:v>
                </c:pt>
                <c:pt idx="21">
                  <c:v>29.2032669918325</c:v>
                </c:pt>
                <c:pt idx="22">
                  <c:v>30.041336339728876</c:v>
                </c:pt>
                <c:pt idx="23">
                  <c:v>31.150525462963</c:v>
                </c:pt>
                <c:pt idx="24">
                  <c:v>32.5741648474784</c:v>
                </c:pt>
                <c:pt idx="25">
                  <c:v>34.47015530105476</c:v>
                </c:pt>
                <c:pt idx="26">
                  <c:v>39.804677490254932</c:v>
                </c:pt>
                <c:pt idx="27">
                  <c:v>101</c:v>
                </c:pt>
                <c:pt idx="28">
                  <c:v>101</c:v>
                </c:pt>
                <c:pt idx="29">
                  <c:v>101</c:v>
                </c:pt>
                <c:pt idx="30">
                  <c:v>101</c:v>
                </c:pt>
                <c:pt idx="31">
                  <c:v>101</c:v>
                </c:pt>
                <c:pt idx="32">
                  <c:v>101</c:v>
                </c:pt>
                <c:pt idx="33">
                  <c:v>101</c:v>
                </c:pt>
                <c:pt idx="34">
                  <c:v>101</c:v>
                </c:pt>
                <c:pt idx="35">
                  <c:v>101</c:v>
                </c:pt>
                <c:pt idx="36">
                  <c:v>101</c:v>
                </c:pt>
                <c:pt idx="37">
                  <c:v>101</c:v>
                </c:pt>
                <c:pt idx="38">
                  <c:v>101</c:v>
                </c:pt>
                <c:pt idx="39">
                  <c:v>101</c:v>
                </c:pt>
                <c:pt idx="40">
                  <c:v>101</c:v>
                </c:pt>
                <c:pt idx="41">
                  <c:v>101</c:v>
                </c:pt>
                <c:pt idx="42">
                  <c:v>101</c:v>
                </c:pt>
                <c:pt idx="43">
                  <c:v>101</c:v>
                </c:pt>
                <c:pt idx="44">
                  <c:v>101</c:v>
                </c:pt>
                <c:pt idx="45">
                  <c:v>101</c:v>
                </c:pt>
              </c:numCache>
            </c:numRef>
          </c:val>
        </c:ser>
        <c:ser>
          <c:idx val="3"/>
          <c:order val="3"/>
          <c:tx>
            <c:strRef>
              <c:f>'Comparison-uni'!$Q$5</c:f>
              <c:strCache>
                <c:ptCount val="1"/>
                <c:pt idx="0">
                  <c:v>WORM-1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'Comparison-uni'!$J$6:$J$51</c:f>
              <c:numCache>
                <c:formatCode>General</c:formatCode>
                <c:ptCount val="46"/>
                <c:pt idx="0">
                  <c:v>0</c:v>
                </c:pt>
                <c:pt idx="1">
                  <c:v>8.0000000000000016E-2</c:v>
                </c:pt>
                <c:pt idx="2">
                  <c:v>0.16</c:v>
                </c:pt>
                <c:pt idx="3">
                  <c:v>7.0000000000000007E-2</c:v>
                </c:pt>
                <c:pt idx="4">
                  <c:v>8.0000000000000016E-2</c:v>
                </c:pt>
                <c:pt idx="5">
                  <c:v>9.0000000000000011E-2</c:v>
                </c:pt>
                <c:pt idx="6">
                  <c:v>0.1</c:v>
                </c:pt>
                <c:pt idx="7">
                  <c:v>0.11</c:v>
                </c:pt>
                <c:pt idx="8">
                  <c:v>0.12000000000000001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0.15000000000000002</c:v>
                </c:pt>
                <c:pt idx="12">
                  <c:v>0.16</c:v>
                </c:pt>
                <c:pt idx="13">
                  <c:v>0.17</c:v>
                </c:pt>
                <c:pt idx="14">
                  <c:v>0.18000000000000002</c:v>
                </c:pt>
                <c:pt idx="15">
                  <c:v>0.19</c:v>
                </c:pt>
                <c:pt idx="16">
                  <c:v>0.2</c:v>
                </c:pt>
                <c:pt idx="17">
                  <c:v>0.21000000000000002</c:v>
                </c:pt>
                <c:pt idx="18">
                  <c:v>0.22</c:v>
                </c:pt>
                <c:pt idx="19">
                  <c:v>0.23</c:v>
                </c:pt>
                <c:pt idx="20">
                  <c:v>0.24000000000000002</c:v>
                </c:pt>
                <c:pt idx="21">
                  <c:v>0.25</c:v>
                </c:pt>
                <c:pt idx="22">
                  <c:v>0.26</c:v>
                </c:pt>
                <c:pt idx="23">
                  <c:v>0.27</c:v>
                </c:pt>
                <c:pt idx="24">
                  <c:v>0.28000000000000003</c:v>
                </c:pt>
                <c:pt idx="25">
                  <c:v>0.29000000000000004</c:v>
                </c:pt>
                <c:pt idx="26">
                  <c:v>0.30000000000000004</c:v>
                </c:pt>
                <c:pt idx="27">
                  <c:v>0.31000000000000005</c:v>
                </c:pt>
                <c:pt idx="28">
                  <c:v>0.32000000000000006</c:v>
                </c:pt>
                <c:pt idx="29">
                  <c:v>0.33000000000000007</c:v>
                </c:pt>
                <c:pt idx="30">
                  <c:v>0.34</c:v>
                </c:pt>
                <c:pt idx="31">
                  <c:v>0.35000000000000003</c:v>
                </c:pt>
                <c:pt idx="32">
                  <c:v>0.36000000000000004</c:v>
                </c:pt>
                <c:pt idx="33">
                  <c:v>0.37000000000000005</c:v>
                </c:pt>
                <c:pt idx="34">
                  <c:v>0.38000000000000006</c:v>
                </c:pt>
                <c:pt idx="35">
                  <c:v>0.39000000000000007</c:v>
                </c:pt>
                <c:pt idx="36">
                  <c:v>0.4</c:v>
                </c:pt>
                <c:pt idx="37">
                  <c:v>0.41000000000000003</c:v>
                </c:pt>
                <c:pt idx="38">
                  <c:v>0.42000000000000004</c:v>
                </c:pt>
                <c:pt idx="39">
                  <c:v>0.43000000000000005</c:v>
                </c:pt>
                <c:pt idx="40">
                  <c:v>0.44</c:v>
                </c:pt>
                <c:pt idx="41">
                  <c:v>0.45</c:v>
                </c:pt>
                <c:pt idx="42">
                  <c:v>0.46</c:v>
                </c:pt>
                <c:pt idx="43">
                  <c:v>0.47000000000000003</c:v>
                </c:pt>
                <c:pt idx="44">
                  <c:v>0.48000000000000004</c:v>
                </c:pt>
                <c:pt idx="45">
                  <c:v>0.49000000000000005</c:v>
                </c:pt>
              </c:numCache>
            </c:numRef>
          </c:cat>
          <c:val>
            <c:numRef>
              <c:f>'Comparison-uni'!$Q$6:$Q$51</c:f>
              <c:numCache>
                <c:formatCode>General</c:formatCode>
                <c:ptCount val="46"/>
                <c:pt idx="0">
                  <c:v>22.364705238980587</c:v>
                </c:pt>
                <c:pt idx="1">
                  <c:v>22.364705238980587</c:v>
                </c:pt>
                <c:pt idx="2">
                  <c:v>22.364705238980587</c:v>
                </c:pt>
                <c:pt idx="3">
                  <c:v>22.364705238980587</c:v>
                </c:pt>
                <c:pt idx="4">
                  <c:v>22.364705238980587</c:v>
                </c:pt>
                <c:pt idx="5">
                  <c:v>22.585006944444398</c:v>
                </c:pt>
                <c:pt idx="6">
                  <c:v>22.807901200617525</c:v>
                </c:pt>
                <c:pt idx="7">
                  <c:v>23.030340736700378</c:v>
                </c:pt>
                <c:pt idx="8">
                  <c:v>23.320125000000001</c:v>
                </c:pt>
                <c:pt idx="9">
                  <c:v>23.631384615384626</c:v>
                </c:pt>
                <c:pt idx="10">
                  <c:v>23.937933035714288</c:v>
                </c:pt>
                <c:pt idx="11">
                  <c:v>24.3374985937559</c:v>
                </c:pt>
                <c:pt idx="12">
                  <c:v>24.766340756481398</c:v>
                </c:pt>
                <c:pt idx="13">
                  <c:v>25.139558823529402</c:v>
                </c:pt>
                <c:pt idx="14">
                  <c:v>25.641069444444426</c:v>
                </c:pt>
                <c:pt idx="15">
                  <c:v>26.168638157894701</c:v>
                </c:pt>
                <c:pt idx="16">
                  <c:v>26.783818749999988</c:v>
                </c:pt>
                <c:pt idx="17">
                  <c:v>27.443883928571378</c:v>
                </c:pt>
                <c:pt idx="18">
                  <c:v>28.223627205604487</c:v>
                </c:pt>
                <c:pt idx="19">
                  <c:v>29.158387295755688</c:v>
                </c:pt>
                <c:pt idx="20">
                  <c:v>30.244149770053276</c:v>
                </c:pt>
                <c:pt idx="21">
                  <c:v>31.455220447795487</c:v>
                </c:pt>
                <c:pt idx="22">
                  <c:v>32.935680597689149</c:v>
                </c:pt>
                <c:pt idx="23">
                  <c:v>35.035036874829338</c:v>
                </c:pt>
                <c:pt idx="24">
                  <c:v>38.700670979147397</c:v>
                </c:pt>
                <c:pt idx="25">
                  <c:v>61.991443983956898</c:v>
                </c:pt>
                <c:pt idx="26">
                  <c:v>101</c:v>
                </c:pt>
                <c:pt idx="27">
                  <c:v>101</c:v>
                </c:pt>
                <c:pt idx="28">
                  <c:v>101</c:v>
                </c:pt>
                <c:pt idx="29">
                  <c:v>101</c:v>
                </c:pt>
                <c:pt idx="30">
                  <c:v>101</c:v>
                </c:pt>
                <c:pt idx="31">
                  <c:v>101</c:v>
                </c:pt>
                <c:pt idx="32">
                  <c:v>101</c:v>
                </c:pt>
                <c:pt idx="33">
                  <c:v>101</c:v>
                </c:pt>
                <c:pt idx="34">
                  <c:v>101</c:v>
                </c:pt>
                <c:pt idx="35">
                  <c:v>101</c:v>
                </c:pt>
                <c:pt idx="36">
                  <c:v>101</c:v>
                </c:pt>
                <c:pt idx="37">
                  <c:v>101</c:v>
                </c:pt>
                <c:pt idx="38">
                  <c:v>101</c:v>
                </c:pt>
                <c:pt idx="39">
                  <c:v>101</c:v>
                </c:pt>
                <c:pt idx="40">
                  <c:v>101</c:v>
                </c:pt>
                <c:pt idx="41">
                  <c:v>101</c:v>
                </c:pt>
                <c:pt idx="42">
                  <c:v>101</c:v>
                </c:pt>
                <c:pt idx="43">
                  <c:v>101</c:v>
                </c:pt>
                <c:pt idx="44">
                  <c:v>101</c:v>
                </c:pt>
                <c:pt idx="45">
                  <c:v>101</c:v>
                </c:pt>
              </c:numCache>
            </c:numRef>
          </c:val>
        </c:ser>
        <c:ser>
          <c:idx val="4"/>
          <c:order val="4"/>
          <c:tx>
            <c:strRef>
              <c:f>'Comparison-uni'!$R$5</c:f>
              <c:strCache>
                <c:ptCount val="1"/>
                <c:pt idx="0">
                  <c:v>MIN-AD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'Comparison-uni'!$J$6:$J$51</c:f>
              <c:numCache>
                <c:formatCode>General</c:formatCode>
                <c:ptCount val="46"/>
                <c:pt idx="0">
                  <c:v>0</c:v>
                </c:pt>
                <c:pt idx="1">
                  <c:v>8.0000000000000016E-2</c:v>
                </c:pt>
                <c:pt idx="2">
                  <c:v>0.16</c:v>
                </c:pt>
                <c:pt idx="3">
                  <c:v>7.0000000000000007E-2</c:v>
                </c:pt>
                <c:pt idx="4">
                  <c:v>8.0000000000000016E-2</c:v>
                </c:pt>
                <c:pt idx="5">
                  <c:v>9.0000000000000011E-2</c:v>
                </c:pt>
                <c:pt idx="6">
                  <c:v>0.1</c:v>
                </c:pt>
                <c:pt idx="7">
                  <c:v>0.11</c:v>
                </c:pt>
                <c:pt idx="8">
                  <c:v>0.12000000000000001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0.15000000000000002</c:v>
                </c:pt>
                <c:pt idx="12">
                  <c:v>0.16</c:v>
                </c:pt>
                <c:pt idx="13">
                  <c:v>0.17</c:v>
                </c:pt>
                <c:pt idx="14">
                  <c:v>0.18000000000000002</c:v>
                </c:pt>
                <c:pt idx="15">
                  <c:v>0.19</c:v>
                </c:pt>
                <c:pt idx="16">
                  <c:v>0.2</c:v>
                </c:pt>
                <c:pt idx="17">
                  <c:v>0.21000000000000002</c:v>
                </c:pt>
                <c:pt idx="18">
                  <c:v>0.22</c:v>
                </c:pt>
                <c:pt idx="19">
                  <c:v>0.23</c:v>
                </c:pt>
                <c:pt idx="20">
                  <c:v>0.24000000000000002</c:v>
                </c:pt>
                <c:pt idx="21">
                  <c:v>0.25</c:v>
                </c:pt>
                <c:pt idx="22">
                  <c:v>0.26</c:v>
                </c:pt>
                <c:pt idx="23">
                  <c:v>0.27</c:v>
                </c:pt>
                <c:pt idx="24">
                  <c:v>0.28000000000000003</c:v>
                </c:pt>
                <c:pt idx="25">
                  <c:v>0.29000000000000004</c:v>
                </c:pt>
                <c:pt idx="26">
                  <c:v>0.30000000000000004</c:v>
                </c:pt>
                <c:pt idx="27">
                  <c:v>0.31000000000000005</c:v>
                </c:pt>
                <c:pt idx="28">
                  <c:v>0.32000000000000006</c:v>
                </c:pt>
                <c:pt idx="29">
                  <c:v>0.33000000000000007</c:v>
                </c:pt>
                <c:pt idx="30">
                  <c:v>0.34</c:v>
                </c:pt>
                <c:pt idx="31">
                  <c:v>0.35000000000000003</c:v>
                </c:pt>
                <c:pt idx="32">
                  <c:v>0.36000000000000004</c:v>
                </c:pt>
                <c:pt idx="33">
                  <c:v>0.37000000000000005</c:v>
                </c:pt>
                <c:pt idx="34">
                  <c:v>0.38000000000000006</c:v>
                </c:pt>
                <c:pt idx="35">
                  <c:v>0.39000000000000007</c:v>
                </c:pt>
                <c:pt idx="36">
                  <c:v>0.4</c:v>
                </c:pt>
                <c:pt idx="37">
                  <c:v>0.41000000000000003</c:v>
                </c:pt>
                <c:pt idx="38">
                  <c:v>0.42000000000000004</c:v>
                </c:pt>
                <c:pt idx="39">
                  <c:v>0.43000000000000005</c:v>
                </c:pt>
                <c:pt idx="40">
                  <c:v>0.44</c:v>
                </c:pt>
                <c:pt idx="41">
                  <c:v>0.45</c:v>
                </c:pt>
                <c:pt idx="42">
                  <c:v>0.46</c:v>
                </c:pt>
                <c:pt idx="43">
                  <c:v>0.47000000000000003</c:v>
                </c:pt>
                <c:pt idx="44">
                  <c:v>0.48000000000000004</c:v>
                </c:pt>
                <c:pt idx="45">
                  <c:v>0.49000000000000005</c:v>
                </c:pt>
              </c:numCache>
            </c:numRef>
          </c:cat>
          <c:val>
            <c:numRef>
              <c:f>'Comparison-uni'!$R$6:$R$51</c:f>
              <c:numCache>
                <c:formatCode>General</c:formatCode>
                <c:ptCount val="46"/>
                <c:pt idx="0">
                  <c:v>28.369937499999999</c:v>
                </c:pt>
                <c:pt idx="1">
                  <c:v>28.369937499999999</c:v>
                </c:pt>
                <c:pt idx="2">
                  <c:v>28.369937499999999</c:v>
                </c:pt>
                <c:pt idx="3">
                  <c:v>28.369937499999999</c:v>
                </c:pt>
                <c:pt idx="4">
                  <c:v>28.369937499999999</c:v>
                </c:pt>
                <c:pt idx="5">
                  <c:v>28.53875</c:v>
                </c:pt>
                <c:pt idx="6">
                  <c:v>28.645889713189298</c:v>
                </c:pt>
                <c:pt idx="7">
                  <c:v>28.863990181929786</c:v>
                </c:pt>
                <c:pt idx="8">
                  <c:v>29.026312499999985</c:v>
                </c:pt>
                <c:pt idx="9">
                  <c:v>29.202878832313285</c:v>
                </c:pt>
                <c:pt idx="10">
                  <c:v>29.410571428571401</c:v>
                </c:pt>
                <c:pt idx="11">
                  <c:v>29.605457454521186</c:v>
                </c:pt>
                <c:pt idx="12">
                  <c:v>29.785520369060976</c:v>
                </c:pt>
                <c:pt idx="13">
                  <c:v>30.056779411764687</c:v>
                </c:pt>
                <c:pt idx="14">
                  <c:v>30.296502442699886</c:v>
                </c:pt>
                <c:pt idx="15">
                  <c:v>30.556613300614099</c:v>
                </c:pt>
                <c:pt idx="16">
                  <c:v>30.853738871198086</c:v>
                </c:pt>
                <c:pt idx="17">
                  <c:v>31.066987895869385</c:v>
                </c:pt>
                <c:pt idx="18">
                  <c:v>31.340409030604878</c:v>
                </c:pt>
                <c:pt idx="19">
                  <c:v>31.632869840734987</c:v>
                </c:pt>
                <c:pt idx="20">
                  <c:v>31.969127764959598</c:v>
                </c:pt>
                <c:pt idx="21">
                  <c:v>32.280995392534635</c:v>
                </c:pt>
                <c:pt idx="22">
                  <c:v>32.587300061057185</c:v>
                </c:pt>
                <c:pt idx="23">
                  <c:v>33.022414248082235</c:v>
                </c:pt>
                <c:pt idx="24">
                  <c:v>33.387873768984136</c:v>
                </c:pt>
                <c:pt idx="25">
                  <c:v>33.787160858873811</c:v>
                </c:pt>
                <c:pt idx="26">
                  <c:v>34.220805329977914</c:v>
                </c:pt>
                <c:pt idx="27">
                  <c:v>34.646696989125012</c:v>
                </c:pt>
                <c:pt idx="28">
                  <c:v>35.204152303200203</c:v>
                </c:pt>
                <c:pt idx="29">
                  <c:v>35.849370459314279</c:v>
                </c:pt>
                <c:pt idx="30">
                  <c:v>36.331808213587799</c:v>
                </c:pt>
                <c:pt idx="31">
                  <c:v>36.953398463936736</c:v>
                </c:pt>
                <c:pt idx="32">
                  <c:v>37.788681656171903</c:v>
                </c:pt>
                <c:pt idx="33">
                  <c:v>38.460601484454386</c:v>
                </c:pt>
                <c:pt idx="34">
                  <c:v>39.501754928437705</c:v>
                </c:pt>
                <c:pt idx="35">
                  <c:v>40.469242085762232</c:v>
                </c:pt>
                <c:pt idx="36">
                  <c:v>41.639650126640007</c:v>
                </c:pt>
                <c:pt idx="37">
                  <c:v>43.061205419479201</c:v>
                </c:pt>
                <c:pt idx="38">
                  <c:v>44.615853477062281</c:v>
                </c:pt>
                <c:pt idx="39">
                  <c:v>46.626914417524311</c:v>
                </c:pt>
                <c:pt idx="40">
                  <c:v>49.546243410894341</c:v>
                </c:pt>
                <c:pt idx="41">
                  <c:v>54.27817484347316</c:v>
                </c:pt>
                <c:pt idx="42">
                  <c:v>61.288781823962395</c:v>
                </c:pt>
                <c:pt idx="43">
                  <c:v>82.574799568618701</c:v>
                </c:pt>
                <c:pt idx="44">
                  <c:v>101</c:v>
                </c:pt>
                <c:pt idx="45">
                  <c:v>101</c:v>
                </c:pt>
              </c:numCache>
            </c:numRef>
          </c:val>
        </c:ser>
        <c:dLbls/>
        <c:marker val="1"/>
        <c:axId val="379953920"/>
        <c:axId val="379955840"/>
      </c:lineChart>
      <c:catAx>
        <c:axId val="3799539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Injection Rate (flits per cycle per node)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79955840"/>
        <c:crosses val="autoZero"/>
        <c:auto val="1"/>
        <c:lblAlgn val="ctr"/>
        <c:lblOffset val="0"/>
      </c:catAx>
      <c:valAx>
        <c:axId val="379955840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Average Latency 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799539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9026548672566"/>
          <c:y val="5.79388665910925E-2"/>
          <c:w val="0.26848094209462808"/>
          <c:h val="0.37103873688940708"/>
        </c:manualLayout>
      </c:layout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Multiprogrammed</a:t>
            </a:r>
            <a:r>
              <a:rPr lang="en-US" baseline="0" dirty="0"/>
              <a:t> (</a:t>
            </a:r>
            <a:r>
              <a:rPr lang="en-US" baseline="0" dirty="0" smtClean="0"/>
              <a:t>subset of 49 total)</a:t>
            </a:r>
            <a:endParaRPr lang="en-US" dirty="0"/>
          </a:p>
        </c:rich>
      </c:tx>
      <c:layout>
        <c:manualLayout>
          <c:xMode val="edge"/>
          <c:yMode val="edge"/>
          <c:x val="0.12457808398950102"/>
          <c:y val="1.4285714285714303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Sheet2!$C$1</c:f>
              <c:strCache>
                <c:ptCount val="1"/>
                <c:pt idx="0">
                  <c:v>Buffered</c:v>
                </c:pt>
              </c:strCache>
            </c:strRef>
          </c:tx>
          <c:cat>
            <c:strRef>
              <c:f>Sheet2!$A$2:$A$16</c:f>
              <c:strCache>
                <c:ptCount val="15"/>
                <c:pt idx="0">
                  <c:v>perlbench</c:v>
                </c:pt>
                <c:pt idx="1">
                  <c:v>tonto</c:v>
                </c:pt>
                <c:pt idx="2">
                  <c:v>gcc</c:v>
                </c:pt>
                <c:pt idx="3">
                  <c:v>h264ref</c:v>
                </c:pt>
                <c:pt idx="4">
                  <c:v>vpr</c:v>
                </c:pt>
                <c:pt idx="5">
                  <c:v>search.1</c:v>
                </c:pt>
                <c:pt idx="6">
                  <c:v>MIX.5</c:v>
                </c:pt>
                <c:pt idx="7">
                  <c:v>MIX.2</c:v>
                </c:pt>
                <c:pt idx="8">
                  <c:v>MIX.8</c:v>
                </c:pt>
                <c:pt idx="9">
                  <c:v>MIX.0</c:v>
                </c:pt>
                <c:pt idx="10">
                  <c:v>MIX.6</c:v>
                </c:pt>
                <c:pt idx="11">
                  <c:v>GemsFDTD</c:v>
                </c:pt>
                <c:pt idx="12">
                  <c:v>stream</c:v>
                </c:pt>
                <c:pt idx="13">
                  <c:v>mcf</c:v>
                </c:pt>
                <c:pt idx="14">
                  <c:v>AVG (full set)</c:v>
                </c:pt>
              </c:strCache>
            </c:strRef>
          </c:cat>
          <c:val>
            <c:numRef>
              <c:f>Sheet2!$C$2:$C$16</c:f>
              <c:numCache>
                <c:formatCode>General</c:formatCode>
                <c:ptCount val="15"/>
                <c:pt idx="0">
                  <c:v>63.979692979399999</c:v>
                </c:pt>
                <c:pt idx="1">
                  <c:v>63.679135957200003</c:v>
                </c:pt>
                <c:pt idx="2">
                  <c:v>63.573248588199995</c:v>
                </c:pt>
                <c:pt idx="3">
                  <c:v>63.360877231799996</c:v>
                </c:pt>
                <c:pt idx="4">
                  <c:v>61.179472322900217</c:v>
                </c:pt>
                <c:pt idx="5">
                  <c:v>60.500301437299996</c:v>
                </c:pt>
                <c:pt idx="6">
                  <c:v>60.473700130700003</c:v>
                </c:pt>
                <c:pt idx="7">
                  <c:v>60.288652015900013</c:v>
                </c:pt>
                <c:pt idx="8">
                  <c:v>57.785497453699527</c:v>
                </c:pt>
                <c:pt idx="9">
                  <c:v>57.685922821100149</c:v>
                </c:pt>
                <c:pt idx="10">
                  <c:v>57.486354603599992</c:v>
                </c:pt>
                <c:pt idx="11">
                  <c:v>48.057676171999837</c:v>
                </c:pt>
                <c:pt idx="12">
                  <c:v>41.991616553899945</c:v>
                </c:pt>
                <c:pt idx="13">
                  <c:v>22.571405367900031</c:v>
                </c:pt>
                <c:pt idx="14">
                  <c:v>55.530654013599992</c:v>
                </c:pt>
              </c:numCache>
            </c:numRef>
          </c:val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BLESS</c:v>
                </c:pt>
              </c:strCache>
            </c:strRef>
          </c:tx>
          <c:cat>
            <c:strRef>
              <c:f>Sheet2!$A$2:$A$16</c:f>
              <c:strCache>
                <c:ptCount val="15"/>
                <c:pt idx="0">
                  <c:v>perlbench</c:v>
                </c:pt>
                <c:pt idx="1">
                  <c:v>tonto</c:v>
                </c:pt>
                <c:pt idx="2">
                  <c:v>gcc</c:v>
                </c:pt>
                <c:pt idx="3">
                  <c:v>h264ref</c:v>
                </c:pt>
                <c:pt idx="4">
                  <c:v>vpr</c:v>
                </c:pt>
                <c:pt idx="5">
                  <c:v>search.1</c:v>
                </c:pt>
                <c:pt idx="6">
                  <c:v>MIX.5</c:v>
                </c:pt>
                <c:pt idx="7">
                  <c:v>MIX.2</c:v>
                </c:pt>
                <c:pt idx="8">
                  <c:v>MIX.8</c:v>
                </c:pt>
                <c:pt idx="9">
                  <c:v>MIX.0</c:v>
                </c:pt>
                <c:pt idx="10">
                  <c:v>MIX.6</c:v>
                </c:pt>
                <c:pt idx="11">
                  <c:v>GemsFDTD</c:v>
                </c:pt>
                <c:pt idx="12">
                  <c:v>stream</c:v>
                </c:pt>
                <c:pt idx="13">
                  <c:v>mcf</c:v>
                </c:pt>
                <c:pt idx="14">
                  <c:v>AVG (full set)</c:v>
                </c:pt>
              </c:strCache>
            </c:strRef>
          </c:cat>
          <c:val>
            <c:numRef>
              <c:f>Sheet2!$D$2:$D$16</c:f>
              <c:numCache>
                <c:formatCode>General</c:formatCode>
                <c:ptCount val="15"/>
                <c:pt idx="0">
                  <c:v>63.989159908900113</c:v>
                </c:pt>
                <c:pt idx="1">
                  <c:v>63.816087854099564</c:v>
                </c:pt>
                <c:pt idx="2">
                  <c:v>63.764915105700013</c:v>
                </c:pt>
                <c:pt idx="3">
                  <c:v>63.649020914300003</c:v>
                </c:pt>
                <c:pt idx="4">
                  <c:v>61.66335194030021</c:v>
                </c:pt>
                <c:pt idx="5">
                  <c:v>60.097774187900001</c:v>
                </c:pt>
                <c:pt idx="6">
                  <c:v>60.03445524490018</c:v>
                </c:pt>
                <c:pt idx="7">
                  <c:v>60.197735929500269</c:v>
                </c:pt>
                <c:pt idx="8">
                  <c:v>56.454425633299614</c:v>
                </c:pt>
                <c:pt idx="9">
                  <c:v>56.456838224800002</c:v>
                </c:pt>
                <c:pt idx="10">
                  <c:v>56.632699139900012</c:v>
                </c:pt>
                <c:pt idx="11">
                  <c:v>43.585925546700011</c:v>
                </c:pt>
                <c:pt idx="12">
                  <c:v>31.5999925172</c:v>
                </c:pt>
                <c:pt idx="13">
                  <c:v>15.465601000900021</c:v>
                </c:pt>
                <c:pt idx="14">
                  <c:v>53.481386286699838</c:v>
                </c:pt>
              </c:numCache>
            </c:numRef>
          </c:val>
        </c:ser>
        <c:ser>
          <c:idx val="2"/>
          <c:order val="2"/>
          <c:tx>
            <c:strRef>
              <c:f>Sheet2!$E$1</c:f>
              <c:strCache>
                <c:ptCount val="1"/>
                <c:pt idx="0">
                  <c:v>CHIPPER</c:v>
                </c:pt>
              </c:strCache>
            </c:strRef>
          </c:tx>
          <c:cat>
            <c:strRef>
              <c:f>Sheet2!$A$2:$A$16</c:f>
              <c:strCache>
                <c:ptCount val="15"/>
                <c:pt idx="0">
                  <c:v>perlbench</c:v>
                </c:pt>
                <c:pt idx="1">
                  <c:v>tonto</c:v>
                </c:pt>
                <c:pt idx="2">
                  <c:v>gcc</c:v>
                </c:pt>
                <c:pt idx="3">
                  <c:v>h264ref</c:v>
                </c:pt>
                <c:pt idx="4">
                  <c:v>vpr</c:v>
                </c:pt>
                <c:pt idx="5">
                  <c:v>search.1</c:v>
                </c:pt>
                <c:pt idx="6">
                  <c:v>MIX.5</c:v>
                </c:pt>
                <c:pt idx="7">
                  <c:v>MIX.2</c:v>
                </c:pt>
                <c:pt idx="8">
                  <c:v>MIX.8</c:v>
                </c:pt>
                <c:pt idx="9">
                  <c:v>MIX.0</c:v>
                </c:pt>
                <c:pt idx="10">
                  <c:v>MIX.6</c:v>
                </c:pt>
                <c:pt idx="11">
                  <c:v>GemsFDTD</c:v>
                </c:pt>
                <c:pt idx="12">
                  <c:v>stream</c:v>
                </c:pt>
                <c:pt idx="13">
                  <c:v>mcf</c:v>
                </c:pt>
                <c:pt idx="14">
                  <c:v>AVG (full set)</c:v>
                </c:pt>
              </c:strCache>
            </c:strRef>
          </c:cat>
          <c:val>
            <c:numRef>
              <c:f>Sheet2!$E$2:$E$16</c:f>
              <c:numCache>
                <c:formatCode>General</c:formatCode>
                <c:ptCount val="15"/>
                <c:pt idx="0">
                  <c:v>63.987533235400001</c:v>
                </c:pt>
                <c:pt idx="1">
                  <c:v>63.792914061100063</c:v>
                </c:pt>
                <c:pt idx="2">
                  <c:v>63.710105015100012</c:v>
                </c:pt>
                <c:pt idx="3">
                  <c:v>63.564165924100188</c:v>
                </c:pt>
                <c:pt idx="4">
                  <c:v>57.527665037199995</c:v>
                </c:pt>
                <c:pt idx="5">
                  <c:v>54.685362062300001</c:v>
                </c:pt>
                <c:pt idx="6">
                  <c:v>56.598758886300217</c:v>
                </c:pt>
                <c:pt idx="7">
                  <c:v>57.371797987899996</c:v>
                </c:pt>
                <c:pt idx="8">
                  <c:v>50.003024403999845</c:v>
                </c:pt>
                <c:pt idx="9">
                  <c:v>51.705407434900003</c:v>
                </c:pt>
                <c:pt idx="10">
                  <c:v>51.228300764500268</c:v>
                </c:pt>
                <c:pt idx="11">
                  <c:v>33.081722571699736</c:v>
                </c:pt>
                <c:pt idx="12">
                  <c:v>22.133515268600103</c:v>
                </c:pt>
                <c:pt idx="13">
                  <c:v>11.3237749046</c:v>
                </c:pt>
                <c:pt idx="14">
                  <c:v>49.5150760561</c:v>
                </c:pt>
              </c:numCache>
            </c:numRef>
          </c:val>
        </c:ser>
        <c:dLbls/>
        <c:axId val="383003648"/>
        <c:axId val="383021824"/>
      </c:barChart>
      <c:catAx>
        <c:axId val="38300364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383021824"/>
        <c:crosses val="autoZero"/>
        <c:auto val="1"/>
        <c:lblAlgn val="ctr"/>
        <c:lblOffset val="100"/>
      </c:catAx>
      <c:valAx>
        <c:axId val="383021824"/>
        <c:scaling>
          <c:orientation val="minMax"/>
          <c:max val="64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/>
                  <a:t>Weighted Speedup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83003648"/>
        <c:crosses val="autoZero"/>
        <c:crossBetween val="between"/>
        <c:majorUnit val="8"/>
      </c:valAx>
    </c:plotArea>
    <c:legend>
      <c:legendPos val="r"/>
      <c:layout>
        <c:manualLayout>
          <c:xMode val="edge"/>
          <c:yMode val="edge"/>
          <c:x val="0.74875623359580523"/>
          <c:y val="1.3060742407199101E-2"/>
          <c:w val="0.16582709973753301"/>
          <c:h val="0.18096175478065202"/>
        </c:manualLayout>
      </c:layout>
      <c:overlay val="1"/>
      <c:spPr>
        <a:ln w="28575">
          <a:solidFill>
            <a:srgbClr val="000000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Multiprogrammed</a:t>
            </a:r>
            <a:r>
              <a:rPr lang="en-US" dirty="0"/>
              <a:t> (</a:t>
            </a:r>
            <a:r>
              <a:rPr lang="en-US" dirty="0" smtClean="0"/>
              <a:t>subset of 49 total)</a:t>
            </a:r>
            <a:endParaRPr lang="en-US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Sheet2!$G$1</c:f>
              <c:strCache>
                <c:ptCount val="1"/>
                <c:pt idx="0">
                  <c:v>Buffered</c:v>
                </c:pt>
              </c:strCache>
            </c:strRef>
          </c:tx>
          <c:cat>
            <c:strRef>
              <c:f>Sheet2!$A$2:$A$16</c:f>
              <c:strCache>
                <c:ptCount val="15"/>
                <c:pt idx="0">
                  <c:v>perlbench</c:v>
                </c:pt>
                <c:pt idx="1">
                  <c:v>tonto</c:v>
                </c:pt>
                <c:pt idx="2">
                  <c:v>gcc</c:v>
                </c:pt>
                <c:pt idx="3">
                  <c:v>h264ref</c:v>
                </c:pt>
                <c:pt idx="4">
                  <c:v>vpr</c:v>
                </c:pt>
                <c:pt idx="5">
                  <c:v>search.1</c:v>
                </c:pt>
                <c:pt idx="6">
                  <c:v>MIX.5</c:v>
                </c:pt>
                <c:pt idx="7">
                  <c:v>MIX.2</c:v>
                </c:pt>
                <c:pt idx="8">
                  <c:v>MIX.8</c:v>
                </c:pt>
                <c:pt idx="9">
                  <c:v>MIX.0</c:v>
                </c:pt>
                <c:pt idx="10">
                  <c:v>MIX.6</c:v>
                </c:pt>
                <c:pt idx="11">
                  <c:v>GemsFDTD</c:v>
                </c:pt>
                <c:pt idx="12">
                  <c:v>stream</c:v>
                </c:pt>
                <c:pt idx="13">
                  <c:v>mcf</c:v>
                </c:pt>
                <c:pt idx="14">
                  <c:v>AVG (full set)</c:v>
                </c:pt>
              </c:strCache>
            </c:strRef>
          </c:cat>
          <c:val>
            <c:numRef>
              <c:f>Sheet2!$G$2:$G$16</c:f>
              <c:numCache>
                <c:formatCode>General</c:formatCode>
                <c:ptCount val="15"/>
                <c:pt idx="0">
                  <c:v>5.8772209286499946</c:v>
                </c:pt>
                <c:pt idx="1">
                  <c:v>6.2615146803299746</c:v>
                </c:pt>
                <c:pt idx="2">
                  <c:v>6.3198238867800001</c:v>
                </c:pt>
                <c:pt idx="3">
                  <c:v>6.4749820072999746</c:v>
                </c:pt>
                <c:pt idx="4">
                  <c:v>9.568903988389998</c:v>
                </c:pt>
                <c:pt idx="5">
                  <c:v>10.137768556899999</c:v>
                </c:pt>
                <c:pt idx="6">
                  <c:v>10.034577957</c:v>
                </c:pt>
                <c:pt idx="7">
                  <c:v>9.6585655661300009</c:v>
                </c:pt>
                <c:pt idx="8">
                  <c:v>10.9838118652</c:v>
                </c:pt>
                <c:pt idx="9">
                  <c:v>11.093942513800043</c:v>
                </c:pt>
                <c:pt idx="10">
                  <c:v>11.070030381600001</c:v>
                </c:pt>
                <c:pt idx="11">
                  <c:v>12.808874658500001</c:v>
                </c:pt>
                <c:pt idx="12">
                  <c:v>14.853076235200103</c:v>
                </c:pt>
                <c:pt idx="13">
                  <c:v>15.340128228099999</c:v>
                </c:pt>
                <c:pt idx="14">
                  <c:v>9.8883420445200017</c:v>
                </c:pt>
              </c:numCache>
            </c:numRef>
          </c:val>
        </c:ser>
        <c:ser>
          <c:idx val="1"/>
          <c:order val="1"/>
          <c:tx>
            <c:strRef>
              <c:f>Sheet2!$H$1</c:f>
              <c:strCache>
                <c:ptCount val="1"/>
                <c:pt idx="0">
                  <c:v>BLESS</c:v>
                </c:pt>
              </c:strCache>
            </c:strRef>
          </c:tx>
          <c:cat>
            <c:strRef>
              <c:f>Sheet2!$A$2:$A$16</c:f>
              <c:strCache>
                <c:ptCount val="15"/>
                <c:pt idx="0">
                  <c:v>perlbench</c:v>
                </c:pt>
                <c:pt idx="1">
                  <c:v>tonto</c:v>
                </c:pt>
                <c:pt idx="2">
                  <c:v>gcc</c:v>
                </c:pt>
                <c:pt idx="3">
                  <c:v>h264ref</c:v>
                </c:pt>
                <c:pt idx="4">
                  <c:v>vpr</c:v>
                </c:pt>
                <c:pt idx="5">
                  <c:v>search.1</c:v>
                </c:pt>
                <c:pt idx="6">
                  <c:v>MIX.5</c:v>
                </c:pt>
                <c:pt idx="7">
                  <c:v>MIX.2</c:v>
                </c:pt>
                <c:pt idx="8">
                  <c:v>MIX.8</c:v>
                </c:pt>
                <c:pt idx="9">
                  <c:v>MIX.0</c:v>
                </c:pt>
                <c:pt idx="10">
                  <c:v>MIX.6</c:v>
                </c:pt>
                <c:pt idx="11">
                  <c:v>GemsFDTD</c:v>
                </c:pt>
                <c:pt idx="12">
                  <c:v>stream</c:v>
                </c:pt>
                <c:pt idx="13">
                  <c:v>mcf</c:v>
                </c:pt>
                <c:pt idx="14">
                  <c:v>AVG (full set)</c:v>
                </c:pt>
              </c:strCache>
            </c:strRef>
          </c:cat>
          <c:val>
            <c:numRef>
              <c:f>Sheet2!$H$2:$H$16</c:f>
              <c:numCache>
                <c:formatCode>General</c:formatCode>
                <c:ptCount val="15"/>
                <c:pt idx="0">
                  <c:v>1.1599069852199948</c:v>
                </c:pt>
                <c:pt idx="1">
                  <c:v>1.4439845308099957</c:v>
                </c:pt>
                <c:pt idx="2">
                  <c:v>1.4834262333199866</c:v>
                </c:pt>
                <c:pt idx="3">
                  <c:v>1.6039391541599937</c:v>
                </c:pt>
                <c:pt idx="4">
                  <c:v>4.2738393953700413</c:v>
                </c:pt>
                <c:pt idx="5">
                  <c:v>5.3654867798099337</c:v>
                </c:pt>
                <c:pt idx="6">
                  <c:v>5.2363230261900124</c:v>
                </c:pt>
                <c:pt idx="7">
                  <c:v>4.8336428381200003</c:v>
                </c:pt>
                <c:pt idx="8">
                  <c:v>6.7843347301299737</c:v>
                </c:pt>
                <c:pt idx="9">
                  <c:v>6.7852659520000014</c:v>
                </c:pt>
                <c:pt idx="10">
                  <c:v>6.6747740107199647</c:v>
                </c:pt>
                <c:pt idx="11">
                  <c:v>9.0399679284299985</c:v>
                </c:pt>
                <c:pt idx="12">
                  <c:v>10.372513052100043</c:v>
                </c:pt>
                <c:pt idx="13">
                  <c:v>10.736377929999998</c:v>
                </c:pt>
                <c:pt idx="14">
                  <c:v>5.2750430055200415</c:v>
                </c:pt>
              </c:numCache>
            </c:numRef>
          </c:val>
        </c:ser>
        <c:ser>
          <c:idx val="2"/>
          <c:order val="2"/>
          <c:tx>
            <c:strRef>
              <c:f>Sheet2!$I$1</c:f>
              <c:strCache>
                <c:ptCount val="1"/>
                <c:pt idx="0">
                  <c:v>CHIPPER</c:v>
                </c:pt>
              </c:strCache>
            </c:strRef>
          </c:tx>
          <c:cat>
            <c:strRef>
              <c:f>Sheet2!$A$2:$A$16</c:f>
              <c:strCache>
                <c:ptCount val="15"/>
                <c:pt idx="0">
                  <c:v>perlbench</c:v>
                </c:pt>
                <c:pt idx="1">
                  <c:v>tonto</c:v>
                </c:pt>
                <c:pt idx="2">
                  <c:v>gcc</c:v>
                </c:pt>
                <c:pt idx="3">
                  <c:v>h264ref</c:v>
                </c:pt>
                <c:pt idx="4">
                  <c:v>vpr</c:v>
                </c:pt>
                <c:pt idx="5">
                  <c:v>search.1</c:v>
                </c:pt>
                <c:pt idx="6">
                  <c:v>MIX.5</c:v>
                </c:pt>
                <c:pt idx="7">
                  <c:v>MIX.2</c:v>
                </c:pt>
                <c:pt idx="8">
                  <c:v>MIX.8</c:v>
                </c:pt>
                <c:pt idx="9">
                  <c:v>MIX.0</c:v>
                </c:pt>
                <c:pt idx="10">
                  <c:v>MIX.6</c:v>
                </c:pt>
                <c:pt idx="11">
                  <c:v>GemsFDTD</c:v>
                </c:pt>
                <c:pt idx="12">
                  <c:v>stream</c:v>
                </c:pt>
                <c:pt idx="13">
                  <c:v>mcf</c:v>
                </c:pt>
                <c:pt idx="14">
                  <c:v>AVG (full set)</c:v>
                </c:pt>
              </c:strCache>
            </c:strRef>
          </c:cat>
          <c:val>
            <c:numRef>
              <c:f>Sheet2!$I$2:$I$16</c:f>
              <c:numCache>
                <c:formatCode>General</c:formatCode>
                <c:ptCount val="15"/>
                <c:pt idx="0">
                  <c:v>0.94114181046000422</c:v>
                </c:pt>
                <c:pt idx="1">
                  <c:v>1.2232397826499866</c:v>
                </c:pt>
                <c:pt idx="2">
                  <c:v>1.2651356898399948</c:v>
                </c:pt>
                <c:pt idx="3">
                  <c:v>1.38486835404</c:v>
                </c:pt>
                <c:pt idx="4">
                  <c:v>4.1573159312699337</c:v>
                </c:pt>
                <c:pt idx="5">
                  <c:v>5.3493963334200014</c:v>
                </c:pt>
                <c:pt idx="6">
                  <c:v>4.6219978176299392</c:v>
                </c:pt>
                <c:pt idx="7">
                  <c:v>4.3106640094999946</c:v>
                </c:pt>
                <c:pt idx="8">
                  <c:v>6.1701327702599755</c:v>
                </c:pt>
                <c:pt idx="9">
                  <c:v>6.2370666018200014</c:v>
                </c:pt>
                <c:pt idx="10">
                  <c:v>6.0794296925000415</c:v>
                </c:pt>
                <c:pt idx="11">
                  <c:v>8.0080579294199996</c:v>
                </c:pt>
                <c:pt idx="12">
                  <c:v>9.9744974599800518</c:v>
                </c:pt>
                <c:pt idx="13">
                  <c:v>10.209009328300001</c:v>
                </c:pt>
                <c:pt idx="14">
                  <c:v>4.9239577734599855</c:v>
                </c:pt>
              </c:numCache>
            </c:numRef>
          </c:val>
        </c:ser>
        <c:dLbls/>
        <c:axId val="383122432"/>
        <c:axId val="384054016"/>
      </c:barChart>
      <c:catAx>
        <c:axId val="38312243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384054016"/>
        <c:crosses val="autoZero"/>
        <c:auto val="1"/>
        <c:lblAlgn val="ctr"/>
        <c:lblOffset val="100"/>
      </c:catAx>
      <c:valAx>
        <c:axId val="3840540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/>
                  <a:t>Network Power (W)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8312243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213659756138078"/>
          <c:y val="0.11468278965129401"/>
          <c:w val="0.26025299843848598"/>
          <c:h val="0.26296287964004711"/>
        </c:manualLayout>
      </c:layout>
      <c:overlay val="1"/>
      <c:spPr>
        <a:ln w="28575">
          <a:solidFill>
            <a:srgbClr val="000000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Multithreaded</a:t>
            </a:r>
            <a:endParaRPr lang="en-US" dirty="0"/>
          </a:p>
        </c:rich>
      </c:tx>
    </c:title>
    <c:plotArea>
      <c:layout>
        <c:manualLayout>
          <c:layoutTarget val="inner"/>
          <c:xMode val="edge"/>
          <c:yMode val="edge"/>
          <c:x val="0.12200291630212901"/>
          <c:y val="0.10018466441694801"/>
          <c:w val="0.83725634295712992"/>
          <c:h val="0.6417836520435023"/>
        </c:manualLayout>
      </c:layout>
      <c:barChart>
        <c:barDir val="col"/>
        <c:grouping val="clustered"/>
        <c:ser>
          <c:idx val="0"/>
          <c:order val="0"/>
          <c:tx>
            <c:strRef>
              <c:f>Sheet1!$G$36</c:f>
              <c:strCache>
                <c:ptCount val="1"/>
                <c:pt idx="0">
                  <c:v>Buffered</c:v>
                </c:pt>
              </c:strCache>
            </c:strRef>
          </c:tx>
          <c:cat>
            <c:strRef>
              <c:f>Sheet1!$A$37:$A$42</c:f>
              <c:strCache>
                <c:ptCount val="6"/>
                <c:pt idx="0">
                  <c:v>luc</c:v>
                </c:pt>
                <c:pt idx="1">
                  <c:v>cholesky</c:v>
                </c:pt>
                <c:pt idx="2">
                  <c:v>radix</c:v>
                </c:pt>
                <c:pt idx="3">
                  <c:v>fft</c:v>
                </c:pt>
                <c:pt idx="4">
                  <c:v>lun</c:v>
                </c:pt>
                <c:pt idx="5">
                  <c:v>AVG</c:v>
                </c:pt>
              </c:strCache>
            </c:strRef>
          </c:cat>
          <c:val>
            <c:numRef>
              <c:f>Sheet1!$G$37:$G$42</c:f>
              <c:numCache>
                <c:formatCode>General</c:formatCode>
                <c:ptCount val="6"/>
                <c:pt idx="0">
                  <c:v>1.5231361490499948</c:v>
                </c:pt>
                <c:pt idx="1">
                  <c:v>1.49741690586</c:v>
                </c:pt>
                <c:pt idx="2">
                  <c:v>1.6520434386300082</c:v>
                </c:pt>
                <c:pt idx="3">
                  <c:v>1.6945224895600053</c:v>
                </c:pt>
                <c:pt idx="4">
                  <c:v>2.0545191145099997</c:v>
                </c:pt>
                <c:pt idx="5">
                  <c:v>1.6843276195200001</c:v>
                </c:pt>
              </c:numCache>
            </c:numRef>
          </c:val>
        </c:ser>
        <c:ser>
          <c:idx val="1"/>
          <c:order val="1"/>
          <c:tx>
            <c:strRef>
              <c:f>Sheet1!$H$36</c:f>
              <c:strCache>
                <c:ptCount val="1"/>
                <c:pt idx="0">
                  <c:v>BLESS</c:v>
                </c:pt>
              </c:strCache>
            </c:strRef>
          </c:tx>
          <c:cat>
            <c:strRef>
              <c:f>Sheet1!$A$37:$A$42</c:f>
              <c:strCache>
                <c:ptCount val="6"/>
                <c:pt idx="0">
                  <c:v>luc</c:v>
                </c:pt>
                <c:pt idx="1">
                  <c:v>cholesky</c:v>
                </c:pt>
                <c:pt idx="2">
                  <c:v>radix</c:v>
                </c:pt>
                <c:pt idx="3">
                  <c:v>fft</c:v>
                </c:pt>
                <c:pt idx="4">
                  <c:v>lun</c:v>
                </c:pt>
                <c:pt idx="5">
                  <c:v>AVG</c:v>
                </c:pt>
              </c:strCache>
            </c:strRef>
          </c:cat>
          <c:val>
            <c:numRef>
              <c:f>Sheet1!$H$37:$H$42</c:f>
              <c:numCache>
                <c:formatCode>General</c:formatCode>
                <c:ptCount val="6"/>
                <c:pt idx="0">
                  <c:v>0.33073372993900108</c:v>
                </c:pt>
                <c:pt idx="1">
                  <c:v>0.31290542211900108</c:v>
                </c:pt>
                <c:pt idx="2">
                  <c:v>0.51824326768700002</c:v>
                </c:pt>
                <c:pt idx="3">
                  <c:v>0.55498753544300106</c:v>
                </c:pt>
                <c:pt idx="4">
                  <c:v>0.81791373111599996</c:v>
                </c:pt>
                <c:pt idx="5">
                  <c:v>0.50695673726099999</c:v>
                </c:pt>
              </c:numCache>
            </c:numRef>
          </c:val>
        </c:ser>
        <c:ser>
          <c:idx val="2"/>
          <c:order val="2"/>
          <c:tx>
            <c:strRef>
              <c:f>Sheet1!$I$36</c:f>
              <c:strCache>
                <c:ptCount val="1"/>
                <c:pt idx="0">
                  <c:v>CHIPPER</c:v>
                </c:pt>
              </c:strCache>
            </c:strRef>
          </c:tx>
          <c:cat>
            <c:strRef>
              <c:f>Sheet1!$A$37:$A$42</c:f>
              <c:strCache>
                <c:ptCount val="6"/>
                <c:pt idx="0">
                  <c:v>luc</c:v>
                </c:pt>
                <c:pt idx="1">
                  <c:v>cholesky</c:v>
                </c:pt>
                <c:pt idx="2">
                  <c:v>radix</c:v>
                </c:pt>
                <c:pt idx="3">
                  <c:v>fft</c:v>
                </c:pt>
                <c:pt idx="4">
                  <c:v>lun</c:v>
                </c:pt>
                <c:pt idx="5">
                  <c:v>AVG</c:v>
                </c:pt>
              </c:strCache>
            </c:strRef>
          </c:cat>
          <c:val>
            <c:numRef>
              <c:f>Sheet1!$I$37:$I$42</c:f>
              <c:numCache>
                <c:formatCode>General</c:formatCode>
                <c:ptCount val="6"/>
                <c:pt idx="0">
                  <c:v>0.27642737736700412</c:v>
                </c:pt>
                <c:pt idx="1">
                  <c:v>0.25857022351600001</c:v>
                </c:pt>
                <c:pt idx="2">
                  <c:v>0.47896955343900005</c:v>
                </c:pt>
                <c:pt idx="3">
                  <c:v>0.52078491507400004</c:v>
                </c:pt>
                <c:pt idx="4">
                  <c:v>0.77465678980999997</c:v>
                </c:pt>
                <c:pt idx="5">
                  <c:v>0.4618817718410011</c:v>
                </c:pt>
              </c:numCache>
            </c:numRef>
          </c:val>
        </c:ser>
        <c:dLbls/>
        <c:axId val="384115456"/>
        <c:axId val="384116992"/>
      </c:barChart>
      <c:catAx>
        <c:axId val="38411545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384116992"/>
        <c:crosses val="autoZero"/>
        <c:auto val="1"/>
        <c:lblAlgn val="ctr"/>
        <c:lblOffset val="100"/>
      </c:catAx>
      <c:valAx>
        <c:axId val="384116992"/>
        <c:scaling>
          <c:orientation val="minMax"/>
        </c:scaling>
        <c:axPos val="l"/>
        <c:majorGridlines/>
        <c:numFmt formatCode="General" sourceLinked="1"/>
        <c:tickLblPos val="nextTo"/>
        <c:crossAx val="384115456"/>
        <c:crosses val="autoZero"/>
        <c:crossBetween val="between"/>
      </c:valAx>
    </c:plotArea>
    <c:plotVisOnly val="1"/>
    <c:dispBlanksAs val="gap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Normalized </a:t>
            </a:r>
            <a:r>
              <a:rPr lang="en-US" dirty="0" smtClean="0"/>
              <a:t>Router Area</a:t>
            </a:r>
            <a:endParaRPr lang="en-US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Sheet3!$E$1</c:f>
              <c:strCache>
                <c:ptCount val="1"/>
                <c:pt idx="0">
                  <c:v>Area</c:v>
                </c:pt>
              </c:strCache>
            </c:strRef>
          </c:tx>
          <c:cat>
            <c:strRef>
              <c:f>Sheet3!$A$2:$A$4</c:f>
              <c:strCache>
                <c:ptCount val="3"/>
                <c:pt idx="0">
                  <c:v>Buffered</c:v>
                </c:pt>
                <c:pt idx="1">
                  <c:v>BLESS</c:v>
                </c:pt>
                <c:pt idx="2">
                  <c:v>CHIPPER</c:v>
                </c:pt>
              </c:strCache>
            </c:strRef>
          </c:cat>
          <c:val>
            <c:numRef>
              <c:f>Sheet3!$E$2:$E$4</c:f>
              <c:numCache>
                <c:formatCode>General</c:formatCode>
                <c:ptCount val="3"/>
                <c:pt idx="0">
                  <c:v>1</c:v>
                </c:pt>
                <c:pt idx="1">
                  <c:v>0.64780475410997018</c:v>
                </c:pt>
                <c:pt idx="2">
                  <c:v>0.63761261542690906</c:v>
                </c:pt>
              </c:numCache>
            </c:numRef>
          </c:val>
        </c:ser>
        <c:dLbls/>
        <c:axId val="384370944"/>
        <c:axId val="384376832"/>
      </c:barChart>
      <c:catAx>
        <c:axId val="38437094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84376832"/>
        <c:crosses val="autoZero"/>
        <c:auto val="1"/>
        <c:lblAlgn val="ctr"/>
        <c:lblOffset val="100"/>
      </c:catAx>
      <c:valAx>
        <c:axId val="384376832"/>
        <c:scaling>
          <c:orientation val="minMax"/>
          <c:max val="1.5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84370944"/>
        <c:crosses val="autoZero"/>
        <c:crossBetween val="between"/>
        <c:majorUnit val="0.25"/>
      </c:valAx>
    </c:plotArea>
    <c:plotVisOnly val="1"/>
    <c:dispBlanksAs val="gap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Normalized Critical Path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Sheet3!$F$1</c:f>
              <c:strCache>
                <c:ptCount val="1"/>
                <c:pt idx="0">
                  <c:v>Critical Path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Sheet3!$A$2:$A$4</c:f>
              <c:strCache>
                <c:ptCount val="3"/>
                <c:pt idx="0">
                  <c:v>Buffered</c:v>
                </c:pt>
                <c:pt idx="1">
                  <c:v>BLESS</c:v>
                </c:pt>
                <c:pt idx="2">
                  <c:v>CHIPPER</c:v>
                </c:pt>
              </c:strCache>
            </c:strRef>
          </c:cat>
          <c:val>
            <c:numRef>
              <c:f>Sheet3!$F$2:$F$4</c:f>
              <c:numCache>
                <c:formatCode>General</c:formatCode>
                <c:ptCount val="3"/>
                <c:pt idx="0">
                  <c:v>1</c:v>
                </c:pt>
                <c:pt idx="1">
                  <c:v>1.425531914893617</c:v>
                </c:pt>
                <c:pt idx="2">
                  <c:v>1.0106382978723316</c:v>
                </c:pt>
              </c:numCache>
            </c:numRef>
          </c:val>
        </c:ser>
        <c:dLbls/>
        <c:axId val="384384384"/>
        <c:axId val="384398464"/>
      </c:barChart>
      <c:catAx>
        <c:axId val="38438438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84398464"/>
        <c:crosses val="autoZero"/>
        <c:auto val="1"/>
        <c:lblAlgn val="ctr"/>
        <c:lblOffset val="100"/>
      </c:catAx>
      <c:valAx>
        <c:axId val="384398464"/>
        <c:scaling>
          <c:orientation val="minMax"/>
          <c:max val="1.5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84384384"/>
        <c:crosses val="autoZero"/>
        <c:crossBetween val="between"/>
        <c:majorUnit val="0.25"/>
      </c:valAx>
    </c:plotArea>
    <c:plotVisOnly val="1"/>
    <c:dispBlanksAs val="gap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4224179790026203"/>
          <c:y val="4.6747018464797008E-2"/>
          <c:w val="0.65715190288714009"/>
          <c:h val="0.90650596307040598"/>
        </c:manualLayout>
      </c:layout>
      <c:barChart>
        <c:barDir val="col"/>
        <c:grouping val="clustered"/>
        <c:ser>
          <c:idx val="0"/>
          <c:order val="0"/>
          <c:tx>
            <c:strRef>
              <c:f>Sheet3!$B$1</c:f>
              <c:strCache>
                <c:ptCount val="1"/>
                <c:pt idx="0">
                  <c:v>Baseline</c:v>
                </c:pt>
              </c:strCache>
            </c:strRef>
          </c:tx>
          <c:cat>
            <c:strRef>
              <c:f>Sheet3!$A$7</c:f>
              <c:strCache>
                <c:ptCount val="1"/>
                <c:pt idx="0">
                  <c:v>AVG</c:v>
                </c:pt>
              </c:strCache>
            </c:strRef>
          </c:cat>
          <c:val>
            <c:numRef>
              <c:f>Sheet3!$B$7</c:f>
              <c:numCache>
                <c:formatCode>General</c:formatCode>
                <c:ptCount val="1"/>
                <c:pt idx="0">
                  <c:v>13.310441244600012</c:v>
                </c:pt>
              </c:numCache>
            </c:numRef>
          </c:val>
        </c:ser>
        <c:ser>
          <c:idx val="4"/>
          <c:order val="1"/>
          <c:tx>
            <c:strRef>
              <c:f>Sheet3!$F$1</c:f>
              <c:strCache>
                <c:ptCount val="1"/>
                <c:pt idx="0">
                  <c:v>B (Side-Buf)</c:v>
                </c:pt>
              </c:strCache>
            </c:strRef>
          </c:tx>
          <c:cat>
            <c:strRef>
              <c:f>Sheet3!$A$7</c:f>
              <c:strCache>
                <c:ptCount val="1"/>
                <c:pt idx="0">
                  <c:v>AVG</c:v>
                </c:pt>
              </c:strCache>
            </c:strRef>
          </c:cat>
          <c:val>
            <c:numRef>
              <c:f>Sheet3!$F$7</c:f>
              <c:numCache>
                <c:formatCode>General</c:formatCode>
                <c:ptCount val="1"/>
                <c:pt idx="0">
                  <c:v>12.731192467599998</c:v>
                </c:pt>
              </c:numCache>
            </c:numRef>
          </c:val>
        </c:ser>
        <c:ser>
          <c:idx val="1"/>
          <c:order val="2"/>
          <c:tx>
            <c:strRef>
              <c:f>Sheet3!$C$1</c:f>
              <c:strCache>
                <c:ptCount val="1"/>
                <c:pt idx="0">
                  <c:v>D (Dual-Eject)</c:v>
                </c:pt>
              </c:strCache>
            </c:strRef>
          </c:tx>
          <c:cat>
            <c:strRef>
              <c:f>Sheet3!$A$7</c:f>
              <c:strCache>
                <c:ptCount val="1"/>
                <c:pt idx="0">
                  <c:v>AVG</c:v>
                </c:pt>
              </c:strCache>
            </c:strRef>
          </c:cat>
          <c:val>
            <c:numRef>
              <c:f>Sheet3!$C$7</c:f>
              <c:numCache>
                <c:formatCode>General</c:formatCode>
                <c:ptCount val="1"/>
                <c:pt idx="0">
                  <c:v>13.807541365400001</c:v>
                </c:pt>
              </c:numCache>
            </c:numRef>
          </c:val>
        </c:ser>
        <c:ser>
          <c:idx val="2"/>
          <c:order val="3"/>
          <c:tx>
            <c:strRef>
              <c:f>Sheet3!$D$1</c:f>
              <c:strCache>
                <c:ptCount val="1"/>
                <c:pt idx="0">
                  <c:v>S (Silver Flits)</c:v>
                </c:pt>
              </c:strCache>
            </c:strRef>
          </c:tx>
          <c:cat>
            <c:strRef>
              <c:f>Sheet3!$A$7</c:f>
              <c:strCache>
                <c:ptCount val="1"/>
                <c:pt idx="0">
                  <c:v>AVG</c:v>
                </c:pt>
              </c:strCache>
            </c:strRef>
          </c:cat>
          <c:val>
            <c:numRef>
              <c:f>Sheet3!$D$7</c:f>
              <c:numCache>
                <c:formatCode>General</c:formatCode>
                <c:ptCount val="1"/>
                <c:pt idx="0">
                  <c:v>13.402003525800012</c:v>
                </c:pt>
              </c:numCache>
            </c:numRef>
          </c:val>
        </c:ser>
        <c:ser>
          <c:idx val="5"/>
          <c:order val="4"/>
          <c:tx>
            <c:strRef>
              <c:f>Sheet3!$G$1</c:f>
              <c:strCache>
                <c:ptCount val="1"/>
                <c:pt idx="0">
                  <c:v>B+D</c:v>
                </c:pt>
              </c:strCache>
            </c:strRef>
          </c:tx>
          <c:cat>
            <c:strRef>
              <c:f>Sheet3!$A$7</c:f>
              <c:strCache>
                <c:ptCount val="1"/>
                <c:pt idx="0">
                  <c:v>AVG</c:v>
                </c:pt>
              </c:strCache>
            </c:strRef>
          </c:cat>
          <c:val>
            <c:numRef>
              <c:f>Sheet3!$G$7</c:f>
              <c:numCache>
                <c:formatCode>General</c:formatCode>
                <c:ptCount val="1"/>
                <c:pt idx="0">
                  <c:v>14.0867297492</c:v>
                </c:pt>
              </c:numCache>
            </c:numRef>
          </c:val>
        </c:ser>
        <c:ser>
          <c:idx val="7"/>
          <c:order val="5"/>
          <c:tx>
            <c:strRef>
              <c:f>Sheet3!$I$1</c:f>
              <c:strCache>
                <c:ptCount val="1"/>
                <c:pt idx="0">
                  <c:v>B+S+D (MinBD)</c:v>
                </c:pt>
              </c:strCache>
            </c:strRef>
          </c:tx>
          <c:cat>
            <c:strRef>
              <c:f>Sheet3!$A$7</c:f>
              <c:strCache>
                <c:ptCount val="1"/>
                <c:pt idx="0">
                  <c:v>AVG</c:v>
                </c:pt>
              </c:strCache>
            </c:strRef>
          </c:cat>
          <c:val>
            <c:numRef>
              <c:f>Sheet3!$I$7</c:f>
              <c:numCache>
                <c:formatCode>General</c:formatCode>
                <c:ptCount val="1"/>
                <c:pt idx="0">
                  <c:v>14.184739904500001</c:v>
                </c:pt>
              </c:numCache>
            </c:numRef>
          </c:val>
        </c:ser>
        <c:dLbls/>
        <c:axId val="384809984"/>
        <c:axId val="386859776"/>
      </c:barChart>
      <c:catAx>
        <c:axId val="384809984"/>
        <c:scaling>
          <c:orientation val="minMax"/>
        </c:scaling>
        <c:delete val="1"/>
        <c:axPos val="b"/>
        <c:tickLblPos val="none"/>
        <c:crossAx val="386859776"/>
        <c:crosses val="autoZero"/>
        <c:auto val="1"/>
        <c:lblAlgn val="ctr"/>
        <c:lblOffset val="100"/>
      </c:catAx>
      <c:valAx>
        <c:axId val="386859776"/>
        <c:scaling>
          <c:orientation val="minMax"/>
          <c:max val="15"/>
          <c:min val="1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Weighted Speedup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384809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405623976490098"/>
          <c:y val="0.38518833172169309"/>
          <c:w val="0.25594376023509902"/>
          <c:h val="0.48693327807708203"/>
        </c:manualLayout>
      </c:layout>
      <c:spPr>
        <a:solidFill>
          <a:srgbClr val="FFFFFF"/>
        </a:solidFill>
      </c:spPr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</c:chart>
  <c:externalData r:id="rId2"/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results!$B$1</c:f>
              <c:strCache>
                <c:ptCount val="1"/>
                <c:pt idx="0">
                  <c:v>Buffered (8,8)</c:v>
                </c:pt>
              </c:strCache>
            </c:strRef>
          </c:tx>
          <c:spPr>
            <a:solidFill>
              <a:srgbClr val="004080"/>
            </a:solidFill>
          </c:spPr>
          <c:cat>
            <c:strRef>
              <c:f>results!$A$2:$A$7</c:f>
              <c:strCache>
                <c:ptCount val="6"/>
                <c:pt idx="0">
                  <c:v>0.0 - 0.15</c:v>
                </c:pt>
                <c:pt idx="1">
                  <c:v>0.15 - 0.30</c:v>
                </c:pt>
                <c:pt idx="2">
                  <c:v>0.30 - 0.40</c:v>
                </c:pt>
                <c:pt idx="3">
                  <c:v>0.40 - 0.50</c:v>
                </c:pt>
                <c:pt idx="4">
                  <c:v>&gt; 0.50</c:v>
                </c:pt>
                <c:pt idx="5">
                  <c:v>AVG</c:v>
                </c:pt>
              </c:strCache>
            </c:strRef>
          </c:cat>
          <c:val>
            <c:numRef>
              <c:f>results!$B$2:$B$7</c:f>
              <c:numCache>
                <c:formatCode>General</c:formatCode>
                <c:ptCount val="6"/>
                <c:pt idx="0">
                  <c:v>16.005090827</c:v>
                </c:pt>
                <c:pt idx="1">
                  <c:v>15.861708048500001</c:v>
                </c:pt>
                <c:pt idx="2">
                  <c:v>15.191877860999998</c:v>
                </c:pt>
                <c:pt idx="3">
                  <c:v>14.211842539900012</c:v>
                </c:pt>
                <c:pt idx="4">
                  <c:v>11.876841414700012</c:v>
                </c:pt>
                <c:pt idx="5">
                  <c:v>14.629472138200001</c:v>
                </c:pt>
              </c:numCache>
            </c:numRef>
          </c:val>
        </c:ser>
        <c:ser>
          <c:idx val="1"/>
          <c:order val="1"/>
          <c:tx>
            <c:strRef>
              <c:f>results!$C$1</c:f>
              <c:strCache>
                <c:ptCount val="1"/>
                <c:pt idx="0">
                  <c:v>Buffered (4,4)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results!$A$2:$A$7</c:f>
              <c:strCache>
                <c:ptCount val="6"/>
                <c:pt idx="0">
                  <c:v>0.0 - 0.15</c:v>
                </c:pt>
                <c:pt idx="1">
                  <c:v>0.15 - 0.30</c:v>
                </c:pt>
                <c:pt idx="2">
                  <c:v>0.30 - 0.40</c:v>
                </c:pt>
                <c:pt idx="3">
                  <c:v>0.40 - 0.50</c:v>
                </c:pt>
                <c:pt idx="4">
                  <c:v>&gt; 0.50</c:v>
                </c:pt>
                <c:pt idx="5">
                  <c:v>AVG</c:v>
                </c:pt>
              </c:strCache>
            </c:strRef>
          </c:cat>
          <c:val>
            <c:numRef>
              <c:f>results!$C$2:$C$7</c:f>
              <c:numCache>
                <c:formatCode>General</c:formatCode>
                <c:ptCount val="6"/>
                <c:pt idx="0">
                  <c:v>16.004866549900001</c:v>
                </c:pt>
                <c:pt idx="1">
                  <c:v>15.860174054100021</c:v>
                </c:pt>
                <c:pt idx="2">
                  <c:v>15.1611856448</c:v>
                </c:pt>
                <c:pt idx="3">
                  <c:v>14.147060092699999</c:v>
                </c:pt>
                <c:pt idx="4">
                  <c:v>11.707330478999999</c:v>
                </c:pt>
                <c:pt idx="5">
                  <c:v>14.576123364099999</c:v>
                </c:pt>
              </c:numCache>
            </c:numRef>
          </c:val>
        </c:ser>
        <c:ser>
          <c:idx val="2"/>
          <c:order val="2"/>
          <c:tx>
            <c:strRef>
              <c:f>results!$D$1</c:f>
              <c:strCache>
                <c:ptCount val="1"/>
                <c:pt idx="0">
                  <c:v>Buffered (4,1)</c:v>
                </c:pt>
              </c:strCache>
            </c:strRef>
          </c:tx>
          <c:spPr>
            <a:solidFill>
              <a:srgbClr val="0080FF"/>
            </a:solidFill>
          </c:spPr>
          <c:cat>
            <c:strRef>
              <c:f>results!$A$2:$A$7</c:f>
              <c:strCache>
                <c:ptCount val="6"/>
                <c:pt idx="0">
                  <c:v>0.0 - 0.15</c:v>
                </c:pt>
                <c:pt idx="1">
                  <c:v>0.15 - 0.30</c:v>
                </c:pt>
                <c:pt idx="2">
                  <c:v>0.30 - 0.40</c:v>
                </c:pt>
                <c:pt idx="3">
                  <c:v>0.40 - 0.50</c:v>
                </c:pt>
                <c:pt idx="4">
                  <c:v>&gt; 0.50</c:v>
                </c:pt>
                <c:pt idx="5">
                  <c:v>AVG</c:v>
                </c:pt>
              </c:strCache>
            </c:strRef>
          </c:cat>
          <c:val>
            <c:numRef>
              <c:f>results!$D$2:$D$7</c:f>
              <c:numCache>
                <c:formatCode>General</c:formatCode>
                <c:ptCount val="6"/>
                <c:pt idx="0">
                  <c:v>15.998284018300012</c:v>
                </c:pt>
                <c:pt idx="1">
                  <c:v>15.802655342200012</c:v>
                </c:pt>
                <c:pt idx="2">
                  <c:v>14.874796476600032</c:v>
                </c:pt>
                <c:pt idx="3">
                  <c:v>13.5042767368</c:v>
                </c:pt>
                <c:pt idx="4">
                  <c:v>10.4798212496</c:v>
                </c:pt>
                <c:pt idx="5">
                  <c:v>14.131966764699998</c:v>
                </c:pt>
              </c:numCache>
            </c:numRef>
          </c:val>
        </c:ser>
        <c:ser>
          <c:idx val="3"/>
          <c:order val="3"/>
          <c:tx>
            <c:strRef>
              <c:f>results!$E$1</c:f>
              <c:strCache>
                <c:ptCount val="1"/>
                <c:pt idx="0">
                  <c:v>CHIPPER</c:v>
                </c:pt>
              </c:strCache>
            </c:strRef>
          </c:tx>
          <c:spPr>
            <a:solidFill>
              <a:srgbClr val="3B812F"/>
            </a:solidFill>
            <a:ln w="25400" cap="flat" cmpd="sng" algn="ctr">
              <a:solidFill>
                <a:srgbClr val="3B812F">
                  <a:shade val="50000"/>
                </a:srgbClr>
              </a:solidFill>
              <a:prstDash val="solid"/>
            </a:ln>
            <a:effectLst/>
          </c:spPr>
          <c:cat>
            <c:strRef>
              <c:f>results!$A$2:$A$7</c:f>
              <c:strCache>
                <c:ptCount val="6"/>
                <c:pt idx="0">
                  <c:v>0.0 - 0.15</c:v>
                </c:pt>
                <c:pt idx="1">
                  <c:v>0.15 - 0.30</c:v>
                </c:pt>
                <c:pt idx="2">
                  <c:v>0.30 - 0.40</c:v>
                </c:pt>
                <c:pt idx="3">
                  <c:v>0.40 - 0.50</c:v>
                </c:pt>
                <c:pt idx="4">
                  <c:v>&gt; 0.50</c:v>
                </c:pt>
                <c:pt idx="5">
                  <c:v>AVG</c:v>
                </c:pt>
              </c:strCache>
            </c:strRef>
          </c:cat>
          <c:val>
            <c:numRef>
              <c:f>results!$E$2:$E$7</c:f>
              <c:numCache>
                <c:formatCode>General</c:formatCode>
                <c:ptCount val="6"/>
                <c:pt idx="0">
                  <c:v>15.9451410113</c:v>
                </c:pt>
                <c:pt idx="1">
                  <c:v>15.484125790099998</c:v>
                </c:pt>
                <c:pt idx="2">
                  <c:v>14.514449587300021</c:v>
                </c:pt>
                <c:pt idx="3">
                  <c:v>13.1601170082</c:v>
                </c:pt>
                <c:pt idx="4">
                  <c:v>9.9338734304099976</c:v>
                </c:pt>
                <c:pt idx="5">
                  <c:v>13.807541365400001</c:v>
                </c:pt>
              </c:numCache>
            </c:numRef>
          </c:val>
        </c:ser>
        <c:ser>
          <c:idx val="4"/>
          <c:order val="4"/>
          <c:tx>
            <c:strRef>
              <c:f>results!$F$1</c:f>
              <c:strCache>
                <c:ptCount val="1"/>
                <c:pt idx="0">
                  <c:v>AFC (4,4)</c:v>
                </c:pt>
              </c:strCache>
            </c:strRef>
          </c:tx>
          <c:spPr>
            <a:solidFill>
              <a:srgbClr val="5F5F5F">
                <a:lumMod val="60000"/>
                <a:lumOff val="40000"/>
              </a:srgbClr>
            </a:solidFill>
          </c:spPr>
          <c:cat>
            <c:strRef>
              <c:f>results!$A$2:$A$7</c:f>
              <c:strCache>
                <c:ptCount val="6"/>
                <c:pt idx="0">
                  <c:v>0.0 - 0.15</c:v>
                </c:pt>
                <c:pt idx="1">
                  <c:v>0.15 - 0.30</c:v>
                </c:pt>
                <c:pt idx="2">
                  <c:v>0.30 - 0.40</c:v>
                </c:pt>
                <c:pt idx="3">
                  <c:v>0.40 - 0.50</c:v>
                </c:pt>
                <c:pt idx="4">
                  <c:v>&gt; 0.50</c:v>
                </c:pt>
                <c:pt idx="5">
                  <c:v>AVG</c:v>
                </c:pt>
              </c:strCache>
            </c:strRef>
          </c:cat>
          <c:val>
            <c:numRef>
              <c:f>results!$F$2:$F$7</c:f>
              <c:numCache>
                <c:formatCode>General</c:formatCode>
                <c:ptCount val="6"/>
                <c:pt idx="0">
                  <c:v>15.990669204900012</c:v>
                </c:pt>
                <c:pt idx="1">
                  <c:v>15.824866892600012</c:v>
                </c:pt>
                <c:pt idx="2">
                  <c:v>15.137353747499988</c:v>
                </c:pt>
                <c:pt idx="3">
                  <c:v>14.1131858652</c:v>
                </c:pt>
                <c:pt idx="4">
                  <c:v>10.871987866700012</c:v>
                </c:pt>
                <c:pt idx="5">
                  <c:v>14.387612715400012</c:v>
                </c:pt>
              </c:numCache>
            </c:numRef>
          </c:val>
        </c:ser>
        <c:ser>
          <c:idx val="5"/>
          <c:order val="5"/>
          <c:tx>
            <c:strRef>
              <c:f>results!$G$1</c:f>
              <c:strCache>
                <c:ptCount val="1"/>
                <c:pt idx="0">
                  <c:v>MinBD-4</c:v>
                </c:pt>
              </c:strCache>
            </c:strRef>
          </c:tx>
          <c:spPr>
            <a:solidFill>
              <a:srgbClr val="8C0000"/>
            </a:solidFill>
          </c:spPr>
          <c:cat>
            <c:strRef>
              <c:f>results!$A$2:$A$7</c:f>
              <c:strCache>
                <c:ptCount val="6"/>
                <c:pt idx="0">
                  <c:v>0.0 - 0.15</c:v>
                </c:pt>
                <c:pt idx="1">
                  <c:v>0.15 - 0.30</c:v>
                </c:pt>
                <c:pt idx="2">
                  <c:v>0.30 - 0.40</c:v>
                </c:pt>
                <c:pt idx="3">
                  <c:v>0.40 - 0.50</c:v>
                </c:pt>
                <c:pt idx="4">
                  <c:v>&gt; 0.50</c:v>
                </c:pt>
                <c:pt idx="5">
                  <c:v>AVG</c:v>
                </c:pt>
              </c:strCache>
            </c:strRef>
          </c:cat>
          <c:val>
            <c:numRef>
              <c:f>results!$G$2:$G$7</c:f>
              <c:numCache>
                <c:formatCode>General</c:formatCode>
                <c:ptCount val="6"/>
                <c:pt idx="0">
                  <c:v>15.9189943278</c:v>
                </c:pt>
                <c:pt idx="1">
                  <c:v>15.589847406900001</c:v>
                </c:pt>
                <c:pt idx="2">
                  <c:v>14.8930133078</c:v>
                </c:pt>
                <c:pt idx="3">
                  <c:v>13.751795480599998</c:v>
                </c:pt>
                <c:pt idx="4">
                  <c:v>10.7398830548</c:v>
                </c:pt>
                <c:pt idx="5">
                  <c:v>14.178706715600001</c:v>
                </c:pt>
              </c:numCache>
            </c:numRef>
          </c:val>
        </c:ser>
        <c:dLbls/>
        <c:axId val="388467712"/>
        <c:axId val="388486272"/>
      </c:barChart>
      <c:catAx>
        <c:axId val="388467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Injection Rate</a:t>
                </a:r>
              </a:p>
            </c:rich>
          </c:tx>
        </c:title>
        <c:tickLblPos val="nextTo"/>
        <c:txPr>
          <a:bodyPr rot="-2700000" vert="horz"/>
          <a:lstStyle/>
          <a:p>
            <a:pPr>
              <a:defRPr sz="1800"/>
            </a:pPr>
            <a:endParaRPr lang="en-US"/>
          </a:p>
        </c:txPr>
        <c:crossAx val="388486272"/>
        <c:crosses val="autoZero"/>
        <c:auto val="1"/>
        <c:lblAlgn val="ctr"/>
        <c:lblOffset val="100"/>
      </c:catAx>
      <c:valAx>
        <c:axId val="388486272"/>
        <c:scaling>
          <c:orientation val="minMax"/>
          <c:max val="16"/>
          <c:min val="8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Weighted Speedup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88467712"/>
        <c:crosses val="autoZero"/>
        <c:crossBetween val="between"/>
        <c:majorUnit val="2"/>
      </c:valAx>
    </c:plotArea>
    <c:legend>
      <c:legendPos val="r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884872345502301"/>
          <c:y val="3.0256410256410203E-2"/>
          <c:w val="0.86324494045682409"/>
          <c:h val="0.76851322430850111"/>
        </c:manualLayout>
      </c:layout>
      <c:barChart>
        <c:barDir val="col"/>
        <c:grouping val="stacked"/>
        <c:ser>
          <c:idx val="2"/>
          <c:order val="0"/>
          <c:tx>
            <c:strRef>
              <c:f>results!$H$9</c:f>
              <c:strCache>
                <c:ptCount val="1"/>
                <c:pt idx="0">
                  <c:v>static</c:v>
                </c:pt>
              </c:strCache>
            </c:strRef>
          </c:tx>
          <c:spPr>
            <a:solidFill>
              <a:srgbClr val="C0504D"/>
            </a:solidFill>
          </c:spPr>
          <c:cat>
            <c:strRef>
              <c:f>results!$A$46:$A$51</c:f>
              <c:strCache>
                <c:ptCount val="6"/>
                <c:pt idx="0">
                  <c:v>Buffered (8,8)</c:v>
                </c:pt>
                <c:pt idx="1">
                  <c:v>Buffered (4,4)</c:v>
                </c:pt>
                <c:pt idx="2">
                  <c:v>Buffered (4,1)</c:v>
                </c:pt>
                <c:pt idx="3">
                  <c:v>CHIPPER</c:v>
                </c:pt>
                <c:pt idx="4">
                  <c:v>AFC(4,4)</c:v>
                </c:pt>
                <c:pt idx="5">
                  <c:v>MinBD-4</c:v>
                </c:pt>
              </c:strCache>
            </c:strRef>
          </c:cat>
          <c:val>
            <c:numRef>
              <c:f>results!$H$46:$H$51</c:f>
              <c:numCache>
                <c:formatCode>General</c:formatCode>
                <c:ptCount val="6"/>
                <c:pt idx="0">
                  <c:v>1.62906</c:v>
                </c:pt>
                <c:pt idx="1">
                  <c:v>1.04702096</c:v>
                </c:pt>
                <c:pt idx="2">
                  <c:v>0.74594320000000114</c:v>
                </c:pt>
                <c:pt idx="3">
                  <c:v>0.52767136000000003</c:v>
                </c:pt>
                <c:pt idx="4">
                  <c:v>0.86901841926800116</c:v>
                </c:pt>
                <c:pt idx="5">
                  <c:v>0.55325904000000004</c:v>
                </c:pt>
              </c:numCache>
            </c:numRef>
          </c:val>
        </c:ser>
        <c:ser>
          <c:idx val="3"/>
          <c:order val="1"/>
          <c:tx>
            <c:strRef>
              <c:f>results!$I$9</c:f>
              <c:strCache>
                <c:ptCount val="1"/>
                <c:pt idx="0">
                  <c:v>dynamic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results!$A$46:$A$51</c:f>
              <c:strCache>
                <c:ptCount val="6"/>
                <c:pt idx="0">
                  <c:v>Buffered (8,8)</c:v>
                </c:pt>
                <c:pt idx="1">
                  <c:v>Buffered (4,4)</c:v>
                </c:pt>
                <c:pt idx="2">
                  <c:v>Buffered (4,1)</c:v>
                </c:pt>
                <c:pt idx="3">
                  <c:v>CHIPPER</c:v>
                </c:pt>
                <c:pt idx="4">
                  <c:v>AFC(4,4)</c:v>
                </c:pt>
                <c:pt idx="5">
                  <c:v>MinBD-4</c:v>
                </c:pt>
              </c:strCache>
            </c:strRef>
          </c:cat>
          <c:val>
            <c:numRef>
              <c:f>results!$I$46:$I$51</c:f>
              <c:numCache>
                <c:formatCode>General</c:formatCode>
                <c:ptCount val="6"/>
                <c:pt idx="0">
                  <c:v>0.92052415000400001</c:v>
                </c:pt>
                <c:pt idx="1">
                  <c:v>0.79869331509270003</c:v>
                </c:pt>
                <c:pt idx="2">
                  <c:v>0.70840740728020002</c:v>
                </c:pt>
                <c:pt idx="3">
                  <c:v>0.9260706644190011</c:v>
                </c:pt>
                <c:pt idx="4">
                  <c:v>0.847450182542</c:v>
                </c:pt>
                <c:pt idx="5">
                  <c:v>0.70553405094940003</c:v>
                </c:pt>
              </c:numCache>
            </c:numRef>
          </c:val>
        </c:ser>
        <c:dLbls/>
        <c:overlap val="100"/>
        <c:axId val="389338624"/>
        <c:axId val="389340160"/>
      </c:barChart>
      <c:catAx>
        <c:axId val="38933862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en-US"/>
          </a:p>
        </c:txPr>
        <c:crossAx val="389340160"/>
        <c:crosses val="autoZero"/>
        <c:auto val="1"/>
        <c:lblAlgn val="ctr"/>
        <c:lblOffset val="100"/>
      </c:catAx>
      <c:valAx>
        <c:axId val="3893401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Network</a:t>
                </a:r>
                <a:r>
                  <a:rPr lang="en-US" sz="2400" baseline="0"/>
                  <a:t> Power (W)</a:t>
                </a:r>
                <a:endParaRPr lang="en-US" sz="2400"/>
              </a:p>
            </c:rich>
          </c:tx>
        </c:title>
        <c:numFmt formatCode="#,##0.0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89338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619491976968896"/>
          <c:y val="3.8447924123121008E-2"/>
          <c:w val="0.35915702047029097"/>
          <c:h val="0.12992233357194005"/>
        </c:manualLayout>
      </c:layout>
      <c:overlay val="1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</c:chart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9190364634173"/>
          <c:y val="2.954545454545451E-2"/>
          <c:w val="0.8653840480683731"/>
          <c:h val="0.74713009754377924"/>
        </c:manualLayout>
      </c:layout>
      <c:barChart>
        <c:barDir val="col"/>
        <c:grouping val="stacked"/>
        <c:ser>
          <c:idx val="2"/>
          <c:order val="0"/>
          <c:tx>
            <c:strRef>
              <c:f>results!$J$9</c:f>
              <c:strCache>
                <c:ptCount val="1"/>
                <c:pt idx="0">
                  <c:v>buffer</c:v>
                </c:pt>
              </c:strCache>
            </c:strRef>
          </c:tx>
          <c:cat>
            <c:strRef>
              <c:f>results!$A$46:$A$51</c:f>
              <c:strCache>
                <c:ptCount val="6"/>
                <c:pt idx="0">
                  <c:v>Buffered (8,8)</c:v>
                </c:pt>
                <c:pt idx="1">
                  <c:v>Buffered (4,4)</c:v>
                </c:pt>
                <c:pt idx="2">
                  <c:v>Buffered (4,1)</c:v>
                </c:pt>
                <c:pt idx="3">
                  <c:v>CHIPPER</c:v>
                </c:pt>
                <c:pt idx="4">
                  <c:v>AFC(4,4)</c:v>
                </c:pt>
                <c:pt idx="5">
                  <c:v>MinBD-4</c:v>
                </c:pt>
              </c:strCache>
            </c:strRef>
          </c:cat>
          <c:val>
            <c:numRef>
              <c:f>results!$J$46:$J$51</c:f>
              <c:numCache>
                <c:formatCode>General</c:formatCode>
                <c:ptCount val="6"/>
                <c:pt idx="0">
                  <c:v>1.0993550299000043</c:v>
                </c:pt>
                <c:pt idx="1">
                  <c:v>0.40037008120670109</c:v>
                </c:pt>
                <c:pt idx="2">
                  <c:v>4.9309506398200011E-2</c:v>
                </c:pt>
                <c:pt idx="3">
                  <c:v>0</c:v>
                </c:pt>
                <c:pt idx="4">
                  <c:v>0.24432166625499999</c:v>
                </c:pt>
                <c:pt idx="5">
                  <c:v>2.3553112195400006E-2</c:v>
                </c:pt>
              </c:numCache>
            </c:numRef>
          </c:val>
        </c:ser>
        <c:ser>
          <c:idx val="3"/>
          <c:order val="1"/>
          <c:tx>
            <c:strRef>
              <c:f>results!$K$9</c:f>
              <c:strCache>
                <c:ptCount val="1"/>
                <c:pt idx="0">
                  <c:v>non-buffer</c:v>
                </c:pt>
              </c:strCache>
            </c:strRef>
          </c:tx>
          <c:cat>
            <c:strRef>
              <c:f>results!$A$46:$A$51</c:f>
              <c:strCache>
                <c:ptCount val="6"/>
                <c:pt idx="0">
                  <c:v>Buffered (8,8)</c:v>
                </c:pt>
                <c:pt idx="1">
                  <c:v>Buffered (4,4)</c:v>
                </c:pt>
                <c:pt idx="2">
                  <c:v>Buffered (4,1)</c:v>
                </c:pt>
                <c:pt idx="3">
                  <c:v>CHIPPER</c:v>
                </c:pt>
                <c:pt idx="4">
                  <c:v>AFC(4,4)</c:v>
                </c:pt>
                <c:pt idx="5">
                  <c:v>MinBD-4</c:v>
                </c:pt>
              </c:strCache>
            </c:strRef>
          </c:cat>
          <c:val>
            <c:numRef>
              <c:f>results!$K$46:$K$51</c:f>
              <c:numCache>
                <c:formatCode>General</c:formatCode>
                <c:ptCount val="6"/>
                <c:pt idx="0">
                  <c:v>1.4502291201039998</c:v>
                </c:pt>
                <c:pt idx="1">
                  <c:v>1.4453441938859988</c:v>
                </c:pt>
                <c:pt idx="2">
                  <c:v>1.4050411008819998</c:v>
                </c:pt>
                <c:pt idx="3">
                  <c:v>1.453742024419</c:v>
                </c:pt>
                <c:pt idx="4">
                  <c:v>1.4721469355550001</c:v>
                </c:pt>
                <c:pt idx="5">
                  <c:v>1.2352399787539998</c:v>
                </c:pt>
              </c:numCache>
            </c:numRef>
          </c:val>
        </c:ser>
        <c:dLbls/>
        <c:overlap val="100"/>
        <c:axId val="389374336"/>
        <c:axId val="389375872"/>
      </c:barChart>
      <c:catAx>
        <c:axId val="38937433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en-US"/>
          </a:p>
        </c:txPr>
        <c:crossAx val="389375872"/>
        <c:crosses val="autoZero"/>
        <c:auto val="1"/>
        <c:lblAlgn val="ctr"/>
        <c:lblOffset val="100"/>
      </c:catAx>
      <c:valAx>
        <c:axId val="3893758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Network</a:t>
                </a:r>
                <a:r>
                  <a:rPr lang="en-US" sz="2400" baseline="0"/>
                  <a:t> Power (W)</a:t>
                </a:r>
                <a:endParaRPr lang="en-US" sz="2400"/>
              </a:p>
            </c:rich>
          </c:tx>
        </c:title>
        <c:numFmt formatCode="#,##0.0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89374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339558794820098"/>
          <c:y val="6.1457868139616921E-2"/>
          <c:w val="0.3231179253119501"/>
          <c:h val="9.1285969935576208E-2"/>
        </c:manualLayout>
      </c:layout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</c:chart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983912948381502"/>
          <c:y val="3.28205128205128E-2"/>
          <c:w val="0.87184908136483019"/>
          <c:h val="0.76743630123157702"/>
        </c:manualLayout>
      </c:layout>
      <c:barChart>
        <c:barDir val="col"/>
        <c:grouping val="stacked"/>
        <c:ser>
          <c:idx val="0"/>
          <c:order val="0"/>
          <c:tx>
            <c:strRef>
              <c:f>results!$B$9</c:f>
              <c:strCache>
                <c:ptCount val="1"/>
                <c:pt idx="0">
                  <c:v>static buffer</c:v>
                </c:pt>
              </c:strCache>
            </c:strRef>
          </c:tx>
          <c:cat>
            <c:strRef>
              <c:f>results!$A$46:$A$51</c:f>
              <c:strCache>
                <c:ptCount val="6"/>
                <c:pt idx="0">
                  <c:v>Buffered (8,8)</c:v>
                </c:pt>
                <c:pt idx="1">
                  <c:v>Buffered (4,4)</c:v>
                </c:pt>
                <c:pt idx="2">
                  <c:v>Buffered (4,1)</c:v>
                </c:pt>
                <c:pt idx="3">
                  <c:v>CHIPPER</c:v>
                </c:pt>
                <c:pt idx="4">
                  <c:v>AFC(4,4)</c:v>
                </c:pt>
                <c:pt idx="5">
                  <c:v>MinBD-4</c:v>
                </c:pt>
              </c:strCache>
            </c:strRef>
          </c:cat>
          <c:val>
            <c:numRef>
              <c:f>results!$B$46:$B$51</c:f>
              <c:numCache>
                <c:formatCode>General</c:formatCode>
                <c:ptCount val="6"/>
                <c:pt idx="0">
                  <c:v>0.91433471999999893</c:v>
                </c:pt>
                <c:pt idx="1">
                  <c:v>0.33229568000000004</c:v>
                </c:pt>
                <c:pt idx="2">
                  <c:v>3.1217920000000003E-2</c:v>
                </c:pt>
                <c:pt idx="3">
                  <c:v>0</c:v>
                </c:pt>
                <c:pt idx="4">
                  <c:v>0.13325153926799999</c:v>
                </c:pt>
                <c:pt idx="5">
                  <c:v>2.0768480000000006E-2</c:v>
                </c:pt>
              </c:numCache>
            </c:numRef>
          </c:val>
        </c:ser>
        <c:ser>
          <c:idx val="1"/>
          <c:order val="1"/>
          <c:tx>
            <c:strRef>
              <c:f>results!$C$9</c:f>
              <c:strCache>
                <c:ptCount val="1"/>
                <c:pt idx="0">
                  <c:v>static link</c:v>
                </c:pt>
              </c:strCache>
            </c:strRef>
          </c:tx>
          <c:cat>
            <c:strRef>
              <c:f>results!$A$46:$A$51</c:f>
              <c:strCache>
                <c:ptCount val="6"/>
                <c:pt idx="0">
                  <c:v>Buffered (8,8)</c:v>
                </c:pt>
                <c:pt idx="1">
                  <c:v>Buffered (4,4)</c:v>
                </c:pt>
                <c:pt idx="2">
                  <c:v>Buffered (4,1)</c:v>
                </c:pt>
                <c:pt idx="3">
                  <c:v>CHIPPER</c:v>
                </c:pt>
                <c:pt idx="4">
                  <c:v>AFC(4,4)</c:v>
                </c:pt>
                <c:pt idx="5">
                  <c:v>MinBD-4</c:v>
                </c:pt>
              </c:strCache>
            </c:strRef>
          </c:cat>
          <c:val>
            <c:numRef>
              <c:f>results!$C$46:$C$51</c:f>
              <c:numCache>
                <c:formatCode>General</c:formatCode>
                <c:ptCount val="6"/>
                <c:pt idx="0">
                  <c:v>0.11149728</c:v>
                </c:pt>
                <c:pt idx="1">
                  <c:v>0.11149728</c:v>
                </c:pt>
                <c:pt idx="2">
                  <c:v>0.11149728</c:v>
                </c:pt>
                <c:pt idx="3">
                  <c:v>0.11149728</c:v>
                </c:pt>
                <c:pt idx="4">
                  <c:v>0.11149728</c:v>
                </c:pt>
                <c:pt idx="5">
                  <c:v>0.11149728</c:v>
                </c:pt>
              </c:numCache>
            </c:numRef>
          </c:val>
        </c:ser>
        <c:ser>
          <c:idx val="2"/>
          <c:order val="2"/>
          <c:tx>
            <c:strRef>
              <c:f>results!$D$9</c:f>
              <c:strCache>
                <c:ptCount val="1"/>
                <c:pt idx="0">
                  <c:v>static other</c:v>
                </c:pt>
              </c:strCache>
            </c:strRef>
          </c:tx>
          <c:cat>
            <c:strRef>
              <c:f>results!$A$46:$A$51</c:f>
              <c:strCache>
                <c:ptCount val="6"/>
                <c:pt idx="0">
                  <c:v>Buffered (8,8)</c:v>
                </c:pt>
                <c:pt idx="1">
                  <c:v>Buffered (4,4)</c:v>
                </c:pt>
                <c:pt idx="2">
                  <c:v>Buffered (4,1)</c:v>
                </c:pt>
                <c:pt idx="3">
                  <c:v>CHIPPER</c:v>
                </c:pt>
                <c:pt idx="4">
                  <c:v>AFC(4,4)</c:v>
                </c:pt>
                <c:pt idx="5">
                  <c:v>MinBD-4</c:v>
                </c:pt>
              </c:strCache>
            </c:strRef>
          </c:cat>
          <c:val>
            <c:numRef>
              <c:f>results!$D$46:$D$51</c:f>
              <c:numCache>
                <c:formatCode>General</c:formatCode>
                <c:ptCount val="6"/>
                <c:pt idx="0">
                  <c:v>0.6032280000000011</c:v>
                </c:pt>
                <c:pt idx="1">
                  <c:v>0.6032280000000011</c:v>
                </c:pt>
                <c:pt idx="2">
                  <c:v>0.6032280000000011</c:v>
                </c:pt>
                <c:pt idx="3">
                  <c:v>0.41617408000000006</c:v>
                </c:pt>
                <c:pt idx="4">
                  <c:v>0.62426960000000109</c:v>
                </c:pt>
                <c:pt idx="5">
                  <c:v>0.42099328000000003</c:v>
                </c:pt>
              </c:numCache>
            </c:numRef>
          </c:val>
        </c:ser>
        <c:ser>
          <c:idx val="3"/>
          <c:order val="3"/>
          <c:tx>
            <c:strRef>
              <c:f>results!$E$9</c:f>
              <c:strCache>
                <c:ptCount val="1"/>
                <c:pt idx="0">
                  <c:v>dynamic buffer</c:v>
                </c:pt>
              </c:strCache>
            </c:strRef>
          </c:tx>
          <c:cat>
            <c:strRef>
              <c:f>results!$A$46:$A$51</c:f>
              <c:strCache>
                <c:ptCount val="6"/>
                <c:pt idx="0">
                  <c:v>Buffered (8,8)</c:v>
                </c:pt>
                <c:pt idx="1">
                  <c:v>Buffered (4,4)</c:v>
                </c:pt>
                <c:pt idx="2">
                  <c:v>Buffered (4,1)</c:v>
                </c:pt>
                <c:pt idx="3">
                  <c:v>CHIPPER</c:v>
                </c:pt>
                <c:pt idx="4">
                  <c:v>AFC(4,4)</c:v>
                </c:pt>
                <c:pt idx="5">
                  <c:v>MinBD-4</c:v>
                </c:pt>
              </c:strCache>
            </c:strRef>
          </c:cat>
          <c:val>
            <c:numRef>
              <c:f>results!$E$46:$E$51</c:f>
              <c:numCache>
                <c:formatCode>General</c:formatCode>
                <c:ptCount val="6"/>
                <c:pt idx="0">
                  <c:v>0.18502030990000001</c:v>
                </c:pt>
                <c:pt idx="1">
                  <c:v>6.8074401206700011E-2</c:v>
                </c:pt>
                <c:pt idx="2">
                  <c:v>1.8091586398200004E-2</c:v>
                </c:pt>
                <c:pt idx="3">
                  <c:v>0</c:v>
                </c:pt>
                <c:pt idx="4">
                  <c:v>0.11107012698700001</c:v>
                </c:pt>
                <c:pt idx="5">
                  <c:v>2.7846321954000004E-3</c:v>
                </c:pt>
              </c:numCache>
            </c:numRef>
          </c:val>
        </c:ser>
        <c:ser>
          <c:idx val="4"/>
          <c:order val="4"/>
          <c:tx>
            <c:strRef>
              <c:f>results!$F$9</c:f>
              <c:strCache>
                <c:ptCount val="1"/>
                <c:pt idx="0">
                  <c:v>dynamic link</c:v>
                </c:pt>
              </c:strCache>
            </c:strRef>
          </c:tx>
          <c:cat>
            <c:strRef>
              <c:f>results!$A$46:$A$51</c:f>
              <c:strCache>
                <c:ptCount val="6"/>
                <c:pt idx="0">
                  <c:v>Buffered (8,8)</c:v>
                </c:pt>
                <c:pt idx="1">
                  <c:v>Buffered (4,4)</c:v>
                </c:pt>
                <c:pt idx="2">
                  <c:v>Buffered (4,1)</c:v>
                </c:pt>
                <c:pt idx="3">
                  <c:v>CHIPPER</c:v>
                </c:pt>
                <c:pt idx="4">
                  <c:v>AFC(4,4)</c:v>
                </c:pt>
                <c:pt idx="5">
                  <c:v>MinBD-4</c:v>
                </c:pt>
              </c:strCache>
            </c:strRef>
          </c:cat>
          <c:val>
            <c:numRef>
              <c:f>results!$F$46:$F$51</c:f>
              <c:numCache>
                <c:formatCode>General</c:formatCode>
                <c:ptCount val="6"/>
                <c:pt idx="0">
                  <c:v>0.59768845031100004</c:v>
                </c:pt>
                <c:pt idx="1">
                  <c:v>0.59371883951900106</c:v>
                </c:pt>
                <c:pt idx="2">
                  <c:v>0.56096755817099997</c:v>
                </c:pt>
                <c:pt idx="3">
                  <c:v>0.71132099719300113</c:v>
                </c:pt>
                <c:pt idx="4">
                  <c:v>0.59768737018199991</c:v>
                </c:pt>
                <c:pt idx="5">
                  <c:v>0.53926810718999996</c:v>
                </c:pt>
              </c:numCache>
            </c:numRef>
          </c:val>
        </c:ser>
        <c:ser>
          <c:idx val="5"/>
          <c:order val="5"/>
          <c:tx>
            <c:strRef>
              <c:f>results!$G$9</c:f>
              <c:strCache>
                <c:ptCount val="1"/>
                <c:pt idx="0">
                  <c:v>dynamic other</c:v>
                </c:pt>
              </c:strCache>
            </c:strRef>
          </c:tx>
          <c:cat>
            <c:strRef>
              <c:f>results!$A$46:$A$51</c:f>
              <c:strCache>
                <c:ptCount val="6"/>
                <c:pt idx="0">
                  <c:v>Buffered (8,8)</c:v>
                </c:pt>
                <c:pt idx="1">
                  <c:v>Buffered (4,4)</c:v>
                </c:pt>
                <c:pt idx="2">
                  <c:v>Buffered (4,1)</c:v>
                </c:pt>
                <c:pt idx="3">
                  <c:v>CHIPPER</c:v>
                </c:pt>
                <c:pt idx="4">
                  <c:v>AFC(4,4)</c:v>
                </c:pt>
                <c:pt idx="5">
                  <c:v>MinBD-4</c:v>
                </c:pt>
              </c:strCache>
            </c:strRef>
          </c:cat>
          <c:val>
            <c:numRef>
              <c:f>results!$G$46:$G$51</c:f>
              <c:numCache>
                <c:formatCode>General</c:formatCode>
                <c:ptCount val="6"/>
                <c:pt idx="0">
                  <c:v>0.13781538979300004</c:v>
                </c:pt>
                <c:pt idx="1">
                  <c:v>0.13690007436700002</c:v>
                </c:pt>
                <c:pt idx="2">
                  <c:v>0.12934826271100003</c:v>
                </c:pt>
                <c:pt idx="3">
                  <c:v>0.21474966722600003</c:v>
                </c:pt>
                <c:pt idx="4">
                  <c:v>0.138692685373</c:v>
                </c:pt>
                <c:pt idx="5">
                  <c:v>0.16348131156400003</c:v>
                </c:pt>
              </c:numCache>
            </c:numRef>
          </c:val>
        </c:ser>
        <c:dLbls/>
        <c:overlap val="100"/>
        <c:axId val="389464064"/>
        <c:axId val="389465600"/>
      </c:barChart>
      <c:catAx>
        <c:axId val="38946406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en-US"/>
          </a:p>
        </c:txPr>
        <c:crossAx val="389465600"/>
        <c:crosses val="autoZero"/>
        <c:auto val="1"/>
        <c:lblAlgn val="ctr"/>
        <c:lblOffset val="100"/>
      </c:catAx>
      <c:valAx>
        <c:axId val="3894656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Network</a:t>
                </a:r>
                <a:r>
                  <a:rPr lang="en-US" sz="2400" baseline="0"/>
                  <a:t> Power (W)</a:t>
                </a:r>
                <a:endParaRPr lang="en-US" sz="2400"/>
              </a:p>
            </c:rich>
          </c:tx>
        </c:title>
        <c:numFmt formatCode="#,##0.0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89464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696598862642207"/>
          <c:y val="1.7310922673127407E-2"/>
          <c:w val="0.79164512248469021"/>
          <c:h val="0.15255764183323203"/>
        </c:manualLayout>
      </c:layout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62769967890097"/>
          <c:y val="7.7756648343485529E-2"/>
          <c:w val="0.84596574642829514"/>
          <c:h val="0.61306788779062094"/>
        </c:manualLayout>
      </c:layout>
      <c:barChart>
        <c:barDir val="col"/>
        <c:grouping val="clustered"/>
        <c:ser>
          <c:idx val="0"/>
          <c:order val="0"/>
          <c:tx>
            <c:strRef>
              <c:f>'Matlab-noMEMLAT'!$A$21</c:f>
              <c:strCache>
                <c:ptCount val="1"/>
                <c:pt idx="0">
                  <c:v>WeightedSpeedup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'Matlab-noMEMLAT'!$B$7:$Z$7</c:f>
              <c:strCache>
                <c:ptCount val="25"/>
                <c:pt idx="0">
                  <c:v>DO</c:v>
                </c:pt>
                <c:pt idx="1">
                  <c:v>MIN-AD</c:v>
                </c:pt>
                <c:pt idx="2">
                  <c:v>ROMM</c:v>
                </c:pt>
                <c:pt idx="3">
                  <c:v>FLIT-2</c:v>
                </c:pt>
                <c:pt idx="4">
                  <c:v>WORM-2</c:v>
                </c:pt>
                <c:pt idx="5">
                  <c:v>FLIT-1</c:v>
                </c:pt>
                <c:pt idx="6">
                  <c:v>WORM-1</c:v>
                </c:pt>
                <c:pt idx="9">
                  <c:v>DO</c:v>
                </c:pt>
                <c:pt idx="10">
                  <c:v>MIN-AD</c:v>
                </c:pt>
                <c:pt idx="11">
                  <c:v>ROMM</c:v>
                </c:pt>
                <c:pt idx="12">
                  <c:v>FLIT-2</c:v>
                </c:pt>
                <c:pt idx="13">
                  <c:v>WORM-2</c:v>
                </c:pt>
                <c:pt idx="14">
                  <c:v>FLIT-1</c:v>
                </c:pt>
                <c:pt idx="15">
                  <c:v>WORM-1</c:v>
                </c:pt>
                <c:pt idx="18">
                  <c:v>DO</c:v>
                </c:pt>
                <c:pt idx="19">
                  <c:v>MIN-AD</c:v>
                </c:pt>
                <c:pt idx="20">
                  <c:v>ROMM</c:v>
                </c:pt>
                <c:pt idx="21">
                  <c:v>FLIT-2</c:v>
                </c:pt>
                <c:pt idx="22">
                  <c:v>WORM-2</c:v>
                </c:pt>
                <c:pt idx="23">
                  <c:v>FLIT-1</c:v>
                </c:pt>
                <c:pt idx="24">
                  <c:v>WORM-1</c:v>
                </c:pt>
              </c:strCache>
            </c:strRef>
          </c:cat>
          <c:val>
            <c:numRef>
              <c:f>'Matlab-noMEMLAT'!$B$21:$Z$21</c:f>
              <c:numCache>
                <c:formatCode>General</c:formatCode>
                <c:ptCount val="25"/>
                <c:pt idx="0">
                  <c:v>7.9909612348004364</c:v>
                </c:pt>
                <c:pt idx="1">
                  <c:v>7.9907483945915221</c:v>
                </c:pt>
                <c:pt idx="2">
                  <c:v>7.9892400705509719</c:v>
                </c:pt>
                <c:pt idx="3">
                  <c:v>7.9789045820530724</c:v>
                </c:pt>
                <c:pt idx="4">
                  <c:v>7.9802017187173808</c:v>
                </c:pt>
                <c:pt idx="5">
                  <c:v>7.9918229314569711</c:v>
                </c:pt>
                <c:pt idx="6">
                  <c:v>7.9907440166069446</c:v>
                </c:pt>
                <c:pt idx="9">
                  <c:v>15.626836907152841</c:v>
                </c:pt>
                <c:pt idx="10">
                  <c:v>15.7797106779107</c:v>
                </c:pt>
                <c:pt idx="11">
                  <c:v>15.625287659776541</c:v>
                </c:pt>
                <c:pt idx="12">
                  <c:v>15.221617885403241</c:v>
                </c:pt>
                <c:pt idx="13">
                  <c:v>15.044158350387839</c:v>
                </c:pt>
                <c:pt idx="14">
                  <c:v>15.363755442338441</c:v>
                </c:pt>
                <c:pt idx="15">
                  <c:v>15.2072909791627</c:v>
                </c:pt>
                <c:pt idx="18">
                  <c:v>14.830885992427012</c:v>
                </c:pt>
                <c:pt idx="19">
                  <c:v>14.77523316066492</c:v>
                </c:pt>
                <c:pt idx="20">
                  <c:v>14.708175414004298</c:v>
                </c:pt>
                <c:pt idx="21">
                  <c:v>14.720602704191029</c:v>
                </c:pt>
                <c:pt idx="22">
                  <c:v>14.677426516739613</c:v>
                </c:pt>
                <c:pt idx="23">
                  <c:v>16.231713918608889</c:v>
                </c:pt>
                <c:pt idx="24">
                  <c:v>16.199195940929325</c:v>
                </c:pt>
              </c:numCache>
            </c:numRef>
          </c:val>
        </c:ser>
        <c:dLbls/>
        <c:gapWidth val="42"/>
        <c:overlap val="100"/>
        <c:axId val="380013568"/>
        <c:axId val="380035840"/>
      </c:barChart>
      <c:catAx>
        <c:axId val="380013568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80035840"/>
        <c:crosses val="autoZero"/>
        <c:auto val="1"/>
        <c:lblAlgn val="ctr"/>
        <c:lblOffset val="0"/>
      </c:catAx>
      <c:valAx>
        <c:axId val="3800358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600" dirty="0" smtClean="0"/>
                  <a:t>W-Speedup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1453290737686903E-2"/>
              <c:y val="0.1639425701474340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80013568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11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tx>
                <c:rich>
                  <a:bodyPr/>
                  <a:lstStyle/>
                  <a:p>
                    <a:r>
                      <a:rPr lang="en-US" sz="2400" dirty="0" err="1">
                        <a:solidFill>
                          <a:srgbClr val="0080FF"/>
                        </a:solidFill>
                      </a:rPr>
                      <a:t>Buf</a:t>
                    </a:r>
                    <a:r>
                      <a:rPr lang="en-US" sz="2400" baseline="0" dirty="0">
                        <a:solidFill>
                          <a:srgbClr val="0080FF"/>
                        </a:solidFill>
                      </a:rPr>
                      <a:t> (1,1)</a:t>
                    </a:r>
                    <a:endParaRPr lang="en-US" sz="2400" dirty="0">
                      <a:solidFill>
                        <a:srgbClr val="0080FF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Val val="1"/>
          </c:dLbls>
          <c:xVal>
            <c:numRef>
              <c:f>'perf-power'!$C$4:$C$19</c:f>
              <c:numCache>
                <c:formatCode>General</c:formatCode>
                <c:ptCount val="16"/>
                <c:pt idx="0">
                  <c:v>2.5495840000000012</c:v>
                </c:pt>
                <c:pt idx="1">
                  <c:v>2.2484410000000001</c:v>
                </c:pt>
                <c:pt idx="2">
                  <c:v>2.0851260000000011</c:v>
                </c:pt>
                <c:pt idx="3">
                  <c:v>1.522975</c:v>
                </c:pt>
                <c:pt idx="4">
                  <c:v>2.0001210000000067</c:v>
                </c:pt>
                <c:pt idx="5">
                  <c:v>1.8457139999999999</c:v>
                </c:pt>
                <c:pt idx="6">
                  <c:v>1.7531929999999998</c:v>
                </c:pt>
                <c:pt idx="7">
                  <c:v>1.4543509999999999</c:v>
                </c:pt>
                <c:pt idx="8">
                  <c:v>1.7235789999999998</c:v>
                </c:pt>
                <c:pt idx="9">
                  <c:v>1.6376170000000001</c:v>
                </c:pt>
                <c:pt idx="10">
                  <c:v>1.5749899999999999</c:v>
                </c:pt>
                <c:pt idx="11">
                  <c:v>1.4011609999999968</c:v>
                </c:pt>
                <c:pt idx="12">
                  <c:v>1.5788709999999999</c:v>
                </c:pt>
                <c:pt idx="13">
                  <c:v>1.4634059999999998</c:v>
                </c:pt>
                <c:pt idx="14">
                  <c:v>1.520311</c:v>
                </c:pt>
                <c:pt idx="15">
                  <c:v>1.3443639999999999</c:v>
                </c:pt>
              </c:numCache>
            </c:numRef>
          </c:xVal>
          <c:yVal>
            <c:numRef>
              <c:f>'perf-power'!$D$4:$D$19</c:f>
              <c:numCache>
                <c:formatCode>General</c:formatCode>
                <c:ptCount val="16"/>
                <c:pt idx="0">
                  <c:v>14.629472</c:v>
                </c:pt>
                <c:pt idx="1">
                  <c:v>14.61204</c:v>
                </c:pt>
                <c:pt idx="2">
                  <c:v>14.528801999999999</c:v>
                </c:pt>
                <c:pt idx="3">
                  <c:v>14.311727999999999</c:v>
                </c:pt>
                <c:pt idx="4">
                  <c:v>14.625888</c:v>
                </c:pt>
                <c:pt idx="5">
                  <c:v>14.576122999999999</c:v>
                </c:pt>
                <c:pt idx="6">
                  <c:v>14.430406000000012</c:v>
                </c:pt>
                <c:pt idx="7">
                  <c:v>14.131966999999998</c:v>
                </c:pt>
                <c:pt idx="8">
                  <c:v>14.604488</c:v>
                </c:pt>
                <c:pt idx="9">
                  <c:v>14.488268999999999</c:v>
                </c:pt>
                <c:pt idx="10">
                  <c:v>14.247008999999998</c:v>
                </c:pt>
                <c:pt idx="11">
                  <c:v>13.830292999999999</c:v>
                </c:pt>
                <c:pt idx="12">
                  <c:v>14.522999</c:v>
                </c:pt>
                <c:pt idx="13">
                  <c:v>13.906234000000012</c:v>
                </c:pt>
                <c:pt idx="14">
                  <c:v>14.303970999999999</c:v>
                </c:pt>
                <c:pt idx="15">
                  <c:v>13.326879</c:v>
                </c:pt>
              </c:numCache>
            </c:numRef>
          </c:yVal>
        </c:ser>
        <c:ser>
          <c:idx val="1"/>
          <c:order val="1"/>
          <c:spPr>
            <a:ln w="28575">
              <a:solidFill>
                <a:srgbClr val="FFFFFF">
                  <a:lumMod val="75000"/>
                </a:srgbClr>
              </a:solidFill>
            </a:ln>
          </c:spPr>
          <c:marker>
            <c:symbol val="square"/>
            <c:size val="13"/>
            <c:spPr>
              <a:solidFill>
                <a:srgbClr val="FFFFFF">
                  <a:lumMod val="50000"/>
                </a:srgbClr>
              </a:solidFill>
              <a:ln>
                <a:solidFill>
                  <a:srgbClr val="FFFFFF">
                    <a:lumMod val="75000"/>
                  </a:srgbClr>
                </a:solidFill>
              </a:ln>
            </c:spPr>
          </c:marker>
          <c:dPt>
            <c:idx val="0"/>
            <c:marker>
              <c:spPr>
                <a:solidFill>
                  <a:srgbClr val="FFFFFF">
                    <a:lumMod val="50000"/>
                  </a:srgbClr>
                </a:solidFill>
                <a:ln>
                  <a:solidFill>
                    <a:srgbClr val="7F7F7F"/>
                  </a:solidFill>
                </a:ln>
              </c:spPr>
            </c:marker>
            <c:spPr>
              <a:ln w="28575">
                <a:solidFill>
                  <a:srgbClr val="7F7F7F"/>
                </a:solidFill>
              </a:ln>
            </c:spPr>
          </c:dPt>
          <c:dLbls>
            <c:dLbl>
              <c:idx val="0"/>
              <c:delete val="1"/>
            </c:dLbl>
            <c:showVal val="1"/>
          </c:dLbls>
          <c:xVal>
            <c:numRef>
              <c:f>'perf-power'!$C$3</c:f>
              <c:numCache>
                <c:formatCode>General</c:formatCode>
                <c:ptCount val="1"/>
                <c:pt idx="0">
                  <c:v>1.7164689999999998</c:v>
                </c:pt>
              </c:numCache>
            </c:numRef>
          </c:xVal>
          <c:yVal>
            <c:numRef>
              <c:f>'perf-power'!$D$3</c:f>
              <c:numCache>
                <c:formatCode>General</c:formatCode>
                <c:ptCount val="1"/>
                <c:pt idx="0">
                  <c:v>14.387613</c:v>
                </c:pt>
              </c:numCache>
            </c:numRef>
          </c:yVal>
        </c:ser>
        <c:ser>
          <c:idx val="2"/>
          <c:order val="2"/>
          <c:spPr>
            <a:ln w="28575">
              <a:noFill/>
            </a:ln>
          </c:spPr>
          <c:marker>
            <c:symbol val="triangle"/>
            <c:size val="13"/>
            <c:spPr>
              <a:solidFill>
                <a:srgbClr val="008000"/>
              </a:solidFill>
            </c:spPr>
          </c:marker>
          <c:dLbls>
            <c:delete val="1"/>
          </c:dLbls>
          <c:xVal>
            <c:numRef>
              <c:f>'perf-power'!$C$2</c:f>
              <c:numCache>
                <c:formatCode>General</c:formatCode>
                <c:ptCount val="1"/>
                <c:pt idx="0">
                  <c:v>1.4537419999999968</c:v>
                </c:pt>
              </c:numCache>
            </c:numRef>
          </c:xVal>
          <c:yVal>
            <c:numRef>
              <c:f>'perf-power'!$D$2</c:f>
              <c:numCache>
                <c:formatCode>General</c:formatCode>
                <c:ptCount val="1"/>
                <c:pt idx="0">
                  <c:v>13.807541000000001</c:v>
                </c:pt>
              </c:numCache>
            </c:numRef>
          </c:yVal>
        </c:ser>
        <c:ser>
          <c:idx val="3"/>
          <c:order val="3"/>
          <c:spPr>
            <a:ln w="28575">
              <a:noFill/>
            </a:ln>
          </c:spPr>
          <c:marker>
            <c:symbol val="square"/>
            <c:size val="12"/>
            <c:spPr>
              <a:solidFill>
                <a:srgbClr val="800000"/>
              </a:solidFill>
            </c:spPr>
          </c:marker>
          <c:dLbls>
            <c:dLbl>
              <c:idx val="0"/>
              <c:delete val="1"/>
            </c:dLbl>
            <c:showVal val="1"/>
          </c:dLbls>
          <c:trendline>
            <c:spPr>
              <a:ln>
                <a:solidFill>
                  <a:schemeClr val="tx1"/>
                </a:solidFill>
              </a:ln>
            </c:spPr>
            <c:trendlineType val="linear"/>
            <c:forward val="0.2"/>
            <c:backward val="0.2"/>
            <c:intercept val="0"/>
          </c:trendline>
          <c:xVal>
            <c:numRef>
              <c:f>'perf-power'!$C$1</c:f>
              <c:numCache>
                <c:formatCode>General</c:formatCode>
                <c:ptCount val="1"/>
                <c:pt idx="0">
                  <c:v>1.2587929999999998</c:v>
                </c:pt>
              </c:numCache>
            </c:numRef>
          </c:xVal>
          <c:yVal>
            <c:numRef>
              <c:f>'perf-power'!$D$1</c:f>
              <c:numCache>
                <c:formatCode>General</c:formatCode>
                <c:ptCount val="1"/>
                <c:pt idx="0">
                  <c:v>14.178706999999999</c:v>
                </c:pt>
              </c:numCache>
            </c:numRef>
          </c:yVal>
        </c:ser>
        <c:dLbls>
          <c:showVal val="1"/>
        </c:dLbls>
        <c:axId val="390148096"/>
        <c:axId val="390150016"/>
      </c:scatterChart>
      <c:valAx>
        <c:axId val="390148096"/>
        <c:scaling>
          <c:orientation val="minMax"/>
          <c:max val="3"/>
          <c:min val="0.5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Network Power (W)</a:t>
                </a:r>
              </a:p>
            </c:rich>
          </c:tx>
        </c:title>
        <c:numFmt formatCode="#,##0.0" sourceLinked="0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390150016"/>
        <c:crosses val="autoZero"/>
        <c:crossBetween val="midCat"/>
      </c:valAx>
      <c:valAx>
        <c:axId val="390150016"/>
        <c:scaling>
          <c:orientation val="minMax"/>
          <c:max val="15"/>
          <c:min val="13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Weighted Speedup</a:t>
                </a:r>
              </a:p>
            </c:rich>
          </c:tx>
        </c:title>
        <c:numFmt formatCode="#,##0.0" sourceLinked="0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390148096"/>
        <c:crosses val="autoZero"/>
        <c:crossBetween val="midCat"/>
      </c:valAx>
    </c:plotArea>
    <c:plotVisOnly val="1"/>
    <c:dispBlanksAs val="gap"/>
  </c:chart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Normalized Die Area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Area</c:v>
                </c:pt>
              </c:strCache>
            </c:strRef>
          </c:tx>
          <c:dPt>
            <c:idx val="0"/>
            <c:spPr>
              <a:solidFill>
                <a:srgbClr val="004080"/>
              </a:solidFill>
            </c:spPr>
          </c:dPt>
          <c:dPt>
            <c:idx val="1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0080FF"/>
              </a:solidFill>
            </c:spPr>
          </c:dPt>
          <c:dPt>
            <c:idx val="3"/>
            <c:spPr>
              <a:solidFill>
                <a:srgbClr val="3B812F"/>
              </a:solidFill>
              <a:ln w="25400" cap="flat" cmpd="sng" algn="ctr">
                <a:solidFill>
                  <a:srgbClr val="3B812F">
                    <a:shade val="50000"/>
                  </a:srgbClr>
                </a:solidFill>
                <a:prstDash val="solid"/>
              </a:ln>
              <a:effectLst/>
            </c:spPr>
          </c:dPt>
          <c:dPt>
            <c:idx val="4"/>
            <c:spPr>
              <a:solidFill>
                <a:srgbClr val="8C0000"/>
              </a:solidFill>
            </c:spPr>
          </c:dPt>
          <c:cat>
            <c:strRef>
              <c:f>Sheet1!$A$8:$A$12</c:f>
              <c:strCache>
                <c:ptCount val="5"/>
                <c:pt idx="0">
                  <c:v>Buffered (8,8)</c:v>
                </c:pt>
                <c:pt idx="1">
                  <c:v>Buffered (4,4)</c:v>
                </c:pt>
                <c:pt idx="2">
                  <c:v>Buffered (4,1)</c:v>
                </c:pt>
                <c:pt idx="3">
                  <c:v>CHIPPER</c:v>
                </c:pt>
                <c:pt idx="4">
                  <c:v>MinBD</c:v>
                </c:pt>
              </c:strCache>
            </c:strRef>
          </c:cat>
          <c:val>
            <c:numRef>
              <c:f>Sheet1!$B$8:$B$12</c:f>
              <c:numCache>
                <c:formatCode>General</c:formatCode>
                <c:ptCount val="5"/>
                <c:pt idx="0">
                  <c:v>2.06</c:v>
                </c:pt>
                <c:pt idx="1">
                  <c:v>1.6900000000000013</c:v>
                </c:pt>
                <c:pt idx="2">
                  <c:v>1.6</c:v>
                </c:pt>
                <c:pt idx="3">
                  <c:v>1</c:v>
                </c:pt>
                <c:pt idx="4">
                  <c:v>1.03</c:v>
                </c:pt>
              </c:numCache>
            </c:numRef>
          </c:val>
        </c:ser>
        <c:dLbls/>
        <c:axId val="390158976"/>
        <c:axId val="390455680"/>
      </c:barChart>
      <c:catAx>
        <c:axId val="39015897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2400"/>
            </a:pPr>
            <a:endParaRPr lang="en-US"/>
          </a:p>
        </c:txPr>
        <c:crossAx val="390455680"/>
        <c:crosses val="autoZero"/>
        <c:auto val="1"/>
        <c:lblAlgn val="ctr"/>
        <c:lblOffset val="100"/>
      </c:catAx>
      <c:valAx>
        <c:axId val="3904556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90158976"/>
        <c:crosses val="autoZero"/>
        <c:crossBetween val="between"/>
      </c:valAx>
    </c:plotArea>
    <c:plotVisOnly val="1"/>
    <c:dispBlanksAs val="gap"/>
  </c:chart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Normalized Critical Path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Critical Path</c:v>
                </c:pt>
              </c:strCache>
            </c:strRef>
          </c:tx>
          <c:dPt>
            <c:idx val="0"/>
            <c:spPr>
              <a:solidFill>
                <a:srgbClr val="004080"/>
              </a:solidFill>
            </c:spPr>
          </c:dPt>
          <c:dPt>
            <c:idx val="1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0080FF"/>
              </a:solidFill>
            </c:spPr>
          </c:dPt>
          <c:dPt>
            <c:idx val="3"/>
            <c:spPr>
              <a:solidFill>
                <a:srgbClr val="3B812F"/>
              </a:solidFill>
              <a:ln w="25400" cap="flat" cmpd="sng" algn="ctr">
                <a:solidFill>
                  <a:srgbClr val="3B812F">
                    <a:shade val="50000"/>
                  </a:srgbClr>
                </a:solidFill>
                <a:prstDash val="solid"/>
              </a:ln>
              <a:effectLst/>
            </c:spPr>
          </c:dPt>
          <c:dPt>
            <c:idx val="4"/>
            <c:spPr>
              <a:solidFill>
                <a:srgbClr val="800000"/>
              </a:solidFill>
            </c:spPr>
          </c:dPt>
          <c:cat>
            <c:strRef>
              <c:f>Sheet1!$A$8:$A$12</c:f>
              <c:strCache>
                <c:ptCount val="5"/>
                <c:pt idx="0">
                  <c:v>Buffered (8,8)</c:v>
                </c:pt>
                <c:pt idx="1">
                  <c:v>Buffered (4,4)</c:v>
                </c:pt>
                <c:pt idx="2">
                  <c:v>Buffered (4,1)</c:v>
                </c:pt>
                <c:pt idx="3">
                  <c:v>CHIPPER</c:v>
                </c:pt>
                <c:pt idx="4">
                  <c:v>MinBD</c:v>
                </c:pt>
              </c:strCache>
            </c:strRef>
          </c:cat>
          <c:val>
            <c:numRef>
              <c:f>Sheet1!$C$8:$C$12</c:f>
              <c:numCache>
                <c:formatCode>General</c:formatCode>
                <c:ptCount val="5"/>
                <c:pt idx="0">
                  <c:v>0.99</c:v>
                </c:pt>
                <c:pt idx="1">
                  <c:v>0.99</c:v>
                </c:pt>
                <c:pt idx="2">
                  <c:v>0.99</c:v>
                </c:pt>
                <c:pt idx="3">
                  <c:v>1</c:v>
                </c:pt>
                <c:pt idx="4">
                  <c:v>1.07</c:v>
                </c:pt>
              </c:numCache>
            </c:numRef>
          </c:val>
        </c:ser>
        <c:dLbls/>
        <c:axId val="390485888"/>
        <c:axId val="390487424"/>
      </c:barChart>
      <c:catAx>
        <c:axId val="39048588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2400"/>
            </a:pPr>
            <a:endParaRPr lang="en-US"/>
          </a:p>
        </c:txPr>
        <c:crossAx val="390487424"/>
        <c:crosses val="autoZero"/>
        <c:auto val="1"/>
        <c:lblAlgn val="ctr"/>
        <c:lblOffset val="100"/>
      </c:catAx>
      <c:valAx>
        <c:axId val="390487424"/>
        <c:scaling>
          <c:orientation val="minMax"/>
          <c:min val="0"/>
        </c:scaling>
        <c:axPos val="l"/>
        <c:majorGridlines/>
        <c:numFmt formatCode="#,##0.0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90485888"/>
        <c:crosses val="autoZero"/>
        <c:crossBetween val="between"/>
      </c:valAx>
    </c:plotArea>
    <c:plotVisOnly val="1"/>
    <c:dispBlanksAs val="gap"/>
  </c:chart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>
        <c:manualLayout>
          <c:layoutTarget val="inner"/>
          <c:xMode val="edge"/>
          <c:yMode val="edge"/>
          <c:x val="0.17010135451818501"/>
          <c:y val="5.0925925925925902E-2"/>
          <c:w val="0.57140958942632192"/>
          <c:h val="0.79327686898916194"/>
        </c:manualLayout>
      </c:layout>
      <c:barChart>
        <c:barDir val="col"/>
        <c:grouping val="clustered"/>
        <c:ser>
          <c:idx val="0"/>
          <c:order val="0"/>
          <c:tx>
            <c:v>Throttle gromacs</c:v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Sheet1!$A$12:$C$12</c:f>
              <c:strCache>
                <c:ptCount val="3"/>
                <c:pt idx="0">
                  <c:v>mcf</c:v>
                </c:pt>
                <c:pt idx="1">
                  <c:v>gromacs</c:v>
                </c:pt>
                <c:pt idx="2">
                  <c:v>system</c:v>
                </c:pt>
              </c:strCache>
            </c:strRef>
          </c:cat>
          <c:val>
            <c:numRef>
              <c:f>Sheet1!$A$13:$C$13</c:f>
              <c:numCache>
                <c:formatCode>General</c:formatCode>
                <c:ptCount val="3"/>
                <c:pt idx="0">
                  <c:v>1</c:v>
                </c:pt>
                <c:pt idx="1">
                  <c:v>0.96000000000000008</c:v>
                </c:pt>
                <c:pt idx="2">
                  <c:v>0.98</c:v>
                </c:pt>
              </c:numCache>
            </c:numRef>
          </c:val>
        </c:ser>
        <c:ser>
          <c:idx val="1"/>
          <c:order val="1"/>
          <c:tx>
            <c:v>Throttle mcf</c:v>
          </c:tx>
          <c:spPr>
            <a:solidFill>
              <a:srgbClr val="D36461"/>
            </a:solidFill>
            <a:ln>
              <a:solidFill>
                <a:schemeClr val="tx1"/>
              </a:solidFill>
            </a:ln>
          </c:spPr>
          <c:cat>
            <c:strRef>
              <c:f>Sheet1!$A$12:$C$12</c:f>
              <c:strCache>
                <c:ptCount val="3"/>
                <c:pt idx="0">
                  <c:v>mcf</c:v>
                </c:pt>
                <c:pt idx="1">
                  <c:v>gromacs</c:v>
                </c:pt>
                <c:pt idx="2">
                  <c:v>system</c:v>
                </c:pt>
              </c:strCache>
            </c:strRef>
          </c:cat>
          <c:val>
            <c:numRef>
              <c:f>Sheet1!$A$14:$C$14</c:f>
              <c:numCache>
                <c:formatCode>General</c:formatCode>
                <c:ptCount val="3"/>
                <c:pt idx="0">
                  <c:v>1.05</c:v>
                </c:pt>
                <c:pt idx="1">
                  <c:v>1.1400000000000001</c:v>
                </c:pt>
                <c:pt idx="2">
                  <c:v>1.0900000000000001</c:v>
                </c:pt>
              </c:numCache>
            </c:numRef>
          </c:val>
        </c:ser>
        <c:dLbls/>
        <c:axId val="390836992"/>
        <c:axId val="390838528"/>
      </c:barChart>
      <c:catAx>
        <c:axId val="39083699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90838528"/>
        <c:crosses val="autoZero"/>
        <c:auto val="1"/>
        <c:lblAlgn val="ctr"/>
        <c:lblOffset val="100"/>
      </c:catAx>
      <c:valAx>
        <c:axId val="390838528"/>
        <c:scaling>
          <c:orientation val="minMax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Normalized Performance</a:t>
                </a:r>
              </a:p>
            </c:rich>
          </c:tx>
          <c:layout>
            <c:manualLayout>
              <c:xMode val="edge"/>
              <c:yMode val="edge"/>
              <c:x val="1.1459622234720704E-2"/>
              <c:y val="0.14144319460067503"/>
            </c:manualLayout>
          </c:layout>
        </c:title>
        <c:numFmt formatCode="0.0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90836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912706224222003"/>
          <c:y val="0.28106074240719897"/>
          <c:w val="0.24291970448138406"/>
          <c:h val="0.21395356945695401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63903063799717"/>
          <c:y val="4.0475337739973111E-2"/>
          <c:w val="0.80008720221447716"/>
          <c:h val="0.76389799036314521"/>
        </c:manualLayout>
      </c:layout>
      <c:lineChart>
        <c:grouping val="standard"/>
        <c:ser>
          <c:idx val="0"/>
          <c:order val="0"/>
          <c:tx>
            <c:v>Workload 1</c:v>
          </c:tx>
          <c:spPr>
            <a:ln w="44450"/>
          </c:spPr>
          <c:marker>
            <c:symbol val="none"/>
          </c:marker>
          <c:cat>
            <c:numRef>
              <c:f>'throttle_sweep.dat'!$A$1:$A$11</c:f>
              <c:numCache>
                <c:formatCode>General</c:formatCode>
                <c:ptCount val="11"/>
                <c:pt idx="0">
                  <c:v>80</c:v>
                </c:pt>
                <c:pt idx="1">
                  <c:v>82</c:v>
                </c:pt>
                <c:pt idx="2">
                  <c:v>84</c:v>
                </c:pt>
                <c:pt idx="3">
                  <c:v>86</c:v>
                </c:pt>
                <c:pt idx="4">
                  <c:v>88</c:v>
                </c:pt>
                <c:pt idx="5">
                  <c:v>90</c:v>
                </c:pt>
                <c:pt idx="6">
                  <c:v>92</c:v>
                </c:pt>
                <c:pt idx="7">
                  <c:v>94</c:v>
                </c:pt>
                <c:pt idx="8">
                  <c:v>96</c:v>
                </c:pt>
                <c:pt idx="9">
                  <c:v>98</c:v>
                </c:pt>
                <c:pt idx="10">
                  <c:v>100</c:v>
                </c:pt>
              </c:numCache>
            </c:numRef>
          </c:cat>
          <c:val>
            <c:numRef>
              <c:f>'throttle_sweep.dat'!$B$1:$B$11</c:f>
              <c:numCache>
                <c:formatCode>General</c:formatCode>
                <c:ptCount val="11"/>
                <c:pt idx="0">
                  <c:v>9.6783283309999977</c:v>
                </c:pt>
                <c:pt idx="1">
                  <c:v>9.6962072240000001</c:v>
                </c:pt>
                <c:pt idx="2">
                  <c:v>9.7272913639999832</c:v>
                </c:pt>
                <c:pt idx="3">
                  <c:v>9.7829403390000014</c:v>
                </c:pt>
                <c:pt idx="4">
                  <c:v>9.8606895850000029</c:v>
                </c:pt>
                <c:pt idx="5">
                  <c:v>9.9987282729999993</c:v>
                </c:pt>
                <c:pt idx="6">
                  <c:v>10.2860245</c:v>
                </c:pt>
                <c:pt idx="7">
                  <c:v>10.71299647</c:v>
                </c:pt>
                <c:pt idx="8">
                  <c:v>9.5420837590000005</c:v>
                </c:pt>
                <c:pt idx="9">
                  <c:v>7.5360580320000006</c:v>
                </c:pt>
              </c:numCache>
            </c:numRef>
          </c:val>
        </c:ser>
        <c:ser>
          <c:idx val="1"/>
          <c:order val="1"/>
          <c:tx>
            <c:v>Workload 2</c:v>
          </c:tx>
          <c:spPr>
            <a:ln w="44450"/>
          </c:spPr>
          <c:marker>
            <c:symbol val="none"/>
          </c:marker>
          <c:cat>
            <c:numRef>
              <c:f>'throttle_sweep.dat'!$A$1:$A$11</c:f>
              <c:numCache>
                <c:formatCode>General</c:formatCode>
                <c:ptCount val="11"/>
                <c:pt idx="0">
                  <c:v>80</c:v>
                </c:pt>
                <c:pt idx="1">
                  <c:v>82</c:v>
                </c:pt>
                <c:pt idx="2">
                  <c:v>84</c:v>
                </c:pt>
                <c:pt idx="3">
                  <c:v>86</c:v>
                </c:pt>
                <c:pt idx="4">
                  <c:v>88</c:v>
                </c:pt>
                <c:pt idx="5">
                  <c:v>90</c:v>
                </c:pt>
                <c:pt idx="6">
                  <c:v>92</c:v>
                </c:pt>
                <c:pt idx="7">
                  <c:v>94</c:v>
                </c:pt>
                <c:pt idx="8">
                  <c:v>96</c:v>
                </c:pt>
                <c:pt idx="9">
                  <c:v>98</c:v>
                </c:pt>
                <c:pt idx="10">
                  <c:v>100</c:v>
                </c:pt>
              </c:numCache>
            </c:numRef>
          </c:cat>
          <c:val>
            <c:numRef>
              <c:f>'throttle_sweep.dat'!$C$1:$C$11</c:f>
              <c:numCache>
                <c:formatCode>General</c:formatCode>
                <c:ptCount val="11"/>
                <c:pt idx="0">
                  <c:v>10.319819890000002</c:v>
                </c:pt>
                <c:pt idx="1">
                  <c:v>10.349722890000001</c:v>
                </c:pt>
                <c:pt idx="2">
                  <c:v>10.39352343</c:v>
                </c:pt>
                <c:pt idx="3">
                  <c:v>10.463218399999999</c:v>
                </c:pt>
                <c:pt idx="4">
                  <c:v>10.608771129999997</c:v>
                </c:pt>
                <c:pt idx="5">
                  <c:v>10.843221229999999</c:v>
                </c:pt>
                <c:pt idx="6">
                  <c:v>11.152299910000002</c:v>
                </c:pt>
                <c:pt idx="7">
                  <c:v>10.98587474</c:v>
                </c:pt>
                <c:pt idx="8">
                  <c:v>9.6724193470000017</c:v>
                </c:pt>
                <c:pt idx="9">
                  <c:v>7.6214267079999898</c:v>
                </c:pt>
              </c:numCache>
            </c:numRef>
          </c:val>
        </c:ser>
        <c:ser>
          <c:idx val="2"/>
          <c:order val="2"/>
          <c:tx>
            <c:v>Workload 3</c:v>
          </c:tx>
          <c:spPr>
            <a:ln w="44450"/>
          </c:spPr>
          <c:marker>
            <c:symbol val="none"/>
          </c:marker>
          <c:cat>
            <c:numRef>
              <c:f>'throttle_sweep.dat'!$A$1:$A$11</c:f>
              <c:numCache>
                <c:formatCode>General</c:formatCode>
                <c:ptCount val="11"/>
                <c:pt idx="0">
                  <c:v>80</c:v>
                </c:pt>
                <c:pt idx="1">
                  <c:v>82</c:v>
                </c:pt>
                <c:pt idx="2">
                  <c:v>84</c:v>
                </c:pt>
                <c:pt idx="3">
                  <c:v>86</c:v>
                </c:pt>
                <c:pt idx="4">
                  <c:v>88</c:v>
                </c:pt>
                <c:pt idx="5">
                  <c:v>90</c:v>
                </c:pt>
                <c:pt idx="6">
                  <c:v>92</c:v>
                </c:pt>
                <c:pt idx="7">
                  <c:v>94</c:v>
                </c:pt>
                <c:pt idx="8">
                  <c:v>96</c:v>
                </c:pt>
                <c:pt idx="9">
                  <c:v>98</c:v>
                </c:pt>
                <c:pt idx="10">
                  <c:v>100</c:v>
                </c:pt>
              </c:numCache>
            </c:numRef>
          </c:cat>
          <c:val>
            <c:numRef>
              <c:f>'throttle_sweep.dat'!$D$1:$D$11</c:f>
              <c:numCache>
                <c:formatCode>General</c:formatCode>
                <c:ptCount val="11"/>
                <c:pt idx="0">
                  <c:v>14.550189110000002</c:v>
                </c:pt>
                <c:pt idx="1">
                  <c:v>14.583690280000001</c:v>
                </c:pt>
                <c:pt idx="2">
                  <c:v>14.656475260000001</c:v>
                </c:pt>
                <c:pt idx="3">
                  <c:v>14.787207669999999</c:v>
                </c:pt>
                <c:pt idx="4">
                  <c:v>15.007621089999999</c:v>
                </c:pt>
                <c:pt idx="5">
                  <c:v>15.255609710000002</c:v>
                </c:pt>
                <c:pt idx="6">
                  <c:v>15.192748230000001</c:v>
                </c:pt>
                <c:pt idx="7">
                  <c:v>14.4138926</c:v>
                </c:pt>
                <c:pt idx="8">
                  <c:v>12.87677279</c:v>
                </c:pt>
                <c:pt idx="9">
                  <c:v>10.76846505</c:v>
                </c:pt>
              </c:numCache>
            </c:numRef>
          </c:val>
        </c:ser>
        <c:dLbls/>
        <c:marker val="1"/>
        <c:axId val="391058560"/>
        <c:axId val="391060480"/>
      </c:lineChart>
      <c:catAx>
        <c:axId val="3910585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Throttling Rate (%)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91060480"/>
        <c:crosses val="autoZero"/>
        <c:auto val="1"/>
        <c:lblAlgn val="ctr"/>
        <c:lblOffset val="100"/>
      </c:catAx>
      <c:valAx>
        <c:axId val="391060480"/>
        <c:scaling>
          <c:orientation val="minMax"/>
          <c:min val="6"/>
        </c:scaling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Performance </a:t>
                </a:r>
              </a:p>
              <a:p>
                <a:pPr>
                  <a:defRPr sz="2000"/>
                </a:pPr>
                <a:r>
                  <a:rPr lang="en-US" sz="2000"/>
                  <a:t>(Weighted Speedup)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91058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018487443167997"/>
          <c:y val="0.56484686802209405"/>
          <c:w val="0.24845510164887902"/>
          <c:h val="0.231335762134211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>
        <c:manualLayout>
          <c:layoutTarget val="inner"/>
          <c:xMode val="edge"/>
          <c:yMode val="edge"/>
          <c:x val="0.13887276548201699"/>
          <c:y val="5.0925925925925902E-2"/>
          <c:w val="0.81426872738880607"/>
          <c:h val="0.74712295578437304"/>
        </c:manualLayout>
      </c:layout>
      <c:barChart>
        <c:barDir val="col"/>
        <c:grouping val="clustered"/>
        <c:ser>
          <c:idx val="0"/>
          <c:order val="0"/>
          <c:tx>
            <c:v>BLESS</c:v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Sheet1!$G$2:$G$6</c:f>
              <c:strCache>
                <c:ptCount val="5"/>
                <c:pt idx="0">
                  <c:v>HL</c:v>
                </c:pt>
                <c:pt idx="1">
                  <c:v>HML</c:v>
                </c:pt>
                <c:pt idx="2">
                  <c:v>HM</c:v>
                </c:pt>
                <c:pt idx="3">
                  <c:v>H</c:v>
                </c:pt>
                <c:pt idx="4">
                  <c:v>amean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39.512310785800004</c:v>
                </c:pt>
                <c:pt idx="1">
                  <c:v>38.930257713199993</c:v>
                </c:pt>
                <c:pt idx="2">
                  <c:v>25.2613819655</c:v>
                </c:pt>
                <c:pt idx="3">
                  <c:v>15.094555554600001</c:v>
                </c:pt>
                <c:pt idx="4">
                  <c:v>29.212747381699977</c:v>
                </c:pt>
              </c:numCache>
            </c:numRef>
          </c:val>
        </c:ser>
        <c:ser>
          <c:idx val="1"/>
          <c:order val="1"/>
          <c:tx>
            <c:v>Hetero.</c:v>
          </c:tx>
          <c:spPr>
            <a:solidFill>
              <a:srgbClr val="D36461"/>
            </a:solidFill>
            <a:ln>
              <a:solidFill>
                <a:schemeClr val="tx1"/>
              </a:solidFill>
            </a:ln>
          </c:spPr>
          <c:cat>
            <c:strRef>
              <c:f>Sheet1!$G$2:$G$6</c:f>
              <c:strCache>
                <c:ptCount val="5"/>
                <c:pt idx="0">
                  <c:v>HL</c:v>
                </c:pt>
                <c:pt idx="1">
                  <c:v>HML</c:v>
                </c:pt>
                <c:pt idx="2">
                  <c:v>HM</c:v>
                </c:pt>
                <c:pt idx="3">
                  <c:v>H</c:v>
                </c:pt>
                <c:pt idx="4">
                  <c:v>amean</c:v>
                </c:pt>
              </c:strCache>
            </c:strRef>
          </c:cat>
          <c:val>
            <c:numRef>
              <c:f>Sheet1!$I$2:$I$6</c:f>
              <c:numCache>
                <c:formatCode>General</c:formatCode>
                <c:ptCount val="5"/>
                <c:pt idx="0">
                  <c:v>40.578581886100004</c:v>
                </c:pt>
                <c:pt idx="1">
                  <c:v>40.113458744400006</c:v>
                </c:pt>
                <c:pt idx="2">
                  <c:v>26.125752635199998</c:v>
                </c:pt>
                <c:pt idx="3">
                  <c:v>15.321892765999999</c:v>
                </c:pt>
                <c:pt idx="4">
                  <c:v>30.034349024200001</c:v>
                </c:pt>
              </c:numCache>
            </c:numRef>
          </c:val>
        </c:ser>
        <c:ser>
          <c:idx val="2"/>
          <c:order val="2"/>
          <c:tx>
            <c:v>HAT</c:v>
          </c:tx>
          <c:spPr>
            <a:solidFill>
              <a:srgbClr val="55D660"/>
            </a:solidFill>
            <a:ln>
              <a:solidFill>
                <a:schemeClr val="tx1"/>
              </a:solidFill>
            </a:ln>
          </c:spPr>
          <c:cat>
            <c:strRef>
              <c:f>Sheet1!$G$2:$G$6</c:f>
              <c:strCache>
                <c:ptCount val="5"/>
                <c:pt idx="0">
                  <c:v>HL</c:v>
                </c:pt>
                <c:pt idx="1">
                  <c:v>HML</c:v>
                </c:pt>
                <c:pt idx="2">
                  <c:v>HM</c:v>
                </c:pt>
                <c:pt idx="3">
                  <c:v>H</c:v>
                </c:pt>
                <c:pt idx="4">
                  <c:v>amean</c:v>
                </c:pt>
              </c:strCache>
            </c:strRef>
          </c:cat>
          <c:val>
            <c:numRef>
              <c:f>Sheet1!$J$2:$J$6</c:f>
              <c:numCache>
                <c:formatCode>General</c:formatCode>
                <c:ptCount val="5"/>
                <c:pt idx="0">
                  <c:v>43.252224440100001</c:v>
                </c:pt>
                <c:pt idx="1">
                  <c:v>43.397391330700003</c:v>
                </c:pt>
                <c:pt idx="2">
                  <c:v>28.114349810499998</c:v>
                </c:pt>
                <c:pt idx="3">
                  <c:v>16.3916802852</c:v>
                </c:pt>
                <c:pt idx="4">
                  <c:v>32.251388327800001</c:v>
                </c:pt>
              </c:numCache>
            </c:numRef>
          </c:val>
        </c:ser>
        <c:dLbls/>
        <c:axId val="391182208"/>
        <c:axId val="391327744"/>
      </c:barChart>
      <c:catAx>
        <c:axId val="3911822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Workload Categories</a:t>
                </a:r>
              </a:p>
            </c:rich>
          </c:tx>
        </c:title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91327744"/>
        <c:crosses val="autoZero"/>
        <c:auto val="1"/>
        <c:lblAlgn val="ctr"/>
        <c:lblOffset val="100"/>
      </c:catAx>
      <c:valAx>
        <c:axId val="3913277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Weighted</a:t>
                </a:r>
                <a:r>
                  <a:rPr lang="en-US" sz="2000" baseline="0"/>
                  <a:t> Speedup</a:t>
                </a:r>
                <a:endParaRPr lang="en-US" sz="2000"/>
              </a:p>
            </c:rich>
          </c:tx>
          <c:layout>
            <c:manualLayout>
              <c:xMode val="edge"/>
              <c:yMode val="edge"/>
              <c:x val="1.5471666451529602E-2"/>
              <c:y val="0.1266388855239250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91182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675728878484805"/>
          <c:y val="5.8643246517262299E-2"/>
          <c:w val="0.13624348265588404"/>
          <c:h val="0.2561109630526951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>
        <c:manualLayout>
          <c:layoutTarget val="inner"/>
          <c:xMode val="edge"/>
          <c:yMode val="edge"/>
          <c:x val="0.13887276548201699"/>
          <c:y val="5.0925925925925902E-2"/>
          <c:w val="0.81426872738880607"/>
          <c:h val="0.74712295578437304"/>
        </c:manualLayout>
      </c:layout>
      <c:barChart>
        <c:barDir val="col"/>
        <c:grouping val="clustered"/>
        <c:ser>
          <c:idx val="0"/>
          <c:order val="0"/>
          <c:tx>
            <c:v>Buffered</c:v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Sheet1!$G$2:$G$6</c:f>
              <c:strCache>
                <c:ptCount val="5"/>
                <c:pt idx="0">
                  <c:v>HL</c:v>
                </c:pt>
                <c:pt idx="1">
                  <c:v>HML</c:v>
                </c:pt>
                <c:pt idx="2">
                  <c:v>HM</c:v>
                </c:pt>
                <c:pt idx="3">
                  <c:v>H</c:v>
                </c:pt>
                <c:pt idx="4">
                  <c:v>amean</c:v>
                </c:pt>
              </c:strCache>
            </c:strRef>
          </c:cat>
          <c:val>
            <c:numRef>
              <c:f>Sheet1!$S$2:$S$6</c:f>
              <c:numCache>
                <c:formatCode>General</c:formatCode>
                <c:ptCount val="5"/>
                <c:pt idx="0">
                  <c:v>43.4324375387</c:v>
                </c:pt>
                <c:pt idx="1">
                  <c:v>42.859888461099843</c:v>
                </c:pt>
                <c:pt idx="2">
                  <c:v>30.718688832899996</c:v>
                </c:pt>
                <c:pt idx="3">
                  <c:v>20.707847054600002</c:v>
                </c:pt>
                <c:pt idx="4">
                  <c:v>33.865293906700003</c:v>
                </c:pt>
              </c:numCache>
            </c:numRef>
          </c:val>
        </c:ser>
        <c:ser>
          <c:idx val="1"/>
          <c:order val="1"/>
          <c:tx>
            <c:v>Self-Tuned</c:v>
          </c:tx>
          <c:spPr>
            <a:solidFill>
              <a:srgbClr val="70CDD7"/>
            </a:solidFill>
            <a:ln>
              <a:solidFill>
                <a:schemeClr val="tx1"/>
              </a:solidFill>
            </a:ln>
          </c:spPr>
          <c:cat>
            <c:strRef>
              <c:f>Sheet1!$G$2:$G$6</c:f>
              <c:strCache>
                <c:ptCount val="5"/>
                <c:pt idx="0">
                  <c:v>HL</c:v>
                </c:pt>
                <c:pt idx="1">
                  <c:v>HML</c:v>
                </c:pt>
                <c:pt idx="2">
                  <c:v>HM</c:v>
                </c:pt>
                <c:pt idx="3">
                  <c:v>H</c:v>
                </c:pt>
                <c:pt idx="4">
                  <c:v>amean</c:v>
                </c:pt>
              </c:strCache>
            </c:strRef>
          </c:cat>
          <c:val>
            <c:numRef>
              <c:f>Sheet1!$T$2:$T$6</c:f>
              <c:numCache>
                <c:formatCode>General</c:formatCode>
                <c:ptCount val="5"/>
                <c:pt idx="0">
                  <c:v>43.317314709099996</c:v>
                </c:pt>
                <c:pt idx="1">
                  <c:v>42.766456463299996</c:v>
                </c:pt>
                <c:pt idx="2">
                  <c:v>29.921291350699999</c:v>
                </c:pt>
                <c:pt idx="3">
                  <c:v>20.453955841600003</c:v>
                </c:pt>
                <c:pt idx="4">
                  <c:v>33.555496319199996</c:v>
                </c:pt>
              </c:numCache>
            </c:numRef>
          </c:val>
        </c:ser>
        <c:ser>
          <c:idx val="2"/>
          <c:order val="2"/>
          <c:tx>
            <c:v>Hetero.</c:v>
          </c:tx>
          <c:spPr>
            <a:solidFill>
              <a:srgbClr val="D36461"/>
            </a:solidFill>
            <a:ln>
              <a:solidFill>
                <a:schemeClr val="tx1"/>
              </a:solidFill>
            </a:ln>
          </c:spPr>
          <c:cat>
            <c:strRef>
              <c:f>Sheet1!$G$2:$G$6</c:f>
              <c:strCache>
                <c:ptCount val="5"/>
                <c:pt idx="0">
                  <c:v>HL</c:v>
                </c:pt>
                <c:pt idx="1">
                  <c:v>HML</c:v>
                </c:pt>
                <c:pt idx="2">
                  <c:v>HM</c:v>
                </c:pt>
                <c:pt idx="3">
                  <c:v>H</c:v>
                </c:pt>
                <c:pt idx="4">
                  <c:v>amean</c:v>
                </c:pt>
              </c:strCache>
            </c:strRef>
          </c:cat>
          <c:val>
            <c:numRef>
              <c:f>Sheet1!$V$2:$V$6</c:f>
              <c:numCache>
                <c:formatCode>General</c:formatCode>
                <c:ptCount val="5"/>
                <c:pt idx="0">
                  <c:v>43.704363844000007</c:v>
                </c:pt>
                <c:pt idx="1">
                  <c:v>43.0610492271</c:v>
                </c:pt>
                <c:pt idx="2">
                  <c:v>30.692753658800001</c:v>
                </c:pt>
                <c:pt idx="3">
                  <c:v>20.957721889199998</c:v>
                </c:pt>
                <c:pt idx="4">
                  <c:v>34.036693922700003</c:v>
                </c:pt>
              </c:numCache>
            </c:numRef>
          </c:val>
        </c:ser>
        <c:ser>
          <c:idx val="3"/>
          <c:order val="3"/>
          <c:tx>
            <c:v>HAT</c:v>
          </c:tx>
          <c:spPr>
            <a:solidFill>
              <a:srgbClr val="55D660"/>
            </a:solidFill>
            <a:ln>
              <a:solidFill>
                <a:schemeClr val="tx1"/>
              </a:solidFill>
            </a:ln>
          </c:spPr>
          <c:val>
            <c:numRef>
              <c:f>Sheet1!$U$2:$U$6</c:f>
              <c:numCache>
                <c:formatCode>General</c:formatCode>
                <c:ptCount val="5"/>
                <c:pt idx="0">
                  <c:v>44.854435999199993</c:v>
                </c:pt>
                <c:pt idx="1">
                  <c:v>44.857136692299996</c:v>
                </c:pt>
                <c:pt idx="2">
                  <c:v>32.387396767299911</c:v>
                </c:pt>
                <c:pt idx="3">
                  <c:v>20.994552536799997</c:v>
                </c:pt>
                <c:pt idx="4">
                  <c:v>35.186931638200001</c:v>
                </c:pt>
              </c:numCache>
            </c:numRef>
          </c:val>
        </c:ser>
        <c:dLbls/>
        <c:axId val="393007104"/>
        <c:axId val="393009024"/>
      </c:barChart>
      <c:catAx>
        <c:axId val="3930071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Workload Categories</a:t>
                </a:r>
              </a:p>
            </c:rich>
          </c:tx>
        </c:title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93009024"/>
        <c:crosses val="autoZero"/>
        <c:auto val="1"/>
        <c:lblAlgn val="ctr"/>
        <c:lblOffset val="100"/>
      </c:catAx>
      <c:valAx>
        <c:axId val="3930090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Weighted</a:t>
                </a:r>
                <a:r>
                  <a:rPr lang="en-US" sz="2000" baseline="0"/>
                  <a:t> Speedup</a:t>
                </a:r>
                <a:endParaRPr lang="en-US" sz="2000"/>
              </a:p>
            </c:rich>
          </c:tx>
          <c:layout>
            <c:manualLayout>
              <c:xMode val="edge"/>
              <c:yMode val="edge"/>
              <c:x val="1.5471666451529602E-2"/>
              <c:y val="0.1266388855239250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93007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155458608214498"/>
          <c:y val="6.1720169594185317E-2"/>
          <c:w val="0.17335949138114504"/>
          <c:h val="0.34148128407026007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>
        <c:manualLayout>
          <c:layoutTarget val="inner"/>
          <c:xMode val="edge"/>
          <c:yMode val="edge"/>
          <c:x val="0.2518670759375421"/>
          <c:y val="0.14168770570345399"/>
          <c:w val="0.68446976349162891"/>
          <c:h val="0.74113194184060294"/>
        </c:manualLayout>
      </c:layout>
      <c:barChart>
        <c:barDir val="col"/>
        <c:grouping val="clustered"/>
        <c:ser>
          <c:idx val="0"/>
          <c:order val="0"/>
          <c:tx>
            <c:v>BLESS</c:v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Sheet1!$H$58</c:f>
              <c:strCache>
                <c:ptCount val="1"/>
                <c:pt idx="0">
                  <c:v>amean</c:v>
                </c:pt>
              </c:strCache>
            </c:strRef>
          </c:cat>
          <c:val>
            <c:numRef>
              <c:f>Sheet1!$N$108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1"/>
          <c:tx>
            <c:v>Hetero.</c:v>
          </c:tx>
          <c:spPr>
            <a:solidFill>
              <a:srgbClr val="D36461"/>
            </a:solidFill>
            <a:ln>
              <a:solidFill>
                <a:schemeClr val="tx1"/>
              </a:solidFill>
            </a:ln>
          </c:spPr>
          <c:cat>
            <c:strRef>
              <c:f>Sheet1!$H$58</c:f>
              <c:strCache>
                <c:ptCount val="1"/>
                <c:pt idx="0">
                  <c:v>amean</c:v>
                </c:pt>
              </c:strCache>
            </c:strRef>
          </c:cat>
          <c:val>
            <c:numRef>
              <c:f>Sheet1!$P$108</c:f>
              <c:numCache>
                <c:formatCode>General</c:formatCode>
                <c:ptCount val="1"/>
                <c:pt idx="0">
                  <c:v>1.1175880573201638</c:v>
                </c:pt>
              </c:numCache>
            </c:numRef>
          </c:val>
        </c:ser>
        <c:ser>
          <c:idx val="3"/>
          <c:order val="2"/>
          <c:tx>
            <c:v>HAT</c:v>
          </c:tx>
          <c:spPr>
            <a:solidFill>
              <a:srgbClr val="55D660"/>
            </a:solidFill>
            <a:ln>
              <a:solidFill>
                <a:schemeClr val="tx1"/>
              </a:solidFill>
            </a:ln>
          </c:spPr>
          <c:cat>
            <c:strRef>
              <c:f>Sheet1!$H$58</c:f>
              <c:strCache>
                <c:ptCount val="1"/>
                <c:pt idx="0">
                  <c:v>amean</c:v>
                </c:pt>
              </c:strCache>
            </c:strRef>
          </c:cat>
          <c:val>
            <c:numRef>
              <c:f>Sheet1!$O$108</c:f>
              <c:numCache>
                <c:formatCode>General</c:formatCode>
                <c:ptCount val="1"/>
                <c:pt idx="0">
                  <c:v>0.85144062519574304</c:v>
                </c:pt>
              </c:numCache>
            </c:numRef>
          </c:val>
        </c:ser>
        <c:dLbls/>
        <c:axId val="393443584"/>
        <c:axId val="393469952"/>
      </c:barChart>
      <c:catAx>
        <c:axId val="39344358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93469952"/>
        <c:crosses val="autoZero"/>
        <c:auto val="1"/>
        <c:lblAlgn val="ctr"/>
        <c:lblOffset val="100"/>
      </c:catAx>
      <c:valAx>
        <c:axId val="3934699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Normalized Maximum</a:t>
                </a:r>
                <a:r>
                  <a:rPr lang="en-US" sz="2000" baseline="0"/>
                  <a:t> Slowdwon</a:t>
                </a:r>
                <a:endParaRPr lang="en-US" sz="2000"/>
              </a:p>
            </c:rich>
          </c:tx>
          <c:layout>
            <c:manualLayout>
              <c:xMode val="edge"/>
              <c:yMode val="edge"/>
              <c:x val="1.5471666451529602E-2"/>
              <c:y val="0.12663888552392502"/>
            </c:manualLayout>
          </c:layout>
        </c:title>
        <c:numFmt formatCode="0.0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93443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889686583294704"/>
          <c:y val="1.5710536182977099E-3"/>
          <c:w val="0.55840273143823094"/>
          <c:h val="0.124250718660167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>
        <c:manualLayout>
          <c:layoutTarget val="inner"/>
          <c:xMode val="edge"/>
          <c:yMode val="edge"/>
          <c:x val="0.14588594607492203"/>
          <c:y val="0.16552433786685802"/>
          <c:w val="0.65706218238677605"/>
          <c:h val="0.70828680505845898"/>
        </c:manualLayout>
      </c:layout>
      <c:barChart>
        <c:barDir val="col"/>
        <c:grouping val="clustered"/>
        <c:ser>
          <c:idx val="0"/>
          <c:order val="0"/>
          <c:tx>
            <c:v>Buffered</c:v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Sheet1!$H$58</c:f>
              <c:strCache>
                <c:ptCount val="1"/>
                <c:pt idx="0">
                  <c:v>amean</c:v>
                </c:pt>
              </c:strCache>
            </c:strRef>
          </c:cat>
          <c:val>
            <c:numRef>
              <c:f>Sheet1!$Q$109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v>Self-Tuned</c:v>
          </c:tx>
          <c:spPr>
            <a:solidFill>
              <a:srgbClr val="70CDD7"/>
            </a:solidFill>
            <a:ln>
              <a:solidFill>
                <a:schemeClr val="tx1"/>
              </a:solidFill>
            </a:ln>
          </c:spPr>
          <c:cat>
            <c:strRef>
              <c:f>Sheet1!$H$58</c:f>
              <c:strCache>
                <c:ptCount val="1"/>
                <c:pt idx="0">
                  <c:v>amean</c:v>
                </c:pt>
              </c:strCache>
            </c:strRef>
          </c:cat>
          <c:val>
            <c:numRef>
              <c:f>Sheet1!$T$109</c:f>
              <c:numCache>
                <c:formatCode>General</c:formatCode>
                <c:ptCount val="1"/>
                <c:pt idx="0">
                  <c:v>1.0065870861520432</c:v>
                </c:pt>
              </c:numCache>
            </c:numRef>
          </c:val>
        </c:ser>
        <c:ser>
          <c:idx val="2"/>
          <c:order val="2"/>
          <c:tx>
            <c:v>Hetero.</c:v>
          </c:tx>
          <c:spPr>
            <a:solidFill>
              <a:srgbClr val="D36461"/>
            </a:solidFill>
            <a:ln>
              <a:solidFill>
                <a:schemeClr val="tx1"/>
              </a:solidFill>
            </a:ln>
          </c:spPr>
          <c:cat>
            <c:strRef>
              <c:f>Sheet1!$H$58</c:f>
              <c:strCache>
                <c:ptCount val="1"/>
                <c:pt idx="0">
                  <c:v>amean</c:v>
                </c:pt>
              </c:strCache>
            </c:strRef>
          </c:cat>
          <c:val>
            <c:numRef>
              <c:f>Sheet1!$S$109</c:f>
              <c:numCache>
                <c:formatCode>General</c:formatCode>
                <c:ptCount val="1"/>
                <c:pt idx="0">
                  <c:v>0.99669714039593593</c:v>
                </c:pt>
              </c:numCache>
            </c:numRef>
          </c:val>
        </c:ser>
        <c:ser>
          <c:idx val="3"/>
          <c:order val="3"/>
          <c:tx>
            <c:v>HAT</c:v>
          </c:tx>
          <c:spPr>
            <a:solidFill>
              <a:srgbClr val="55D660"/>
            </a:solidFill>
            <a:ln>
              <a:solidFill>
                <a:schemeClr val="tx1"/>
              </a:solidFill>
            </a:ln>
          </c:spPr>
          <c:cat>
            <c:strRef>
              <c:f>Sheet1!$H$58</c:f>
              <c:strCache>
                <c:ptCount val="1"/>
                <c:pt idx="0">
                  <c:v>amean</c:v>
                </c:pt>
              </c:strCache>
            </c:strRef>
          </c:cat>
          <c:val>
            <c:numRef>
              <c:f>Sheet1!$R$109</c:f>
              <c:numCache>
                <c:formatCode>General</c:formatCode>
                <c:ptCount val="1"/>
                <c:pt idx="0">
                  <c:v>0.95261438180293478</c:v>
                </c:pt>
              </c:numCache>
            </c:numRef>
          </c:val>
        </c:ser>
        <c:dLbls/>
        <c:axId val="393489792"/>
        <c:axId val="393520256"/>
      </c:barChart>
      <c:catAx>
        <c:axId val="39348979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93520256"/>
        <c:crosses val="autoZero"/>
        <c:auto val="1"/>
        <c:lblAlgn val="ctr"/>
        <c:lblOffset val="100"/>
      </c:catAx>
      <c:valAx>
        <c:axId val="393520256"/>
        <c:scaling>
          <c:orientation val="minMax"/>
          <c:min val="0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93489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342018611310003"/>
          <c:y val="1.6144231971003602E-2"/>
          <c:w val="0.69154139823431104"/>
          <c:h val="0.127195558888472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>
        <c:manualLayout>
          <c:layoutTarget val="inner"/>
          <c:xMode val="edge"/>
          <c:yMode val="edge"/>
          <c:x val="0.21850858179244406"/>
          <c:y val="0.123374313850455"/>
          <c:w val="0.61337477552148112"/>
          <c:h val="0.75593306058674803"/>
        </c:manualLayout>
      </c:layout>
      <c:barChart>
        <c:barDir val="col"/>
        <c:grouping val="clustered"/>
        <c:ser>
          <c:idx val="0"/>
          <c:order val="0"/>
          <c:tx>
            <c:v>Baseline</c:v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Sheet1!$Y$78:$Z$78</c:f>
              <c:strCache>
                <c:ptCount val="2"/>
                <c:pt idx="0">
                  <c:v>BLESS</c:v>
                </c:pt>
                <c:pt idx="1">
                  <c:v>Buffered</c:v>
                </c:pt>
              </c:strCache>
            </c:strRef>
          </c:cat>
          <c:val>
            <c:numRef>
              <c:f>Sheet1!$Y$73:$Y$74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v>HAT</c:v>
          </c:tx>
          <c:spPr>
            <a:solidFill>
              <a:srgbClr val="D36461"/>
            </a:solidFill>
            <a:ln>
              <a:solidFill>
                <a:schemeClr val="tx1"/>
              </a:solidFill>
            </a:ln>
          </c:spPr>
          <c:cat>
            <c:strRef>
              <c:f>Sheet1!$Y$78:$Z$78</c:f>
              <c:strCache>
                <c:ptCount val="2"/>
                <c:pt idx="0">
                  <c:v>BLESS</c:v>
                </c:pt>
                <c:pt idx="1">
                  <c:v>Buffered</c:v>
                </c:pt>
              </c:strCache>
            </c:strRef>
          </c:cat>
          <c:val>
            <c:numRef>
              <c:f>Sheet1!$Z$73:$Z$74</c:f>
              <c:numCache>
                <c:formatCode>General</c:formatCode>
                <c:ptCount val="2"/>
                <c:pt idx="0">
                  <c:v>1.085</c:v>
                </c:pt>
                <c:pt idx="1">
                  <c:v>1.05</c:v>
                </c:pt>
              </c:numCache>
            </c:numRef>
          </c:val>
        </c:ser>
        <c:dLbls/>
        <c:axId val="393671424"/>
        <c:axId val="393672960"/>
      </c:barChart>
      <c:catAx>
        <c:axId val="3936714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93672960"/>
        <c:crosses val="autoZero"/>
        <c:auto val="1"/>
        <c:lblAlgn val="ctr"/>
        <c:lblOffset val="100"/>
      </c:catAx>
      <c:valAx>
        <c:axId val="393672960"/>
        <c:scaling>
          <c:orientation val="minMax"/>
          <c:max val="1.2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2200"/>
                </a:pPr>
                <a:r>
                  <a:rPr lang="en-US" sz="2200"/>
                  <a:t>Normalized Perf.</a:t>
                </a:r>
                <a:r>
                  <a:rPr lang="en-US" sz="2200" baseline="0"/>
                  <a:t> per Wat</a:t>
                </a:r>
                <a:endParaRPr lang="en-US" sz="2200"/>
              </a:p>
            </c:rich>
          </c:tx>
          <c:layout>
            <c:manualLayout>
              <c:xMode val="edge"/>
              <c:yMode val="edge"/>
              <c:x val="5.5594557259290002E-2"/>
              <c:y val="0.18010352466387397"/>
            </c:manualLayout>
          </c:layout>
        </c:title>
        <c:numFmt formatCode="0.0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9367142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3942795966293693"/>
          <c:y val="0.34837124119930707"/>
          <c:w val="0.14829824561403504"/>
          <c:h val="0.20116377514092101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76398068832307"/>
          <c:y val="2.8252405949256303E-2"/>
          <c:w val="0.81615970991891396"/>
          <c:h val="0.66828330960475002"/>
        </c:manualLayout>
      </c:layout>
      <c:barChart>
        <c:barDir val="col"/>
        <c:grouping val="stacked"/>
        <c:ser>
          <c:idx val="0"/>
          <c:order val="0"/>
          <c:tx>
            <c:strRef>
              <c:f>'Matlab-noMEMLAT'!$A$15</c:f>
              <c:strCache>
                <c:ptCount val="1"/>
                <c:pt idx="0">
                  <c:v>RouterEnergy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</c:spPr>
          <c:cat>
            <c:strRef>
              <c:f>'Matlab-noMEMLAT'!$B$14:$Z$14</c:f>
              <c:strCache>
                <c:ptCount val="25"/>
                <c:pt idx="0">
                  <c:v>DO</c:v>
                </c:pt>
                <c:pt idx="1">
                  <c:v>MIN-AD</c:v>
                </c:pt>
                <c:pt idx="2">
                  <c:v>ROMM</c:v>
                </c:pt>
                <c:pt idx="3">
                  <c:v>FLIT-2</c:v>
                </c:pt>
                <c:pt idx="4">
                  <c:v>WORM-2</c:v>
                </c:pt>
                <c:pt idx="5">
                  <c:v>FLIT-1</c:v>
                </c:pt>
                <c:pt idx="6">
                  <c:v>WORM-1</c:v>
                </c:pt>
                <c:pt idx="9">
                  <c:v>DO</c:v>
                </c:pt>
                <c:pt idx="10">
                  <c:v>MIN-AD</c:v>
                </c:pt>
                <c:pt idx="11">
                  <c:v>ROMM</c:v>
                </c:pt>
                <c:pt idx="12">
                  <c:v>FLIT-2</c:v>
                </c:pt>
                <c:pt idx="13">
                  <c:v>WORM-2</c:v>
                </c:pt>
                <c:pt idx="14">
                  <c:v>FLIT-1</c:v>
                </c:pt>
                <c:pt idx="15">
                  <c:v>WORM-1</c:v>
                </c:pt>
                <c:pt idx="18">
                  <c:v>DO</c:v>
                </c:pt>
                <c:pt idx="19">
                  <c:v>MIN-AD</c:v>
                </c:pt>
                <c:pt idx="20">
                  <c:v>ROMM</c:v>
                </c:pt>
                <c:pt idx="21">
                  <c:v>FLIT-2</c:v>
                </c:pt>
                <c:pt idx="22">
                  <c:v>WORM-2</c:v>
                </c:pt>
                <c:pt idx="23">
                  <c:v>FLIT-1</c:v>
                </c:pt>
                <c:pt idx="24">
                  <c:v>WORM-1</c:v>
                </c:pt>
              </c:strCache>
            </c:strRef>
          </c:cat>
          <c:val>
            <c:numRef>
              <c:f>'Matlab-noMEMLAT'!$B$15:$Z$15</c:f>
              <c:numCache>
                <c:formatCode>General</c:formatCode>
                <c:ptCount val="25"/>
                <c:pt idx="0">
                  <c:v>0.40464479637596507</c:v>
                </c:pt>
                <c:pt idx="1">
                  <c:v>0.40495247612337903</c:v>
                </c:pt>
                <c:pt idx="2">
                  <c:v>0.4051659997658521</c:v>
                </c:pt>
                <c:pt idx="3">
                  <c:v>0.42893680722010008</c:v>
                </c:pt>
                <c:pt idx="4">
                  <c:v>0.42229639842053696</c:v>
                </c:pt>
                <c:pt idx="5">
                  <c:v>0.42803664773845107</c:v>
                </c:pt>
                <c:pt idx="6">
                  <c:v>0.42106601890300704</c:v>
                </c:pt>
                <c:pt idx="9">
                  <c:v>0.38680766472740014</c:v>
                </c:pt>
                <c:pt idx="10">
                  <c:v>0.38680766472740014</c:v>
                </c:pt>
                <c:pt idx="11">
                  <c:v>0.39099942178881808</c:v>
                </c:pt>
                <c:pt idx="12">
                  <c:v>0.43437211861406511</c:v>
                </c:pt>
                <c:pt idx="13">
                  <c:v>0.44217234878019895</c:v>
                </c:pt>
                <c:pt idx="14">
                  <c:v>0.43081112617555806</c:v>
                </c:pt>
                <c:pt idx="15">
                  <c:v>0.43834108654050502</c:v>
                </c:pt>
                <c:pt idx="18">
                  <c:v>0.40834603799537805</c:v>
                </c:pt>
                <c:pt idx="19">
                  <c:v>0.41013687476254407</c:v>
                </c:pt>
                <c:pt idx="20">
                  <c:v>0.411135862606341</c:v>
                </c:pt>
                <c:pt idx="21">
                  <c:v>0.43190807662358904</c:v>
                </c:pt>
                <c:pt idx="22">
                  <c:v>0.42336961177829008</c:v>
                </c:pt>
                <c:pt idx="23">
                  <c:v>0.37772945092712901</c:v>
                </c:pt>
                <c:pt idx="24">
                  <c:v>0.37158481553475214</c:v>
                </c:pt>
              </c:numCache>
            </c:numRef>
          </c:val>
        </c:ser>
        <c:ser>
          <c:idx val="1"/>
          <c:order val="1"/>
          <c:tx>
            <c:strRef>
              <c:f>'Matlab-noMEMLAT'!$A$16</c:f>
              <c:strCache>
                <c:ptCount val="1"/>
                <c:pt idx="0">
                  <c:v>LinkEnergy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</c:spPr>
          <c:cat>
            <c:strRef>
              <c:f>'Matlab-noMEMLAT'!$B$14:$Z$14</c:f>
              <c:strCache>
                <c:ptCount val="25"/>
                <c:pt idx="0">
                  <c:v>DO</c:v>
                </c:pt>
                <c:pt idx="1">
                  <c:v>MIN-AD</c:v>
                </c:pt>
                <c:pt idx="2">
                  <c:v>ROMM</c:v>
                </c:pt>
                <c:pt idx="3">
                  <c:v>FLIT-2</c:v>
                </c:pt>
                <c:pt idx="4">
                  <c:v>WORM-2</c:v>
                </c:pt>
                <c:pt idx="5">
                  <c:v>FLIT-1</c:v>
                </c:pt>
                <c:pt idx="6">
                  <c:v>WORM-1</c:v>
                </c:pt>
                <c:pt idx="9">
                  <c:v>DO</c:v>
                </c:pt>
                <c:pt idx="10">
                  <c:v>MIN-AD</c:v>
                </c:pt>
                <c:pt idx="11">
                  <c:v>ROMM</c:v>
                </c:pt>
                <c:pt idx="12">
                  <c:v>FLIT-2</c:v>
                </c:pt>
                <c:pt idx="13">
                  <c:v>WORM-2</c:v>
                </c:pt>
                <c:pt idx="14">
                  <c:v>FLIT-1</c:v>
                </c:pt>
                <c:pt idx="15">
                  <c:v>WORM-1</c:v>
                </c:pt>
                <c:pt idx="18">
                  <c:v>DO</c:v>
                </c:pt>
                <c:pt idx="19">
                  <c:v>MIN-AD</c:v>
                </c:pt>
                <c:pt idx="20">
                  <c:v>ROMM</c:v>
                </c:pt>
                <c:pt idx="21">
                  <c:v>FLIT-2</c:v>
                </c:pt>
                <c:pt idx="22">
                  <c:v>WORM-2</c:v>
                </c:pt>
                <c:pt idx="23">
                  <c:v>FLIT-1</c:v>
                </c:pt>
                <c:pt idx="24">
                  <c:v>WORM-1</c:v>
                </c:pt>
              </c:strCache>
            </c:strRef>
          </c:cat>
          <c:val>
            <c:numRef>
              <c:f>'Matlab-noMEMLAT'!$B$16:$Z$16</c:f>
              <c:numCache>
                <c:formatCode>General</c:formatCode>
                <c:ptCount val="25"/>
                <c:pt idx="0">
                  <c:v>0.12364430074671602</c:v>
                </c:pt>
                <c:pt idx="1">
                  <c:v>0.123684838157831</c:v>
                </c:pt>
                <c:pt idx="2">
                  <c:v>0.12369807882320903</c:v>
                </c:pt>
                <c:pt idx="3">
                  <c:v>0.13999637086582906</c:v>
                </c:pt>
                <c:pt idx="4">
                  <c:v>0.140770155299767</c:v>
                </c:pt>
                <c:pt idx="5">
                  <c:v>0.14023715265422204</c:v>
                </c:pt>
                <c:pt idx="6">
                  <c:v>0.14058051963944798</c:v>
                </c:pt>
                <c:pt idx="9">
                  <c:v>0.18709771181272405</c:v>
                </c:pt>
                <c:pt idx="10">
                  <c:v>0.18709771181272405</c:v>
                </c:pt>
                <c:pt idx="11">
                  <c:v>0.18740254619866403</c:v>
                </c:pt>
                <c:pt idx="12">
                  <c:v>0.23441170451915103</c:v>
                </c:pt>
                <c:pt idx="13">
                  <c:v>0.24339174003312103</c:v>
                </c:pt>
                <c:pt idx="14">
                  <c:v>0.23440704319994404</c:v>
                </c:pt>
                <c:pt idx="15">
                  <c:v>0.24364972538323701</c:v>
                </c:pt>
                <c:pt idx="18">
                  <c:v>0.11639595789628701</c:v>
                </c:pt>
                <c:pt idx="19">
                  <c:v>0.116517055232115</c:v>
                </c:pt>
                <c:pt idx="20">
                  <c:v>0.11641975582935699</c:v>
                </c:pt>
                <c:pt idx="21">
                  <c:v>0.12892824123822702</c:v>
                </c:pt>
                <c:pt idx="22">
                  <c:v>0.12752851515050898</c:v>
                </c:pt>
                <c:pt idx="23">
                  <c:v>0.12451667196574003</c:v>
                </c:pt>
                <c:pt idx="24">
                  <c:v>0.124053858703595</c:v>
                </c:pt>
              </c:numCache>
            </c:numRef>
          </c:val>
        </c:ser>
        <c:ser>
          <c:idx val="2"/>
          <c:order val="2"/>
          <c:tx>
            <c:strRef>
              <c:f>'Matlab-noMEMLAT'!$A$17</c:f>
              <c:strCache>
                <c:ptCount val="1"/>
                <c:pt idx="0">
                  <c:v>BufferEnergy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</c:spPr>
          <c:cat>
            <c:strRef>
              <c:f>'Matlab-noMEMLAT'!$B$14:$Z$14</c:f>
              <c:strCache>
                <c:ptCount val="25"/>
                <c:pt idx="0">
                  <c:v>DO</c:v>
                </c:pt>
                <c:pt idx="1">
                  <c:v>MIN-AD</c:v>
                </c:pt>
                <c:pt idx="2">
                  <c:v>ROMM</c:v>
                </c:pt>
                <c:pt idx="3">
                  <c:v>FLIT-2</c:v>
                </c:pt>
                <c:pt idx="4">
                  <c:v>WORM-2</c:v>
                </c:pt>
                <c:pt idx="5">
                  <c:v>FLIT-1</c:v>
                </c:pt>
                <c:pt idx="6">
                  <c:v>WORM-1</c:v>
                </c:pt>
                <c:pt idx="9">
                  <c:v>DO</c:v>
                </c:pt>
                <c:pt idx="10">
                  <c:v>MIN-AD</c:v>
                </c:pt>
                <c:pt idx="11">
                  <c:v>ROMM</c:v>
                </c:pt>
                <c:pt idx="12">
                  <c:v>FLIT-2</c:v>
                </c:pt>
                <c:pt idx="13">
                  <c:v>WORM-2</c:v>
                </c:pt>
                <c:pt idx="14">
                  <c:v>FLIT-1</c:v>
                </c:pt>
                <c:pt idx="15">
                  <c:v>WORM-1</c:v>
                </c:pt>
                <c:pt idx="18">
                  <c:v>DO</c:v>
                </c:pt>
                <c:pt idx="19">
                  <c:v>MIN-AD</c:v>
                </c:pt>
                <c:pt idx="20">
                  <c:v>ROMM</c:v>
                </c:pt>
                <c:pt idx="21">
                  <c:v>FLIT-2</c:v>
                </c:pt>
                <c:pt idx="22">
                  <c:v>WORM-2</c:v>
                </c:pt>
                <c:pt idx="23">
                  <c:v>FLIT-1</c:v>
                </c:pt>
                <c:pt idx="24">
                  <c:v>WORM-1</c:v>
                </c:pt>
              </c:strCache>
            </c:strRef>
          </c:cat>
          <c:val>
            <c:numRef>
              <c:f>'Matlab-noMEMLAT'!$B$17:$Z$17</c:f>
              <c:numCache>
                <c:formatCode>General</c:formatCode>
                <c:ptCount val="25"/>
                <c:pt idx="0">
                  <c:v>0.47171090287731904</c:v>
                </c:pt>
                <c:pt idx="1">
                  <c:v>0.47418026830040311</c:v>
                </c:pt>
                <c:pt idx="2">
                  <c:v>0.47431625167372404</c:v>
                </c:pt>
                <c:pt idx="3">
                  <c:v>4.5804051875611401E-2</c:v>
                </c:pt>
                <c:pt idx="4">
                  <c:v>4.135615186367371E-2</c:v>
                </c:pt>
                <c:pt idx="5">
                  <c:v>4.123443851970221E-2</c:v>
                </c:pt>
                <c:pt idx="6">
                  <c:v>4.3464428161135507E-2</c:v>
                </c:pt>
                <c:pt idx="9">
                  <c:v>0.42609462345987709</c:v>
                </c:pt>
                <c:pt idx="10">
                  <c:v>0.42609462345987709</c:v>
                </c:pt>
                <c:pt idx="11">
                  <c:v>0.42824754680143595</c:v>
                </c:pt>
                <c:pt idx="12">
                  <c:v>3.98179423248348E-2</c:v>
                </c:pt>
                <c:pt idx="13">
                  <c:v>4.026306206164551E-2</c:v>
                </c:pt>
                <c:pt idx="14">
                  <c:v>3.9354053720663106E-2</c:v>
                </c:pt>
                <c:pt idx="15">
                  <c:v>3.9718597676723914E-2</c:v>
                </c:pt>
                <c:pt idx="18">
                  <c:v>0.47525800410833596</c:v>
                </c:pt>
                <c:pt idx="19">
                  <c:v>0.48428913289244208</c:v>
                </c:pt>
                <c:pt idx="20">
                  <c:v>0.48088156675088811</c:v>
                </c:pt>
                <c:pt idx="21">
                  <c:v>4.3195769533442119E-2</c:v>
                </c:pt>
                <c:pt idx="22">
                  <c:v>3.864191307972191E-2</c:v>
                </c:pt>
                <c:pt idx="23">
                  <c:v>3.2972686649000806E-2</c:v>
                </c:pt>
                <c:pt idx="24">
                  <c:v>3.1075329562546904E-2</c:v>
                </c:pt>
              </c:numCache>
            </c:numRef>
          </c:val>
        </c:ser>
        <c:dLbls/>
        <c:gapWidth val="0"/>
        <c:overlap val="100"/>
        <c:axId val="380361344"/>
        <c:axId val="380518784"/>
      </c:barChart>
      <c:catAx>
        <c:axId val="380361344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80518784"/>
        <c:crosses val="autoZero"/>
        <c:auto val="1"/>
        <c:lblAlgn val="ctr"/>
        <c:lblOffset val="0"/>
      </c:catAx>
      <c:valAx>
        <c:axId val="3805187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Energy (normalized)</a:t>
                </a:r>
              </a:p>
            </c:rich>
          </c:tx>
          <c:layout>
            <c:manualLayout>
              <c:xMode val="edge"/>
              <c:yMode val="edge"/>
              <c:x val="3.5149378400310308E-2"/>
              <c:y val="1.6739659367396603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80361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0732723388599407"/>
          <c:y val="1.4598540145985403E-2"/>
          <c:w val="0.57392643096717511"/>
          <c:h val="0.11640669003965701"/>
        </c:manualLayout>
      </c:layout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ln>
      <a:noFill/>
    </a:ln>
  </c:spPr>
  <c:externalData r:id="rId2"/>
  <c:userShapes r:id="rId3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6194824831678598"/>
          <c:y val="6.5152715130440589E-2"/>
          <c:w val="0.69530526075544896"/>
          <c:h val="0.86878906888225893"/>
        </c:manualLayout>
      </c:layout>
      <c:barChart>
        <c:barDir val="col"/>
        <c:grouping val="clustered"/>
        <c:ser>
          <c:idx val="0"/>
          <c:order val="0"/>
          <c:tx>
            <c:strRef>
              <c:f>formatted!$R$30</c:f>
              <c:strCache>
                <c:ptCount val="1"/>
                <c:pt idx="0">
                  <c:v>LocalRR</c:v>
                </c:pt>
              </c:strCache>
            </c:strRef>
          </c:tx>
          <c:cat>
            <c:strRef>
              <c:f>formatted!$Q$31</c:f>
              <c:strCache>
                <c:ptCount val="1"/>
                <c:pt idx="0">
                  <c:v>weighted</c:v>
                </c:pt>
              </c:strCache>
            </c:strRef>
          </c:cat>
          <c:val>
            <c:numRef>
              <c:f>formatted!$R$31</c:f>
              <c:numCache>
                <c:formatCode>0.0000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formatted!$S$30</c:f>
              <c:strCache>
                <c:ptCount val="1"/>
                <c:pt idx="0">
                  <c:v>LocalAge</c:v>
                </c:pt>
              </c:strCache>
            </c:strRef>
          </c:tx>
          <c:cat>
            <c:strRef>
              <c:f>formatted!$Q$31</c:f>
              <c:strCache>
                <c:ptCount val="1"/>
                <c:pt idx="0">
                  <c:v>weighted</c:v>
                </c:pt>
              </c:strCache>
            </c:strRef>
          </c:cat>
          <c:val>
            <c:numRef>
              <c:f>formatted!$S$31</c:f>
              <c:numCache>
                <c:formatCode>0.0000</c:formatCode>
                <c:ptCount val="1"/>
                <c:pt idx="0">
                  <c:v>1.0015463884655358</c:v>
                </c:pt>
              </c:numCache>
            </c:numRef>
          </c:val>
        </c:ser>
        <c:ser>
          <c:idx val="2"/>
          <c:order val="2"/>
          <c:tx>
            <c:strRef>
              <c:f>formatted!$T$30</c:f>
              <c:strCache>
                <c:ptCount val="1"/>
                <c:pt idx="0">
                  <c:v>GSF</c:v>
                </c:pt>
              </c:strCache>
            </c:strRef>
          </c:tx>
          <c:cat>
            <c:strRef>
              <c:f>formatted!$Q$31</c:f>
              <c:strCache>
                <c:ptCount val="1"/>
                <c:pt idx="0">
                  <c:v>weighted</c:v>
                </c:pt>
              </c:strCache>
            </c:strRef>
          </c:cat>
          <c:val>
            <c:numRef>
              <c:f>formatted!$T$31</c:f>
              <c:numCache>
                <c:formatCode>0.0000</c:formatCode>
                <c:ptCount val="1"/>
                <c:pt idx="0">
                  <c:v>0.88570754446265287</c:v>
                </c:pt>
              </c:numCache>
            </c:numRef>
          </c:val>
        </c:ser>
        <c:ser>
          <c:idx val="3"/>
          <c:order val="3"/>
          <c:tx>
            <c:strRef>
              <c:f>formatted!$U$30</c:f>
              <c:strCache>
                <c:ptCount val="1"/>
                <c:pt idx="0">
                  <c:v>STC</c:v>
                </c:pt>
              </c:strCache>
            </c:strRef>
          </c:tx>
          <c:cat>
            <c:strRef>
              <c:f>formatted!$Q$31</c:f>
              <c:strCache>
                <c:ptCount val="1"/>
                <c:pt idx="0">
                  <c:v>weighted</c:v>
                </c:pt>
              </c:strCache>
            </c:strRef>
          </c:cat>
          <c:val>
            <c:numRef>
              <c:f>formatted!$U$31</c:f>
              <c:numCache>
                <c:formatCode>0.0000</c:formatCode>
                <c:ptCount val="1"/>
                <c:pt idx="0">
                  <c:v>1.0922412748617834</c:v>
                </c:pt>
              </c:numCache>
            </c:numRef>
          </c:val>
        </c:ser>
        <c:dLbls/>
        <c:axId val="393952640"/>
        <c:axId val="394003584"/>
      </c:barChart>
      <c:catAx>
        <c:axId val="393952640"/>
        <c:scaling>
          <c:orientation val="minMax"/>
        </c:scaling>
        <c:delete val="1"/>
        <c:axPos val="b"/>
        <c:tickLblPos val="none"/>
        <c:crossAx val="394003584"/>
        <c:crosses val="autoZero"/>
        <c:auto val="1"/>
        <c:lblAlgn val="ctr"/>
        <c:lblOffset val="100"/>
      </c:catAx>
      <c:valAx>
        <c:axId val="3940035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1800" dirty="0" smtClean="0"/>
                  <a:t>Normalized  System Speedup</a:t>
                </a:r>
                <a:endParaRPr lang="en-US" sz="1800" dirty="0"/>
              </a:p>
            </c:rich>
          </c:tx>
        </c:title>
        <c:numFmt formatCode="0.0" sourceLinked="0"/>
        <c:tickLblPos val="nextTo"/>
        <c:crossAx val="393952640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21352790140362901"/>
          <c:y val="0"/>
          <c:w val="0.78647209859637102"/>
          <c:h val="0.15251704961483403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8066153662610401"/>
          <c:y val="8.5298486625342007E-2"/>
          <c:w val="0.81933846337389715"/>
          <c:h val="0.85569629517464207"/>
        </c:manualLayout>
      </c:layout>
      <c:barChart>
        <c:barDir val="col"/>
        <c:grouping val="clustered"/>
        <c:ser>
          <c:idx val="0"/>
          <c:order val="0"/>
          <c:tx>
            <c:strRef>
              <c:f>formatted!$I$35</c:f>
              <c:strCache>
                <c:ptCount val="1"/>
                <c:pt idx="0">
                  <c:v>LocalRR</c:v>
                </c:pt>
              </c:strCache>
            </c:strRef>
          </c:tx>
          <c:cat>
            <c:strRef>
              <c:f>formatted!$H$36</c:f>
              <c:strCache>
                <c:ptCount val="1"/>
                <c:pt idx="0">
                  <c:v>unfairness</c:v>
                </c:pt>
              </c:strCache>
            </c:strRef>
          </c:cat>
          <c:val>
            <c:numRef>
              <c:f>formatted!$I$36</c:f>
              <c:numCache>
                <c:formatCode>0.00</c:formatCode>
                <c:ptCount val="1"/>
                <c:pt idx="0">
                  <c:v>8.6460000000000008</c:v>
                </c:pt>
              </c:numCache>
            </c:numRef>
          </c:val>
        </c:ser>
        <c:ser>
          <c:idx val="1"/>
          <c:order val="1"/>
          <c:tx>
            <c:strRef>
              <c:f>formatted!$J$35</c:f>
              <c:strCache>
                <c:ptCount val="1"/>
                <c:pt idx="0">
                  <c:v>LocalAge</c:v>
                </c:pt>
              </c:strCache>
            </c:strRef>
          </c:tx>
          <c:cat>
            <c:strRef>
              <c:f>formatted!$H$36</c:f>
              <c:strCache>
                <c:ptCount val="1"/>
                <c:pt idx="0">
                  <c:v>unfairness</c:v>
                </c:pt>
              </c:strCache>
            </c:strRef>
          </c:cat>
          <c:val>
            <c:numRef>
              <c:f>formatted!$J$36</c:f>
              <c:numCache>
                <c:formatCode>0.00</c:formatCode>
                <c:ptCount val="1"/>
                <c:pt idx="0">
                  <c:v>7.6076895833333333</c:v>
                </c:pt>
              </c:numCache>
            </c:numRef>
          </c:val>
        </c:ser>
        <c:ser>
          <c:idx val="2"/>
          <c:order val="2"/>
          <c:tx>
            <c:strRef>
              <c:f>formatted!$K$35</c:f>
              <c:strCache>
                <c:ptCount val="1"/>
                <c:pt idx="0">
                  <c:v>GSF</c:v>
                </c:pt>
              </c:strCache>
            </c:strRef>
          </c:tx>
          <c:cat>
            <c:strRef>
              <c:f>formatted!$H$36</c:f>
              <c:strCache>
                <c:ptCount val="1"/>
                <c:pt idx="0">
                  <c:v>unfairness</c:v>
                </c:pt>
              </c:strCache>
            </c:strRef>
          </c:cat>
          <c:val>
            <c:numRef>
              <c:f>formatted!$K$36</c:f>
              <c:numCache>
                <c:formatCode>0.00</c:formatCode>
                <c:ptCount val="1"/>
                <c:pt idx="0">
                  <c:v>8.479368749999999</c:v>
                </c:pt>
              </c:numCache>
            </c:numRef>
          </c:val>
        </c:ser>
        <c:ser>
          <c:idx val="3"/>
          <c:order val="3"/>
          <c:tx>
            <c:strRef>
              <c:f>formatted!$L$35</c:f>
              <c:strCache>
                <c:ptCount val="1"/>
                <c:pt idx="0">
                  <c:v>STC</c:v>
                </c:pt>
              </c:strCache>
            </c:strRef>
          </c:tx>
          <c:cat>
            <c:strRef>
              <c:f>formatted!$H$36</c:f>
              <c:strCache>
                <c:ptCount val="1"/>
                <c:pt idx="0">
                  <c:v>unfairness</c:v>
                </c:pt>
              </c:strCache>
            </c:strRef>
          </c:cat>
          <c:val>
            <c:numRef>
              <c:f>formatted!$L$36</c:f>
              <c:numCache>
                <c:formatCode>0.00</c:formatCode>
                <c:ptCount val="1"/>
                <c:pt idx="0">
                  <c:v>7.074675</c:v>
                </c:pt>
              </c:numCache>
            </c:numRef>
          </c:val>
        </c:ser>
        <c:dLbls/>
        <c:axId val="394085120"/>
        <c:axId val="394086656"/>
      </c:barChart>
      <c:catAx>
        <c:axId val="394085120"/>
        <c:scaling>
          <c:orientation val="minMax"/>
        </c:scaling>
        <c:delete val="1"/>
        <c:axPos val="b"/>
        <c:tickLblPos val="none"/>
        <c:crossAx val="394086656"/>
        <c:crosses val="autoZero"/>
        <c:auto val="1"/>
        <c:lblAlgn val="ctr"/>
        <c:lblOffset val="100"/>
      </c:catAx>
      <c:valAx>
        <c:axId val="3940866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1800" dirty="0" smtClean="0"/>
                  <a:t>Network Unfairness </a:t>
                </a:r>
                <a:endParaRPr lang="en-US" sz="2000" dirty="0"/>
              </a:p>
            </c:rich>
          </c:tx>
        </c:title>
        <c:numFmt formatCode="0" sourceLinked="0"/>
        <c:tickLblPos val="nextTo"/>
        <c:crossAx val="3940851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202584731256401"/>
          <c:y val="0"/>
          <c:w val="0.82797415268743613"/>
          <c:h val="0.14819093092086902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5521427278486905"/>
          <c:y val="7.4683038129513504E-2"/>
          <c:w val="0.67147140012671214"/>
          <c:h val="0.76503123108867921"/>
        </c:manualLayout>
      </c:layout>
      <c:barChart>
        <c:barDir val="col"/>
        <c:grouping val="clustered"/>
        <c:ser>
          <c:idx val="0"/>
          <c:order val="0"/>
          <c:tx>
            <c:strRef>
              <c:f>slowdowns!$B$67</c:f>
              <c:strCache>
                <c:ptCount val="1"/>
                <c:pt idx="0">
                  <c:v>xalan-1</c:v>
                </c:pt>
              </c:strCache>
            </c:strRef>
          </c:tx>
          <c:cat>
            <c:strRef>
              <c:f>slowdowns!$C$66:$F$66</c:f>
              <c:strCache>
                <c:ptCount val="4"/>
                <c:pt idx="0">
                  <c:v>LocalRR</c:v>
                </c:pt>
                <c:pt idx="1">
                  <c:v>LocalAge</c:v>
                </c:pt>
                <c:pt idx="2">
                  <c:v>GSF</c:v>
                </c:pt>
                <c:pt idx="3">
                  <c:v>STC</c:v>
                </c:pt>
              </c:strCache>
            </c:strRef>
          </c:cat>
          <c:val>
            <c:numRef>
              <c:f>slowdowns!$C$67:$F$67</c:f>
              <c:numCache>
                <c:formatCode>0.00</c:formatCode>
                <c:ptCount val="4"/>
                <c:pt idx="0">
                  <c:v>3.5637500000000002</c:v>
                </c:pt>
                <c:pt idx="1">
                  <c:v>3.8024999999999967</c:v>
                </c:pt>
                <c:pt idx="2">
                  <c:v>18.357500000000012</c:v>
                </c:pt>
                <c:pt idx="3">
                  <c:v>9.56</c:v>
                </c:pt>
              </c:numCache>
            </c:numRef>
          </c:val>
        </c:ser>
        <c:ser>
          <c:idx val="1"/>
          <c:order val="1"/>
          <c:tx>
            <c:strRef>
              <c:f>slowdowns!$B$68</c:f>
              <c:strCache>
                <c:ptCount val="1"/>
                <c:pt idx="0">
                  <c:v>xalan-2</c:v>
                </c:pt>
              </c:strCache>
            </c:strRef>
          </c:tx>
          <c:cat>
            <c:strRef>
              <c:f>slowdowns!$C$66:$F$66</c:f>
              <c:strCache>
                <c:ptCount val="4"/>
                <c:pt idx="0">
                  <c:v>LocalRR</c:v>
                </c:pt>
                <c:pt idx="1">
                  <c:v>LocalAge</c:v>
                </c:pt>
                <c:pt idx="2">
                  <c:v>GSF</c:v>
                </c:pt>
                <c:pt idx="3">
                  <c:v>STC</c:v>
                </c:pt>
              </c:strCache>
            </c:strRef>
          </c:cat>
          <c:val>
            <c:numRef>
              <c:f>slowdowns!$C$68:$F$68</c:f>
              <c:numCache>
                <c:formatCode>0.00</c:formatCode>
                <c:ptCount val="4"/>
                <c:pt idx="0">
                  <c:v>3.8174999999999977</c:v>
                </c:pt>
                <c:pt idx="1">
                  <c:v>3.8562499999999562</c:v>
                </c:pt>
                <c:pt idx="2">
                  <c:v>9.5</c:v>
                </c:pt>
                <c:pt idx="3">
                  <c:v>8.56</c:v>
                </c:pt>
              </c:numCache>
            </c:numRef>
          </c:val>
        </c:ser>
        <c:ser>
          <c:idx val="2"/>
          <c:order val="2"/>
          <c:tx>
            <c:strRef>
              <c:f>slowdowns!$B$69</c:f>
              <c:strCache>
                <c:ptCount val="1"/>
                <c:pt idx="0">
                  <c:v>xalan-3</c:v>
                </c:pt>
              </c:strCache>
            </c:strRef>
          </c:tx>
          <c:cat>
            <c:strRef>
              <c:f>slowdowns!$C$66:$F$66</c:f>
              <c:strCache>
                <c:ptCount val="4"/>
                <c:pt idx="0">
                  <c:v>LocalRR</c:v>
                </c:pt>
                <c:pt idx="1">
                  <c:v>LocalAge</c:v>
                </c:pt>
                <c:pt idx="2">
                  <c:v>GSF</c:v>
                </c:pt>
                <c:pt idx="3">
                  <c:v>STC</c:v>
                </c:pt>
              </c:strCache>
            </c:strRef>
          </c:cat>
          <c:val>
            <c:numRef>
              <c:f>slowdowns!$C$69:$F$69</c:f>
              <c:numCache>
                <c:formatCode>0.00</c:formatCode>
                <c:ptCount val="4"/>
                <c:pt idx="0">
                  <c:v>3.6737500000000001</c:v>
                </c:pt>
                <c:pt idx="1">
                  <c:v>3.8749999999999987</c:v>
                </c:pt>
                <c:pt idx="2">
                  <c:v>5.6762500000000014</c:v>
                </c:pt>
                <c:pt idx="3">
                  <c:v>7.01</c:v>
                </c:pt>
              </c:numCache>
            </c:numRef>
          </c:val>
        </c:ser>
        <c:ser>
          <c:idx val="3"/>
          <c:order val="3"/>
          <c:tx>
            <c:strRef>
              <c:f>slowdowns!$B$70</c:f>
              <c:strCache>
                <c:ptCount val="1"/>
                <c:pt idx="0">
                  <c:v>xalan-4</c:v>
                </c:pt>
              </c:strCache>
            </c:strRef>
          </c:tx>
          <c:cat>
            <c:strRef>
              <c:f>slowdowns!$C$66:$F$66</c:f>
              <c:strCache>
                <c:ptCount val="4"/>
                <c:pt idx="0">
                  <c:v>LocalRR</c:v>
                </c:pt>
                <c:pt idx="1">
                  <c:v>LocalAge</c:v>
                </c:pt>
                <c:pt idx="2">
                  <c:v>GSF</c:v>
                </c:pt>
                <c:pt idx="3">
                  <c:v>STC</c:v>
                </c:pt>
              </c:strCache>
            </c:strRef>
          </c:cat>
          <c:val>
            <c:numRef>
              <c:f>slowdowns!$C$70:$F$70</c:f>
              <c:numCache>
                <c:formatCode>0.00</c:formatCode>
                <c:ptCount val="4"/>
                <c:pt idx="0">
                  <c:v>3.6775000000000002</c:v>
                </c:pt>
                <c:pt idx="1">
                  <c:v>3.8924999999999756</c:v>
                </c:pt>
                <c:pt idx="2">
                  <c:v>4.2937500000000002</c:v>
                </c:pt>
                <c:pt idx="3">
                  <c:v>6.42</c:v>
                </c:pt>
              </c:numCache>
            </c:numRef>
          </c:val>
        </c:ser>
        <c:ser>
          <c:idx val="4"/>
          <c:order val="4"/>
          <c:tx>
            <c:strRef>
              <c:f>slowdowns!$B$71</c:f>
              <c:strCache>
                <c:ptCount val="1"/>
                <c:pt idx="0">
                  <c:v>xalan-5</c:v>
                </c:pt>
              </c:strCache>
            </c:strRef>
          </c:tx>
          <c:cat>
            <c:strRef>
              <c:f>slowdowns!$C$66:$F$66</c:f>
              <c:strCache>
                <c:ptCount val="4"/>
                <c:pt idx="0">
                  <c:v>LocalRR</c:v>
                </c:pt>
                <c:pt idx="1">
                  <c:v>LocalAge</c:v>
                </c:pt>
                <c:pt idx="2">
                  <c:v>GSF</c:v>
                </c:pt>
                <c:pt idx="3">
                  <c:v>STC</c:v>
                </c:pt>
              </c:strCache>
            </c:strRef>
          </c:cat>
          <c:val>
            <c:numRef>
              <c:f>slowdowns!$C$71:$F$71</c:f>
              <c:numCache>
                <c:formatCode>0.00</c:formatCode>
                <c:ptCount val="4"/>
                <c:pt idx="0">
                  <c:v>3.9562499999999581</c:v>
                </c:pt>
                <c:pt idx="1">
                  <c:v>3.7975000000000003</c:v>
                </c:pt>
                <c:pt idx="2">
                  <c:v>3.0987499999999977</c:v>
                </c:pt>
                <c:pt idx="3">
                  <c:v>4.3</c:v>
                </c:pt>
              </c:numCache>
            </c:numRef>
          </c:val>
        </c:ser>
        <c:ser>
          <c:idx val="5"/>
          <c:order val="5"/>
          <c:tx>
            <c:strRef>
              <c:f>slowdowns!$B$72</c:f>
              <c:strCache>
                <c:ptCount val="1"/>
                <c:pt idx="0">
                  <c:v>xalan-6</c:v>
                </c:pt>
              </c:strCache>
            </c:strRef>
          </c:tx>
          <c:cat>
            <c:strRef>
              <c:f>slowdowns!$C$66:$F$66</c:f>
              <c:strCache>
                <c:ptCount val="4"/>
                <c:pt idx="0">
                  <c:v>LocalRR</c:v>
                </c:pt>
                <c:pt idx="1">
                  <c:v>LocalAge</c:v>
                </c:pt>
                <c:pt idx="2">
                  <c:v>GSF</c:v>
                </c:pt>
                <c:pt idx="3">
                  <c:v>STC</c:v>
                </c:pt>
              </c:strCache>
            </c:strRef>
          </c:cat>
          <c:val>
            <c:numRef>
              <c:f>slowdowns!$C$72:$F$72</c:f>
              <c:numCache>
                <c:formatCode>0.00</c:formatCode>
                <c:ptCount val="4"/>
                <c:pt idx="0">
                  <c:v>3.8774999999999999</c:v>
                </c:pt>
                <c:pt idx="1">
                  <c:v>3.7437500000000004</c:v>
                </c:pt>
                <c:pt idx="2">
                  <c:v>2.4637500000000001</c:v>
                </c:pt>
                <c:pt idx="3">
                  <c:v>3.8</c:v>
                </c:pt>
              </c:numCache>
            </c:numRef>
          </c:val>
        </c:ser>
        <c:ser>
          <c:idx val="6"/>
          <c:order val="6"/>
          <c:tx>
            <c:strRef>
              <c:f>slowdowns!$B$73</c:f>
              <c:strCache>
                <c:ptCount val="1"/>
                <c:pt idx="0">
                  <c:v>xalan-7</c:v>
                </c:pt>
              </c:strCache>
            </c:strRef>
          </c:tx>
          <c:cat>
            <c:strRef>
              <c:f>slowdowns!$C$66:$F$66</c:f>
              <c:strCache>
                <c:ptCount val="4"/>
                <c:pt idx="0">
                  <c:v>LocalRR</c:v>
                </c:pt>
                <c:pt idx="1">
                  <c:v>LocalAge</c:v>
                </c:pt>
                <c:pt idx="2">
                  <c:v>GSF</c:v>
                </c:pt>
                <c:pt idx="3">
                  <c:v>STC</c:v>
                </c:pt>
              </c:strCache>
            </c:strRef>
          </c:cat>
          <c:val>
            <c:numRef>
              <c:f>slowdowns!$C$73:$F$73</c:f>
              <c:numCache>
                <c:formatCode>0.00</c:formatCode>
                <c:ptCount val="4"/>
                <c:pt idx="0">
                  <c:v>3.9675000000000002</c:v>
                </c:pt>
                <c:pt idx="1">
                  <c:v>3.6337499999999987</c:v>
                </c:pt>
                <c:pt idx="2">
                  <c:v>2.0362499999999573</c:v>
                </c:pt>
                <c:pt idx="3">
                  <c:v>2.34</c:v>
                </c:pt>
              </c:numCache>
            </c:numRef>
          </c:val>
        </c:ser>
        <c:ser>
          <c:idx val="7"/>
          <c:order val="7"/>
          <c:tx>
            <c:strRef>
              <c:f>slowdowns!$B$74</c:f>
              <c:strCache>
                <c:ptCount val="1"/>
                <c:pt idx="0">
                  <c:v>xalan-8</c:v>
                </c:pt>
              </c:strCache>
            </c:strRef>
          </c:tx>
          <c:cat>
            <c:strRef>
              <c:f>slowdowns!$C$66:$F$66</c:f>
              <c:strCache>
                <c:ptCount val="4"/>
                <c:pt idx="0">
                  <c:v>LocalRR</c:v>
                </c:pt>
                <c:pt idx="1">
                  <c:v>LocalAge</c:v>
                </c:pt>
                <c:pt idx="2">
                  <c:v>GSF</c:v>
                </c:pt>
                <c:pt idx="3">
                  <c:v>STC</c:v>
                </c:pt>
              </c:strCache>
            </c:strRef>
          </c:cat>
          <c:val>
            <c:numRef>
              <c:f>slowdowns!$C$74:$F$74</c:f>
              <c:numCache>
                <c:formatCode>0.00</c:formatCode>
                <c:ptCount val="4"/>
                <c:pt idx="0">
                  <c:v>4.00875</c:v>
                </c:pt>
                <c:pt idx="1">
                  <c:v>3.7124999999999999</c:v>
                </c:pt>
                <c:pt idx="2">
                  <c:v>1.8562500000000053</c:v>
                </c:pt>
                <c:pt idx="3">
                  <c:v>1.2887500000000001</c:v>
                </c:pt>
              </c:numCache>
            </c:numRef>
          </c:val>
        </c:ser>
        <c:dLbls/>
        <c:axId val="394701824"/>
        <c:axId val="394818304"/>
      </c:barChart>
      <c:catAx>
        <c:axId val="39470182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94818304"/>
        <c:crosses val="autoZero"/>
        <c:auto val="1"/>
        <c:lblAlgn val="ctr"/>
        <c:lblOffset val="100"/>
      </c:catAx>
      <c:valAx>
        <c:axId val="3948183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Network Slowdown</a:t>
                </a:r>
              </a:p>
            </c:rich>
          </c:tx>
        </c:title>
        <c:numFmt formatCode="0" sourceLinked="0"/>
        <c:tickLblPos val="nextTo"/>
        <c:crossAx val="394701824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.784810891734393"/>
          <c:y val="2.3617466114641505E-2"/>
          <c:w val="0.215189108265607"/>
          <c:h val="0.84947869160539413"/>
        </c:manualLayout>
      </c:layout>
    </c:legend>
    <c:plotVisOnly val="1"/>
    <c:dispBlanksAs val="gap"/>
  </c:chart>
  <c:txPr>
    <a:bodyPr/>
    <a:lstStyle/>
    <a:p>
      <a:pPr>
        <a:defRPr sz="1400"/>
      </a:pPr>
      <a:endParaRPr lang="en-US"/>
    </a:p>
  </c:txPr>
  <c:externalData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969015525601803"/>
          <c:y val="4.1839618731869026E-2"/>
          <c:w val="0.85231994305796188"/>
          <c:h val="0.80759013675922098"/>
        </c:manualLayout>
      </c:layout>
      <c:barChart>
        <c:barDir val="col"/>
        <c:grouping val="clustered"/>
        <c:ser>
          <c:idx val="0"/>
          <c:order val="0"/>
          <c:tx>
            <c:strRef>
              <c:f>slowdowns!$B$80</c:f>
              <c:strCache>
                <c:ptCount val="1"/>
                <c:pt idx="0">
                  <c:v>xalan-weight-1</c:v>
                </c:pt>
              </c:strCache>
            </c:strRef>
          </c:tx>
          <c:cat>
            <c:strRef>
              <c:f>slowdowns!$C$79:$F$79</c:f>
              <c:strCache>
                <c:ptCount val="4"/>
                <c:pt idx="0">
                  <c:v>LocalRR</c:v>
                </c:pt>
                <c:pt idx="1">
                  <c:v>LocalAge</c:v>
                </c:pt>
                <c:pt idx="2">
                  <c:v>GSF-1-2-2-8</c:v>
                </c:pt>
                <c:pt idx="3">
                  <c:v>STC-1-2-2-8</c:v>
                </c:pt>
              </c:strCache>
            </c:strRef>
          </c:cat>
          <c:val>
            <c:numRef>
              <c:f>slowdowns!$C$80:$F$80</c:f>
              <c:numCache>
                <c:formatCode>0.00</c:formatCode>
                <c:ptCount val="4"/>
                <c:pt idx="0">
                  <c:v>3.6545000000000001</c:v>
                </c:pt>
                <c:pt idx="1">
                  <c:v>3.7197999999999998</c:v>
                </c:pt>
                <c:pt idx="2">
                  <c:v>10.755000000000001</c:v>
                </c:pt>
                <c:pt idx="3">
                  <c:v>15.9475</c:v>
                </c:pt>
              </c:numCache>
            </c:numRef>
          </c:val>
        </c:ser>
        <c:ser>
          <c:idx val="1"/>
          <c:order val="1"/>
          <c:tx>
            <c:strRef>
              <c:f>slowdowns!$B$81</c:f>
              <c:strCache>
                <c:ptCount val="1"/>
                <c:pt idx="0">
                  <c:v>leslie-weight-2</c:v>
                </c:pt>
              </c:strCache>
            </c:strRef>
          </c:tx>
          <c:cat>
            <c:strRef>
              <c:f>slowdowns!$C$79:$F$79</c:f>
              <c:strCache>
                <c:ptCount val="4"/>
                <c:pt idx="0">
                  <c:v>LocalRR</c:v>
                </c:pt>
                <c:pt idx="1">
                  <c:v>LocalAge</c:v>
                </c:pt>
                <c:pt idx="2">
                  <c:v>GSF-1-2-2-8</c:v>
                </c:pt>
                <c:pt idx="3">
                  <c:v>STC-1-2-2-8</c:v>
                </c:pt>
              </c:strCache>
            </c:strRef>
          </c:cat>
          <c:val>
            <c:numRef>
              <c:f>slowdowns!$C$81:$F$81</c:f>
              <c:numCache>
                <c:formatCode>0.00</c:formatCode>
                <c:ptCount val="4"/>
                <c:pt idx="0">
                  <c:v>8.5606000000000027</c:v>
                </c:pt>
                <c:pt idx="1">
                  <c:v>6.9358000000000004</c:v>
                </c:pt>
                <c:pt idx="2">
                  <c:v>19.256599999999906</c:v>
                </c:pt>
                <c:pt idx="3">
                  <c:v>5.2050000000000001</c:v>
                </c:pt>
              </c:numCache>
            </c:numRef>
          </c:val>
        </c:ser>
        <c:ser>
          <c:idx val="2"/>
          <c:order val="2"/>
          <c:tx>
            <c:strRef>
              <c:f>slowdowns!$B$82</c:f>
              <c:strCache>
                <c:ptCount val="1"/>
                <c:pt idx="0">
                  <c:v>lbm-weight-2</c:v>
                </c:pt>
              </c:strCache>
            </c:strRef>
          </c:tx>
          <c:cat>
            <c:strRef>
              <c:f>slowdowns!$C$79:$F$79</c:f>
              <c:strCache>
                <c:ptCount val="4"/>
                <c:pt idx="0">
                  <c:v>LocalRR</c:v>
                </c:pt>
                <c:pt idx="1">
                  <c:v>LocalAge</c:v>
                </c:pt>
                <c:pt idx="2">
                  <c:v>GSF-1-2-2-8</c:v>
                </c:pt>
                <c:pt idx="3">
                  <c:v>STC-1-2-2-8</c:v>
                </c:pt>
              </c:strCache>
            </c:strRef>
          </c:cat>
          <c:val>
            <c:numRef>
              <c:f>slowdowns!$C$82:$F$82</c:f>
              <c:numCache>
                <c:formatCode>0.00</c:formatCode>
                <c:ptCount val="4"/>
                <c:pt idx="0">
                  <c:v>4.3396000000000008</c:v>
                </c:pt>
                <c:pt idx="1">
                  <c:v>4.8142999999999976</c:v>
                </c:pt>
                <c:pt idx="2">
                  <c:v>15.2905</c:v>
                </c:pt>
                <c:pt idx="3">
                  <c:v>5.9968749999999966</c:v>
                </c:pt>
              </c:numCache>
            </c:numRef>
          </c:val>
        </c:ser>
        <c:ser>
          <c:idx val="3"/>
          <c:order val="3"/>
          <c:tx>
            <c:strRef>
              <c:f>slowdowns!$B$83</c:f>
              <c:strCache>
                <c:ptCount val="1"/>
                <c:pt idx="0">
                  <c:v>tpcw-weight-8</c:v>
                </c:pt>
              </c:strCache>
            </c:strRef>
          </c:tx>
          <c:cat>
            <c:strRef>
              <c:f>slowdowns!$C$79:$F$79</c:f>
              <c:strCache>
                <c:ptCount val="4"/>
                <c:pt idx="0">
                  <c:v>LocalRR</c:v>
                </c:pt>
                <c:pt idx="1">
                  <c:v>LocalAge</c:v>
                </c:pt>
                <c:pt idx="2">
                  <c:v>GSF-1-2-2-8</c:v>
                </c:pt>
                <c:pt idx="3">
                  <c:v>STC-1-2-2-8</c:v>
                </c:pt>
              </c:strCache>
            </c:strRef>
          </c:cat>
          <c:val>
            <c:numRef>
              <c:f>slowdowns!$C$83:$F$83</c:f>
              <c:numCache>
                <c:formatCode>0.00</c:formatCode>
                <c:ptCount val="4"/>
                <c:pt idx="0">
                  <c:v>6.0660999999999996</c:v>
                </c:pt>
                <c:pt idx="1">
                  <c:v>4.681</c:v>
                </c:pt>
                <c:pt idx="2">
                  <c:v>3.2728999999999977</c:v>
                </c:pt>
                <c:pt idx="3">
                  <c:v>2.0324999999999895</c:v>
                </c:pt>
              </c:numCache>
            </c:numRef>
          </c:val>
        </c:ser>
        <c:dLbls/>
        <c:axId val="395301248"/>
        <c:axId val="395302784"/>
      </c:barChart>
      <c:catAx>
        <c:axId val="3953012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95302784"/>
        <c:crosses val="autoZero"/>
        <c:auto val="1"/>
        <c:lblAlgn val="ctr"/>
        <c:lblOffset val="100"/>
      </c:catAx>
      <c:valAx>
        <c:axId val="3953027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Network Slowdown</a:t>
                </a:r>
              </a:p>
            </c:rich>
          </c:tx>
        </c:title>
        <c:numFmt formatCode="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530124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16174863387978103"/>
          <c:y val="4.8524123974671506E-2"/>
          <c:w val="0.838251366120219"/>
          <c:h val="0.15524755428298803"/>
        </c:manualLayout>
      </c:layout>
    </c:legend>
    <c:plotVisOnly val="1"/>
    <c:dispBlanksAs val="gap"/>
  </c:chart>
  <c:txPr>
    <a:bodyPr/>
    <a:lstStyle/>
    <a:p>
      <a:pPr>
        <a:defRPr sz="1600"/>
      </a:pPr>
      <a:endParaRPr lang="en-US"/>
    </a:p>
  </c:txPr>
  <c:externalData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88902202442099"/>
          <c:y val="5.7003062117235409E-2"/>
          <c:w val="0.67399146795897624"/>
          <c:h val="0.83250612423447101"/>
        </c:manualLayout>
      </c:layout>
      <c:lineChart>
        <c:grouping val="standard"/>
        <c:ser>
          <c:idx val="1"/>
          <c:order val="0"/>
          <c:tx>
            <c:strRef>
              <c:f>Data!$A$21</c:f>
              <c:strCache>
                <c:ptCount val="1"/>
                <c:pt idx="0">
                  <c:v>Gems</c:v>
                </c:pt>
              </c:strCache>
            </c:strRef>
          </c:tx>
          <c:marker>
            <c:symbol val="square"/>
            <c:size val="4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Data!$B$21:$L$21</c:f>
              <c:numCache>
                <c:formatCode>0.00</c:formatCode>
                <c:ptCount val="11"/>
                <c:pt idx="0">
                  <c:v>7.7700000000000014</c:v>
                </c:pt>
                <c:pt idx="1">
                  <c:v>11.03</c:v>
                </c:pt>
                <c:pt idx="2">
                  <c:v>17.64</c:v>
                </c:pt>
                <c:pt idx="3">
                  <c:v>26.5</c:v>
                </c:pt>
                <c:pt idx="4">
                  <c:v>33.620000000000012</c:v>
                </c:pt>
                <c:pt idx="5">
                  <c:v>40.14</c:v>
                </c:pt>
                <c:pt idx="6">
                  <c:v>45.64</c:v>
                </c:pt>
                <c:pt idx="7">
                  <c:v>50.6</c:v>
                </c:pt>
                <c:pt idx="8">
                  <c:v>55.660000000000011</c:v>
                </c:pt>
                <c:pt idx="9">
                  <c:v>60.53</c:v>
                </c:pt>
                <c:pt idx="10">
                  <c:v>64.679999999999978</c:v>
                </c:pt>
              </c:numCache>
            </c:numRef>
          </c:val>
        </c:ser>
        <c:dLbls/>
        <c:marker val="1"/>
        <c:axId val="395260672"/>
        <c:axId val="395526144"/>
      </c:lineChart>
      <c:catAx>
        <c:axId val="3952606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b="0">
                    <a:latin typeface="Arial" pitchFamily="34" charset="0"/>
                    <a:cs typeface="Arial" pitchFamily="34" charset="0"/>
                  </a:rPr>
                  <a:t>Slack</a:t>
                </a:r>
                <a:r>
                  <a:rPr lang="en-US" sz="1600" b="0" baseline="0">
                    <a:latin typeface="Arial" pitchFamily="34" charset="0"/>
                    <a:cs typeface="Arial" pitchFamily="34" charset="0"/>
                  </a:rPr>
                  <a:t> in cycles</a:t>
                </a:r>
                <a:endParaRPr lang="en-US" sz="1600" b="0">
                  <a:latin typeface="Arial" pitchFamily="34" charset="0"/>
                  <a:cs typeface="Arial" pitchFamily="34" charset="0"/>
                </a:endParaRP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95526144"/>
        <c:crosses val="autoZero"/>
        <c:auto val="1"/>
        <c:lblAlgn val="ctr"/>
        <c:lblOffset val="100"/>
      </c:catAx>
      <c:valAx>
        <c:axId val="395526144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 sz="16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1600" b="0" baseline="0" dirty="0">
                    <a:latin typeface="Arial" pitchFamily="34" charset="0"/>
                    <a:cs typeface="Arial" pitchFamily="34" charset="0"/>
                  </a:rPr>
                  <a:t>Percentage of </a:t>
                </a:r>
                <a:r>
                  <a:rPr lang="en-US" sz="1600" b="0" baseline="0" dirty="0" smtClean="0">
                    <a:latin typeface="Arial" pitchFamily="34" charset="0"/>
                    <a:cs typeface="Arial" pitchFamily="34" charset="0"/>
                  </a:rPr>
                  <a:t>all </a:t>
                </a:r>
                <a:r>
                  <a:rPr lang="en-US" sz="1600" b="0" baseline="0" dirty="0">
                    <a:latin typeface="Arial" pitchFamily="34" charset="0"/>
                    <a:cs typeface="Arial" pitchFamily="34" charset="0"/>
                  </a:rPr>
                  <a:t>Packets (%)</a:t>
                </a:r>
                <a:endParaRPr lang="en-US" sz="1600" b="0" dirty="0">
                  <a:latin typeface="Arial" pitchFamily="34" charset="0"/>
                  <a:cs typeface="Arial" pitchFamily="34" charset="0"/>
                </a:endParaRPr>
              </a:p>
            </c:rich>
          </c:tx>
        </c:title>
        <c:numFmt formatCode="0" sourceLinked="0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9526067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409715089961598"/>
          <c:y val="2.0953193350831106E-2"/>
          <c:w val="0.18158932163028702"/>
          <c:h val="0.96646126911980601"/>
        </c:manualLayout>
      </c:layout>
      <c:txPr>
        <a:bodyPr/>
        <a:lstStyle/>
        <a:p>
          <a:pPr>
            <a:defRPr sz="13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87617483643302"/>
          <c:y val="3.4780937357465395E-2"/>
          <c:w val="0.67399146795897624"/>
          <c:h val="0.83250612423447101"/>
        </c:manualLayout>
      </c:layout>
      <c:lineChart>
        <c:grouping val="standard"/>
        <c:ser>
          <c:idx val="1"/>
          <c:order val="0"/>
          <c:tx>
            <c:strRef>
              <c:f>Data!$A$21</c:f>
              <c:strCache>
                <c:ptCount val="1"/>
                <c:pt idx="0">
                  <c:v>Gems</c:v>
                </c:pt>
              </c:strCache>
            </c:strRef>
          </c:tx>
          <c:marker>
            <c:symbol val="square"/>
            <c:size val="4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Data!$B$21:$L$21</c:f>
              <c:numCache>
                <c:formatCode>0.00</c:formatCode>
                <c:ptCount val="11"/>
                <c:pt idx="0">
                  <c:v>7.7700000000000014</c:v>
                </c:pt>
                <c:pt idx="1">
                  <c:v>11.03</c:v>
                </c:pt>
                <c:pt idx="2">
                  <c:v>17.64</c:v>
                </c:pt>
                <c:pt idx="3">
                  <c:v>26.5</c:v>
                </c:pt>
                <c:pt idx="4">
                  <c:v>33.620000000000012</c:v>
                </c:pt>
                <c:pt idx="5">
                  <c:v>40.14</c:v>
                </c:pt>
                <c:pt idx="6">
                  <c:v>45.64</c:v>
                </c:pt>
                <c:pt idx="7">
                  <c:v>50.6</c:v>
                </c:pt>
                <c:pt idx="8">
                  <c:v>55.660000000000011</c:v>
                </c:pt>
                <c:pt idx="9">
                  <c:v>60.53</c:v>
                </c:pt>
                <c:pt idx="10">
                  <c:v>64.679999999999978</c:v>
                </c:pt>
              </c:numCache>
            </c:numRef>
          </c:val>
        </c:ser>
        <c:ser>
          <c:idx val="12"/>
          <c:order val="1"/>
          <c:tx>
            <c:strRef>
              <c:f>Data!$A$33</c:f>
              <c:strCache>
                <c:ptCount val="1"/>
                <c:pt idx="0">
                  <c:v>art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Data!$B$33:$L$33</c:f>
              <c:numCache>
                <c:formatCode>0.00</c:formatCode>
                <c:ptCount val="11"/>
                <c:pt idx="0">
                  <c:v>67.34</c:v>
                </c:pt>
                <c:pt idx="1">
                  <c:v>78.350000000000009</c:v>
                </c:pt>
                <c:pt idx="2">
                  <c:v>86.470000000000013</c:v>
                </c:pt>
                <c:pt idx="3">
                  <c:v>91.149999999999991</c:v>
                </c:pt>
                <c:pt idx="4">
                  <c:v>93.690000000000012</c:v>
                </c:pt>
                <c:pt idx="5">
                  <c:v>95.300000000000011</c:v>
                </c:pt>
                <c:pt idx="6">
                  <c:v>96.4</c:v>
                </c:pt>
                <c:pt idx="7">
                  <c:v>97.210000000000022</c:v>
                </c:pt>
                <c:pt idx="8">
                  <c:v>97.890000000000015</c:v>
                </c:pt>
                <c:pt idx="9">
                  <c:v>98.490000000000023</c:v>
                </c:pt>
                <c:pt idx="10">
                  <c:v>98.960000000000022</c:v>
                </c:pt>
              </c:numCache>
            </c:numRef>
          </c:val>
        </c:ser>
        <c:dLbls/>
        <c:marker val="1"/>
        <c:axId val="396678656"/>
        <c:axId val="396680576"/>
      </c:lineChart>
      <c:catAx>
        <c:axId val="3966786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b="0" dirty="0">
                    <a:latin typeface="Arial" pitchFamily="34" charset="0"/>
                    <a:cs typeface="Arial" pitchFamily="34" charset="0"/>
                  </a:rPr>
                  <a:t>Slack</a:t>
                </a:r>
                <a:r>
                  <a:rPr lang="en-US" sz="1600" b="0" baseline="0" dirty="0">
                    <a:latin typeface="Arial" pitchFamily="34" charset="0"/>
                    <a:cs typeface="Arial" pitchFamily="34" charset="0"/>
                  </a:rPr>
                  <a:t> in cycles</a:t>
                </a:r>
                <a:endParaRPr lang="en-US" sz="1600" b="0" dirty="0">
                  <a:latin typeface="Arial" pitchFamily="34" charset="0"/>
                  <a:cs typeface="Arial" pitchFamily="34" charset="0"/>
                </a:endParaRP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96680576"/>
        <c:crosses val="autoZero"/>
        <c:auto val="1"/>
        <c:lblAlgn val="ctr"/>
        <c:lblOffset val="100"/>
      </c:catAx>
      <c:valAx>
        <c:axId val="396680576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 sz="16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1600" b="0" baseline="0" dirty="0">
                    <a:latin typeface="Arial" pitchFamily="34" charset="0"/>
                    <a:cs typeface="Arial" pitchFamily="34" charset="0"/>
                  </a:rPr>
                  <a:t>Percentage of </a:t>
                </a:r>
                <a:r>
                  <a:rPr lang="en-US" sz="1600" b="0" baseline="0" dirty="0" smtClean="0">
                    <a:latin typeface="Arial" pitchFamily="34" charset="0"/>
                    <a:cs typeface="Arial" pitchFamily="34" charset="0"/>
                  </a:rPr>
                  <a:t>all </a:t>
                </a:r>
                <a:r>
                  <a:rPr lang="en-US" sz="1600" b="0" baseline="0" dirty="0">
                    <a:latin typeface="Arial" pitchFamily="34" charset="0"/>
                    <a:cs typeface="Arial" pitchFamily="34" charset="0"/>
                  </a:rPr>
                  <a:t>Packets (%)</a:t>
                </a:r>
                <a:endParaRPr lang="en-US" sz="1600" b="0" dirty="0">
                  <a:latin typeface="Arial" pitchFamily="34" charset="0"/>
                  <a:cs typeface="Arial" pitchFamily="34" charset="0"/>
                </a:endParaRPr>
              </a:p>
            </c:rich>
          </c:tx>
        </c:title>
        <c:numFmt formatCode="0" sourceLinked="0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966786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0604567178560005"/>
          <c:y val="2.0953211796737904E-2"/>
          <c:w val="0.18158932163028702"/>
          <c:h val="0.96646126911980601"/>
        </c:manualLayout>
      </c:layout>
      <c:txPr>
        <a:bodyPr/>
        <a:lstStyle/>
        <a:p>
          <a:pPr>
            <a:defRPr sz="13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87617483643302"/>
          <c:y val="3.4780937357465395E-2"/>
          <c:w val="0.67399146795897624"/>
          <c:h val="0.83250612423447101"/>
        </c:manualLayout>
      </c:layout>
      <c:lineChart>
        <c:grouping val="standard"/>
        <c:ser>
          <c:idx val="1"/>
          <c:order val="0"/>
          <c:tx>
            <c:strRef>
              <c:f>Data!$A$21</c:f>
              <c:strCache>
                <c:ptCount val="1"/>
                <c:pt idx="0">
                  <c:v>Gems</c:v>
                </c:pt>
              </c:strCache>
            </c:strRef>
          </c:tx>
          <c:marker>
            <c:symbol val="square"/>
            <c:size val="4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Data!$B$21:$L$21</c:f>
              <c:numCache>
                <c:formatCode>0.00</c:formatCode>
                <c:ptCount val="11"/>
                <c:pt idx="0">
                  <c:v>7.7700000000000014</c:v>
                </c:pt>
                <c:pt idx="1">
                  <c:v>11.03</c:v>
                </c:pt>
                <c:pt idx="2">
                  <c:v>17.64</c:v>
                </c:pt>
                <c:pt idx="3">
                  <c:v>26.5</c:v>
                </c:pt>
                <c:pt idx="4">
                  <c:v>33.620000000000012</c:v>
                </c:pt>
                <c:pt idx="5">
                  <c:v>40.14</c:v>
                </c:pt>
                <c:pt idx="6">
                  <c:v>45.64</c:v>
                </c:pt>
                <c:pt idx="7">
                  <c:v>50.6</c:v>
                </c:pt>
                <c:pt idx="8">
                  <c:v>55.660000000000011</c:v>
                </c:pt>
                <c:pt idx="9">
                  <c:v>60.53</c:v>
                </c:pt>
                <c:pt idx="10">
                  <c:v>64.679999999999978</c:v>
                </c:pt>
              </c:numCache>
            </c:numRef>
          </c:val>
        </c:ser>
        <c:ser>
          <c:idx val="0"/>
          <c:order val="1"/>
          <c:tx>
            <c:strRef>
              <c:f>Data!$A$22</c:f>
              <c:strCache>
                <c:ptCount val="1"/>
                <c:pt idx="0">
                  <c:v>omnet</c:v>
                </c:pt>
              </c:strCache>
            </c:strRef>
          </c:tx>
          <c:marker>
            <c:symbol val="diamond"/>
            <c:size val="4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Data!$B$22:$L$22</c:f>
              <c:numCache>
                <c:formatCode>0.00</c:formatCode>
                <c:ptCount val="11"/>
                <c:pt idx="0">
                  <c:v>18.259999999999998</c:v>
                </c:pt>
                <c:pt idx="1">
                  <c:v>22.6</c:v>
                </c:pt>
                <c:pt idx="2">
                  <c:v>27.38</c:v>
                </c:pt>
                <c:pt idx="3">
                  <c:v>31.830000000000013</c:v>
                </c:pt>
                <c:pt idx="4">
                  <c:v>35.94</c:v>
                </c:pt>
                <c:pt idx="5">
                  <c:v>39.760000000000012</c:v>
                </c:pt>
                <c:pt idx="6">
                  <c:v>43.339999999999996</c:v>
                </c:pt>
                <c:pt idx="7">
                  <c:v>46.760000000000012</c:v>
                </c:pt>
                <c:pt idx="8">
                  <c:v>50.070000000000007</c:v>
                </c:pt>
                <c:pt idx="9">
                  <c:v>53.290000000000013</c:v>
                </c:pt>
                <c:pt idx="10">
                  <c:v>56.339999999999996</c:v>
                </c:pt>
              </c:numCache>
            </c:numRef>
          </c:val>
        </c:ser>
        <c:ser>
          <c:idx val="2"/>
          <c:order val="2"/>
          <c:tx>
            <c:strRef>
              <c:f>Data!$A$23</c:f>
              <c:strCache>
                <c:ptCount val="1"/>
                <c:pt idx="0">
                  <c:v>tpcw</c:v>
                </c:pt>
              </c:strCache>
            </c:strRef>
          </c:tx>
          <c:marker>
            <c:symbol val="triangle"/>
            <c:size val="4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Data!$B$23:$L$23</c:f>
              <c:numCache>
                <c:formatCode>0.00</c:formatCode>
                <c:ptCount val="11"/>
                <c:pt idx="0">
                  <c:v>24.84</c:v>
                </c:pt>
                <c:pt idx="1">
                  <c:v>32.690000000000012</c:v>
                </c:pt>
                <c:pt idx="2">
                  <c:v>39.43</c:v>
                </c:pt>
                <c:pt idx="3">
                  <c:v>43.74</c:v>
                </c:pt>
                <c:pt idx="4">
                  <c:v>47.010000000000005</c:v>
                </c:pt>
                <c:pt idx="5">
                  <c:v>49.780000000000008</c:v>
                </c:pt>
                <c:pt idx="6">
                  <c:v>52.44</c:v>
                </c:pt>
                <c:pt idx="7">
                  <c:v>55.460000000000022</c:v>
                </c:pt>
                <c:pt idx="8">
                  <c:v>59.420000000000023</c:v>
                </c:pt>
                <c:pt idx="9">
                  <c:v>64.220000000000013</c:v>
                </c:pt>
                <c:pt idx="10">
                  <c:v>68.830000000000013</c:v>
                </c:pt>
              </c:numCache>
            </c:numRef>
          </c:val>
        </c:ser>
        <c:ser>
          <c:idx val="3"/>
          <c:order val="3"/>
          <c:tx>
            <c:strRef>
              <c:f>Data!$A$24</c:f>
              <c:strCache>
                <c:ptCount val="1"/>
                <c:pt idx="0">
                  <c:v>mcf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Data!$B$24:$L$24</c:f>
              <c:numCache>
                <c:formatCode>0.00</c:formatCode>
                <c:ptCount val="11"/>
                <c:pt idx="0">
                  <c:v>20.8</c:v>
                </c:pt>
                <c:pt idx="1">
                  <c:v>22.89</c:v>
                </c:pt>
                <c:pt idx="2">
                  <c:v>25.4</c:v>
                </c:pt>
                <c:pt idx="3">
                  <c:v>27.689999999999987</c:v>
                </c:pt>
                <c:pt idx="4">
                  <c:v>29.830000000000013</c:v>
                </c:pt>
                <c:pt idx="5">
                  <c:v>31.93</c:v>
                </c:pt>
                <c:pt idx="6">
                  <c:v>34.03</c:v>
                </c:pt>
                <c:pt idx="7">
                  <c:v>36.17</c:v>
                </c:pt>
                <c:pt idx="8">
                  <c:v>38.44</c:v>
                </c:pt>
                <c:pt idx="9">
                  <c:v>40.849999999999994</c:v>
                </c:pt>
                <c:pt idx="10">
                  <c:v>43.290000000000013</c:v>
                </c:pt>
              </c:numCache>
            </c:numRef>
          </c:val>
        </c:ser>
        <c:ser>
          <c:idx val="4"/>
          <c:order val="4"/>
          <c:tx>
            <c:strRef>
              <c:f>Data!$A$25</c:f>
              <c:strCache>
                <c:ptCount val="1"/>
                <c:pt idx="0">
                  <c:v>bzip2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Data!$B$25:$L$25</c:f>
              <c:numCache>
                <c:formatCode>0.00</c:formatCode>
                <c:ptCount val="11"/>
                <c:pt idx="0">
                  <c:v>16.610000000000031</c:v>
                </c:pt>
                <c:pt idx="1">
                  <c:v>26.43</c:v>
                </c:pt>
                <c:pt idx="2">
                  <c:v>43.7</c:v>
                </c:pt>
                <c:pt idx="3">
                  <c:v>52.13</c:v>
                </c:pt>
                <c:pt idx="4">
                  <c:v>57.330000000000005</c:v>
                </c:pt>
                <c:pt idx="5">
                  <c:v>61.220000000000013</c:v>
                </c:pt>
                <c:pt idx="6">
                  <c:v>64.5</c:v>
                </c:pt>
                <c:pt idx="7">
                  <c:v>67.73</c:v>
                </c:pt>
                <c:pt idx="8">
                  <c:v>71.61999999999999</c:v>
                </c:pt>
                <c:pt idx="9">
                  <c:v>75.760000000000005</c:v>
                </c:pt>
                <c:pt idx="10">
                  <c:v>79.069999999999993</c:v>
                </c:pt>
              </c:numCache>
            </c:numRef>
          </c:val>
        </c:ser>
        <c:ser>
          <c:idx val="5"/>
          <c:order val="5"/>
          <c:tx>
            <c:strRef>
              <c:f>Data!$A$26</c:f>
              <c:strCache>
                <c:ptCount val="1"/>
                <c:pt idx="0">
                  <c:v>sjbb</c:v>
                </c:pt>
              </c:strCache>
            </c:strRef>
          </c:tx>
          <c:marker>
            <c:symbol val="circle"/>
            <c:size val="4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Data!$B$26:$L$26</c:f>
              <c:numCache>
                <c:formatCode>0.00</c:formatCode>
                <c:ptCount val="11"/>
                <c:pt idx="0">
                  <c:v>31.97</c:v>
                </c:pt>
                <c:pt idx="1">
                  <c:v>44.809999999999995</c:v>
                </c:pt>
                <c:pt idx="2">
                  <c:v>54.63</c:v>
                </c:pt>
                <c:pt idx="3">
                  <c:v>59.02</c:v>
                </c:pt>
                <c:pt idx="4">
                  <c:v>61.71</c:v>
                </c:pt>
                <c:pt idx="5">
                  <c:v>63.809999999999995</c:v>
                </c:pt>
                <c:pt idx="6">
                  <c:v>65.95</c:v>
                </c:pt>
                <c:pt idx="7">
                  <c:v>69.02</c:v>
                </c:pt>
                <c:pt idx="8">
                  <c:v>74.11999999999999</c:v>
                </c:pt>
                <c:pt idx="9">
                  <c:v>80.2</c:v>
                </c:pt>
                <c:pt idx="10">
                  <c:v>84.77</c:v>
                </c:pt>
              </c:numCache>
            </c:numRef>
          </c:val>
        </c:ser>
        <c:ser>
          <c:idx val="6"/>
          <c:order val="6"/>
          <c:tx>
            <c:strRef>
              <c:f>Data!$A$27</c:f>
              <c:strCache>
                <c:ptCount val="1"/>
                <c:pt idx="0">
                  <c:v>sap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Data!$B$27:$L$27</c:f>
              <c:numCache>
                <c:formatCode>0.00</c:formatCode>
                <c:ptCount val="11"/>
                <c:pt idx="0">
                  <c:v>20.91</c:v>
                </c:pt>
                <c:pt idx="1">
                  <c:v>33.4</c:v>
                </c:pt>
                <c:pt idx="2">
                  <c:v>44.4</c:v>
                </c:pt>
                <c:pt idx="3">
                  <c:v>49.94</c:v>
                </c:pt>
                <c:pt idx="4">
                  <c:v>53.68</c:v>
                </c:pt>
                <c:pt idx="5">
                  <c:v>56.65</c:v>
                </c:pt>
                <c:pt idx="6">
                  <c:v>59.47</c:v>
                </c:pt>
                <c:pt idx="7">
                  <c:v>62.87</c:v>
                </c:pt>
                <c:pt idx="8">
                  <c:v>67.63</c:v>
                </c:pt>
                <c:pt idx="9">
                  <c:v>73.040000000000006</c:v>
                </c:pt>
                <c:pt idx="10">
                  <c:v>77.639999999999986</c:v>
                </c:pt>
              </c:numCache>
            </c:numRef>
          </c:val>
        </c:ser>
        <c:ser>
          <c:idx val="7"/>
          <c:order val="7"/>
          <c:tx>
            <c:strRef>
              <c:f>Data!$A$28</c:f>
              <c:strCache>
                <c:ptCount val="1"/>
                <c:pt idx="0">
                  <c:v>sphinx</c:v>
                </c:pt>
              </c:strCache>
            </c:strRef>
          </c:tx>
          <c:marker>
            <c:symbol val="dot"/>
            <c:size val="7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Data!$B$28:$L$28</c:f>
              <c:numCache>
                <c:formatCode>0.00</c:formatCode>
                <c:ptCount val="11"/>
                <c:pt idx="0">
                  <c:v>33.799999999999997</c:v>
                </c:pt>
                <c:pt idx="1">
                  <c:v>46.89</c:v>
                </c:pt>
                <c:pt idx="2">
                  <c:v>57</c:v>
                </c:pt>
                <c:pt idx="3">
                  <c:v>62.2</c:v>
                </c:pt>
                <c:pt idx="4">
                  <c:v>65.55</c:v>
                </c:pt>
                <c:pt idx="5">
                  <c:v>68.25</c:v>
                </c:pt>
                <c:pt idx="6">
                  <c:v>70.75</c:v>
                </c:pt>
                <c:pt idx="7">
                  <c:v>73.510000000000005</c:v>
                </c:pt>
                <c:pt idx="8">
                  <c:v>77.02000000000001</c:v>
                </c:pt>
                <c:pt idx="9">
                  <c:v>81.169999999999987</c:v>
                </c:pt>
                <c:pt idx="10">
                  <c:v>84.850000000000009</c:v>
                </c:pt>
              </c:numCache>
            </c:numRef>
          </c:val>
        </c:ser>
        <c:ser>
          <c:idx val="8"/>
          <c:order val="8"/>
          <c:tx>
            <c:strRef>
              <c:f>Data!$A$29</c:f>
              <c:strCache>
                <c:ptCount val="1"/>
                <c:pt idx="0">
                  <c:v>deal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Data!$B$29:$L$29</c:f>
              <c:numCache>
                <c:formatCode>0.00</c:formatCode>
                <c:ptCount val="11"/>
                <c:pt idx="0">
                  <c:v>48.379999999999995</c:v>
                </c:pt>
                <c:pt idx="1">
                  <c:v>63.98</c:v>
                </c:pt>
                <c:pt idx="2">
                  <c:v>81.27000000000001</c:v>
                </c:pt>
                <c:pt idx="3">
                  <c:v>87.300000000000011</c:v>
                </c:pt>
                <c:pt idx="4">
                  <c:v>89.679999999999978</c:v>
                </c:pt>
                <c:pt idx="5">
                  <c:v>91.160000000000011</c:v>
                </c:pt>
                <c:pt idx="6">
                  <c:v>92.32</c:v>
                </c:pt>
                <c:pt idx="7">
                  <c:v>93.4</c:v>
                </c:pt>
                <c:pt idx="8">
                  <c:v>94.56</c:v>
                </c:pt>
                <c:pt idx="9">
                  <c:v>95.75</c:v>
                </c:pt>
                <c:pt idx="10">
                  <c:v>96.79</c:v>
                </c:pt>
              </c:numCache>
            </c:numRef>
          </c:val>
        </c:ser>
        <c:ser>
          <c:idx val="9"/>
          <c:order val="9"/>
          <c:tx>
            <c:strRef>
              <c:f>Data!$A$30</c:f>
              <c:strCache>
                <c:ptCount val="1"/>
                <c:pt idx="0">
                  <c:v>barnes</c:v>
                </c:pt>
              </c:strCache>
            </c:strRef>
          </c:tx>
          <c:marker>
            <c:symbol val="diamond"/>
            <c:size val="4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Data!$B$30:$L$30</c:f>
              <c:numCache>
                <c:formatCode>0.00</c:formatCode>
                <c:ptCount val="11"/>
                <c:pt idx="0">
                  <c:v>32.96</c:v>
                </c:pt>
                <c:pt idx="1">
                  <c:v>46.61</c:v>
                </c:pt>
                <c:pt idx="2">
                  <c:v>59.39</c:v>
                </c:pt>
                <c:pt idx="3">
                  <c:v>63.48</c:v>
                </c:pt>
                <c:pt idx="4">
                  <c:v>66.27000000000001</c:v>
                </c:pt>
                <c:pt idx="5">
                  <c:v>68.540000000000006</c:v>
                </c:pt>
                <c:pt idx="6">
                  <c:v>70.7</c:v>
                </c:pt>
                <c:pt idx="7">
                  <c:v>73.350000000000009</c:v>
                </c:pt>
                <c:pt idx="8">
                  <c:v>78.040000000000006</c:v>
                </c:pt>
                <c:pt idx="9">
                  <c:v>83.36999999999999</c:v>
                </c:pt>
                <c:pt idx="10">
                  <c:v>86.990000000000023</c:v>
                </c:pt>
              </c:numCache>
            </c:numRef>
          </c:val>
        </c:ser>
        <c:ser>
          <c:idx val="10"/>
          <c:order val="10"/>
          <c:tx>
            <c:strRef>
              <c:f>Data!$A$31</c:f>
              <c:strCache>
                <c:ptCount val="1"/>
                <c:pt idx="0">
                  <c:v>astar</c:v>
                </c:pt>
              </c:strCache>
            </c:strRef>
          </c:tx>
          <c:marker>
            <c:symbol val="square"/>
            <c:size val="3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Data!$B$31:$L$31</c:f>
              <c:numCache>
                <c:formatCode>0.00</c:formatCode>
                <c:ptCount val="11"/>
                <c:pt idx="0">
                  <c:v>43.04</c:v>
                </c:pt>
                <c:pt idx="1">
                  <c:v>58.09</c:v>
                </c:pt>
                <c:pt idx="2">
                  <c:v>71.63</c:v>
                </c:pt>
                <c:pt idx="3">
                  <c:v>76.950000000000017</c:v>
                </c:pt>
                <c:pt idx="4">
                  <c:v>79.84</c:v>
                </c:pt>
                <c:pt idx="5">
                  <c:v>81.86999999999999</c:v>
                </c:pt>
                <c:pt idx="6">
                  <c:v>83.490000000000023</c:v>
                </c:pt>
                <c:pt idx="7">
                  <c:v>85.5</c:v>
                </c:pt>
                <c:pt idx="8">
                  <c:v>88.22</c:v>
                </c:pt>
                <c:pt idx="9">
                  <c:v>91.38</c:v>
                </c:pt>
                <c:pt idx="10">
                  <c:v>94.29</c:v>
                </c:pt>
              </c:numCache>
            </c:numRef>
          </c:val>
        </c:ser>
        <c:ser>
          <c:idx val="11"/>
          <c:order val="11"/>
          <c:tx>
            <c:strRef>
              <c:f>Data!$A$32</c:f>
              <c:strCache>
                <c:ptCount val="1"/>
                <c:pt idx="0">
                  <c:v>calculix</c:v>
                </c:pt>
              </c:strCache>
            </c:strRef>
          </c:tx>
          <c:marker>
            <c:symbol val="triangle"/>
            <c:size val="3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Data!$B$32:$L$32</c:f>
              <c:numCache>
                <c:formatCode>0.00</c:formatCode>
                <c:ptCount val="11"/>
                <c:pt idx="0">
                  <c:v>55.87</c:v>
                </c:pt>
                <c:pt idx="1">
                  <c:v>78.450000000000017</c:v>
                </c:pt>
                <c:pt idx="2">
                  <c:v>90.5</c:v>
                </c:pt>
                <c:pt idx="3">
                  <c:v>91.950000000000017</c:v>
                </c:pt>
                <c:pt idx="4">
                  <c:v>92.54</c:v>
                </c:pt>
                <c:pt idx="5">
                  <c:v>93</c:v>
                </c:pt>
                <c:pt idx="6">
                  <c:v>93.43</c:v>
                </c:pt>
                <c:pt idx="7">
                  <c:v>93.889999999999986</c:v>
                </c:pt>
                <c:pt idx="8">
                  <c:v>94.579999999999984</c:v>
                </c:pt>
                <c:pt idx="9">
                  <c:v>95.399999999999977</c:v>
                </c:pt>
                <c:pt idx="10">
                  <c:v>96.119999999999976</c:v>
                </c:pt>
              </c:numCache>
            </c:numRef>
          </c:val>
        </c:ser>
        <c:ser>
          <c:idx val="12"/>
          <c:order val="12"/>
          <c:tx>
            <c:strRef>
              <c:f>Data!$A$33</c:f>
              <c:strCache>
                <c:ptCount val="1"/>
                <c:pt idx="0">
                  <c:v>art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Data!$B$33:$L$33</c:f>
              <c:numCache>
                <c:formatCode>0.00</c:formatCode>
                <c:ptCount val="11"/>
                <c:pt idx="0">
                  <c:v>67.34</c:v>
                </c:pt>
                <c:pt idx="1">
                  <c:v>78.350000000000009</c:v>
                </c:pt>
                <c:pt idx="2">
                  <c:v>86.470000000000013</c:v>
                </c:pt>
                <c:pt idx="3">
                  <c:v>91.149999999999991</c:v>
                </c:pt>
                <c:pt idx="4">
                  <c:v>93.690000000000012</c:v>
                </c:pt>
                <c:pt idx="5">
                  <c:v>95.300000000000011</c:v>
                </c:pt>
                <c:pt idx="6">
                  <c:v>96.4</c:v>
                </c:pt>
                <c:pt idx="7">
                  <c:v>97.210000000000022</c:v>
                </c:pt>
                <c:pt idx="8">
                  <c:v>97.890000000000015</c:v>
                </c:pt>
                <c:pt idx="9">
                  <c:v>98.490000000000023</c:v>
                </c:pt>
                <c:pt idx="10">
                  <c:v>98.960000000000022</c:v>
                </c:pt>
              </c:numCache>
            </c:numRef>
          </c:val>
        </c:ser>
        <c:ser>
          <c:idx val="13"/>
          <c:order val="13"/>
          <c:tx>
            <c:strRef>
              <c:f>Data!$A$34</c:f>
              <c:strCache>
                <c:ptCount val="1"/>
                <c:pt idx="0">
                  <c:v>libquantum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Data!$B$34:$L$34</c:f>
              <c:numCache>
                <c:formatCode>0.00</c:formatCode>
                <c:ptCount val="11"/>
                <c:pt idx="0">
                  <c:v>65.19</c:v>
                </c:pt>
                <c:pt idx="1">
                  <c:v>78.599999999999994</c:v>
                </c:pt>
                <c:pt idx="2">
                  <c:v>85.210000000000022</c:v>
                </c:pt>
                <c:pt idx="3">
                  <c:v>88.779999999999987</c:v>
                </c:pt>
                <c:pt idx="4">
                  <c:v>91.139999999999986</c:v>
                </c:pt>
                <c:pt idx="5">
                  <c:v>92.8</c:v>
                </c:pt>
                <c:pt idx="6">
                  <c:v>94.05</c:v>
                </c:pt>
                <c:pt idx="7">
                  <c:v>95.009999999999977</c:v>
                </c:pt>
                <c:pt idx="8">
                  <c:v>95.77</c:v>
                </c:pt>
                <c:pt idx="9">
                  <c:v>96.379999999999981</c:v>
                </c:pt>
                <c:pt idx="10">
                  <c:v>96.879999999999981</c:v>
                </c:pt>
              </c:numCache>
            </c:numRef>
          </c:val>
        </c:ser>
        <c:ser>
          <c:idx val="14"/>
          <c:order val="14"/>
          <c:tx>
            <c:strRef>
              <c:f>Data!$A$35</c:f>
              <c:strCache>
                <c:ptCount val="1"/>
                <c:pt idx="0">
                  <c:v>sjeng</c:v>
                </c:pt>
              </c:strCache>
            </c:strRef>
          </c:tx>
          <c:marker>
            <c:symbol val="circle"/>
            <c:size val="3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Data!$B$35:$L$35</c:f>
              <c:numCache>
                <c:formatCode>0.00</c:formatCode>
                <c:ptCount val="11"/>
                <c:pt idx="0">
                  <c:v>39.78</c:v>
                </c:pt>
                <c:pt idx="1">
                  <c:v>65.36</c:v>
                </c:pt>
                <c:pt idx="2">
                  <c:v>83.54</c:v>
                </c:pt>
                <c:pt idx="3">
                  <c:v>87.16</c:v>
                </c:pt>
                <c:pt idx="4">
                  <c:v>89.1</c:v>
                </c:pt>
                <c:pt idx="5">
                  <c:v>90.27</c:v>
                </c:pt>
                <c:pt idx="6">
                  <c:v>91.19</c:v>
                </c:pt>
                <c:pt idx="7">
                  <c:v>92.410000000000025</c:v>
                </c:pt>
                <c:pt idx="8">
                  <c:v>93.9</c:v>
                </c:pt>
                <c:pt idx="9">
                  <c:v>95.32</c:v>
                </c:pt>
                <c:pt idx="10">
                  <c:v>96.56</c:v>
                </c:pt>
              </c:numCache>
            </c:numRef>
          </c:val>
        </c:ser>
        <c:ser>
          <c:idx val="15"/>
          <c:order val="15"/>
          <c:tx>
            <c:strRef>
              <c:f>Data!$A$36</c:f>
              <c:strCache>
                <c:ptCount val="1"/>
                <c:pt idx="0">
                  <c:v>h264ref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Data!$B$36:$L$36</c:f>
              <c:numCache>
                <c:formatCode>0.00</c:formatCode>
                <c:ptCount val="11"/>
                <c:pt idx="0">
                  <c:v>45.28</c:v>
                </c:pt>
                <c:pt idx="1">
                  <c:v>54.660000000000011</c:v>
                </c:pt>
                <c:pt idx="2">
                  <c:v>68.72</c:v>
                </c:pt>
                <c:pt idx="3">
                  <c:v>74.460000000000008</c:v>
                </c:pt>
                <c:pt idx="4">
                  <c:v>76.92</c:v>
                </c:pt>
                <c:pt idx="5">
                  <c:v>78.599999999999994</c:v>
                </c:pt>
                <c:pt idx="6">
                  <c:v>80.099999999999994</c:v>
                </c:pt>
                <c:pt idx="7">
                  <c:v>81.8</c:v>
                </c:pt>
                <c:pt idx="8">
                  <c:v>84.13</c:v>
                </c:pt>
                <c:pt idx="9">
                  <c:v>86.8</c:v>
                </c:pt>
                <c:pt idx="10">
                  <c:v>88.95</c:v>
                </c:pt>
              </c:numCache>
            </c:numRef>
          </c:val>
        </c:ser>
        <c:dLbls/>
        <c:marker val="1"/>
        <c:axId val="397281152"/>
        <c:axId val="397287424"/>
      </c:lineChart>
      <c:catAx>
        <c:axId val="3972811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b="0">
                    <a:latin typeface="Arial" pitchFamily="34" charset="0"/>
                    <a:cs typeface="Arial" pitchFamily="34" charset="0"/>
                  </a:rPr>
                  <a:t>Slack</a:t>
                </a:r>
                <a:r>
                  <a:rPr lang="en-US" sz="1600" b="0" baseline="0">
                    <a:latin typeface="Arial" pitchFamily="34" charset="0"/>
                    <a:cs typeface="Arial" pitchFamily="34" charset="0"/>
                  </a:rPr>
                  <a:t> in cycles</a:t>
                </a:r>
                <a:endParaRPr lang="en-US" sz="1600" b="0">
                  <a:latin typeface="Arial" pitchFamily="34" charset="0"/>
                  <a:cs typeface="Arial" pitchFamily="34" charset="0"/>
                </a:endParaRP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97287424"/>
        <c:crosses val="autoZero"/>
        <c:auto val="1"/>
        <c:lblAlgn val="ctr"/>
        <c:lblOffset val="100"/>
      </c:catAx>
      <c:valAx>
        <c:axId val="397287424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 sz="16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1600" b="0" baseline="0" dirty="0">
                    <a:latin typeface="Arial" pitchFamily="34" charset="0"/>
                    <a:cs typeface="Arial" pitchFamily="34" charset="0"/>
                  </a:rPr>
                  <a:t>Percentage of </a:t>
                </a:r>
                <a:r>
                  <a:rPr lang="en-US" sz="1600" b="0" baseline="0" dirty="0" smtClean="0">
                    <a:latin typeface="Arial" pitchFamily="34" charset="0"/>
                    <a:cs typeface="Arial" pitchFamily="34" charset="0"/>
                  </a:rPr>
                  <a:t>all </a:t>
                </a:r>
                <a:r>
                  <a:rPr lang="en-US" sz="1600" b="0" baseline="0" dirty="0">
                    <a:latin typeface="Arial" pitchFamily="34" charset="0"/>
                    <a:cs typeface="Arial" pitchFamily="34" charset="0"/>
                  </a:rPr>
                  <a:t>Packets (%)</a:t>
                </a:r>
                <a:endParaRPr lang="en-US" sz="1600" b="0" dirty="0">
                  <a:latin typeface="Arial" pitchFamily="34" charset="0"/>
                  <a:cs typeface="Arial" pitchFamily="34" charset="0"/>
                </a:endParaRPr>
              </a:p>
            </c:rich>
          </c:tx>
        </c:title>
        <c:numFmt formatCode="0" sourceLinked="0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972811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0604567178560005"/>
          <c:y val="2.0953211796737904E-2"/>
          <c:w val="0.18158932163028702"/>
          <c:h val="0.96646126911980601"/>
        </c:manualLayout>
      </c:layout>
      <c:txPr>
        <a:bodyPr/>
        <a:lstStyle/>
        <a:p>
          <a:pPr>
            <a:defRPr sz="13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87617483643302"/>
          <c:y val="3.4780937357465395E-2"/>
          <c:w val="0.67399146795897624"/>
          <c:h val="0.83250612423447101"/>
        </c:manualLayout>
      </c:layout>
      <c:lineChart>
        <c:grouping val="standard"/>
        <c:ser>
          <c:idx val="1"/>
          <c:order val="0"/>
          <c:tx>
            <c:strRef>
              <c:f>Data!$A$21</c:f>
              <c:strCache>
                <c:ptCount val="1"/>
                <c:pt idx="0">
                  <c:v>Gems</c:v>
                </c:pt>
              </c:strCache>
            </c:strRef>
          </c:tx>
          <c:marker>
            <c:symbol val="square"/>
            <c:size val="4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Data!$B$21:$L$21</c:f>
              <c:numCache>
                <c:formatCode>0.00</c:formatCode>
                <c:ptCount val="11"/>
                <c:pt idx="0">
                  <c:v>7.7700000000000014</c:v>
                </c:pt>
                <c:pt idx="1">
                  <c:v>11.03</c:v>
                </c:pt>
                <c:pt idx="2">
                  <c:v>17.64</c:v>
                </c:pt>
                <c:pt idx="3">
                  <c:v>26.5</c:v>
                </c:pt>
                <c:pt idx="4">
                  <c:v>33.620000000000012</c:v>
                </c:pt>
                <c:pt idx="5">
                  <c:v>40.14</c:v>
                </c:pt>
                <c:pt idx="6">
                  <c:v>45.64</c:v>
                </c:pt>
                <c:pt idx="7">
                  <c:v>50.6</c:v>
                </c:pt>
                <c:pt idx="8">
                  <c:v>55.660000000000011</c:v>
                </c:pt>
                <c:pt idx="9">
                  <c:v>60.53</c:v>
                </c:pt>
                <c:pt idx="10">
                  <c:v>64.679999999999978</c:v>
                </c:pt>
              </c:numCache>
            </c:numRef>
          </c:val>
        </c:ser>
        <c:ser>
          <c:idx val="0"/>
          <c:order val="1"/>
          <c:tx>
            <c:strRef>
              <c:f>Data!$A$22</c:f>
              <c:strCache>
                <c:ptCount val="1"/>
                <c:pt idx="0">
                  <c:v>omnet</c:v>
                </c:pt>
              </c:strCache>
            </c:strRef>
          </c:tx>
          <c:marker>
            <c:symbol val="diamond"/>
            <c:size val="4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Data!$B$22:$L$22</c:f>
              <c:numCache>
                <c:formatCode>0.00</c:formatCode>
                <c:ptCount val="11"/>
                <c:pt idx="0">
                  <c:v>18.259999999999998</c:v>
                </c:pt>
                <c:pt idx="1">
                  <c:v>22.6</c:v>
                </c:pt>
                <c:pt idx="2">
                  <c:v>27.38</c:v>
                </c:pt>
                <c:pt idx="3">
                  <c:v>31.830000000000013</c:v>
                </c:pt>
                <c:pt idx="4">
                  <c:v>35.94</c:v>
                </c:pt>
                <c:pt idx="5">
                  <c:v>39.760000000000012</c:v>
                </c:pt>
                <c:pt idx="6">
                  <c:v>43.339999999999996</c:v>
                </c:pt>
                <c:pt idx="7">
                  <c:v>46.760000000000012</c:v>
                </c:pt>
                <c:pt idx="8">
                  <c:v>50.070000000000007</c:v>
                </c:pt>
                <c:pt idx="9">
                  <c:v>53.290000000000013</c:v>
                </c:pt>
                <c:pt idx="10">
                  <c:v>56.339999999999996</c:v>
                </c:pt>
              </c:numCache>
            </c:numRef>
          </c:val>
        </c:ser>
        <c:ser>
          <c:idx val="2"/>
          <c:order val="2"/>
          <c:tx>
            <c:strRef>
              <c:f>Data!$A$23</c:f>
              <c:strCache>
                <c:ptCount val="1"/>
                <c:pt idx="0">
                  <c:v>tpcw</c:v>
                </c:pt>
              </c:strCache>
            </c:strRef>
          </c:tx>
          <c:marker>
            <c:symbol val="triangle"/>
            <c:size val="4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Data!$B$23:$L$23</c:f>
              <c:numCache>
                <c:formatCode>0.00</c:formatCode>
                <c:ptCount val="11"/>
                <c:pt idx="0">
                  <c:v>24.84</c:v>
                </c:pt>
                <c:pt idx="1">
                  <c:v>32.690000000000012</c:v>
                </c:pt>
                <c:pt idx="2">
                  <c:v>39.43</c:v>
                </c:pt>
                <c:pt idx="3">
                  <c:v>43.74</c:v>
                </c:pt>
                <c:pt idx="4">
                  <c:v>47.010000000000005</c:v>
                </c:pt>
                <c:pt idx="5">
                  <c:v>49.780000000000008</c:v>
                </c:pt>
                <c:pt idx="6">
                  <c:v>52.44</c:v>
                </c:pt>
                <c:pt idx="7">
                  <c:v>55.460000000000022</c:v>
                </c:pt>
                <c:pt idx="8">
                  <c:v>59.420000000000023</c:v>
                </c:pt>
                <c:pt idx="9">
                  <c:v>64.220000000000013</c:v>
                </c:pt>
                <c:pt idx="10">
                  <c:v>68.830000000000013</c:v>
                </c:pt>
              </c:numCache>
            </c:numRef>
          </c:val>
        </c:ser>
        <c:ser>
          <c:idx val="3"/>
          <c:order val="3"/>
          <c:tx>
            <c:strRef>
              <c:f>Data!$A$24</c:f>
              <c:strCache>
                <c:ptCount val="1"/>
                <c:pt idx="0">
                  <c:v>mcf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Data!$B$24:$L$24</c:f>
              <c:numCache>
                <c:formatCode>0.00</c:formatCode>
                <c:ptCount val="11"/>
                <c:pt idx="0">
                  <c:v>20.8</c:v>
                </c:pt>
                <c:pt idx="1">
                  <c:v>22.89</c:v>
                </c:pt>
                <c:pt idx="2">
                  <c:v>25.4</c:v>
                </c:pt>
                <c:pt idx="3">
                  <c:v>27.689999999999987</c:v>
                </c:pt>
                <c:pt idx="4">
                  <c:v>29.830000000000013</c:v>
                </c:pt>
                <c:pt idx="5">
                  <c:v>31.93</c:v>
                </c:pt>
                <c:pt idx="6">
                  <c:v>34.03</c:v>
                </c:pt>
                <c:pt idx="7">
                  <c:v>36.17</c:v>
                </c:pt>
                <c:pt idx="8">
                  <c:v>38.44</c:v>
                </c:pt>
                <c:pt idx="9">
                  <c:v>40.849999999999994</c:v>
                </c:pt>
                <c:pt idx="10">
                  <c:v>43.290000000000013</c:v>
                </c:pt>
              </c:numCache>
            </c:numRef>
          </c:val>
        </c:ser>
        <c:ser>
          <c:idx val="4"/>
          <c:order val="4"/>
          <c:tx>
            <c:strRef>
              <c:f>Data!$A$25</c:f>
              <c:strCache>
                <c:ptCount val="1"/>
                <c:pt idx="0">
                  <c:v>bzip2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Data!$B$25:$L$25</c:f>
              <c:numCache>
                <c:formatCode>0.00</c:formatCode>
                <c:ptCount val="11"/>
                <c:pt idx="0">
                  <c:v>16.610000000000031</c:v>
                </c:pt>
                <c:pt idx="1">
                  <c:v>26.43</c:v>
                </c:pt>
                <c:pt idx="2">
                  <c:v>43.7</c:v>
                </c:pt>
                <c:pt idx="3">
                  <c:v>52.13</c:v>
                </c:pt>
                <c:pt idx="4">
                  <c:v>57.330000000000005</c:v>
                </c:pt>
                <c:pt idx="5">
                  <c:v>61.220000000000013</c:v>
                </c:pt>
                <c:pt idx="6">
                  <c:v>64.5</c:v>
                </c:pt>
                <c:pt idx="7">
                  <c:v>67.73</c:v>
                </c:pt>
                <c:pt idx="8">
                  <c:v>71.61999999999999</c:v>
                </c:pt>
                <c:pt idx="9">
                  <c:v>75.760000000000005</c:v>
                </c:pt>
                <c:pt idx="10">
                  <c:v>79.069999999999993</c:v>
                </c:pt>
              </c:numCache>
            </c:numRef>
          </c:val>
        </c:ser>
        <c:ser>
          <c:idx val="5"/>
          <c:order val="5"/>
          <c:tx>
            <c:strRef>
              <c:f>Data!$A$26</c:f>
              <c:strCache>
                <c:ptCount val="1"/>
                <c:pt idx="0">
                  <c:v>sjbb</c:v>
                </c:pt>
              </c:strCache>
            </c:strRef>
          </c:tx>
          <c:marker>
            <c:symbol val="circle"/>
            <c:size val="4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Data!$B$26:$L$26</c:f>
              <c:numCache>
                <c:formatCode>0.00</c:formatCode>
                <c:ptCount val="11"/>
                <c:pt idx="0">
                  <c:v>31.97</c:v>
                </c:pt>
                <c:pt idx="1">
                  <c:v>44.809999999999995</c:v>
                </c:pt>
                <c:pt idx="2">
                  <c:v>54.63</c:v>
                </c:pt>
                <c:pt idx="3">
                  <c:v>59.02</c:v>
                </c:pt>
                <c:pt idx="4">
                  <c:v>61.71</c:v>
                </c:pt>
                <c:pt idx="5">
                  <c:v>63.809999999999995</c:v>
                </c:pt>
                <c:pt idx="6">
                  <c:v>65.95</c:v>
                </c:pt>
                <c:pt idx="7">
                  <c:v>69.02</c:v>
                </c:pt>
                <c:pt idx="8">
                  <c:v>74.11999999999999</c:v>
                </c:pt>
                <c:pt idx="9">
                  <c:v>80.2</c:v>
                </c:pt>
                <c:pt idx="10">
                  <c:v>84.77</c:v>
                </c:pt>
              </c:numCache>
            </c:numRef>
          </c:val>
        </c:ser>
        <c:ser>
          <c:idx val="6"/>
          <c:order val="6"/>
          <c:tx>
            <c:strRef>
              <c:f>Data!$A$27</c:f>
              <c:strCache>
                <c:ptCount val="1"/>
                <c:pt idx="0">
                  <c:v>sap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Data!$B$27:$L$27</c:f>
              <c:numCache>
                <c:formatCode>0.00</c:formatCode>
                <c:ptCount val="11"/>
                <c:pt idx="0">
                  <c:v>20.91</c:v>
                </c:pt>
                <c:pt idx="1">
                  <c:v>33.4</c:v>
                </c:pt>
                <c:pt idx="2">
                  <c:v>44.4</c:v>
                </c:pt>
                <c:pt idx="3">
                  <c:v>49.94</c:v>
                </c:pt>
                <c:pt idx="4">
                  <c:v>53.68</c:v>
                </c:pt>
                <c:pt idx="5">
                  <c:v>56.65</c:v>
                </c:pt>
                <c:pt idx="6">
                  <c:v>59.47</c:v>
                </c:pt>
                <c:pt idx="7">
                  <c:v>62.87</c:v>
                </c:pt>
                <c:pt idx="8">
                  <c:v>67.63</c:v>
                </c:pt>
                <c:pt idx="9">
                  <c:v>73.040000000000006</c:v>
                </c:pt>
                <c:pt idx="10">
                  <c:v>77.639999999999986</c:v>
                </c:pt>
              </c:numCache>
            </c:numRef>
          </c:val>
        </c:ser>
        <c:ser>
          <c:idx val="7"/>
          <c:order val="7"/>
          <c:tx>
            <c:strRef>
              <c:f>Data!$A$28</c:f>
              <c:strCache>
                <c:ptCount val="1"/>
                <c:pt idx="0">
                  <c:v>sphinx</c:v>
                </c:pt>
              </c:strCache>
            </c:strRef>
          </c:tx>
          <c:marker>
            <c:symbol val="dot"/>
            <c:size val="7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Data!$B$28:$L$28</c:f>
              <c:numCache>
                <c:formatCode>0.00</c:formatCode>
                <c:ptCount val="11"/>
                <c:pt idx="0">
                  <c:v>33.799999999999997</c:v>
                </c:pt>
                <c:pt idx="1">
                  <c:v>46.89</c:v>
                </c:pt>
                <c:pt idx="2">
                  <c:v>57</c:v>
                </c:pt>
                <c:pt idx="3">
                  <c:v>62.2</c:v>
                </c:pt>
                <c:pt idx="4">
                  <c:v>65.55</c:v>
                </c:pt>
                <c:pt idx="5">
                  <c:v>68.25</c:v>
                </c:pt>
                <c:pt idx="6">
                  <c:v>70.75</c:v>
                </c:pt>
                <c:pt idx="7">
                  <c:v>73.510000000000005</c:v>
                </c:pt>
                <c:pt idx="8">
                  <c:v>77.02000000000001</c:v>
                </c:pt>
                <c:pt idx="9">
                  <c:v>81.169999999999987</c:v>
                </c:pt>
                <c:pt idx="10">
                  <c:v>84.850000000000009</c:v>
                </c:pt>
              </c:numCache>
            </c:numRef>
          </c:val>
        </c:ser>
        <c:ser>
          <c:idx val="8"/>
          <c:order val="8"/>
          <c:tx>
            <c:strRef>
              <c:f>Data!$A$29</c:f>
              <c:strCache>
                <c:ptCount val="1"/>
                <c:pt idx="0">
                  <c:v>deal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Data!$B$29:$L$29</c:f>
              <c:numCache>
                <c:formatCode>0.00</c:formatCode>
                <c:ptCount val="11"/>
                <c:pt idx="0">
                  <c:v>48.379999999999995</c:v>
                </c:pt>
                <c:pt idx="1">
                  <c:v>63.98</c:v>
                </c:pt>
                <c:pt idx="2">
                  <c:v>81.27000000000001</c:v>
                </c:pt>
                <c:pt idx="3">
                  <c:v>87.300000000000011</c:v>
                </c:pt>
                <c:pt idx="4">
                  <c:v>89.679999999999978</c:v>
                </c:pt>
                <c:pt idx="5">
                  <c:v>91.160000000000011</c:v>
                </c:pt>
                <c:pt idx="6">
                  <c:v>92.32</c:v>
                </c:pt>
                <c:pt idx="7">
                  <c:v>93.4</c:v>
                </c:pt>
                <c:pt idx="8">
                  <c:v>94.56</c:v>
                </c:pt>
                <c:pt idx="9">
                  <c:v>95.75</c:v>
                </c:pt>
                <c:pt idx="10">
                  <c:v>96.79</c:v>
                </c:pt>
              </c:numCache>
            </c:numRef>
          </c:val>
        </c:ser>
        <c:ser>
          <c:idx val="9"/>
          <c:order val="9"/>
          <c:tx>
            <c:strRef>
              <c:f>Data!$A$30</c:f>
              <c:strCache>
                <c:ptCount val="1"/>
                <c:pt idx="0">
                  <c:v>barnes</c:v>
                </c:pt>
              </c:strCache>
            </c:strRef>
          </c:tx>
          <c:marker>
            <c:symbol val="diamond"/>
            <c:size val="4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Data!$B$30:$L$30</c:f>
              <c:numCache>
                <c:formatCode>0.00</c:formatCode>
                <c:ptCount val="11"/>
                <c:pt idx="0">
                  <c:v>32.96</c:v>
                </c:pt>
                <c:pt idx="1">
                  <c:v>46.61</c:v>
                </c:pt>
                <c:pt idx="2">
                  <c:v>59.39</c:v>
                </c:pt>
                <c:pt idx="3">
                  <c:v>63.48</c:v>
                </c:pt>
                <c:pt idx="4">
                  <c:v>66.27000000000001</c:v>
                </c:pt>
                <c:pt idx="5">
                  <c:v>68.540000000000006</c:v>
                </c:pt>
                <c:pt idx="6">
                  <c:v>70.7</c:v>
                </c:pt>
                <c:pt idx="7">
                  <c:v>73.350000000000009</c:v>
                </c:pt>
                <c:pt idx="8">
                  <c:v>78.040000000000006</c:v>
                </c:pt>
                <c:pt idx="9">
                  <c:v>83.36999999999999</c:v>
                </c:pt>
                <c:pt idx="10">
                  <c:v>86.990000000000023</c:v>
                </c:pt>
              </c:numCache>
            </c:numRef>
          </c:val>
        </c:ser>
        <c:ser>
          <c:idx val="10"/>
          <c:order val="10"/>
          <c:tx>
            <c:strRef>
              <c:f>Data!$A$31</c:f>
              <c:strCache>
                <c:ptCount val="1"/>
                <c:pt idx="0">
                  <c:v>astar</c:v>
                </c:pt>
              </c:strCache>
            </c:strRef>
          </c:tx>
          <c:marker>
            <c:symbol val="square"/>
            <c:size val="3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Data!$B$31:$L$31</c:f>
              <c:numCache>
                <c:formatCode>0.00</c:formatCode>
                <c:ptCount val="11"/>
                <c:pt idx="0">
                  <c:v>43.04</c:v>
                </c:pt>
                <c:pt idx="1">
                  <c:v>58.09</c:v>
                </c:pt>
                <c:pt idx="2">
                  <c:v>71.63</c:v>
                </c:pt>
                <c:pt idx="3">
                  <c:v>76.950000000000017</c:v>
                </c:pt>
                <c:pt idx="4">
                  <c:v>79.84</c:v>
                </c:pt>
                <c:pt idx="5">
                  <c:v>81.86999999999999</c:v>
                </c:pt>
                <c:pt idx="6">
                  <c:v>83.490000000000023</c:v>
                </c:pt>
                <c:pt idx="7">
                  <c:v>85.5</c:v>
                </c:pt>
                <c:pt idx="8">
                  <c:v>88.22</c:v>
                </c:pt>
                <c:pt idx="9">
                  <c:v>91.38</c:v>
                </c:pt>
                <c:pt idx="10">
                  <c:v>94.29</c:v>
                </c:pt>
              </c:numCache>
            </c:numRef>
          </c:val>
        </c:ser>
        <c:ser>
          <c:idx val="11"/>
          <c:order val="11"/>
          <c:tx>
            <c:strRef>
              <c:f>Data!$A$32</c:f>
              <c:strCache>
                <c:ptCount val="1"/>
                <c:pt idx="0">
                  <c:v>calculix</c:v>
                </c:pt>
              </c:strCache>
            </c:strRef>
          </c:tx>
          <c:marker>
            <c:symbol val="triangle"/>
            <c:size val="3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Data!$B$32:$L$32</c:f>
              <c:numCache>
                <c:formatCode>0.00</c:formatCode>
                <c:ptCount val="11"/>
                <c:pt idx="0">
                  <c:v>55.87</c:v>
                </c:pt>
                <c:pt idx="1">
                  <c:v>78.450000000000017</c:v>
                </c:pt>
                <c:pt idx="2">
                  <c:v>90.5</c:v>
                </c:pt>
                <c:pt idx="3">
                  <c:v>91.950000000000017</c:v>
                </c:pt>
                <c:pt idx="4">
                  <c:v>92.54</c:v>
                </c:pt>
                <c:pt idx="5">
                  <c:v>93</c:v>
                </c:pt>
                <c:pt idx="6">
                  <c:v>93.43</c:v>
                </c:pt>
                <c:pt idx="7">
                  <c:v>93.889999999999986</c:v>
                </c:pt>
                <c:pt idx="8">
                  <c:v>94.579999999999984</c:v>
                </c:pt>
                <c:pt idx="9">
                  <c:v>95.399999999999977</c:v>
                </c:pt>
                <c:pt idx="10">
                  <c:v>96.119999999999976</c:v>
                </c:pt>
              </c:numCache>
            </c:numRef>
          </c:val>
        </c:ser>
        <c:ser>
          <c:idx val="12"/>
          <c:order val="12"/>
          <c:tx>
            <c:strRef>
              <c:f>Data!$A$33</c:f>
              <c:strCache>
                <c:ptCount val="1"/>
                <c:pt idx="0">
                  <c:v>art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Data!$B$33:$L$33</c:f>
              <c:numCache>
                <c:formatCode>0.00</c:formatCode>
                <c:ptCount val="11"/>
                <c:pt idx="0">
                  <c:v>67.34</c:v>
                </c:pt>
                <c:pt idx="1">
                  <c:v>78.350000000000009</c:v>
                </c:pt>
                <c:pt idx="2">
                  <c:v>86.470000000000013</c:v>
                </c:pt>
                <c:pt idx="3">
                  <c:v>91.149999999999991</c:v>
                </c:pt>
                <c:pt idx="4">
                  <c:v>93.690000000000012</c:v>
                </c:pt>
                <c:pt idx="5">
                  <c:v>95.300000000000011</c:v>
                </c:pt>
                <c:pt idx="6">
                  <c:v>96.4</c:v>
                </c:pt>
                <c:pt idx="7">
                  <c:v>97.210000000000022</c:v>
                </c:pt>
                <c:pt idx="8">
                  <c:v>97.890000000000015</c:v>
                </c:pt>
                <c:pt idx="9">
                  <c:v>98.490000000000023</c:v>
                </c:pt>
                <c:pt idx="10">
                  <c:v>98.960000000000022</c:v>
                </c:pt>
              </c:numCache>
            </c:numRef>
          </c:val>
        </c:ser>
        <c:ser>
          <c:idx val="13"/>
          <c:order val="13"/>
          <c:tx>
            <c:strRef>
              <c:f>Data!$A$34</c:f>
              <c:strCache>
                <c:ptCount val="1"/>
                <c:pt idx="0">
                  <c:v>libquantum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Data!$B$34:$L$34</c:f>
              <c:numCache>
                <c:formatCode>0.00</c:formatCode>
                <c:ptCount val="11"/>
                <c:pt idx="0">
                  <c:v>65.19</c:v>
                </c:pt>
                <c:pt idx="1">
                  <c:v>78.599999999999994</c:v>
                </c:pt>
                <c:pt idx="2">
                  <c:v>85.210000000000022</c:v>
                </c:pt>
                <c:pt idx="3">
                  <c:v>88.779999999999987</c:v>
                </c:pt>
                <c:pt idx="4">
                  <c:v>91.139999999999986</c:v>
                </c:pt>
                <c:pt idx="5">
                  <c:v>92.8</c:v>
                </c:pt>
                <c:pt idx="6">
                  <c:v>94.05</c:v>
                </c:pt>
                <c:pt idx="7">
                  <c:v>95.009999999999977</c:v>
                </c:pt>
                <c:pt idx="8">
                  <c:v>95.77</c:v>
                </c:pt>
                <c:pt idx="9">
                  <c:v>96.379999999999981</c:v>
                </c:pt>
                <c:pt idx="10">
                  <c:v>96.879999999999981</c:v>
                </c:pt>
              </c:numCache>
            </c:numRef>
          </c:val>
        </c:ser>
        <c:ser>
          <c:idx val="14"/>
          <c:order val="14"/>
          <c:tx>
            <c:strRef>
              <c:f>Data!$A$35</c:f>
              <c:strCache>
                <c:ptCount val="1"/>
                <c:pt idx="0">
                  <c:v>sjeng</c:v>
                </c:pt>
              </c:strCache>
            </c:strRef>
          </c:tx>
          <c:marker>
            <c:symbol val="circle"/>
            <c:size val="3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Data!$B$35:$L$35</c:f>
              <c:numCache>
                <c:formatCode>0.00</c:formatCode>
                <c:ptCount val="11"/>
                <c:pt idx="0">
                  <c:v>39.78</c:v>
                </c:pt>
                <c:pt idx="1">
                  <c:v>65.36</c:v>
                </c:pt>
                <c:pt idx="2">
                  <c:v>83.54</c:v>
                </c:pt>
                <c:pt idx="3">
                  <c:v>87.16</c:v>
                </c:pt>
                <c:pt idx="4">
                  <c:v>89.1</c:v>
                </c:pt>
                <c:pt idx="5">
                  <c:v>90.27</c:v>
                </c:pt>
                <c:pt idx="6">
                  <c:v>91.19</c:v>
                </c:pt>
                <c:pt idx="7">
                  <c:v>92.410000000000025</c:v>
                </c:pt>
                <c:pt idx="8">
                  <c:v>93.9</c:v>
                </c:pt>
                <c:pt idx="9">
                  <c:v>95.32</c:v>
                </c:pt>
                <c:pt idx="10">
                  <c:v>96.56</c:v>
                </c:pt>
              </c:numCache>
            </c:numRef>
          </c:val>
        </c:ser>
        <c:ser>
          <c:idx val="15"/>
          <c:order val="15"/>
          <c:tx>
            <c:strRef>
              <c:f>Data!$A$36</c:f>
              <c:strCache>
                <c:ptCount val="1"/>
                <c:pt idx="0">
                  <c:v>h264ref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Data!$B$36:$L$36</c:f>
              <c:numCache>
                <c:formatCode>0.00</c:formatCode>
                <c:ptCount val="11"/>
                <c:pt idx="0">
                  <c:v>45.28</c:v>
                </c:pt>
                <c:pt idx="1">
                  <c:v>54.660000000000011</c:v>
                </c:pt>
                <c:pt idx="2">
                  <c:v>68.72</c:v>
                </c:pt>
                <c:pt idx="3">
                  <c:v>74.460000000000008</c:v>
                </c:pt>
                <c:pt idx="4">
                  <c:v>76.92</c:v>
                </c:pt>
                <c:pt idx="5">
                  <c:v>78.599999999999994</c:v>
                </c:pt>
                <c:pt idx="6">
                  <c:v>80.099999999999994</c:v>
                </c:pt>
                <c:pt idx="7">
                  <c:v>81.8</c:v>
                </c:pt>
                <c:pt idx="8">
                  <c:v>84.13</c:v>
                </c:pt>
                <c:pt idx="9">
                  <c:v>86.8</c:v>
                </c:pt>
                <c:pt idx="10">
                  <c:v>88.95</c:v>
                </c:pt>
              </c:numCache>
            </c:numRef>
          </c:val>
        </c:ser>
        <c:dLbls/>
        <c:marker val="1"/>
        <c:axId val="398522624"/>
        <c:axId val="398541184"/>
      </c:lineChart>
      <c:catAx>
        <c:axId val="398522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b="0">
                    <a:latin typeface="Arial" pitchFamily="34" charset="0"/>
                    <a:cs typeface="Arial" pitchFamily="34" charset="0"/>
                  </a:rPr>
                  <a:t>Slack</a:t>
                </a:r>
                <a:r>
                  <a:rPr lang="en-US" sz="1600" b="0" baseline="0">
                    <a:latin typeface="Arial" pitchFamily="34" charset="0"/>
                    <a:cs typeface="Arial" pitchFamily="34" charset="0"/>
                  </a:rPr>
                  <a:t> in cycles</a:t>
                </a:r>
                <a:endParaRPr lang="en-US" sz="1600" b="0">
                  <a:latin typeface="Arial" pitchFamily="34" charset="0"/>
                  <a:cs typeface="Arial" pitchFamily="34" charset="0"/>
                </a:endParaRP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98541184"/>
        <c:crosses val="autoZero"/>
        <c:auto val="1"/>
        <c:lblAlgn val="ctr"/>
        <c:lblOffset val="100"/>
      </c:catAx>
      <c:valAx>
        <c:axId val="398541184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 sz="16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1600" b="0" baseline="0" dirty="0">
                    <a:latin typeface="Arial" pitchFamily="34" charset="0"/>
                    <a:cs typeface="Arial" pitchFamily="34" charset="0"/>
                  </a:rPr>
                  <a:t>Percentage of </a:t>
                </a:r>
                <a:r>
                  <a:rPr lang="en-US" sz="1600" b="0" baseline="0" dirty="0" smtClean="0">
                    <a:latin typeface="Arial" pitchFamily="34" charset="0"/>
                    <a:cs typeface="Arial" pitchFamily="34" charset="0"/>
                  </a:rPr>
                  <a:t>all </a:t>
                </a:r>
                <a:r>
                  <a:rPr lang="en-US" sz="1600" b="0" baseline="0" dirty="0">
                    <a:latin typeface="Arial" pitchFamily="34" charset="0"/>
                    <a:cs typeface="Arial" pitchFamily="34" charset="0"/>
                  </a:rPr>
                  <a:t>Packets (%)</a:t>
                </a:r>
                <a:endParaRPr lang="en-US" sz="1600" b="0" dirty="0">
                  <a:latin typeface="Arial" pitchFamily="34" charset="0"/>
                  <a:cs typeface="Arial" pitchFamily="34" charset="0"/>
                </a:endParaRPr>
              </a:p>
            </c:rich>
          </c:tx>
        </c:title>
        <c:numFmt formatCode="0" sourceLinked="0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985226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0604567178560005"/>
          <c:y val="2.0953211796737904E-2"/>
          <c:w val="0.18158932163028702"/>
          <c:h val="0.96646126911980601"/>
        </c:manualLayout>
      </c:layout>
      <c:txPr>
        <a:bodyPr/>
        <a:lstStyle/>
        <a:p>
          <a:pPr>
            <a:defRPr sz="13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9063522644775799"/>
          <c:y val="0.21545009576505603"/>
          <c:w val="0.78369855363824414"/>
          <c:h val="0.74699865219550432"/>
        </c:manualLayout>
      </c:layout>
      <c:barChart>
        <c:barDir val="col"/>
        <c:grouping val="clustered"/>
        <c:ser>
          <c:idx val="0"/>
          <c:order val="0"/>
          <c:tx>
            <c:strRef>
              <c:f>Aergia!$R$20</c:f>
              <c:strCache>
                <c:ptCount val="1"/>
                <c:pt idx="0">
                  <c:v>Age</c:v>
                </c:pt>
              </c:strCache>
            </c:strRef>
          </c:tx>
          <c:val>
            <c:numRef>
              <c:f>Aergia!$R$21</c:f>
              <c:numCache>
                <c:formatCode>0.00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Aergia!$S$20</c:f>
              <c:strCache>
                <c:ptCount val="1"/>
                <c:pt idx="0">
                  <c:v>RR</c:v>
                </c:pt>
              </c:strCache>
            </c:strRef>
          </c:tx>
          <c:val>
            <c:numRef>
              <c:f>Aergia!$S$21</c:f>
              <c:numCache>
                <c:formatCode>0.00</c:formatCode>
                <c:ptCount val="1"/>
                <c:pt idx="0">
                  <c:v>1.0046125165762354</c:v>
                </c:pt>
              </c:numCache>
            </c:numRef>
          </c:val>
        </c:ser>
        <c:ser>
          <c:idx val="2"/>
          <c:order val="2"/>
          <c:tx>
            <c:strRef>
              <c:f>Aergia!$T$20</c:f>
              <c:strCache>
                <c:ptCount val="1"/>
                <c:pt idx="0">
                  <c:v>GSF</c:v>
                </c:pt>
              </c:strCache>
            </c:strRef>
          </c:tx>
          <c:val>
            <c:numRef>
              <c:f>Aergia!$T$21</c:f>
              <c:numCache>
                <c:formatCode>0.00</c:formatCode>
                <c:ptCount val="1"/>
                <c:pt idx="0">
                  <c:v>0.88979288519318211</c:v>
                </c:pt>
              </c:numCache>
            </c:numRef>
          </c:val>
        </c:ser>
        <c:ser>
          <c:idx val="3"/>
          <c:order val="3"/>
          <c:tx>
            <c:strRef>
              <c:f>Aergia!$U$20</c:f>
              <c:strCache>
                <c:ptCount val="1"/>
                <c:pt idx="0">
                  <c:v>SJF</c:v>
                </c:pt>
              </c:strCache>
            </c:strRef>
          </c:tx>
          <c:val>
            <c:numRef>
              <c:f>Aergia!$U$21</c:f>
              <c:numCache>
                <c:formatCode>0.00</c:formatCode>
                <c:ptCount val="1"/>
                <c:pt idx="0">
                  <c:v>1.0948576846448062</c:v>
                </c:pt>
              </c:numCache>
            </c:numRef>
          </c:val>
        </c:ser>
        <c:ser>
          <c:idx val="4"/>
          <c:order val="4"/>
          <c:tx>
            <c:strRef>
              <c:f>Aergia!$V$20</c:f>
              <c:strCache>
                <c:ptCount val="1"/>
                <c:pt idx="0">
                  <c:v>Aergia</c:v>
                </c:pt>
              </c:strCache>
            </c:strRef>
          </c:tx>
          <c:val>
            <c:numRef>
              <c:f>Aergia!$V$21</c:f>
              <c:numCache>
                <c:formatCode>0.00</c:formatCode>
                <c:ptCount val="1"/>
                <c:pt idx="0">
                  <c:v>1.1083877332684202</c:v>
                </c:pt>
              </c:numCache>
            </c:numRef>
          </c:val>
        </c:ser>
        <c:ser>
          <c:idx val="5"/>
          <c:order val="5"/>
          <c:tx>
            <c:strRef>
              <c:f>Aergia!$W$20</c:f>
              <c:strCache>
                <c:ptCount val="1"/>
                <c:pt idx="0">
                  <c:v>SJF+Aergia</c:v>
                </c:pt>
              </c:strCache>
            </c:strRef>
          </c:tx>
          <c:val>
            <c:numRef>
              <c:f>Aergia!$W$21</c:f>
              <c:numCache>
                <c:formatCode>0.00</c:formatCode>
                <c:ptCount val="1"/>
                <c:pt idx="0">
                  <c:v>1.1668129432340173</c:v>
                </c:pt>
              </c:numCache>
            </c:numRef>
          </c:val>
        </c:ser>
        <c:dLbls/>
        <c:axId val="399012224"/>
        <c:axId val="399013760"/>
      </c:barChart>
      <c:catAx>
        <c:axId val="399012224"/>
        <c:scaling>
          <c:orientation val="minMax"/>
        </c:scaling>
        <c:delete val="1"/>
        <c:axPos val="b"/>
        <c:numFmt formatCode="General" sourceLinked="1"/>
        <c:tickLblPos val="none"/>
        <c:crossAx val="399013760"/>
        <c:crosses val="autoZero"/>
        <c:auto val="1"/>
        <c:lblAlgn val="ctr"/>
        <c:lblOffset val="100"/>
      </c:catAx>
      <c:valAx>
        <c:axId val="399013760"/>
        <c:scaling>
          <c:orientation val="minMax"/>
          <c:max val="1.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System Speedup</a:t>
                </a:r>
              </a:p>
            </c:rich>
          </c:tx>
        </c:title>
        <c:numFmt formatCode="0.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9012224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7.531916010498689E-2"/>
          <c:y val="1.1584734340639903E-2"/>
          <c:w val="0.90333333333333299"/>
          <c:h val="0.18671366248137905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7917015559419303"/>
          <c:y val="0.19970622475523803"/>
          <c:w val="0.8205787722545681"/>
          <c:h val="0.76293272517167299"/>
        </c:manualLayout>
      </c:layout>
      <c:barChart>
        <c:barDir val="col"/>
        <c:grouping val="clustered"/>
        <c:ser>
          <c:idx val="0"/>
          <c:order val="0"/>
          <c:tx>
            <c:strRef>
              <c:f>Aergia!$T$24</c:f>
              <c:strCache>
                <c:ptCount val="1"/>
                <c:pt idx="0">
                  <c:v>Age</c:v>
                </c:pt>
              </c:strCache>
            </c:strRef>
          </c:tx>
          <c:val>
            <c:numRef>
              <c:f>Aergia!$T$25</c:f>
              <c:numCache>
                <c:formatCode>0.00</c:formatCode>
                <c:ptCount val="1"/>
                <c:pt idx="0">
                  <c:v>10.209999999999999</c:v>
                </c:pt>
              </c:numCache>
            </c:numRef>
          </c:val>
        </c:ser>
        <c:ser>
          <c:idx val="1"/>
          <c:order val="1"/>
          <c:tx>
            <c:strRef>
              <c:f>Aergia!$U$24</c:f>
              <c:strCache>
                <c:ptCount val="1"/>
                <c:pt idx="0">
                  <c:v>RR</c:v>
                </c:pt>
              </c:strCache>
            </c:strRef>
          </c:tx>
          <c:val>
            <c:numRef>
              <c:f>Aergia!$U$25</c:f>
              <c:numCache>
                <c:formatCode>0.00</c:formatCode>
                <c:ptCount val="1"/>
                <c:pt idx="0">
                  <c:v>10.639999999999999</c:v>
                </c:pt>
              </c:numCache>
            </c:numRef>
          </c:val>
        </c:ser>
        <c:ser>
          <c:idx val="2"/>
          <c:order val="2"/>
          <c:tx>
            <c:strRef>
              <c:f>Aergia!$V$24</c:f>
              <c:strCache>
                <c:ptCount val="1"/>
                <c:pt idx="0">
                  <c:v>GSF</c:v>
                </c:pt>
              </c:strCache>
            </c:strRef>
          </c:tx>
          <c:val>
            <c:numRef>
              <c:f>Aergia!$V$25</c:f>
              <c:numCache>
                <c:formatCode>0.00</c:formatCode>
                <c:ptCount val="1"/>
                <c:pt idx="0">
                  <c:v>10.479368749999999</c:v>
                </c:pt>
              </c:numCache>
            </c:numRef>
          </c:val>
        </c:ser>
        <c:ser>
          <c:idx val="3"/>
          <c:order val="3"/>
          <c:tx>
            <c:strRef>
              <c:f>Aergia!$W$24</c:f>
              <c:strCache>
                <c:ptCount val="1"/>
                <c:pt idx="0">
                  <c:v>SJF</c:v>
                </c:pt>
              </c:strCache>
            </c:strRef>
          </c:tx>
          <c:val>
            <c:numRef>
              <c:f>Aergia!$W$25</c:f>
              <c:numCache>
                <c:formatCode>0.00</c:formatCode>
                <c:ptCount val="1"/>
                <c:pt idx="0">
                  <c:v>9.8746750000000034</c:v>
                </c:pt>
              </c:numCache>
            </c:numRef>
          </c:val>
        </c:ser>
        <c:ser>
          <c:idx val="4"/>
          <c:order val="4"/>
          <c:tx>
            <c:strRef>
              <c:f>Aergia!$X$24</c:f>
              <c:strCache>
                <c:ptCount val="1"/>
                <c:pt idx="0">
                  <c:v>Aergia</c:v>
                </c:pt>
              </c:strCache>
            </c:strRef>
          </c:tx>
          <c:val>
            <c:numRef>
              <c:f>Aergia!$X$25</c:f>
              <c:numCache>
                <c:formatCode>0.00</c:formatCode>
                <c:ptCount val="1"/>
                <c:pt idx="0">
                  <c:v>6.78</c:v>
                </c:pt>
              </c:numCache>
            </c:numRef>
          </c:val>
        </c:ser>
        <c:ser>
          <c:idx val="5"/>
          <c:order val="5"/>
          <c:tx>
            <c:strRef>
              <c:f>Aergia!$Y$24</c:f>
              <c:strCache>
                <c:ptCount val="1"/>
                <c:pt idx="0">
                  <c:v>SJF+Aergia</c:v>
                </c:pt>
              </c:strCache>
            </c:strRef>
          </c:tx>
          <c:val>
            <c:numRef>
              <c:f>Aergia!$Y$25</c:f>
              <c:numCache>
                <c:formatCode>0.00</c:formatCode>
                <c:ptCount val="1"/>
                <c:pt idx="0">
                  <c:v>7.9</c:v>
                </c:pt>
              </c:numCache>
            </c:numRef>
          </c:val>
        </c:ser>
        <c:dLbls/>
        <c:axId val="399421824"/>
        <c:axId val="399423360"/>
      </c:barChart>
      <c:catAx>
        <c:axId val="399421824"/>
        <c:scaling>
          <c:orientation val="minMax"/>
        </c:scaling>
        <c:delete val="1"/>
        <c:axPos val="b"/>
        <c:numFmt formatCode="General" sourceLinked="1"/>
        <c:tickLblPos val="none"/>
        <c:crossAx val="399423360"/>
        <c:crosses val="autoZero"/>
        <c:auto val="1"/>
        <c:lblAlgn val="ctr"/>
        <c:lblOffset val="100"/>
      </c:catAx>
      <c:valAx>
        <c:axId val="399423360"/>
        <c:scaling>
          <c:orientation val="minMax"/>
          <c:max val="1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 Network Unfairness</a:t>
                </a:r>
              </a:p>
            </c:rich>
          </c:tx>
        </c:title>
        <c:numFmt formatCode="0.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9421824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9.9290780141844032E-2"/>
          <c:y val="0"/>
          <c:w val="0.90070921985815611"/>
          <c:h val="0.15219301700801399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spPr>
    <a:solidFill>
      <a:prstClr val="white"/>
    </a:solidFill>
  </c:spPr>
  <c:txPr>
    <a:bodyPr/>
    <a:lstStyle/>
    <a:p>
      <a:pPr>
        <a:defRPr sz="1800"/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62769967890097"/>
          <c:y val="7.7756648343485626E-2"/>
          <c:w val="0.84596574642829514"/>
          <c:h val="0.61306788779062094"/>
        </c:manualLayout>
      </c:layout>
      <c:barChart>
        <c:barDir val="col"/>
        <c:grouping val="clustered"/>
        <c:ser>
          <c:idx val="0"/>
          <c:order val="0"/>
          <c:tx>
            <c:strRef>
              <c:f>'Matlab-noMEMLAT'!$A$21</c:f>
              <c:strCache>
                <c:ptCount val="1"/>
                <c:pt idx="0">
                  <c:v>WeightedSpeedup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'Matlab-noMEMLAT'!$B$7:$Z$7</c:f>
              <c:strCache>
                <c:ptCount val="25"/>
                <c:pt idx="0">
                  <c:v>DO</c:v>
                </c:pt>
                <c:pt idx="1">
                  <c:v>MIN-AD</c:v>
                </c:pt>
                <c:pt idx="2">
                  <c:v>ROMM</c:v>
                </c:pt>
                <c:pt idx="3">
                  <c:v>FLIT-2</c:v>
                </c:pt>
                <c:pt idx="4">
                  <c:v>WORM-2</c:v>
                </c:pt>
                <c:pt idx="5">
                  <c:v>FLIT-1</c:v>
                </c:pt>
                <c:pt idx="6">
                  <c:v>WORM-1</c:v>
                </c:pt>
                <c:pt idx="9">
                  <c:v>DO</c:v>
                </c:pt>
                <c:pt idx="10">
                  <c:v>MIN-AD</c:v>
                </c:pt>
                <c:pt idx="11">
                  <c:v>ROMM</c:v>
                </c:pt>
                <c:pt idx="12">
                  <c:v>FLIT-2</c:v>
                </c:pt>
                <c:pt idx="13">
                  <c:v>WORM-2</c:v>
                </c:pt>
                <c:pt idx="14">
                  <c:v>FLIT-1</c:v>
                </c:pt>
                <c:pt idx="15">
                  <c:v>WORM-1</c:v>
                </c:pt>
                <c:pt idx="18">
                  <c:v>DO</c:v>
                </c:pt>
                <c:pt idx="19">
                  <c:v>MIN-AD</c:v>
                </c:pt>
                <c:pt idx="20">
                  <c:v>ROMM</c:v>
                </c:pt>
                <c:pt idx="21">
                  <c:v>FLIT-2</c:v>
                </c:pt>
                <c:pt idx="22">
                  <c:v>WORM-2</c:v>
                </c:pt>
                <c:pt idx="23">
                  <c:v>FLIT-1</c:v>
                </c:pt>
                <c:pt idx="24">
                  <c:v>WORM-1</c:v>
                </c:pt>
              </c:strCache>
            </c:strRef>
          </c:cat>
          <c:val>
            <c:numRef>
              <c:f>'Matlab-noMEMLAT'!$B$21:$Z$21</c:f>
              <c:numCache>
                <c:formatCode>General</c:formatCode>
                <c:ptCount val="25"/>
                <c:pt idx="0">
                  <c:v>7.9909612348004364</c:v>
                </c:pt>
                <c:pt idx="1">
                  <c:v>7.9907483945915221</c:v>
                </c:pt>
                <c:pt idx="2">
                  <c:v>7.9892400705509736</c:v>
                </c:pt>
                <c:pt idx="3">
                  <c:v>7.9789045820530724</c:v>
                </c:pt>
                <c:pt idx="4">
                  <c:v>7.9802017187173808</c:v>
                </c:pt>
                <c:pt idx="5">
                  <c:v>7.9918229314569711</c:v>
                </c:pt>
                <c:pt idx="6">
                  <c:v>7.9907440166069446</c:v>
                </c:pt>
                <c:pt idx="9">
                  <c:v>15.626836907152841</c:v>
                </c:pt>
                <c:pt idx="10">
                  <c:v>15.7797106779107</c:v>
                </c:pt>
                <c:pt idx="11">
                  <c:v>15.625287659776541</c:v>
                </c:pt>
                <c:pt idx="12">
                  <c:v>15.221617885403241</c:v>
                </c:pt>
                <c:pt idx="13">
                  <c:v>15.044158350387839</c:v>
                </c:pt>
                <c:pt idx="14">
                  <c:v>15.363755442338441</c:v>
                </c:pt>
                <c:pt idx="15">
                  <c:v>15.2072909791627</c:v>
                </c:pt>
                <c:pt idx="18">
                  <c:v>14.830885992427021</c:v>
                </c:pt>
                <c:pt idx="19">
                  <c:v>14.77523316066492</c:v>
                </c:pt>
                <c:pt idx="20">
                  <c:v>14.708175414004298</c:v>
                </c:pt>
                <c:pt idx="21">
                  <c:v>14.720602704191018</c:v>
                </c:pt>
                <c:pt idx="22">
                  <c:v>14.677426516739622</c:v>
                </c:pt>
                <c:pt idx="23">
                  <c:v>16.231713918608889</c:v>
                </c:pt>
                <c:pt idx="24">
                  <c:v>16.199195940929325</c:v>
                </c:pt>
              </c:numCache>
            </c:numRef>
          </c:val>
        </c:ser>
        <c:dLbls/>
        <c:gapWidth val="42"/>
        <c:overlap val="100"/>
        <c:axId val="380535552"/>
        <c:axId val="380537088"/>
      </c:barChart>
      <c:catAx>
        <c:axId val="380535552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80537088"/>
        <c:crosses val="autoZero"/>
        <c:auto val="1"/>
        <c:lblAlgn val="ctr"/>
        <c:lblOffset val="0"/>
      </c:catAx>
      <c:valAx>
        <c:axId val="3805370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600" dirty="0" smtClean="0"/>
                  <a:t>W-Speedup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1453290737686903E-2"/>
              <c:y val="0.1639425701474340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80535552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76398068832307"/>
          <c:y val="2.8252405949256303E-2"/>
          <c:w val="0.81615970991891396"/>
          <c:h val="0.66828330960475002"/>
        </c:manualLayout>
      </c:layout>
      <c:barChart>
        <c:barDir val="col"/>
        <c:grouping val="stacked"/>
        <c:ser>
          <c:idx val="0"/>
          <c:order val="0"/>
          <c:tx>
            <c:strRef>
              <c:f>'Matlab-noMEMLAT'!$A$15</c:f>
              <c:strCache>
                <c:ptCount val="1"/>
                <c:pt idx="0">
                  <c:v>RouterEnergy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</c:spPr>
          <c:cat>
            <c:strRef>
              <c:f>'Matlab-noMEMLAT'!$B$14:$Z$14</c:f>
              <c:strCache>
                <c:ptCount val="25"/>
                <c:pt idx="0">
                  <c:v>DO</c:v>
                </c:pt>
                <c:pt idx="1">
                  <c:v>MIN-AD</c:v>
                </c:pt>
                <c:pt idx="2">
                  <c:v>ROMM</c:v>
                </c:pt>
                <c:pt idx="3">
                  <c:v>FLIT-2</c:v>
                </c:pt>
                <c:pt idx="4">
                  <c:v>WORM-2</c:v>
                </c:pt>
                <c:pt idx="5">
                  <c:v>FLIT-1</c:v>
                </c:pt>
                <c:pt idx="6">
                  <c:v>WORM-1</c:v>
                </c:pt>
                <c:pt idx="9">
                  <c:v>DO</c:v>
                </c:pt>
                <c:pt idx="10">
                  <c:v>MIN-AD</c:v>
                </c:pt>
                <c:pt idx="11">
                  <c:v>ROMM</c:v>
                </c:pt>
                <c:pt idx="12">
                  <c:v>FLIT-2</c:v>
                </c:pt>
                <c:pt idx="13">
                  <c:v>WORM-2</c:v>
                </c:pt>
                <c:pt idx="14">
                  <c:v>FLIT-1</c:v>
                </c:pt>
                <c:pt idx="15">
                  <c:v>WORM-1</c:v>
                </c:pt>
                <c:pt idx="18">
                  <c:v>DO</c:v>
                </c:pt>
                <c:pt idx="19">
                  <c:v>MIN-AD</c:v>
                </c:pt>
                <c:pt idx="20">
                  <c:v>ROMM</c:v>
                </c:pt>
                <c:pt idx="21">
                  <c:v>FLIT-2</c:v>
                </c:pt>
                <c:pt idx="22">
                  <c:v>WORM-2</c:v>
                </c:pt>
                <c:pt idx="23">
                  <c:v>FLIT-1</c:v>
                </c:pt>
                <c:pt idx="24">
                  <c:v>WORM-1</c:v>
                </c:pt>
              </c:strCache>
            </c:strRef>
          </c:cat>
          <c:val>
            <c:numRef>
              <c:f>'Matlab-noMEMLAT'!$B$15:$Z$15</c:f>
              <c:numCache>
                <c:formatCode>General</c:formatCode>
                <c:ptCount val="25"/>
                <c:pt idx="0">
                  <c:v>0.40464479637596606</c:v>
                </c:pt>
                <c:pt idx="1">
                  <c:v>0.40495247612337903</c:v>
                </c:pt>
                <c:pt idx="2">
                  <c:v>0.4051659997658531</c:v>
                </c:pt>
                <c:pt idx="3">
                  <c:v>0.42893680722010008</c:v>
                </c:pt>
                <c:pt idx="4">
                  <c:v>0.42229639842053696</c:v>
                </c:pt>
                <c:pt idx="5">
                  <c:v>0.42803664773845107</c:v>
                </c:pt>
                <c:pt idx="6">
                  <c:v>0.42106601890300704</c:v>
                </c:pt>
                <c:pt idx="9">
                  <c:v>0.38680766472740014</c:v>
                </c:pt>
                <c:pt idx="10">
                  <c:v>0.38680766472740014</c:v>
                </c:pt>
                <c:pt idx="11">
                  <c:v>0.39099942178881808</c:v>
                </c:pt>
                <c:pt idx="12">
                  <c:v>0.43437211861406511</c:v>
                </c:pt>
                <c:pt idx="13">
                  <c:v>0.44217234878019895</c:v>
                </c:pt>
                <c:pt idx="14">
                  <c:v>0.43081112617555806</c:v>
                </c:pt>
                <c:pt idx="15">
                  <c:v>0.43834108654050502</c:v>
                </c:pt>
                <c:pt idx="18">
                  <c:v>0.40834603799537805</c:v>
                </c:pt>
                <c:pt idx="19">
                  <c:v>0.41013687476254507</c:v>
                </c:pt>
                <c:pt idx="20">
                  <c:v>0.411135862606341</c:v>
                </c:pt>
                <c:pt idx="21">
                  <c:v>0.43190807662358904</c:v>
                </c:pt>
                <c:pt idx="22">
                  <c:v>0.42336961177829008</c:v>
                </c:pt>
                <c:pt idx="23">
                  <c:v>0.37772945092712901</c:v>
                </c:pt>
                <c:pt idx="24">
                  <c:v>0.37158481553475314</c:v>
                </c:pt>
              </c:numCache>
            </c:numRef>
          </c:val>
        </c:ser>
        <c:ser>
          <c:idx val="1"/>
          <c:order val="1"/>
          <c:tx>
            <c:strRef>
              <c:f>'Matlab-noMEMLAT'!$A$16</c:f>
              <c:strCache>
                <c:ptCount val="1"/>
                <c:pt idx="0">
                  <c:v>LinkEnergy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</c:spPr>
          <c:cat>
            <c:strRef>
              <c:f>'Matlab-noMEMLAT'!$B$14:$Z$14</c:f>
              <c:strCache>
                <c:ptCount val="25"/>
                <c:pt idx="0">
                  <c:v>DO</c:v>
                </c:pt>
                <c:pt idx="1">
                  <c:v>MIN-AD</c:v>
                </c:pt>
                <c:pt idx="2">
                  <c:v>ROMM</c:v>
                </c:pt>
                <c:pt idx="3">
                  <c:v>FLIT-2</c:v>
                </c:pt>
                <c:pt idx="4">
                  <c:v>WORM-2</c:v>
                </c:pt>
                <c:pt idx="5">
                  <c:v>FLIT-1</c:v>
                </c:pt>
                <c:pt idx="6">
                  <c:v>WORM-1</c:v>
                </c:pt>
                <c:pt idx="9">
                  <c:v>DO</c:v>
                </c:pt>
                <c:pt idx="10">
                  <c:v>MIN-AD</c:v>
                </c:pt>
                <c:pt idx="11">
                  <c:v>ROMM</c:v>
                </c:pt>
                <c:pt idx="12">
                  <c:v>FLIT-2</c:v>
                </c:pt>
                <c:pt idx="13">
                  <c:v>WORM-2</c:v>
                </c:pt>
                <c:pt idx="14">
                  <c:v>FLIT-1</c:v>
                </c:pt>
                <c:pt idx="15">
                  <c:v>WORM-1</c:v>
                </c:pt>
                <c:pt idx="18">
                  <c:v>DO</c:v>
                </c:pt>
                <c:pt idx="19">
                  <c:v>MIN-AD</c:v>
                </c:pt>
                <c:pt idx="20">
                  <c:v>ROMM</c:v>
                </c:pt>
                <c:pt idx="21">
                  <c:v>FLIT-2</c:v>
                </c:pt>
                <c:pt idx="22">
                  <c:v>WORM-2</c:v>
                </c:pt>
                <c:pt idx="23">
                  <c:v>FLIT-1</c:v>
                </c:pt>
                <c:pt idx="24">
                  <c:v>WORM-1</c:v>
                </c:pt>
              </c:strCache>
            </c:strRef>
          </c:cat>
          <c:val>
            <c:numRef>
              <c:f>'Matlab-noMEMLAT'!$B$16:$Z$16</c:f>
              <c:numCache>
                <c:formatCode>General</c:formatCode>
                <c:ptCount val="25"/>
                <c:pt idx="0">
                  <c:v>0.12364430074671602</c:v>
                </c:pt>
                <c:pt idx="1">
                  <c:v>0.123684838157831</c:v>
                </c:pt>
                <c:pt idx="2">
                  <c:v>0.12369807882320903</c:v>
                </c:pt>
                <c:pt idx="3">
                  <c:v>0.13999637086582906</c:v>
                </c:pt>
                <c:pt idx="4">
                  <c:v>0.140770155299767</c:v>
                </c:pt>
                <c:pt idx="5">
                  <c:v>0.14023715265422204</c:v>
                </c:pt>
                <c:pt idx="6">
                  <c:v>0.14058051963944798</c:v>
                </c:pt>
                <c:pt idx="9">
                  <c:v>0.18709771181272405</c:v>
                </c:pt>
                <c:pt idx="10">
                  <c:v>0.18709771181272405</c:v>
                </c:pt>
                <c:pt idx="11">
                  <c:v>0.18740254619866403</c:v>
                </c:pt>
                <c:pt idx="12">
                  <c:v>0.23441170451915103</c:v>
                </c:pt>
                <c:pt idx="13">
                  <c:v>0.24339174003312103</c:v>
                </c:pt>
                <c:pt idx="14">
                  <c:v>0.23440704319994404</c:v>
                </c:pt>
                <c:pt idx="15">
                  <c:v>0.24364972538323701</c:v>
                </c:pt>
                <c:pt idx="18">
                  <c:v>0.11639595789628701</c:v>
                </c:pt>
                <c:pt idx="19">
                  <c:v>0.116517055232115</c:v>
                </c:pt>
                <c:pt idx="20">
                  <c:v>0.11641975582935699</c:v>
                </c:pt>
                <c:pt idx="21">
                  <c:v>0.12892824123822702</c:v>
                </c:pt>
                <c:pt idx="22">
                  <c:v>0.12752851515050898</c:v>
                </c:pt>
                <c:pt idx="23">
                  <c:v>0.12451667196574003</c:v>
                </c:pt>
                <c:pt idx="24">
                  <c:v>0.124053858703595</c:v>
                </c:pt>
              </c:numCache>
            </c:numRef>
          </c:val>
        </c:ser>
        <c:ser>
          <c:idx val="2"/>
          <c:order val="2"/>
          <c:tx>
            <c:strRef>
              <c:f>'Matlab-noMEMLAT'!$A$17</c:f>
              <c:strCache>
                <c:ptCount val="1"/>
                <c:pt idx="0">
                  <c:v>BufferEnergy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</c:spPr>
          <c:cat>
            <c:strRef>
              <c:f>'Matlab-noMEMLAT'!$B$14:$Z$14</c:f>
              <c:strCache>
                <c:ptCount val="25"/>
                <c:pt idx="0">
                  <c:v>DO</c:v>
                </c:pt>
                <c:pt idx="1">
                  <c:v>MIN-AD</c:v>
                </c:pt>
                <c:pt idx="2">
                  <c:v>ROMM</c:v>
                </c:pt>
                <c:pt idx="3">
                  <c:v>FLIT-2</c:v>
                </c:pt>
                <c:pt idx="4">
                  <c:v>WORM-2</c:v>
                </c:pt>
                <c:pt idx="5">
                  <c:v>FLIT-1</c:v>
                </c:pt>
                <c:pt idx="6">
                  <c:v>WORM-1</c:v>
                </c:pt>
                <c:pt idx="9">
                  <c:v>DO</c:v>
                </c:pt>
                <c:pt idx="10">
                  <c:v>MIN-AD</c:v>
                </c:pt>
                <c:pt idx="11">
                  <c:v>ROMM</c:v>
                </c:pt>
                <c:pt idx="12">
                  <c:v>FLIT-2</c:v>
                </c:pt>
                <c:pt idx="13">
                  <c:v>WORM-2</c:v>
                </c:pt>
                <c:pt idx="14">
                  <c:v>FLIT-1</c:v>
                </c:pt>
                <c:pt idx="15">
                  <c:v>WORM-1</c:v>
                </c:pt>
                <c:pt idx="18">
                  <c:v>DO</c:v>
                </c:pt>
                <c:pt idx="19">
                  <c:v>MIN-AD</c:v>
                </c:pt>
                <c:pt idx="20">
                  <c:v>ROMM</c:v>
                </c:pt>
                <c:pt idx="21">
                  <c:v>FLIT-2</c:v>
                </c:pt>
                <c:pt idx="22">
                  <c:v>WORM-2</c:v>
                </c:pt>
                <c:pt idx="23">
                  <c:v>FLIT-1</c:v>
                </c:pt>
                <c:pt idx="24">
                  <c:v>WORM-1</c:v>
                </c:pt>
              </c:strCache>
            </c:strRef>
          </c:cat>
          <c:val>
            <c:numRef>
              <c:f>'Matlab-noMEMLAT'!$B$17:$Z$17</c:f>
              <c:numCache>
                <c:formatCode>General</c:formatCode>
                <c:ptCount val="25"/>
                <c:pt idx="0">
                  <c:v>0.47171090287731904</c:v>
                </c:pt>
                <c:pt idx="1">
                  <c:v>0.47418026830040311</c:v>
                </c:pt>
                <c:pt idx="2">
                  <c:v>0.47431625167372404</c:v>
                </c:pt>
                <c:pt idx="3">
                  <c:v>4.5804051875611498E-2</c:v>
                </c:pt>
                <c:pt idx="4">
                  <c:v>4.135615186367371E-2</c:v>
                </c:pt>
                <c:pt idx="5">
                  <c:v>4.123443851970221E-2</c:v>
                </c:pt>
                <c:pt idx="6">
                  <c:v>4.3464428161135507E-2</c:v>
                </c:pt>
                <c:pt idx="9">
                  <c:v>0.42609462345987709</c:v>
                </c:pt>
                <c:pt idx="10">
                  <c:v>0.42609462345987709</c:v>
                </c:pt>
                <c:pt idx="11">
                  <c:v>0.42824754680143595</c:v>
                </c:pt>
                <c:pt idx="12">
                  <c:v>3.98179423248348E-2</c:v>
                </c:pt>
                <c:pt idx="13">
                  <c:v>4.026306206164551E-2</c:v>
                </c:pt>
                <c:pt idx="14">
                  <c:v>3.9354053720663106E-2</c:v>
                </c:pt>
                <c:pt idx="15">
                  <c:v>3.9718597676723914E-2</c:v>
                </c:pt>
                <c:pt idx="18">
                  <c:v>0.47525800410833596</c:v>
                </c:pt>
                <c:pt idx="19">
                  <c:v>0.48428913289244307</c:v>
                </c:pt>
                <c:pt idx="20">
                  <c:v>0.48088156675088811</c:v>
                </c:pt>
                <c:pt idx="21">
                  <c:v>4.3195769533442119E-2</c:v>
                </c:pt>
                <c:pt idx="22">
                  <c:v>3.864191307972191E-2</c:v>
                </c:pt>
                <c:pt idx="23">
                  <c:v>3.2972686649000806E-2</c:v>
                </c:pt>
                <c:pt idx="24">
                  <c:v>3.1075329562546904E-2</c:v>
                </c:pt>
              </c:numCache>
            </c:numRef>
          </c:val>
        </c:ser>
        <c:dLbls/>
        <c:gapWidth val="0"/>
        <c:overlap val="100"/>
        <c:axId val="380785024"/>
        <c:axId val="380786560"/>
      </c:barChart>
      <c:catAx>
        <c:axId val="380785024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80786560"/>
        <c:crosses val="autoZero"/>
        <c:auto val="1"/>
        <c:lblAlgn val="ctr"/>
        <c:lblOffset val="0"/>
      </c:catAx>
      <c:valAx>
        <c:axId val="3807865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Energy (normalized)</a:t>
                </a:r>
              </a:p>
            </c:rich>
          </c:tx>
          <c:layout>
            <c:manualLayout>
              <c:xMode val="edge"/>
              <c:yMode val="edge"/>
              <c:x val="3.5149378400310412E-2"/>
              <c:y val="1.6739659367396603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80785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0732723388599407"/>
          <c:y val="1.4598540145985403E-2"/>
          <c:w val="0.57392643096717511"/>
          <c:h val="0.11640669003965701"/>
        </c:manualLayout>
      </c:layout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ln>
      <a:noFill/>
    </a:ln>
  </c:sp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16221328217003"/>
          <c:y val="4.4920938269583412E-2"/>
          <c:w val="0.84596574642829514"/>
          <c:h val="0.61306788779062094"/>
        </c:manualLayout>
      </c:layout>
      <c:barChart>
        <c:barDir val="col"/>
        <c:grouping val="clustered"/>
        <c:ser>
          <c:idx val="0"/>
          <c:order val="0"/>
          <c:tx>
            <c:strRef>
              <c:f>'Matlab-noMEMLAT'!$A$21</c:f>
              <c:strCache>
                <c:ptCount val="1"/>
                <c:pt idx="0">
                  <c:v>WeightedSpeedup</c:v>
                </c:pt>
              </c:strCache>
            </c:strRef>
          </c:tx>
          <c:spPr>
            <a:solidFill>
              <a:schemeClr val="accent6"/>
            </a:solidFill>
          </c:spPr>
          <c:cat>
            <c:strRef>
              <c:f>'Matlab-noMEMLAT'!$B$7:$Z$7</c:f>
              <c:strCache>
                <c:ptCount val="25"/>
                <c:pt idx="0">
                  <c:v>DO</c:v>
                </c:pt>
                <c:pt idx="1">
                  <c:v>MIN-AD</c:v>
                </c:pt>
                <c:pt idx="2">
                  <c:v>ROMM</c:v>
                </c:pt>
                <c:pt idx="3">
                  <c:v>FLIT-2</c:v>
                </c:pt>
                <c:pt idx="4">
                  <c:v>WORM-2</c:v>
                </c:pt>
                <c:pt idx="5">
                  <c:v>FLIT-1</c:v>
                </c:pt>
                <c:pt idx="6">
                  <c:v>WORM-1</c:v>
                </c:pt>
                <c:pt idx="9">
                  <c:v>DO</c:v>
                </c:pt>
                <c:pt idx="10">
                  <c:v>MIN-AD</c:v>
                </c:pt>
                <c:pt idx="11">
                  <c:v>ROMM</c:v>
                </c:pt>
                <c:pt idx="12">
                  <c:v>FLIT-2</c:v>
                </c:pt>
                <c:pt idx="13">
                  <c:v>WORM-2</c:v>
                </c:pt>
                <c:pt idx="14">
                  <c:v>FLIT-1</c:v>
                </c:pt>
                <c:pt idx="15">
                  <c:v>WORM-1</c:v>
                </c:pt>
                <c:pt idx="18">
                  <c:v>DO</c:v>
                </c:pt>
                <c:pt idx="19">
                  <c:v>MIN-AD</c:v>
                </c:pt>
                <c:pt idx="20">
                  <c:v>ROMM</c:v>
                </c:pt>
                <c:pt idx="21">
                  <c:v>FLIT-2</c:v>
                </c:pt>
                <c:pt idx="22">
                  <c:v>WORM-2</c:v>
                </c:pt>
                <c:pt idx="23">
                  <c:v>FLIT-1</c:v>
                </c:pt>
                <c:pt idx="24">
                  <c:v>WORM-1</c:v>
                </c:pt>
              </c:strCache>
            </c:strRef>
          </c:cat>
          <c:val>
            <c:numRef>
              <c:f>'Matlab-noMEMLAT'!$B$21:$Z$21</c:f>
              <c:numCache>
                <c:formatCode>General</c:formatCode>
                <c:ptCount val="25"/>
                <c:pt idx="0">
                  <c:v>7.7417099575195953</c:v>
                </c:pt>
                <c:pt idx="1">
                  <c:v>7.7492486119795219</c:v>
                </c:pt>
                <c:pt idx="2">
                  <c:v>7.7291720092874296</c:v>
                </c:pt>
                <c:pt idx="3">
                  <c:v>7.7059271577258768</c:v>
                </c:pt>
                <c:pt idx="4">
                  <c:v>7.7180605084707619</c:v>
                </c:pt>
                <c:pt idx="5">
                  <c:v>8.0128391434062713</c:v>
                </c:pt>
                <c:pt idx="6">
                  <c:v>7.995906273564537</c:v>
                </c:pt>
                <c:pt idx="9">
                  <c:v>15.068296728723119</c:v>
                </c:pt>
                <c:pt idx="10">
                  <c:v>15.157050834989622</c:v>
                </c:pt>
                <c:pt idx="11">
                  <c:v>15.064785206601142</c:v>
                </c:pt>
                <c:pt idx="12">
                  <c:v>14.925594199354071</c:v>
                </c:pt>
                <c:pt idx="13">
                  <c:v>14.911483887983971</c:v>
                </c:pt>
                <c:pt idx="14">
                  <c:v>15.487103244909601</c:v>
                </c:pt>
                <c:pt idx="15">
                  <c:v>15.38096900072158</c:v>
                </c:pt>
                <c:pt idx="18">
                  <c:v>15.22565461723555</c:v>
                </c:pt>
                <c:pt idx="19">
                  <c:v>15.210477185602558</c:v>
                </c:pt>
                <c:pt idx="20">
                  <c:v>15.184582190575799</c:v>
                </c:pt>
                <c:pt idx="21">
                  <c:v>15.200490781152178</c:v>
                </c:pt>
                <c:pt idx="22">
                  <c:v>15.17581115901041</c:v>
                </c:pt>
                <c:pt idx="23">
                  <c:v>16.166873971789499</c:v>
                </c:pt>
                <c:pt idx="24">
                  <c:v>16.156210332722146</c:v>
                </c:pt>
              </c:numCache>
            </c:numRef>
          </c:val>
        </c:ser>
        <c:dLbls/>
        <c:gapWidth val="42"/>
        <c:overlap val="100"/>
        <c:axId val="380902400"/>
        <c:axId val="381063936"/>
      </c:barChart>
      <c:catAx>
        <c:axId val="380902400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81063936"/>
        <c:crosses val="autoZero"/>
        <c:auto val="1"/>
        <c:lblAlgn val="ctr"/>
        <c:lblOffset val="0"/>
      </c:catAx>
      <c:valAx>
        <c:axId val="3810639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W-Speedup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1453279599837003E-2"/>
              <c:y val="0.2225746610331999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80902400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599874538743706"/>
          <c:y val="0.18793930605878204"/>
          <c:w val="0.68056335119534184"/>
          <c:h val="0.60815548714906309"/>
        </c:manualLayout>
      </c:layout>
      <c:barChart>
        <c:barDir val="col"/>
        <c:grouping val="stacked"/>
        <c:ser>
          <c:idx val="0"/>
          <c:order val="0"/>
          <c:tx>
            <c:strRef>
              <c:f>'Matlab-noMEMLAT'!$A$15</c:f>
              <c:strCache>
                <c:ptCount val="1"/>
                <c:pt idx="0">
                  <c:v>RouterEnergy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</c:spPr>
          <c:cat>
            <c:strRef>
              <c:f>'Matlab-noMEMLAT'!$B$14:$H$14</c:f>
              <c:strCache>
                <c:ptCount val="6"/>
                <c:pt idx="1">
                  <c:v>Mean</c:v>
                </c:pt>
                <c:pt idx="5">
                  <c:v>Worst-Case</c:v>
                </c:pt>
              </c:strCache>
            </c:strRef>
          </c:cat>
          <c:val>
            <c:numRef>
              <c:f>'Matlab-noMEMLAT'!$B$15:$H$15</c:f>
              <c:numCache>
                <c:formatCode>General</c:formatCode>
                <c:ptCount val="7"/>
                <c:pt idx="0">
                  <c:v>0.4154167179780911</c:v>
                </c:pt>
                <c:pt idx="1">
                  <c:v>0.44748029347835405</c:v>
                </c:pt>
                <c:pt idx="2">
                  <c:v>0.43999722252424506</c:v>
                </c:pt>
                <c:pt idx="4">
                  <c:v>0.38394578415021607</c:v>
                </c:pt>
                <c:pt idx="5">
                  <c:v>0.43429258355691203</c:v>
                </c:pt>
                <c:pt idx="6">
                  <c:v>0.44348232741408106</c:v>
                </c:pt>
              </c:numCache>
            </c:numRef>
          </c:val>
        </c:ser>
        <c:ser>
          <c:idx val="1"/>
          <c:order val="1"/>
          <c:tx>
            <c:strRef>
              <c:f>'Matlab-noMEMLAT'!$A$16</c:f>
              <c:strCache>
                <c:ptCount val="1"/>
                <c:pt idx="0">
                  <c:v>LinkEnergy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</c:spPr>
          <c:cat>
            <c:strRef>
              <c:f>'Matlab-noMEMLAT'!$B$14:$H$14</c:f>
              <c:strCache>
                <c:ptCount val="6"/>
                <c:pt idx="1">
                  <c:v>Mean</c:v>
                </c:pt>
                <c:pt idx="5">
                  <c:v>Worst-Case</c:v>
                </c:pt>
              </c:strCache>
            </c:strRef>
          </c:cat>
          <c:val>
            <c:numRef>
              <c:f>'Matlab-noMEMLAT'!$B$16:$H$16</c:f>
              <c:numCache>
                <c:formatCode>General</c:formatCode>
                <c:ptCount val="7"/>
                <c:pt idx="0">
                  <c:v>7.6955429727251709E-2</c:v>
                </c:pt>
                <c:pt idx="1">
                  <c:v>9.4333922551112726E-2</c:v>
                </c:pt>
                <c:pt idx="2">
                  <c:v>9.7193065250349528E-2</c:v>
                </c:pt>
                <c:pt idx="4">
                  <c:v>0.175397925980707</c:v>
                </c:pt>
                <c:pt idx="5">
                  <c:v>0.22557323934242704</c:v>
                </c:pt>
                <c:pt idx="6">
                  <c:v>0.23775203856235505</c:v>
                </c:pt>
              </c:numCache>
            </c:numRef>
          </c:val>
        </c:ser>
        <c:ser>
          <c:idx val="2"/>
          <c:order val="2"/>
          <c:tx>
            <c:strRef>
              <c:f>'Matlab-noMEMLAT'!$A$17</c:f>
              <c:strCache>
                <c:ptCount val="1"/>
                <c:pt idx="0">
                  <c:v>BufferEnergy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</c:spPr>
          <c:cat>
            <c:strRef>
              <c:f>'Matlab-noMEMLAT'!$B$14:$H$14</c:f>
              <c:strCache>
                <c:ptCount val="6"/>
                <c:pt idx="1">
                  <c:v>Mean</c:v>
                </c:pt>
                <c:pt idx="5">
                  <c:v>Worst-Case</c:v>
                </c:pt>
              </c:strCache>
            </c:strRef>
          </c:cat>
          <c:val>
            <c:numRef>
              <c:f>'Matlab-noMEMLAT'!$B$17:$H$17</c:f>
              <c:numCache>
                <c:formatCode>General</c:formatCode>
                <c:ptCount val="7"/>
                <c:pt idx="0">
                  <c:v>0.50762785229465812</c:v>
                </c:pt>
                <c:pt idx="1">
                  <c:v>7.3091048035118719E-2</c:v>
                </c:pt>
                <c:pt idx="2">
                  <c:v>6.2561826615832192E-2</c:v>
                </c:pt>
                <c:pt idx="4">
                  <c:v>0.44065628986907707</c:v>
                </c:pt>
                <c:pt idx="5">
                  <c:v>5.8703576820580701E-2</c:v>
                </c:pt>
                <c:pt idx="6">
                  <c:v>5.5516091062346506E-2</c:v>
                </c:pt>
              </c:numCache>
            </c:numRef>
          </c:val>
        </c:ser>
        <c:dLbls/>
        <c:gapWidth val="0"/>
        <c:overlap val="100"/>
        <c:axId val="381548416"/>
        <c:axId val="381549952"/>
      </c:barChart>
      <c:catAx>
        <c:axId val="3815484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381549952"/>
        <c:crosses val="autoZero"/>
        <c:auto val="1"/>
        <c:lblAlgn val="ctr"/>
        <c:lblOffset val="0"/>
      </c:catAx>
      <c:valAx>
        <c:axId val="381549952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Energy (normalized)</a:t>
                </a:r>
              </a:p>
            </c:rich>
          </c:tx>
          <c:layout>
            <c:manualLayout>
              <c:xMode val="edge"/>
              <c:yMode val="edge"/>
              <c:x val="3.83442677889647E-3"/>
              <c:y val="0.181873681441623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81548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849425018738108"/>
          <c:y val="2.6687578686810605E-2"/>
          <c:w val="0.75519155343285815"/>
          <c:h val="0.11640669003965701"/>
        </c:manualLayout>
      </c:layout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solidFill>
      <a:schemeClr val="bg1"/>
    </a:solidFill>
    <a:ln w="38100">
      <a:solidFill>
        <a:schemeClr val="tx1"/>
      </a:solidFill>
    </a:ln>
  </c:sp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175297430554999"/>
          <c:y val="0.127982653540577"/>
          <c:w val="0.68336493594367798"/>
          <c:h val="0.64049175653415524"/>
        </c:manualLayout>
      </c:layout>
      <c:barChart>
        <c:barDir val="col"/>
        <c:grouping val="clustered"/>
        <c:ser>
          <c:idx val="0"/>
          <c:order val="0"/>
          <c:tx>
            <c:strRef>
              <c:f>'Matlab-noMEMLAT'!$A$21</c:f>
              <c:strCache>
                <c:ptCount val="1"/>
                <c:pt idx="0">
                  <c:v>WeightedSpeedup</c:v>
                </c:pt>
              </c:strCache>
            </c:strRef>
          </c:tx>
          <c:spPr>
            <a:solidFill>
              <a:schemeClr val="accent6"/>
            </a:solidFill>
          </c:spPr>
          <c:cat>
            <c:strRef>
              <c:f>'Matlab-noMEMLAT'!$B$14:$H$14</c:f>
              <c:strCache>
                <c:ptCount val="6"/>
                <c:pt idx="1">
                  <c:v>Mean</c:v>
                </c:pt>
                <c:pt idx="5">
                  <c:v>Worst-Case</c:v>
                </c:pt>
              </c:strCache>
            </c:strRef>
          </c:cat>
          <c:val>
            <c:numRef>
              <c:f>'Matlab-noMEMLAT'!$B$21:$H$21</c:f>
              <c:numCache>
                <c:formatCode>General</c:formatCode>
                <c:ptCount val="7"/>
                <c:pt idx="0">
                  <c:v>7.9295264452631518</c:v>
                </c:pt>
                <c:pt idx="1">
                  <c:v>7.8760943742895169</c:v>
                </c:pt>
                <c:pt idx="2">
                  <c:v>7.8588363446575276</c:v>
                </c:pt>
                <c:pt idx="4">
                  <c:v>7.8078970057505401</c:v>
                </c:pt>
                <c:pt idx="5">
                  <c:v>7.5574270467024336</c:v>
                </c:pt>
                <c:pt idx="6">
                  <c:v>7.4833525905225811</c:v>
                </c:pt>
              </c:numCache>
            </c:numRef>
          </c:val>
        </c:ser>
        <c:dLbls/>
        <c:gapWidth val="42"/>
        <c:overlap val="100"/>
        <c:axId val="382398464"/>
        <c:axId val="382400000"/>
      </c:barChart>
      <c:catAx>
        <c:axId val="382398464"/>
        <c:scaling>
          <c:orientation val="minMax"/>
        </c:scaling>
        <c:axPos val="b"/>
        <c:tickLblPos val="nextTo"/>
        <c:txPr>
          <a:bodyPr rot="0"/>
          <a:lstStyle/>
          <a:p>
            <a:pPr>
              <a:defRPr sz="1600"/>
            </a:pPr>
            <a:endParaRPr lang="en-US"/>
          </a:p>
        </c:txPr>
        <c:crossAx val="382400000"/>
        <c:crosses val="autoZero"/>
        <c:auto val="1"/>
        <c:lblAlgn val="ctr"/>
        <c:lblOffset val="0"/>
      </c:catAx>
      <c:valAx>
        <c:axId val="382400000"/>
        <c:scaling>
          <c:orientation val="minMax"/>
          <c:max val="8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W-Speedup</a:t>
                </a:r>
              </a:p>
            </c:rich>
          </c:tx>
          <c:layout>
            <c:manualLayout>
              <c:xMode val="edge"/>
              <c:yMode val="edge"/>
              <c:x val="1.1453250720709103E-2"/>
              <c:y val="0.2511650937249870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82398464"/>
        <c:crosses val="autoZero"/>
        <c:crossBetween val="between"/>
      </c:valAx>
    </c:plotArea>
    <c:plotVisOnly val="1"/>
    <c:dispBlanksAs val="gap"/>
  </c:chart>
  <c:spPr>
    <a:ln w="38100">
      <a:solidFill>
        <a:schemeClr val="tx1"/>
      </a:solidFill>
    </a:ln>
  </c:spPr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Multithreaded</a:t>
            </a:r>
          </a:p>
        </c:rich>
      </c:tx>
    </c:title>
    <c:plotArea>
      <c:layout>
        <c:manualLayout>
          <c:layoutTarget val="inner"/>
          <c:xMode val="edge"/>
          <c:yMode val="edge"/>
          <c:x val="0.22916651406946201"/>
          <c:y val="0.10012504686914102"/>
          <c:w val="0.72819782701581215"/>
          <c:h val="0.64271034870641097"/>
        </c:manualLayout>
      </c:layout>
      <c:barChart>
        <c:barDir val="col"/>
        <c:grouping val="clustered"/>
        <c:ser>
          <c:idx val="0"/>
          <c:order val="0"/>
          <c:tx>
            <c:strRef>
              <c:f>Sheet1!$C$36</c:f>
              <c:strCache>
                <c:ptCount val="1"/>
                <c:pt idx="0">
                  <c:v>Buffered</c:v>
                </c:pt>
              </c:strCache>
            </c:strRef>
          </c:tx>
          <c:cat>
            <c:strRef>
              <c:f>Sheet1!$A$37:$A$42</c:f>
              <c:strCache>
                <c:ptCount val="6"/>
                <c:pt idx="0">
                  <c:v>luc</c:v>
                </c:pt>
                <c:pt idx="1">
                  <c:v>cholesky</c:v>
                </c:pt>
                <c:pt idx="2">
                  <c:v>radix</c:v>
                </c:pt>
                <c:pt idx="3">
                  <c:v>fft</c:v>
                </c:pt>
                <c:pt idx="4">
                  <c:v>lun</c:v>
                </c:pt>
                <c:pt idx="5">
                  <c:v>AVG</c:v>
                </c:pt>
              </c:strCache>
            </c:strRef>
          </c:cat>
          <c:val>
            <c:numRef>
              <c:f>Sheet1!$C$37:$C$42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Sheet1!$D$36</c:f>
              <c:strCache>
                <c:ptCount val="1"/>
                <c:pt idx="0">
                  <c:v>BLESS</c:v>
                </c:pt>
              </c:strCache>
            </c:strRef>
          </c:tx>
          <c:cat>
            <c:strRef>
              <c:f>Sheet1!$A$37:$A$42</c:f>
              <c:strCache>
                <c:ptCount val="6"/>
                <c:pt idx="0">
                  <c:v>luc</c:v>
                </c:pt>
                <c:pt idx="1">
                  <c:v>cholesky</c:v>
                </c:pt>
                <c:pt idx="2">
                  <c:v>radix</c:v>
                </c:pt>
                <c:pt idx="3">
                  <c:v>fft</c:v>
                </c:pt>
                <c:pt idx="4">
                  <c:v>lun</c:v>
                </c:pt>
                <c:pt idx="5">
                  <c:v>AVG</c:v>
                </c:pt>
              </c:strCache>
            </c:strRef>
          </c:cat>
          <c:val>
            <c:numRef>
              <c:f>Sheet1!$D$37:$D$42</c:f>
              <c:numCache>
                <c:formatCode>General</c:formatCode>
                <c:ptCount val="6"/>
                <c:pt idx="0">
                  <c:v>1.0028842903499866</c:v>
                </c:pt>
                <c:pt idx="1">
                  <c:v>1.0018330322199935</c:v>
                </c:pt>
                <c:pt idx="2">
                  <c:v>0.98946954153999789</c:v>
                </c:pt>
                <c:pt idx="3">
                  <c:v>0.98772435845600004</c:v>
                </c:pt>
                <c:pt idx="4">
                  <c:v>1.00527006279</c:v>
                </c:pt>
                <c:pt idx="5">
                  <c:v>0.9974362570719999</c:v>
                </c:pt>
              </c:numCache>
            </c:numRef>
          </c:val>
        </c:ser>
        <c:ser>
          <c:idx val="2"/>
          <c:order val="2"/>
          <c:tx>
            <c:strRef>
              <c:f>Sheet1!$E$36</c:f>
              <c:strCache>
                <c:ptCount val="1"/>
                <c:pt idx="0">
                  <c:v>CHIPPER</c:v>
                </c:pt>
              </c:strCache>
            </c:strRef>
          </c:tx>
          <c:cat>
            <c:strRef>
              <c:f>Sheet1!$A$37:$A$42</c:f>
              <c:strCache>
                <c:ptCount val="6"/>
                <c:pt idx="0">
                  <c:v>luc</c:v>
                </c:pt>
                <c:pt idx="1">
                  <c:v>cholesky</c:v>
                </c:pt>
                <c:pt idx="2">
                  <c:v>radix</c:v>
                </c:pt>
                <c:pt idx="3">
                  <c:v>fft</c:v>
                </c:pt>
                <c:pt idx="4">
                  <c:v>lun</c:v>
                </c:pt>
                <c:pt idx="5">
                  <c:v>AVG</c:v>
                </c:pt>
              </c:strCache>
            </c:strRef>
          </c:cat>
          <c:val>
            <c:numRef>
              <c:f>Sheet1!$E$37:$E$42</c:f>
              <c:numCache>
                <c:formatCode>General</c:formatCode>
                <c:ptCount val="6"/>
                <c:pt idx="0">
                  <c:v>1.0018355672499948</c:v>
                </c:pt>
                <c:pt idx="1">
                  <c:v>1.0011642064099866</c:v>
                </c:pt>
                <c:pt idx="2">
                  <c:v>0.97235981304800423</c:v>
                </c:pt>
                <c:pt idx="3">
                  <c:v>0.96885297069400211</c:v>
                </c:pt>
                <c:pt idx="4">
                  <c:v>0.96258957278400004</c:v>
                </c:pt>
                <c:pt idx="5">
                  <c:v>0.98136042603699991</c:v>
                </c:pt>
              </c:numCache>
            </c:numRef>
          </c:val>
        </c:ser>
        <c:dLbls/>
        <c:axId val="381803136"/>
        <c:axId val="382660992"/>
      </c:barChart>
      <c:catAx>
        <c:axId val="38180313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382660992"/>
        <c:crosses val="autoZero"/>
        <c:auto val="1"/>
        <c:lblAlgn val="ctr"/>
        <c:lblOffset val="100"/>
      </c:catAx>
      <c:valAx>
        <c:axId val="382660992"/>
        <c:scaling>
          <c:orientation val="minMax"/>
          <c:max val="1.1000000000000001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Speedup (Normalized)</a:t>
                </a:r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81803136"/>
        <c:crosses val="autoZero"/>
        <c:crossBetween val="between"/>
        <c:majorUnit val="0.2"/>
      </c:valAx>
    </c:plotArea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6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0.17537</cdr:x>
      <cdr:y>0.89425</cdr:y>
    </cdr:from>
    <cdr:to>
      <cdr:x>0.34159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7128" y="2421039"/>
          <a:ext cx="907200" cy="284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</a:t>
          </a:r>
          <a:r>
            <a:rPr lang="en-US" sz="1200" b="1" baseline="0" dirty="0" smtClean="0"/>
            <a:t>8x </a:t>
          </a:r>
          <a:r>
            <a:rPr lang="en-US" sz="1200" b="1" baseline="0" dirty="0" err="1" smtClean="0"/>
            <a:t>milc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0.47945</cdr:x>
      <cdr:y>0.896</cdr:y>
    </cdr:from>
    <cdr:to>
      <cdr:x>0.64567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16733" y="2416224"/>
          <a:ext cx="907200" cy="279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milc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0.78291</cdr:x>
      <cdr:y>0.9078</cdr:y>
    </cdr:from>
    <cdr:to>
      <cdr:x>0.94913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272993" y="2438401"/>
          <a:ext cx="907199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8x8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milc</a:t>
          </a:r>
          <a:endParaRPr lang="en-US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0.45343</cdr:x>
      <cdr:y>0.90511</cdr:y>
    </cdr:from>
    <cdr:to>
      <cdr:x>0.65729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457451" y="2381251"/>
          <a:ext cx="1104900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milc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0.75281</cdr:x>
      <cdr:y>0.90581</cdr:y>
    </cdr:from>
    <cdr:to>
      <cdr:x>0.95958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80013" y="2400300"/>
          <a:ext cx="1120637" cy="245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8x8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milc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0.15436</cdr:x>
      <cdr:y>0.90511</cdr:y>
    </cdr:from>
    <cdr:to>
      <cdr:x>0.35822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36579" y="2402732"/>
          <a:ext cx="1104866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</a:t>
          </a:r>
          <a:r>
            <a:rPr lang="en-US" sz="1200" b="1" dirty="0" smtClean="0"/>
            <a:t>8x </a:t>
          </a:r>
          <a:r>
            <a:rPr lang="en-US" sz="1200" b="1" dirty="0" err="1" smtClean="0"/>
            <a:t>milc</a:t>
          </a:r>
          <a:endParaRPr lang="en-US" sz="1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0.17537</cdr:x>
      <cdr:y>0.89425</cdr:y>
    </cdr:from>
    <cdr:to>
      <cdr:x>0.34159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7128" y="2421039"/>
          <a:ext cx="907200" cy="284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</a:t>
          </a:r>
          <a:r>
            <a:rPr lang="en-US" sz="1200" b="1" baseline="0" dirty="0" smtClean="0"/>
            <a:t>8x </a:t>
          </a:r>
          <a:r>
            <a:rPr lang="en-US" sz="1200" b="1" baseline="0" dirty="0" err="1" smtClean="0"/>
            <a:t>milc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0.47945</cdr:x>
      <cdr:y>0.896</cdr:y>
    </cdr:from>
    <cdr:to>
      <cdr:x>0.64567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16733" y="2416224"/>
          <a:ext cx="907200" cy="279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milc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0.78291</cdr:x>
      <cdr:y>0.9078</cdr:y>
    </cdr:from>
    <cdr:to>
      <cdr:x>0.94913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272993" y="2438401"/>
          <a:ext cx="907199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8x8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milc</a:t>
          </a:r>
          <a:endParaRPr lang="en-US" sz="1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0.12746</cdr:x>
      <cdr:y>0.90775</cdr:y>
    </cdr:from>
    <cdr:to>
      <cdr:x>0.32337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0815" y="2409825"/>
          <a:ext cx="1061786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8 </a:t>
          </a:r>
          <a:r>
            <a:rPr lang="en-US" sz="1200" b="1" baseline="0" dirty="0" smtClean="0"/>
            <a:t>8x </a:t>
          </a:r>
          <a:r>
            <a:rPr lang="en-US" sz="1200" b="1" baseline="0" dirty="0" err="1" smtClean="0"/>
            <a:t>milc</a:t>
          </a:r>
          <a:r>
            <a:rPr lang="en-US" sz="1200" b="1" baseline="0" dirty="0" smtClean="0"/>
            <a:t> 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0.45343</cdr:x>
      <cdr:y>0.90511</cdr:y>
    </cdr:from>
    <cdr:to>
      <cdr:x>0.65729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457451" y="2381251"/>
          <a:ext cx="1104900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milc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0.75281</cdr:x>
      <cdr:y>0.90581</cdr:y>
    </cdr:from>
    <cdr:to>
      <cdr:x>0.95958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80013" y="2400300"/>
          <a:ext cx="1120637" cy="245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8x8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milc</a:t>
          </a:r>
          <a:endParaRPr lang="en-US" sz="12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0.17537</cdr:x>
      <cdr:y>0.89425</cdr:y>
    </cdr:from>
    <cdr:to>
      <cdr:x>0.34159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7128" y="2421039"/>
          <a:ext cx="907200" cy="284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</a:t>
          </a:r>
          <a:r>
            <a:rPr lang="en-US" sz="1200" b="1" baseline="0" dirty="0" smtClean="0"/>
            <a:t>8x </a:t>
          </a:r>
          <a:r>
            <a:rPr lang="en-US" sz="1200" b="1" baseline="0" dirty="0" err="1" smtClean="0"/>
            <a:t>matlab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0.47945</cdr:x>
      <cdr:y>0.896</cdr:y>
    </cdr:from>
    <cdr:to>
      <cdr:x>0.64567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16733" y="2416224"/>
          <a:ext cx="907200" cy="279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matlab</a:t>
          </a:r>
          <a:endParaRPr lang="en-US" sz="1200" b="1" dirty="0" smtClean="0"/>
        </a:p>
        <a:p xmlns:a="http://schemas.openxmlformats.org/drawingml/2006/main">
          <a:pPr algn="ctr"/>
          <a:endParaRPr lang="en-US" sz="1200" b="1" dirty="0"/>
        </a:p>
      </cdr:txBody>
    </cdr:sp>
  </cdr:relSizeAnchor>
  <cdr:relSizeAnchor xmlns:cdr="http://schemas.openxmlformats.org/drawingml/2006/chartDrawing">
    <cdr:from>
      <cdr:x>0.78291</cdr:x>
      <cdr:y>0.9078</cdr:y>
    </cdr:from>
    <cdr:to>
      <cdr:x>0.94913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272993" y="2438401"/>
          <a:ext cx="907199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8x8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matlab</a:t>
          </a:r>
          <a:endParaRPr lang="en-US" sz="12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0.58731</cdr:x>
      <cdr:y>0.49942</cdr:y>
    </cdr:from>
    <cdr:to>
      <cdr:x>0.85298</cdr:x>
      <cdr:y>0.77786</cdr:y>
    </cdr:to>
    <cdr:grpSp>
      <cdr:nvGrpSpPr>
        <cdr:cNvPr id="6" name="Group 5"/>
        <cdr:cNvGrpSpPr/>
      </cdr:nvGrpSpPr>
      <cdr:grpSpPr>
        <a:xfrm xmlns:a="http://schemas.openxmlformats.org/drawingml/2006/main">
          <a:off x="2441837" y="1216993"/>
          <a:ext cx="1104566" cy="678506"/>
          <a:chOff x="5584146" y="5115581"/>
          <a:chExt cx="1104499" cy="678647"/>
        </a:xfrm>
      </cdr:grpSpPr>
      <cdr:sp macro="" textlink="">
        <cdr:nvSpPr>
          <cdr:cNvPr id="7" name="TextBox 39"/>
          <cdr:cNvSpPr txBox="1"/>
        </cdr:nvSpPr>
        <cdr:spPr>
          <a:xfrm xmlns:a="http://schemas.openxmlformats.org/drawingml/2006/main" rot="16200000">
            <a:off x="5911174" y="5387740"/>
            <a:ext cx="463588" cy="27699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 xmlns:a="http://schemas.openxmlformats.org/drawingml/2006/main">
            <a:r>
              <a:rPr lang="en-US" sz="1200" dirty="0" smtClean="0"/>
              <a:t>FLIT</a:t>
            </a:r>
            <a:endParaRPr lang="en-US" sz="1200" dirty="0"/>
          </a:p>
        </cdr:txBody>
      </cdr:sp>
      <cdr:sp macro="" textlink="">
        <cdr:nvSpPr>
          <cdr:cNvPr id="8" name="TextBox 40"/>
          <cdr:cNvSpPr txBox="1"/>
        </cdr:nvSpPr>
        <cdr:spPr>
          <a:xfrm xmlns:a="http://schemas.openxmlformats.org/drawingml/2006/main" rot="16200000">
            <a:off x="6210822" y="5316405"/>
            <a:ext cx="678647" cy="27699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 xmlns:a="http://schemas.openxmlformats.org/drawingml/2006/main">
            <a:r>
              <a:rPr lang="en-US" sz="1200" dirty="0" smtClean="0"/>
              <a:t>WORM</a:t>
            </a:r>
            <a:endParaRPr lang="en-US" sz="1200" dirty="0"/>
          </a:p>
        </cdr:txBody>
      </cdr:sp>
      <cdr:sp macro="" textlink="">
        <cdr:nvSpPr>
          <cdr:cNvPr id="9" name="TextBox 41"/>
          <cdr:cNvSpPr txBox="1"/>
        </cdr:nvSpPr>
        <cdr:spPr>
          <a:xfrm xmlns:a="http://schemas.openxmlformats.org/drawingml/2006/main" rot="16200000">
            <a:off x="5460459" y="5365045"/>
            <a:ext cx="524374" cy="27699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 xmlns:a="http://schemas.openxmlformats.org/drawingml/2006/main">
            <a:r>
              <a:rPr lang="en-US" sz="1200" dirty="0" smtClean="0"/>
              <a:t>BASE</a:t>
            </a:r>
            <a:endParaRPr lang="en-US" sz="1200" dirty="0"/>
          </a:p>
        </cdr:txBody>
      </cdr:sp>
    </cdr:grp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0.79915</cdr:x>
      <cdr:y>0.46199</cdr:y>
    </cdr:from>
    <cdr:to>
      <cdr:x>0.94444</cdr:x>
      <cdr:y>0.54971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24700" y="2006600"/>
          <a:ext cx="12954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smtClean="0"/>
            <a:t>(Side Buffer)</a:t>
          </a:r>
          <a:endParaRPr lang="en-US" sz="2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A2D1AEF-2E53-B84B-B2F6-40F5BE298707}" type="datetime1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DC5EB3D-192B-5349-B2B4-BD83C314E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4360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13D9DC17-EE9A-D741-965C-EBCD91907068}" type="datetime1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D3AD6CDF-81BF-CF42-B3CE-5BBCB2B08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6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7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 defTabSz="91117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 defTabSz="91117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 defTabSz="91117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 defTabSz="91117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defTabSz="9111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defTabSz="9111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defTabSz="9111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defTabSz="9111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067F3B-8EE4-074B-B60C-8281764CC4EC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2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02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739AA6-1C60-E14D-AA86-B5161DDA249A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65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932520D-473C-7540-A132-2BB498C18348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159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Name: 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phd</a:t>
            </a:r>
            <a:r>
              <a:rPr lang="en-US" baseline="0" dirty="0" smtClean="0"/>
              <a:t> student from CMU</a:t>
            </a:r>
          </a:p>
          <a:p>
            <a:r>
              <a:rPr lang="en-US" baseline="0" dirty="0" err="1" smtClean="0"/>
              <a:t>Ttitle</a:t>
            </a:r>
            <a:endParaRPr lang="en-US" baseline="0" dirty="0" smtClean="0"/>
          </a:p>
          <a:p>
            <a:r>
              <a:rPr lang="en-US" baseline="0" dirty="0" smtClean="0"/>
              <a:t>collaborative work done with </a:t>
            </a:r>
            <a:r>
              <a:rPr lang="en-US" baseline="0" dirty="0" err="1" smtClean="0"/>
              <a:t>rachata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chris</a:t>
            </a:r>
            <a:r>
              <a:rPr lang="en-US" baseline="0" dirty="0" smtClean="0"/>
              <a:t>, and Dr. </a:t>
            </a:r>
            <a:r>
              <a:rPr lang="en-US" baseline="0" dirty="0" err="1" smtClean="0"/>
              <a:t>Onur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Mutlu</a:t>
            </a:r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Here is a one slide summary</a:t>
            </a:r>
            <a:r>
              <a:rPr lang="en-US" sz="1200" baseline="0" dirty="0" smtClean="0"/>
              <a:t> of </a:t>
            </a:r>
            <a:r>
              <a:rPr lang="en-US" sz="1200" b="1" baseline="0" dirty="0" smtClean="0"/>
              <a:t>what I’ll present today</a:t>
            </a:r>
          </a:p>
          <a:p>
            <a:r>
              <a:rPr lang="en-US" sz="1200" baseline="0" dirty="0" smtClean="0"/>
              <a:t>One major problems is that packets … which causes congestion. </a:t>
            </a:r>
            <a:r>
              <a:rPr lang="en-US" sz="1200" b="1" baseline="0" dirty="0" smtClean="0"/>
              <a:t>As a result, this reduces system performance due to increased network latency.</a:t>
            </a:r>
          </a:p>
          <a:p>
            <a:endParaRPr lang="en-US" sz="1200" baseline="0" dirty="0" smtClean="0"/>
          </a:p>
          <a:p>
            <a:r>
              <a:rPr lang="en-US" sz="1200" dirty="0" smtClean="0"/>
              <a:t>We make two </a:t>
            </a:r>
            <a:r>
              <a:rPr lang="en-US" sz="1200" baseline="0" dirty="0" smtClean="0"/>
              <a:t>key observations in this work:</a:t>
            </a:r>
          </a:p>
          <a:p>
            <a:r>
              <a:rPr lang="en-US" sz="1200" baseline="0" dirty="0" smtClean="0"/>
              <a:t>First, some apps are more </a:t>
            </a:r>
            <a:r>
              <a:rPr lang="en-US" sz="1200" baseline="0" dirty="0" err="1" smtClean="0"/>
              <a:t>sen</a:t>
            </a:r>
            <a:r>
              <a:rPr lang="en-US" sz="1200" baseline="0" dirty="0" smtClean="0"/>
              <a:t> to network latency than others</a:t>
            </a:r>
          </a:p>
          <a:p>
            <a:r>
              <a:rPr lang="en-US" sz="1200" baseline="0" dirty="0" smtClean="0"/>
              <a:t>Second, apps ……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Based on these two key observations, we develop a new </a:t>
            </a:r>
            <a:r>
              <a:rPr lang="en-US" sz="1200" b="1" baseline="0" dirty="0" smtClean="0"/>
              <a:t>source throttling mechanism </a:t>
            </a:r>
            <a:r>
              <a:rPr lang="en-US" sz="1200" baseline="0" dirty="0" smtClean="0"/>
              <a:t>called HAT </a:t>
            </a:r>
            <a:r>
              <a:rPr lang="en-US" sz="1200" b="1" baseline="0" dirty="0" smtClean="0"/>
              <a:t>to mitigate the detrimental effect of congestion</a:t>
            </a:r>
            <a:r>
              <a:rPr lang="en-US" sz="1200" baseline="0" dirty="0" smtClean="0"/>
              <a:t>. </a:t>
            </a:r>
          </a:p>
          <a:p>
            <a:r>
              <a:rPr lang="en-US" sz="1200" baseline="0" dirty="0" smtClean="0"/>
              <a:t>It has two key components:</a:t>
            </a:r>
          </a:p>
          <a:p>
            <a:r>
              <a:rPr lang="en-US" sz="1200" baseline="0" dirty="0" smtClean="0"/>
              <a:t>First, HAT performs app-aware source throttling, </a:t>
            </a:r>
            <a:r>
              <a:rPr lang="en-US" sz="1200" b="1" baseline="0" dirty="0" smtClean="0"/>
              <a:t>which selectively throttles certain applications.</a:t>
            </a:r>
          </a:p>
          <a:p>
            <a:r>
              <a:rPr lang="en-US" sz="1200" baseline="0" dirty="0" smtClean="0"/>
              <a:t>Second, </a:t>
            </a:r>
            <a:r>
              <a:rPr lang="en-US" sz="1200" b="1" baseline="0" dirty="0" smtClean="0"/>
              <a:t>BLUE</a:t>
            </a:r>
            <a:r>
              <a:rPr lang="en-US" sz="1200" b="0" baseline="0" dirty="0" smtClean="0"/>
              <a:t>, which dynamically adjusts throttling rate to achieve high </a:t>
            </a:r>
            <a:r>
              <a:rPr lang="en-US" sz="1200" b="0" baseline="0" dirty="0" err="1" smtClean="0"/>
              <a:t>perf</a:t>
            </a:r>
            <a:endParaRPr lang="en-US" sz="1200" baseline="0" dirty="0" smtClean="0"/>
          </a:p>
          <a:p>
            <a:endParaRPr lang="en-US" sz="1200" baseline="0" dirty="0" smtClean="0"/>
          </a:p>
          <a:p>
            <a:r>
              <a:rPr lang="en-US" sz="1200" baseline="0" dirty="0" smtClean="0"/>
              <a:t>Our evaluation shows that HAT improves </a:t>
            </a:r>
            <a:r>
              <a:rPr lang="en-US" sz="1200" baseline="0" dirty="0" err="1" smtClean="0"/>
              <a:t>perf</a:t>
            </a:r>
            <a:r>
              <a:rPr lang="en-US" sz="1200" baseline="0" dirty="0" smtClean="0"/>
              <a:t>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the outline for the talk.</a:t>
            </a:r>
          </a:p>
          <a:p>
            <a:endParaRPr lang="en-US" dirty="0" smtClean="0"/>
          </a:p>
          <a:p>
            <a:r>
              <a:rPr lang="en-US" baseline="0" dirty="0" smtClean="0"/>
              <a:t>I’ve briefly talked about some background on </a:t>
            </a:r>
            <a:r>
              <a:rPr lang="en-US" baseline="0" dirty="0" err="1" smtClean="0"/>
              <a:t>nocs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 I’ll talk about the motivation and key idea of our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multi-core</a:t>
            </a:r>
            <a:r>
              <a:rPr lang="en-US" baseline="0" dirty="0" smtClean="0"/>
              <a:t> processors, interconnect serves as a communication substrate for cores, caches, …. </a:t>
            </a:r>
          </a:p>
          <a:p>
            <a:r>
              <a:rPr lang="en-US" baseline="0" dirty="0" smtClean="0"/>
              <a:t>However as core count continues to increase, conventional interconnects such as busses and </a:t>
            </a:r>
            <a:r>
              <a:rPr lang="en-US" baseline="0" dirty="0" err="1" smtClean="0"/>
              <a:t>crossbards</a:t>
            </a:r>
            <a:r>
              <a:rPr lang="en-US" baseline="0" dirty="0" smtClean="0"/>
              <a:t> no longer scale adequately.</a:t>
            </a:r>
          </a:p>
          <a:p>
            <a:r>
              <a:rPr lang="en-US" b="1" baseline="0" dirty="0" smtClean="0"/>
              <a:t>The commonly proposed solution is on-chip network, which allows cores to communicate with a packet switched substrate.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is a figure showing an on-chip network that uses a 2d-mesh topology which </a:t>
            </a:r>
          </a:p>
          <a:p>
            <a:r>
              <a:rPr lang="en-US" baseline="0" dirty="0" smtClean="0"/>
              <a:t>Is commonly used due to its low layout complexity.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most multi-core systems, </a:t>
            </a:r>
            <a:r>
              <a:rPr lang="en-US" baseline="0" dirty="0" err="1" smtClean="0"/>
              <a:t>NoC</a:t>
            </a:r>
            <a:r>
              <a:rPr lang="en-US" baseline="0" dirty="0" smtClean="0"/>
              <a:t> primarily serves cache misses and memory requests.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conventional router design for an on-chip network often have input buffers to hold ….</a:t>
            </a:r>
          </a:p>
          <a:p>
            <a:r>
              <a:rPr lang="en-US" baseline="0" dirty="0" smtClean="0"/>
              <a:t>Alternatively, some other router designs have proposed eliminating these buffers and instead deflect contending packets to different links.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In</a:t>
            </a:r>
            <a:r>
              <a:rPr lang="en-US" sz="1200" baseline="0" dirty="0" smtClean="0"/>
              <a:t> modern </a:t>
            </a:r>
            <a:r>
              <a:rPr lang="en-US" sz="1200" baseline="0" dirty="0" err="1" smtClean="0"/>
              <a:t>multicore</a:t>
            </a:r>
            <a:r>
              <a:rPr lang="en-US" sz="1200" baseline="0" dirty="0" smtClean="0"/>
              <a:t> systems, </a:t>
            </a:r>
            <a:r>
              <a:rPr lang="en-US" sz="1200" baseline="0" dirty="0" err="1" smtClean="0"/>
              <a:t>NoC</a:t>
            </a:r>
            <a:r>
              <a:rPr lang="en-US" sz="1200" baseline="0" dirty="0" smtClean="0"/>
              <a:t> has limited shared resources due to various design constraints, such as power, chip area and timing.</a:t>
            </a:r>
          </a:p>
          <a:p>
            <a:r>
              <a:rPr lang="en-US" sz="1200" b="1" baseline="0" dirty="0" smtClean="0"/>
              <a:t>Therefore, </a:t>
            </a:r>
            <a:r>
              <a:rPr lang="en-US" sz="1200" b="1" baseline="0" dirty="0" err="1" smtClean="0"/>
              <a:t>Noc</a:t>
            </a:r>
            <a:r>
              <a:rPr lang="en-US" sz="1200" b="1" baseline="0" dirty="0" smtClean="0"/>
              <a:t> will sometimes experience network congestion when there is a large amount of traffic.</a:t>
            </a:r>
          </a:p>
          <a:p>
            <a:r>
              <a:rPr lang="en-US" sz="1200" baseline="0" dirty="0" smtClean="0"/>
              <a:t> </a:t>
            </a:r>
          </a:p>
          <a:p>
            <a:r>
              <a:rPr lang="en-US" sz="1200" baseline="0" dirty="0" smtClean="0"/>
              <a:t>Network congestion reduces network throughput, and hence application performance.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Here is a quick illustration on showing how congestion can occur in a network. Four different nodes send their packets (the red packets) to a central node.</a:t>
            </a:r>
          </a:p>
          <a:p>
            <a:r>
              <a:rPr lang="en-US" sz="1200" baseline="0" dirty="0" smtClean="0"/>
              <a:t>since there is no free output link at the central node, the yellow packet cannot be injected into the network, which produces congestion.</a:t>
            </a:r>
          </a:p>
          <a:p>
            <a:endParaRPr lang="en-US" sz="1200" baseline="0" dirty="0" smtClean="0"/>
          </a:p>
          <a:p>
            <a:r>
              <a:rPr lang="en-US" sz="1200" dirty="0" smtClean="0"/>
              <a:t>------------------------------------------------------------------------------------------------</a:t>
            </a:r>
          </a:p>
          <a:p>
            <a:r>
              <a:rPr lang="en-US" sz="1200" b="1" dirty="0" smtClean="0"/>
              <a:t>Injection only when output link is free</a:t>
            </a:r>
            <a:r>
              <a:rPr lang="en-US" sz="1200" b="1" baseline="0" dirty="0" smtClean="0"/>
              <a:t>. Put this in the slide?</a:t>
            </a:r>
          </a:p>
          <a:p>
            <a:r>
              <a:rPr lang="en-US" sz="1200" b="1" baseline="0" dirty="0" smtClean="0"/>
              <a:t>Network congestion has detrimental an effect on the system performance.</a:t>
            </a:r>
          </a:p>
          <a:p>
            <a:endParaRPr lang="en-US" sz="1200" b="1" baseline="0" dirty="0" smtClean="0"/>
          </a:p>
          <a:p>
            <a:r>
              <a:rPr lang="en-US" sz="1200" b="1" baseline="0" dirty="0" smtClean="0"/>
              <a:t>--------------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/>
              <a:t>Content: </a:t>
            </a:r>
            <a:r>
              <a:rPr lang="en-US" sz="1200" b="1" dirty="0" smtClean="0">
                <a:solidFill>
                  <a:srgbClr val="FF0000"/>
                </a:solidFill>
              </a:rPr>
              <a:t>Higher network load leads to more congestion</a:t>
            </a:r>
          </a:p>
          <a:p>
            <a:endParaRPr lang="en-US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work, our goal</a:t>
            </a:r>
            <a:r>
              <a:rPr lang="en-US" baseline="0" dirty="0" smtClean="0"/>
              <a:t> is to improve application performance in a highly congested </a:t>
            </a:r>
            <a:r>
              <a:rPr lang="en-US" baseline="0" dirty="0" err="1" smtClean="0"/>
              <a:t>noc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achieve this, we observe that reducing network load leads to lower network congestion, hence improving performance.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reduce network load, we take the approach of source throttling, which temporarily delays new traffic injection.</a:t>
            </a:r>
          </a:p>
          <a:p>
            <a:r>
              <a:rPr lang="en-US" baseline="0" dirty="0" smtClean="0"/>
              <a:t> Although packet injections are delayed due to throttling, performance can still be improved </a:t>
            </a:r>
            <a:r>
              <a:rPr lang="en-US" baseline="0" dirty="0" err="1" smtClean="0"/>
              <a:t>b/c</a:t>
            </a:r>
            <a:r>
              <a:rPr lang="en-US" baseline="0" dirty="0" smtClean="0"/>
              <a:t> of less congestion in the network.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naïve</a:t>
            </a:r>
            <a:r>
              <a:rPr lang="en-US" baseline="0" dirty="0" smtClean="0"/>
              <a:t> way of source throttling is to block injection of every node. However, this does not work well. </a:t>
            </a:r>
          </a:p>
          <a:p>
            <a:r>
              <a:rPr lang="en-US" baseline="0" dirty="0" smtClean="0"/>
              <a:t>Now we will go through some key observations on how to design high-performance source throttling mechanism.</a:t>
            </a:r>
            <a:endParaRPr lang="en-US" sz="1600" baseline="0" dirty="0" smtClean="0"/>
          </a:p>
          <a:p>
            <a:endParaRPr lang="en-US" sz="1600" baseline="0" dirty="0" smtClean="0"/>
          </a:p>
          <a:p>
            <a:pPr marL="228600" indent="-228600">
              <a:buNone/>
            </a:pPr>
            <a:endParaRPr lang="en-US" b="1" dirty="0" smtClean="0"/>
          </a:p>
          <a:p>
            <a:pPr marL="228600" indent="-228600">
              <a:buNone/>
            </a:pPr>
            <a:r>
              <a:rPr lang="en-US" b="1" dirty="0" smtClean="0"/>
              <a:t>Soft throttling:</a:t>
            </a:r>
            <a:r>
              <a:rPr lang="en-US" dirty="0" smtClean="0"/>
              <a:t> inject with non-zero probability</a:t>
            </a:r>
          </a:p>
          <a:p>
            <a:pPr marL="228600" indent="-228600">
              <a:buNone/>
            </a:pPr>
            <a:r>
              <a:rPr lang="en-US" b="1" dirty="0" smtClean="0"/>
              <a:t>Throttling rate:</a:t>
            </a:r>
            <a:r>
              <a:rPr lang="en-US" dirty="0" smtClean="0"/>
              <a:t> </a:t>
            </a:r>
            <a:r>
              <a:rPr lang="en-US" sz="2200" dirty="0" smtClean="0"/>
              <a:t>0% (</a:t>
            </a:r>
            <a:r>
              <a:rPr lang="en-US" sz="2200" dirty="0" err="1" smtClean="0"/>
              <a:t>unthrottled</a:t>
            </a:r>
            <a:r>
              <a:rPr lang="en-US" sz="2200" dirty="0" smtClean="0"/>
              <a:t>) &lt;-&gt; 100% (fully blocked)</a:t>
            </a:r>
          </a:p>
          <a:p>
            <a:r>
              <a:rPr lang="en-US" sz="2400" b="1" baseline="0" dirty="0" smtClean="0"/>
              <a:t>Key question:</a:t>
            </a:r>
          </a:p>
          <a:p>
            <a:pPr marL="228600" indent="-228600">
              <a:buAutoNum type="arabicPeriod"/>
            </a:pPr>
            <a:r>
              <a:rPr lang="en-US" sz="2400" baseline="0" dirty="0" smtClean="0"/>
              <a:t>Which application to throttle?</a:t>
            </a:r>
          </a:p>
          <a:p>
            <a:pPr marL="228600" indent="-228600">
              <a:buAutoNum type="arabicPeriod"/>
            </a:pPr>
            <a:r>
              <a:rPr lang="en-US" sz="2400" baseline="0" dirty="0" smtClean="0"/>
              <a:t>How aggressive do we throttle them?</a:t>
            </a:r>
          </a:p>
          <a:p>
            <a:pPr marL="228600" indent="-228600">
              <a:buNone/>
            </a:pPr>
            <a:endParaRPr lang="en-US" sz="2200" dirty="0" smtClean="0"/>
          </a:p>
          <a:p>
            <a:pPr marL="228600" indent="-228600">
              <a:buAutoNum type="arabicPeriod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Our</a:t>
            </a:r>
            <a:r>
              <a:rPr lang="en-US" b="1" baseline="0" dirty="0" smtClean="0"/>
              <a:t> first key observation is that different apps…..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To illustrate this point,</a:t>
            </a:r>
            <a:r>
              <a:rPr lang="en-US" baseline="0" dirty="0" smtClean="0"/>
              <a:t> </a:t>
            </a:r>
            <a:r>
              <a:rPr lang="en-US" b="1" baseline="0" dirty="0" smtClean="0"/>
              <a:t>we set up </a:t>
            </a:r>
            <a:r>
              <a:rPr lang="en-US" baseline="0" dirty="0" smtClean="0"/>
              <a:t>an experiment with a 16-node system running 8 copies </a:t>
            </a:r>
            <a:r>
              <a:rPr lang="en-US" b="1" baseline="0" dirty="0" smtClean="0"/>
              <a:t>of </a:t>
            </a:r>
            <a:r>
              <a:rPr lang="en-US" b="1" baseline="0" dirty="0" err="1" smtClean="0"/>
              <a:t>gromacs</a:t>
            </a:r>
            <a:r>
              <a:rPr lang="en-US" b="1" baseline="0" dirty="0" smtClean="0"/>
              <a:t>, which is a network-non-intensive </a:t>
            </a:r>
            <a:r>
              <a:rPr lang="en-US" baseline="0" dirty="0" smtClean="0"/>
              <a:t>spec benchmark, </a:t>
            </a:r>
          </a:p>
          <a:p>
            <a:r>
              <a:rPr lang="en-US" b="1" baseline="0" dirty="0" smtClean="0"/>
              <a:t>and 8 copies of </a:t>
            </a:r>
            <a:r>
              <a:rPr lang="en-US" b="1" baseline="0" dirty="0" err="1" smtClean="0"/>
              <a:t>mcf</a:t>
            </a:r>
            <a:r>
              <a:rPr lang="en-US" b="1" baseline="0" dirty="0" smtClean="0"/>
              <a:t>, which is a network-intensive</a:t>
            </a:r>
            <a:r>
              <a:rPr lang="en-US" baseline="0" dirty="0" smtClean="0"/>
              <a:t> spec benchmark. </a:t>
            </a:r>
          </a:p>
          <a:p>
            <a:r>
              <a:rPr lang="en-US" baseline="0" dirty="0" smtClean="0"/>
              <a:t>The figure shows the performance of this workload when different app is throttled at </a:t>
            </a:r>
            <a:r>
              <a:rPr lang="en-US" b="1" baseline="0" dirty="0" smtClean="0"/>
              <a:t>a fixed throttling rate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blue bar corresponds to throttling only </a:t>
            </a:r>
            <a:r>
              <a:rPr lang="en-US" baseline="0" dirty="0" err="1" smtClean="0"/>
              <a:t>gromcas</a:t>
            </a:r>
            <a:endParaRPr lang="en-US" baseline="0" dirty="0" smtClean="0"/>
          </a:p>
          <a:p>
            <a:r>
              <a:rPr lang="en-US" baseline="0" dirty="0" smtClean="0"/>
              <a:t>and the red bar corresponds to throttling only </a:t>
            </a:r>
            <a:r>
              <a:rPr lang="en-US" baseline="0" dirty="0" err="1" smtClean="0"/>
              <a:t>mcf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yaxis</a:t>
            </a:r>
            <a:r>
              <a:rPr lang="en-US" baseline="0" dirty="0" smtClean="0"/>
              <a:t> indicate normalized performance to the baseline without throttling. 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xaxis</a:t>
            </a:r>
            <a:r>
              <a:rPr lang="en-US" baseline="0" dirty="0" smtClean="0"/>
              <a:t> shows three throughput measurements</a:t>
            </a:r>
          </a:p>
          <a:p>
            <a:endParaRPr lang="en-US" baseline="0" dirty="0" smtClean="0"/>
          </a:p>
          <a:p>
            <a:r>
              <a:rPr lang="en-US" dirty="0" smtClean="0"/>
              <a:t>The figure shows that when</a:t>
            </a:r>
            <a:r>
              <a:rPr lang="en-US" b="1" baseline="0" dirty="0" smtClean="0"/>
              <a:t> ONLY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gromacs</a:t>
            </a:r>
            <a:r>
              <a:rPr lang="en-US" baseline="0" dirty="0" smtClean="0"/>
              <a:t> is throttled, the average system performance actually decreases by 2%,</a:t>
            </a:r>
          </a:p>
          <a:p>
            <a:r>
              <a:rPr lang="en-US" baseline="0" dirty="0" smtClean="0"/>
              <a:t>On the other hand, when </a:t>
            </a:r>
            <a:r>
              <a:rPr lang="en-US" baseline="0" dirty="0" err="1" smtClean="0"/>
              <a:t>mcf</a:t>
            </a:r>
            <a:r>
              <a:rPr lang="en-US" baseline="0" dirty="0" smtClean="0"/>
              <a:t> is throttled the average </a:t>
            </a:r>
            <a:r>
              <a:rPr lang="en-US" baseline="0" dirty="0" err="1" smtClean="0"/>
              <a:t>perf</a:t>
            </a:r>
            <a:r>
              <a:rPr lang="en-US" baseline="0" dirty="0" smtClean="0"/>
              <a:t> increases by 9%. </a:t>
            </a:r>
          </a:p>
          <a:p>
            <a:r>
              <a:rPr lang="en-US" baseline="0" dirty="0" smtClean="0"/>
              <a:t>This is because throttling </a:t>
            </a:r>
            <a:r>
              <a:rPr lang="en-US" baseline="0" dirty="0" err="1" smtClean="0"/>
              <a:t>mcf</a:t>
            </a:r>
            <a:r>
              <a:rPr lang="en-US" baseline="0" dirty="0" smtClean="0"/>
              <a:t>, which is network </a:t>
            </a:r>
            <a:r>
              <a:rPr lang="en-US" baseline="0" dirty="0" err="1" smtClean="0"/>
              <a:t>instensive</a:t>
            </a:r>
            <a:r>
              <a:rPr lang="en-US" baseline="0" dirty="0" smtClean="0"/>
              <a:t>, “</a:t>
            </a:r>
            <a:r>
              <a:rPr lang="en-US" b="1" u="sng" baseline="0" dirty="0" smtClean="0"/>
              <a:t>significantly”</a:t>
            </a:r>
            <a:r>
              <a:rPr lang="en-US" baseline="0" dirty="0" smtClean="0"/>
              <a:t> reduces network load, and </a:t>
            </a:r>
          </a:p>
          <a:p>
            <a:r>
              <a:rPr lang="en-US" baseline="0" dirty="0" smtClean="0"/>
              <a:t>it allows </a:t>
            </a:r>
            <a:r>
              <a:rPr lang="en-US" baseline="0" dirty="0" err="1" smtClean="0"/>
              <a:t>gromacs</a:t>
            </a:r>
            <a:r>
              <a:rPr lang="en-US" baseline="0" dirty="0" smtClean="0"/>
              <a:t> to make much faster progress with less latency since it’s more sensitive to latency.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**** Allowing </a:t>
            </a:r>
            <a:r>
              <a:rPr lang="en-US" baseline="0" dirty="0" err="1" smtClean="0"/>
              <a:t>gromacs</a:t>
            </a:r>
            <a:r>
              <a:rPr lang="en-US" baseline="0" dirty="0" smtClean="0"/>
              <a:t> to send packets with less latency is more beneficial because </a:t>
            </a:r>
            <a:r>
              <a:rPr lang="en-US" b="1" baseline="0" dirty="0" err="1" smtClean="0"/>
              <a:t>gromacs</a:t>
            </a:r>
            <a:r>
              <a:rPr lang="en-US" b="1" baseline="0" dirty="0" smtClean="0"/>
              <a:t> injects fewer number of packets and each packet represents a greater forward progress for the application</a:t>
            </a:r>
            <a:r>
              <a:rPr lang="en-US" baseline="0" dirty="0" smtClean="0"/>
              <a:t> **** </a:t>
            </a:r>
          </a:p>
          <a:p>
            <a:r>
              <a:rPr lang="en-US" b="1" baseline="0" dirty="0" smtClean="0"/>
              <a:t>X: Therefore, non-intensive application is more sensitive to increases in network latency.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sum, throttling network-intensive applications benefits system performance more than ….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="1" u="sng" baseline="0" dirty="0" err="1" smtClean="0"/>
              <a:t>Gromacs</a:t>
            </a:r>
            <a:r>
              <a:rPr lang="en-US" b="1" u="sng" baseline="0" dirty="0" smtClean="0"/>
              <a:t>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1) not only do we not reduce congestion, but we also decrease performance by 2%</a:t>
            </a:r>
          </a:p>
          <a:p>
            <a:r>
              <a:rPr lang="en-US" baseline="0" dirty="0" smtClean="0"/>
              <a:t>2)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Delete lines: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2A55D6"/>
                </a:solidFill>
              </a:rPr>
              <a:t>gromacs</a:t>
            </a:r>
            <a:r>
              <a:rPr lang="en-US" sz="1200" dirty="0" smtClean="0">
                <a:solidFill>
                  <a:srgbClr val="2A55D6"/>
                </a:solidFill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</a:rPr>
              <a:t>benefits</a:t>
            </a:r>
            <a:r>
              <a:rPr lang="en-US" sz="1200" dirty="0" smtClean="0">
                <a:solidFill>
                  <a:srgbClr val="000000"/>
                </a:solidFill>
              </a:rPr>
              <a:t> more from reduced network latency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000000"/>
                </a:solidFill>
              </a:rPr>
              <a:t>gromacs</a:t>
            </a:r>
            <a:r>
              <a:rPr lang="en-US" sz="1200" dirty="0" smtClean="0">
                <a:solidFill>
                  <a:srgbClr val="000000"/>
                </a:solidFill>
              </a:rPr>
              <a:t> injects fewer packets, thus each packet represents a greater forward progress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Our</a:t>
            </a:r>
            <a:r>
              <a:rPr lang="en-US" b="1" baseline="0" dirty="0" smtClean="0"/>
              <a:t> second key observation is that ….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To illustrate</a:t>
            </a:r>
            <a:r>
              <a:rPr lang="en-US" baseline="0" dirty="0" smtClean="0"/>
              <a:t> the benefits of using different throttling rate, </a:t>
            </a:r>
          </a:p>
          <a:p>
            <a:r>
              <a:rPr lang="en-US" b="1" baseline="0" dirty="0" smtClean="0"/>
              <a:t>we evaluate system performance of three heterogeneous application workloads on a 16-core system with varying throttling rate.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yaxis</a:t>
            </a:r>
            <a:r>
              <a:rPr lang="en-US" baseline="0" dirty="0" smtClean="0"/>
              <a:t> indicates sys </a:t>
            </a:r>
            <a:r>
              <a:rPr lang="en-US" baseline="0" dirty="0" err="1" smtClean="0"/>
              <a:t>perf</a:t>
            </a:r>
            <a:r>
              <a:rPr lang="en-US" baseline="0" dirty="0" smtClean="0"/>
              <a:t> in terms of WS</a:t>
            </a:r>
          </a:p>
          <a:p>
            <a:r>
              <a:rPr lang="en-US" baseline="0" dirty="0" smtClean="0"/>
              <a:t>X-axis: shows the static throttling rate applied to each workload.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we can see, different workloads require different throttling rate to achieve peak performance (in the example, 94% for wk1)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a result, dynamically adjusting throttling rate yields better </a:t>
            </a:r>
            <a:r>
              <a:rPr lang="en-US" baseline="0" dirty="0" err="1" smtClean="0"/>
              <a:t>perf</a:t>
            </a:r>
            <a:r>
              <a:rPr lang="en-US" baseline="0" dirty="0" smtClean="0"/>
              <a:t> than a single static rate.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Next we will talk about our mechanism which is built on top of these key observations.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019230-6DCE-6C42-A651-76AD5BC1FA6E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66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Putting</a:t>
            </a:r>
            <a:r>
              <a:rPr lang="en-US" b="1" baseline="0" dirty="0" smtClean="0"/>
              <a:t> these observations together, we propose a new source throttling mechanism called Heterogeneous Adaptive Throttling (HAT)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There are two key components: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The first key component is app-aware throttling.</a:t>
            </a:r>
          </a:p>
          <a:p>
            <a:pPr marL="228600" indent="-228600">
              <a:buNone/>
            </a:pPr>
            <a:r>
              <a:rPr lang="en-US" baseline="0" dirty="0" smtClean="0"/>
              <a:t>HAT throttles network-intensive apps that interfere with network-non-intensive applications </a:t>
            </a:r>
            <a:r>
              <a:rPr lang="en-US" b="1" baseline="0" dirty="0" smtClean="0"/>
              <a:t>to reduce network congestion 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="1" baseline="0" dirty="0" smtClean="0"/>
              <a:t>X:</a:t>
            </a:r>
            <a:r>
              <a:rPr lang="en-US" baseline="0" dirty="0" smtClean="0"/>
              <a:t> and allow non-intensive app to make faster forward progress.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="1" baseline="0" dirty="0" smtClean="0"/>
              <a:t>2.The second key component is network-load….</a:t>
            </a:r>
          </a:p>
          <a:p>
            <a:pPr marL="228600" indent="-228600">
              <a:buNone/>
            </a:pPr>
            <a:r>
              <a:rPr lang="en-US" baseline="0" dirty="0" smtClean="0"/>
              <a:t>HAT … read bullet, so that it provides high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</a:t>
            </a:r>
            <a:r>
              <a:rPr lang="en-US" baseline="0" dirty="0" smtClean="0"/>
              <a:t> I will talk about how HAT achieves </a:t>
            </a:r>
            <a:r>
              <a:rPr lang="en-US" b="1" baseline="0" dirty="0" smtClean="0"/>
              <a:t>app-aware throttling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perform</a:t>
            </a:r>
            <a:r>
              <a:rPr lang="en-US" baseline="0" dirty="0" smtClean="0"/>
              <a:t> app throttling, HAT first measures each application’s network intensity. </a:t>
            </a:r>
          </a:p>
          <a:p>
            <a:r>
              <a:rPr lang="en-US" baseline="0" dirty="0" smtClean="0"/>
              <a:t>Since </a:t>
            </a:r>
            <a:r>
              <a:rPr lang="en-US" baseline="0" dirty="0" err="1" smtClean="0"/>
              <a:t>NoC</a:t>
            </a:r>
            <a:r>
              <a:rPr lang="en-US" baseline="0" dirty="0" smtClean="0"/>
              <a:t> primarily serves L1 cache misses in our evaluated system, we use L1 MPKI as a proxy to intensity.</a:t>
            </a:r>
          </a:p>
          <a:p>
            <a:endParaRPr lang="en-US" sz="24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Once applications’</a:t>
            </a:r>
            <a:r>
              <a:rPr lang="en-US" sz="2400" baseline="0" dirty="0" smtClean="0"/>
              <a:t> intensity is measured,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smtClean="0"/>
              <a:t>HAT needs to classify applications as </a:t>
            </a:r>
            <a:r>
              <a:rPr lang="en-US" sz="2400" b="1" baseline="0" dirty="0" smtClean="0"/>
              <a:t>network-intensive or network-non intensive</a:t>
            </a:r>
            <a:r>
              <a:rPr lang="en-US" sz="2400" baseline="0" dirty="0" smtClean="0"/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smtClean="0"/>
              <a:t>To do so, HAT first sorts apps by their measured L1 MPKI. Next starting from the least </a:t>
            </a:r>
            <a:r>
              <a:rPr lang="en-US" sz="2400" baseline="0" dirty="0" err="1" smtClean="0"/>
              <a:t>mpki</a:t>
            </a:r>
            <a:r>
              <a:rPr lang="en-US" sz="2400" baseline="0" dirty="0" smtClean="0"/>
              <a:t> app,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smtClean="0"/>
              <a:t>the applications are classified as network non intensive until their sum of MPKI exceeds a pre-set threshold,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smtClean="0"/>
              <a:t>which we call it </a:t>
            </a:r>
            <a:r>
              <a:rPr lang="en-US" sz="2400" b="1" baseline="0" dirty="0" err="1" smtClean="0"/>
              <a:t>NonIntensiveCap</a:t>
            </a:r>
            <a:r>
              <a:rPr lang="en-US" sz="2400" b="1" baseline="0" dirty="0" smtClean="0"/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smtClean="0"/>
              <a:t>CAP</a:t>
            </a:r>
            <a:r>
              <a:rPr lang="en-US" sz="2400" b="0" baseline="0" dirty="0" smtClean="0"/>
              <a:t> ensures that </a:t>
            </a:r>
            <a:r>
              <a:rPr lang="en-US" sz="2400" b="1" baseline="0" dirty="0" smtClean="0"/>
              <a:t>the traffic of non-intensive applications provides sufficient load without causing severe network congestion</a:t>
            </a:r>
            <a:r>
              <a:rPr lang="en-US" sz="2400" b="0" baseline="0" dirty="0" smtClean="0"/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smtClean="0"/>
              <a:t>So it should </a:t>
            </a:r>
            <a:r>
              <a:rPr lang="en-US" sz="2400" b="0" baseline="0" dirty="0" smtClean="0"/>
              <a:t>be scaled with network capacity and tuned for the particular network design.</a:t>
            </a:r>
            <a:endParaRPr lang="en-US" sz="2400" b="1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baseline="0" dirty="0" smtClean="0"/>
              <a:t>All remaining applications are then considered as network intensive.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 smtClean="0"/>
              <a:t>When</a:t>
            </a:r>
            <a:r>
              <a:rPr lang="en-US" sz="2400" b="0" baseline="0" dirty="0" smtClean="0"/>
              <a:t> all applications are classified, HAT applies throttling to network-intensive applications.</a:t>
            </a:r>
            <a:endParaRPr lang="en-US" sz="24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/>
              <a:t>****** KEY idea</a:t>
            </a:r>
            <a:r>
              <a:rPr lang="en-US" sz="2400" b="1" baseline="0" dirty="0" smtClean="0"/>
              <a:t> again</a:t>
            </a:r>
            <a:r>
              <a:rPr lang="en-US" sz="2400" b="1" dirty="0" smtClean="0"/>
              <a:t>*******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/>
              <a:t>Again,</a:t>
            </a:r>
            <a:r>
              <a:rPr lang="en-US" sz="2400" b="1" baseline="0" dirty="0" smtClean="0"/>
              <a:t> the reason to throttle them is to reduce congestion and allow non-intensive app,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smtClean="0"/>
              <a:t>which are more sensitive to network latency, to send packets through the network more quickly.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smtClean="0"/>
              <a:t>X: because a</a:t>
            </a:r>
            <a:r>
              <a:rPr lang="en-US" sz="2400" dirty="0" smtClean="0"/>
              <a:t> singe packet of a</a:t>
            </a:r>
            <a:r>
              <a:rPr lang="en-US" sz="2400" baseline="0" dirty="0" smtClean="0"/>
              <a:t> net-non-intensive app represents a greater forward progress,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smtClean="0"/>
              <a:t>so throttling intensive app allows non-intensive app to get through the network more quickly.</a:t>
            </a: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we will talk about the second key component</a:t>
            </a:r>
            <a:r>
              <a:rPr lang="en-US" baseline="0" dirty="0" smtClean="0"/>
              <a:t> of 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observe</a:t>
            </a:r>
            <a:r>
              <a:rPr lang="en-US" baseline="0" dirty="0" smtClean="0"/>
              <a:t> that  *PT1.</a:t>
            </a:r>
          </a:p>
          <a:p>
            <a:r>
              <a:rPr lang="en-US" baseline="0" dirty="0" smtClean="0"/>
              <a:t>Thus, we </a:t>
            </a:r>
            <a:r>
              <a:rPr lang="en-US" baseline="0" dirty="0" err="1" smtClean="0"/>
              <a:t>dyn</a:t>
            </a:r>
            <a:r>
              <a:rPr lang="en-US" baseline="0" dirty="0" smtClean="0"/>
              <a:t>****</a:t>
            </a:r>
          </a:p>
          <a:p>
            <a:r>
              <a:rPr lang="en-US" baseline="0" dirty="0" smtClean="0"/>
              <a:t>In our work, we empirically determine the peak network load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achieve the goal</a:t>
            </a:r>
            <a:r>
              <a:rPr lang="en-US" baseline="0" dirty="0" smtClean="0"/>
              <a:t> of maintaining ….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HAT performs the following operations.</a:t>
            </a:r>
          </a:p>
          <a:p>
            <a:r>
              <a:rPr lang="en-US" baseline="0" dirty="0" smtClean="0"/>
              <a:t>First it measures network load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HAT compares the current network load with the peak point and adjust throttling rate accordingly.</a:t>
            </a:r>
          </a:p>
          <a:p>
            <a:r>
              <a:rPr lang="en-US" baseline="0" dirty="0" smtClean="0"/>
              <a:t>Increase 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 rate to reduce network load</a:t>
            </a:r>
          </a:p>
          <a:p>
            <a:r>
              <a:rPr lang="en-US" baseline="0" dirty="0" smtClean="0"/>
              <a:t>Else…. Rate to allow more traffic to inject into the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continuously </a:t>
            </a:r>
            <a:r>
              <a:rPr lang="en-US" baseline="0" dirty="0" smtClean="0"/>
              <a:t>performing </a:t>
            </a:r>
            <a:r>
              <a:rPr lang="en-US" baseline="0" dirty="0" err="1" smtClean="0"/>
              <a:t>HAT’s</a:t>
            </a:r>
            <a:r>
              <a:rPr lang="en-US" baseline="0" dirty="0" smtClean="0"/>
              <a:t> operations is expensive, </a:t>
            </a:r>
          </a:p>
          <a:p>
            <a:r>
              <a:rPr lang="en-US" baseline="0" dirty="0" smtClean="0"/>
              <a:t>we want to reduce the computation overhead by performing HAT at epoch </a:t>
            </a:r>
            <a:r>
              <a:rPr lang="en-US" baseline="0" dirty="0" err="1" smtClean="0"/>
              <a:t>gran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Epoch length is 100K cycles</a:t>
            </a:r>
            <a:endParaRPr lang="en-US" b="1" u="sng" baseline="0" dirty="0" smtClean="0"/>
          </a:p>
          <a:p>
            <a:r>
              <a:rPr lang="en-US" b="1" u="sng" baseline="0" dirty="0" smtClean="0"/>
              <a:t>During an epoch</a:t>
            </a:r>
            <a:r>
              <a:rPr lang="en-US" baseline="0" dirty="0" smtClean="0"/>
              <a:t>….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Once an epoch finishes, hat uses these measurements to classify applications, and adjust throttling rate. </a:t>
            </a:r>
          </a:p>
          <a:p>
            <a:r>
              <a:rPr lang="en-US" baseline="0" dirty="0" smtClean="0"/>
              <a:t>At the end, we reset the monitor counters to start new measurements.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this end,</a:t>
            </a:r>
            <a:r>
              <a:rPr lang="en-US" baseline="0" dirty="0" smtClean="0"/>
              <a:t> we have presented HAT.</a:t>
            </a:r>
          </a:p>
          <a:p>
            <a:r>
              <a:rPr lang="en-US" dirty="0" smtClean="0"/>
              <a:t>Now let’s take</a:t>
            </a:r>
            <a:r>
              <a:rPr lang="en-US" baseline="0" dirty="0" smtClean="0"/>
              <a:t> a look at prior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</a:t>
            </a:r>
            <a:r>
              <a:rPr lang="en-US" baseline="0" dirty="0" smtClean="0"/>
              <a:t> are two prior source throttling works that we will compare to in our evaluations.</a:t>
            </a:r>
          </a:p>
          <a:p>
            <a:r>
              <a:rPr lang="en-US" baseline="0" dirty="0" smtClean="0"/>
              <a:t>The first work by </a:t>
            </a:r>
            <a:r>
              <a:rPr lang="en-US" baseline="0" dirty="0" err="1" smtClean="0"/>
              <a:t>Nychis</a:t>
            </a:r>
            <a:r>
              <a:rPr lang="en-US" baseline="0" dirty="0" smtClean="0"/>
              <a:t> et al. proposes source throttling for </a:t>
            </a:r>
            <a:r>
              <a:rPr lang="en-US" baseline="0" dirty="0" err="1" smtClean="0"/>
              <a:t>bufferless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NoCs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In particular, they propose an application-aware throttling based on starvation rate, which is metric they use to make throttling decision.</a:t>
            </a:r>
          </a:p>
          <a:p>
            <a:r>
              <a:rPr lang="en-US" baseline="0" dirty="0" smtClean="0"/>
              <a:t>However, their mechanism does not adaptively adjust throttling rate based on network load.</a:t>
            </a:r>
          </a:p>
          <a:p>
            <a:r>
              <a:rPr lang="en-US" baseline="0" dirty="0" smtClean="0"/>
              <a:t>We will call this work </a:t>
            </a:r>
            <a:r>
              <a:rPr lang="en-US" b="1" baseline="0" dirty="0" smtClean="0"/>
              <a:t>heterogeneous throttling </a:t>
            </a:r>
            <a:r>
              <a:rPr lang="en-US" baseline="0" dirty="0" smtClean="0"/>
              <a:t>for short in the evaluation section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second work by </a:t>
            </a:r>
            <a:r>
              <a:rPr lang="en-US" baseline="0" dirty="0" err="1" smtClean="0"/>
              <a:t>thottethodi</a:t>
            </a:r>
            <a:r>
              <a:rPr lang="en-US" baseline="0" dirty="0" smtClean="0"/>
              <a:t> proposes source throttling for off-chip</a:t>
            </a:r>
          </a:p>
          <a:p>
            <a:r>
              <a:rPr lang="en-US" baseline="0" dirty="0" smtClean="0"/>
              <a:t>It dynamically triggers throttling based on buffer occupancy.</a:t>
            </a:r>
          </a:p>
          <a:p>
            <a:r>
              <a:rPr lang="en-US" baseline="0" dirty="0" smtClean="0"/>
              <a:t>One disadvantage of this work is that it is not app-aware, and it fully blocks packet injections of every node</a:t>
            </a:r>
          </a:p>
          <a:p>
            <a:r>
              <a:rPr lang="en-US" baseline="0" dirty="0" smtClean="0"/>
              <a:t>Although it’s not originally designed for </a:t>
            </a:r>
            <a:r>
              <a:rPr lang="en-US" baseline="0" dirty="0" err="1" smtClean="0"/>
              <a:t>NoC</a:t>
            </a:r>
            <a:r>
              <a:rPr lang="en-US" baseline="0" dirty="0" smtClean="0"/>
              <a:t>, we still adapt it to </a:t>
            </a:r>
            <a:r>
              <a:rPr lang="en-US" baseline="0" dirty="0" err="1" smtClean="0"/>
              <a:t>NoC</a:t>
            </a:r>
            <a:r>
              <a:rPr lang="en-US" baseline="0" dirty="0" smtClean="0"/>
              <a:t> for comparison.</a:t>
            </a:r>
          </a:p>
          <a:p>
            <a:r>
              <a:rPr lang="en-US" baseline="0" dirty="0" smtClean="0"/>
              <a:t>We will call this work </a:t>
            </a:r>
            <a:r>
              <a:rPr lang="en-US" b="1" baseline="0" dirty="0" smtClean="0"/>
              <a:t>self-tuned</a:t>
            </a:r>
            <a:r>
              <a:rPr lang="en-US" baseline="0" dirty="0" smtClean="0"/>
              <a:t> for short in the </a:t>
            </a:r>
            <a:r>
              <a:rPr lang="en-US" baseline="0" dirty="0" err="1" smtClean="0"/>
              <a:t>eval</a:t>
            </a:r>
            <a:r>
              <a:rPr lang="en-US" baseline="0" dirty="0" smtClean="0"/>
              <a:t>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let’s take</a:t>
            </a:r>
            <a:r>
              <a:rPr lang="en-US" baseline="0" dirty="0" smtClean="0"/>
              <a:t> a look at our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7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 defTabSz="91117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 defTabSz="91117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 defTabSz="91117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 defTabSz="91117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defTabSz="9111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defTabSz="9111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defTabSz="9111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defTabSz="9111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067F3B-8EE4-074B-B60C-8281764CC4EC}" type="slidenum">
              <a:rPr lang="en-US" sz="1200">
                <a:solidFill>
                  <a:srgbClr val="000000"/>
                </a:solidFill>
              </a:rPr>
              <a:pPr eaLnBrk="1" hangingPunct="1"/>
              <a:t>69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our methodology.</a:t>
            </a:r>
          </a:p>
          <a:p>
            <a:r>
              <a:rPr lang="en-US" dirty="0" smtClean="0"/>
              <a:t>We simulate 64-node</a:t>
            </a:r>
            <a:r>
              <a:rPr lang="en-US" baseline="0" dirty="0" smtClean="0"/>
              <a:t> multi-core systems …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CPU cores model stalls, and interact with the caches and network in a closed-loop way.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</a:t>
            </a:r>
            <a:r>
              <a:rPr lang="en-US" baseline="0" dirty="0" err="1" smtClean="0"/>
              <a:t>eval</a:t>
            </a:r>
            <a:r>
              <a:rPr lang="en-US" baseline="0" dirty="0" smtClean="0"/>
              <a:t> our throttling mechanism on top of different router designs.</a:t>
            </a:r>
          </a:p>
          <a:p>
            <a:r>
              <a:rPr lang="en-US" baseline="0" dirty="0" smtClean="0"/>
              <a:t>1.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form 60 multi-core workloads using spec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measuring performance, we use weighted speedup which has been shown to a good </a:t>
            </a:r>
            <a:r>
              <a:rPr lang="en-US" baseline="0" dirty="0" err="1" smtClean="0"/>
              <a:t>multicore</a:t>
            </a:r>
            <a:r>
              <a:rPr lang="en-US" baseline="0" dirty="0" smtClean="0"/>
              <a:t> throughput metric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will first present performance results on </a:t>
            </a:r>
            <a:r>
              <a:rPr lang="en-US" b="1" i="1" baseline="0" dirty="0" smtClean="0"/>
              <a:t>BUFFERLESS </a:t>
            </a:r>
            <a:r>
              <a:rPr lang="en-US" b="1" i="1" baseline="0" dirty="0" err="1" smtClean="0"/>
              <a:t>NOCs</a:t>
            </a:r>
            <a:r>
              <a:rPr lang="en-US" b="1" i="1" baseline="0" dirty="0" smtClean="0"/>
              <a:t> USING BLESS</a:t>
            </a:r>
          </a:p>
          <a:p>
            <a:r>
              <a:rPr lang="en-US" baseline="0" dirty="0" smtClean="0"/>
              <a:t>Y-axis</a:t>
            </a:r>
          </a:p>
          <a:p>
            <a:r>
              <a:rPr lang="en-US" baseline="0" dirty="0" smtClean="0"/>
              <a:t>X-axis different workload categories, each category contains 15 </a:t>
            </a:r>
            <a:r>
              <a:rPr lang="en-US" baseline="0" dirty="0" err="1" smtClean="0"/>
              <a:t>wklds</a:t>
            </a:r>
            <a:endParaRPr lang="en-US" baseline="0" dirty="0" smtClean="0"/>
          </a:p>
          <a:p>
            <a:r>
              <a:rPr lang="en-US" baseline="0" dirty="0" smtClean="0"/>
              <a:t>In each bar group, the blue bar is for the baseline system without any throttling.</a:t>
            </a:r>
          </a:p>
          <a:p>
            <a:r>
              <a:rPr lang="en-US" baseline="0" dirty="0" smtClean="0"/>
              <a:t>The second red bar uses heterogeneous throttling proposed by </a:t>
            </a:r>
            <a:r>
              <a:rPr lang="en-US" baseline="0" dirty="0" err="1" smtClean="0"/>
              <a:t>Nychis</a:t>
            </a:r>
            <a:r>
              <a:rPr lang="en-US" baseline="0" dirty="0" smtClean="0"/>
              <a:t> et al..</a:t>
            </a:r>
          </a:p>
          <a:p>
            <a:r>
              <a:rPr lang="en-US" baseline="0" dirty="0" smtClean="0"/>
              <a:t>The last green bar is HAT.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Sevaral</a:t>
            </a:r>
            <a:r>
              <a:rPr lang="en-US" baseline="0" dirty="0" smtClean="0"/>
              <a:t> observations can be made:</a:t>
            </a:r>
          </a:p>
          <a:p>
            <a:r>
              <a:rPr lang="en-US" baseline="0" dirty="0" smtClean="0"/>
              <a:t>First, </a:t>
            </a:r>
            <a:r>
              <a:rPr lang="en-US" b="1" baseline="0" dirty="0" smtClean="0"/>
              <a:t>HAT CONSISTENLY provides…BLUE. </a:t>
            </a:r>
            <a:r>
              <a:rPr lang="en-US" b="0" baseline="0" dirty="0" smtClean="0"/>
              <a:t>On average it achieve 7.4% performance improvement over hetero.</a:t>
            </a:r>
          </a:p>
          <a:p>
            <a:r>
              <a:rPr lang="en-US" b="0" baseline="0" dirty="0" smtClean="0"/>
              <a:t>Second, </a:t>
            </a:r>
            <a:r>
              <a:rPr lang="en-US" b="1" baseline="0" dirty="0" smtClean="0"/>
              <a:t>GREEN</a:t>
            </a:r>
            <a:r>
              <a:rPr lang="en-US" b="0" baseline="0" dirty="0" smtClean="0"/>
              <a:t> </a:t>
            </a:r>
          </a:p>
          <a:p>
            <a:r>
              <a:rPr lang="en-US" b="0" baseline="0" dirty="0" err="1" smtClean="0"/>
              <a:t>b/c</a:t>
            </a:r>
            <a:r>
              <a:rPr lang="en-US" b="0" baseline="0" dirty="0" smtClean="0"/>
              <a:t> L &amp; M intensity applications are more sensitive to network latency and can</a:t>
            </a:r>
            <a:r>
              <a:rPr lang="en-US" b="1" baseline="0" dirty="0" smtClean="0"/>
              <a:t> benefit more from reduced congestion.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Here we</a:t>
            </a:r>
            <a:r>
              <a:rPr lang="en-US" baseline="0" dirty="0" smtClean="0"/>
              <a:t> show the performance on buffered network.</a:t>
            </a:r>
          </a:p>
          <a:p>
            <a:pPr marL="228600" indent="-228600">
              <a:buNone/>
            </a:pPr>
            <a:r>
              <a:rPr lang="en-US" baseline="0" dirty="0" smtClean="0"/>
              <a:t>In addition to HAT and hetero., we also show </a:t>
            </a:r>
            <a:r>
              <a:rPr lang="en-US" baseline="0" dirty="0" err="1" smtClean="0"/>
              <a:t>perf</a:t>
            </a:r>
            <a:r>
              <a:rPr lang="en-US" baseline="0" dirty="0" smtClean="0"/>
              <a:t> of self-tuned by </a:t>
            </a:r>
            <a:r>
              <a:rPr lang="en-US" baseline="0" dirty="0" err="1" smtClean="0"/>
              <a:t>thottethodi</a:t>
            </a:r>
            <a:endParaRPr lang="en-US" baseline="0" dirty="0" smtClean="0"/>
          </a:p>
          <a:p>
            <a:pPr marL="228600" indent="-228600">
              <a:buNone/>
            </a:pPr>
            <a:endParaRPr lang="en-US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We see similar </a:t>
            </a:r>
            <a:r>
              <a:rPr lang="en-US" baseline="0" dirty="0" err="1" smtClean="0"/>
              <a:t>perf</a:t>
            </a:r>
            <a:r>
              <a:rPr lang="en-US" baseline="0" dirty="0" smtClean="0"/>
              <a:t> trend as in </a:t>
            </a:r>
            <a:r>
              <a:rPr lang="en-US" baseline="0" dirty="0" err="1" smtClean="0"/>
              <a:t>bufferless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noc</a:t>
            </a:r>
            <a:r>
              <a:rPr lang="en-US" baseline="0" dirty="0" smtClean="0"/>
              <a:t>. HAT consistently provides higher </a:t>
            </a:r>
            <a:r>
              <a:rPr lang="en-US" baseline="0" dirty="0" err="1" smtClean="0"/>
              <a:t>perf</a:t>
            </a:r>
            <a:r>
              <a:rPr lang="en-US" baseline="0" dirty="0" smtClean="0"/>
              <a:t> improvement over the previous designs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="1" baseline="0" dirty="0" smtClean="0"/>
              <a:t>BLUE</a:t>
            </a:r>
            <a:r>
              <a:rPr lang="en-US" baseline="0" dirty="0" smtClean="0"/>
              <a:t>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3.5%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3. Little gain for self-tuned </a:t>
            </a:r>
            <a:r>
              <a:rPr lang="en-US" baseline="0" dirty="0" err="1" smtClean="0"/>
              <a:t>b/c</a:t>
            </a:r>
            <a:r>
              <a:rPr lang="en-US" baseline="0" dirty="0" smtClean="0"/>
              <a:t> it performs hard throttling by completely blocking traffic injection until congestion is cleared. </a:t>
            </a:r>
          </a:p>
          <a:p>
            <a:r>
              <a:rPr lang="en-US" baseline="0" dirty="0" smtClean="0"/>
              <a:t>This will only temporarily reduces congestion, but congestion will return soon once packet injections are allowed again.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</a:t>
            </a:r>
            <a:r>
              <a:rPr lang="en-US" baseline="0" dirty="0" smtClean="0"/>
              <a:t> we show that HAT does not unfairly penalize any application through throttling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By reducing congestion in the network, HAT is actually able to improve performance of maximum slowed down application.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 addition, we evaluate </a:t>
            </a:r>
            <a:r>
              <a:rPr lang="en-US" baseline="0" dirty="0" err="1" smtClean="0"/>
              <a:t>HAT’s</a:t>
            </a:r>
            <a:r>
              <a:rPr lang="en-US" baseline="0" dirty="0" smtClean="0"/>
              <a:t> effect on network energy efficiency </a:t>
            </a:r>
          </a:p>
          <a:p>
            <a:r>
              <a:rPr lang="en-US" baseline="0" dirty="0" smtClean="0"/>
              <a:t>Y: </a:t>
            </a:r>
          </a:p>
          <a:p>
            <a:r>
              <a:rPr lang="en-US" baseline="0" dirty="0" smtClean="0"/>
              <a:t>X:</a:t>
            </a:r>
          </a:p>
          <a:p>
            <a:r>
              <a:rPr lang="en-US" baseline="0" dirty="0" smtClean="0"/>
              <a:t>We use an improved </a:t>
            </a:r>
            <a:r>
              <a:rPr lang="en-US" b="1" baseline="0" dirty="0" smtClean="0"/>
              <a:t>ORION power model</a:t>
            </a:r>
            <a:r>
              <a:rPr lang="en-US" baseline="0" dirty="0" smtClean="0"/>
              <a:t> to evaluate static and dynamic power consumed by the on-chip network. 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On average, HAT increases energy efficiency by 8.5% and 5% for BLESS and buffered networks, respectively. </a:t>
            </a:r>
          </a:p>
          <a:p>
            <a:r>
              <a:rPr lang="en-US" baseline="0" dirty="0" smtClean="0"/>
              <a:t>This is because HAT allows packets to traverse through the network more quickly with less congestion.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X: HAT shows better improvement on BLESS because dynamic power dominated the total power due to higher deflection rate.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Here’s a highlight</a:t>
            </a:r>
            <a:r>
              <a:rPr lang="en-US" baseline="0" dirty="0" smtClean="0"/>
              <a:t> of other results in the paper.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evaluate the performance of different throttling works on another </a:t>
            </a:r>
            <a:r>
              <a:rPr lang="en-US" baseline="0" dirty="0" err="1" smtClean="0"/>
              <a:t>bufferless</a:t>
            </a:r>
            <a:r>
              <a:rPr lang="en-US" baseline="0" dirty="0" smtClean="0"/>
              <a:t> router design called CHIPPER.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In conclusion,</a:t>
            </a:r>
            <a:endParaRPr lang="en-US" sz="1200" baseline="0" dirty="0" smtClean="0"/>
          </a:p>
          <a:p>
            <a:r>
              <a:rPr lang="en-US" sz="1200" baseline="0" dirty="0" smtClean="0"/>
              <a:t>We address the problem of network congestion.</a:t>
            </a:r>
          </a:p>
          <a:p>
            <a:endParaRPr lang="en-US" sz="1200" baseline="0" dirty="0" smtClean="0"/>
          </a:p>
          <a:p>
            <a:r>
              <a:rPr lang="en-US" sz="1200" dirty="0" smtClean="0"/>
              <a:t>We make two </a:t>
            </a:r>
            <a:r>
              <a:rPr lang="en-US" sz="1200" baseline="0" dirty="0" smtClean="0"/>
              <a:t>key observations in this work:</a:t>
            </a:r>
          </a:p>
          <a:p>
            <a:r>
              <a:rPr lang="en-US" sz="1200" baseline="0" dirty="0" smtClean="0"/>
              <a:t>First, some apps are more </a:t>
            </a:r>
            <a:r>
              <a:rPr lang="en-US" sz="1200" baseline="0" dirty="0" err="1" smtClean="0"/>
              <a:t>sen</a:t>
            </a:r>
            <a:r>
              <a:rPr lang="en-US" sz="1200" baseline="0" dirty="0" smtClean="0"/>
              <a:t> to network latency than others</a:t>
            </a:r>
          </a:p>
          <a:p>
            <a:r>
              <a:rPr lang="en-US" sz="1200" baseline="0" dirty="0" smtClean="0"/>
              <a:t>Second, apps ……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Based on these two key observations, we propose our </a:t>
            </a:r>
            <a:r>
              <a:rPr lang="en-US" sz="1200" b="1" baseline="0" dirty="0" smtClean="0"/>
              <a:t>source throttling mechanism </a:t>
            </a:r>
            <a:r>
              <a:rPr lang="en-US" sz="1200" baseline="0" dirty="0" smtClean="0"/>
              <a:t>called HAT, which has two key components:</a:t>
            </a:r>
          </a:p>
          <a:p>
            <a:r>
              <a:rPr lang="en-US" sz="1200" baseline="0" dirty="0" smtClean="0"/>
              <a:t>First, HAT performs app-aware source throttling, </a:t>
            </a:r>
            <a:r>
              <a:rPr lang="en-US" sz="1200" b="1" baseline="0" dirty="0" smtClean="0"/>
              <a:t>which selectively throttles certain applications.</a:t>
            </a:r>
          </a:p>
          <a:p>
            <a:r>
              <a:rPr lang="en-US" sz="1200" baseline="0" dirty="0" smtClean="0"/>
              <a:t>Second, HAT dynamically adjusts throttling rate based on network load to achieve good performance.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Our evaluation shows that HAT improves </a:t>
            </a:r>
            <a:r>
              <a:rPr lang="en-US" sz="1200" baseline="0" dirty="0" err="1" smtClean="0"/>
              <a:t>perf</a:t>
            </a:r>
            <a:r>
              <a:rPr lang="en-US" sz="1200" baseline="0" dirty="0" smtClean="0"/>
              <a:t>…..</a:t>
            </a:r>
            <a:endParaRPr lang="en-US" dirty="0" smtClean="0"/>
          </a:p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2BB5CE-D4DC-CE42-B875-6F1DCA030D4B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187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5900" indent="-215900"/>
            <a:endParaRPr lang="en-US" sz="19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D6516C-5707-6E45-97E8-3B65DF2F23B9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189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A71070-C244-314F-89B0-546B81D80A95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213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5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195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C7151B-5681-8C43-B585-43432489B256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71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2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There are two existing scheduling policies </a:t>
            </a:r>
          </a:p>
          <a:p>
            <a:pPr>
              <a:buFontTx/>
              <a:buAutoNum type="arabi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RR {explain}</a:t>
            </a:r>
          </a:p>
          <a:p>
            <a:pPr>
              <a:buFontTx/>
              <a:buAutoNum type="arabi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Age {explain}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lvl="1"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</a:rPr>
              <a:t>Lead to contradictory decision making between routers: packets from one application may be prioritized at one router, to be delayed at next. 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Stress bullets of application-oblivious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Transition: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Lets look at the motivation behind our proposed application-aware policies</a:t>
            </a:r>
          </a:p>
        </p:txBody>
      </p:sp>
      <p:sp>
        <p:nvSpPr>
          <p:cNvPr id="225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B4DB20-FF11-BB4F-8E4B-36A290C94101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214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73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5900" indent="-215900">
              <a:buFontTx/>
              <a:buAutoNum type="arabi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with MLP cores issue several memory requests in parallel in the hope of overlapping future load misses with current load misses. </a:t>
            </a:r>
          </a:p>
          <a:p>
            <a:pPr marL="215900" indent="-215900">
              <a:buFontTx/>
              <a:buAutoNum type="arabi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First I show an application with high MLP, it does some computation and sends a bunch of packets(in this case three, green, blue, red).</a:t>
            </a:r>
          </a:p>
          <a:p>
            <a:pPr marL="215900" indent="-215900">
              <a:buFontTx/>
              <a:buAutoNum type="arabi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core stalls for the packets to return. </a:t>
            </a:r>
          </a:p>
          <a:p>
            <a:pPr marL="215900" indent="-215900">
              <a:buFontTx/>
              <a:buAutoNum type="arabi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Note that blue packet’s latency is overlapped and hence it has much fewer stall cycles.</a:t>
            </a:r>
          </a:p>
          <a:p>
            <a:pPr marL="215900" indent="-215900">
              <a:buFontTx/>
              <a:buAutoNum type="arabi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Stall cycles of red packet is 0 because its latency is completely overlapped.</a:t>
            </a:r>
          </a:p>
          <a:p>
            <a:pPr marL="215900" indent="-215900">
              <a:buFontTx/>
              <a:buAutoNum type="arabi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Thus our first observation packet latency != NST and different packets have different stalll / impact on execution time</a:t>
            </a:r>
          </a:p>
        </p:txBody>
      </p:sp>
      <p:sp>
        <p:nvSpPr>
          <p:cNvPr id="227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4FFDB2-7F21-8040-9918-04706DB8E4DC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215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93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93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82D7CB-4941-334A-A873-0E2880153B24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216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14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14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48E056-312D-5340-93B0-0EC43003DBAE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217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34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34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498F89-835E-B143-BDCC-EEF7276763DF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218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5900" indent="-215900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15900" indent="-215900">
              <a:buFontTx/>
              <a:buAutoNum type="arabicPeriod"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29516-EE1C-264D-84CA-BA0D9A1D3B3B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219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75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We have two cores, core A colored green  and core B colored red</a:t>
            </a:r>
          </a:p>
        </p:txBody>
      </p:sp>
      <p:sp>
        <p:nvSpPr>
          <p:cNvPr id="2375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A58408F-7BA8-0246-98EE-1354A98E0409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220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96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5900" indent="-215900">
              <a:buFontTx/>
              <a:buAutoNum type="arabi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Now the packets B-1 and A-0 interfere in the network for 3 hops, and we can choose one over the other</a:t>
            </a:r>
          </a:p>
          <a:p>
            <a:pPr marL="215900" indent="-215900">
              <a:buFontTx/>
              <a:buAutoNum type="arabi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A-0 has slack of 0 hops and B-1 has a slack of 6 hops</a:t>
            </a:r>
          </a:p>
          <a:p>
            <a:pPr marL="215900" indent="-215900">
              <a:buFontTx/>
              <a:buAutoNum type="arabi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So we can </a:t>
            </a:r>
            <a:r>
              <a:rPr lang="en-US" b="1">
                <a:latin typeface="Calibri" charset="0"/>
                <a:ea typeface="ＭＳ Ｐゴシック" charset="0"/>
                <a:cs typeface="Arial" charset="0"/>
              </a:rPr>
              <a:t>Prioritize A-0  over B-1 to </a:t>
            </a:r>
            <a:r>
              <a:rPr lang="en-US" b="1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reduce stall cycles </a:t>
            </a:r>
            <a:r>
              <a:rPr lang="en-US" b="1">
                <a:latin typeface="Calibri" charset="0"/>
                <a:ea typeface="ＭＳ Ｐゴシック" charset="0"/>
                <a:cs typeface="Arial" charset="0"/>
              </a:rPr>
              <a:t>of Core-A </a:t>
            </a:r>
            <a:r>
              <a:rPr lang="en-US" b="1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without</a:t>
            </a:r>
            <a:r>
              <a:rPr lang="en-US" b="1"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increasing stall cycles </a:t>
            </a:r>
            <a:r>
              <a:rPr lang="en-US" b="1">
                <a:latin typeface="Calibri" charset="0"/>
                <a:ea typeface="ＭＳ Ｐゴシック" charset="0"/>
                <a:cs typeface="Arial" charset="0"/>
              </a:rPr>
              <a:t>of  Core-B</a:t>
            </a:r>
          </a:p>
          <a:p>
            <a:pPr marL="215900" indent="-215900">
              <a:buFontTx/>
              <a:buAutoNum type="arabicPeriod"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15900" indent="-215900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96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59CD1C-0D32-2849-86F3-61F0534DF75F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221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16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1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1BA2DF-586F-4648-BB54-7AC5C7C3782A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222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37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3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BD4873-CDE9-6D46-9DF9-B30EF4FE360B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223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76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38163" indent="-457200">
              <a:spcBef>
                <a:spcPts val="600"/>
              </a:spcBef>
              <a:buClr>
                <a:schemeClr val="accent1"/>
              </a:buClr>
            </a:pPr>
            <a:endParaRPr lang="en-US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197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A347B4-E4CA-1147-B3F5-B98E9DEAD621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72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BB0B6E-7457-7849-BE64-7CE26EC2CD8C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224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78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78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8E2DEE-A4E5-E74C-84E3-2957F7619E59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225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98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98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299640-9321-1A46-BA77-22213E7DF2B1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226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19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8525"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Difficult to predict packet latency</a:t>
            </a:r>
          </a:p>
          <a:p>
            <a:pPr defTabSz="898525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Predicting Max (Predecessors’ Latencies)</a:t>
            </a:r>
          </a:p>
          <a:p>
            <a:pPr lvl="1" defTabSz="898525"/>
            <a:r>
              <a:rPr lang="en-US">
                <a:latin typeface="Calibri" charset="0"/>
                <a:ea typeface="ＭＳ Ｐゴシック" charset="0"/>
              </a:rPr>
              <a:t>Number of predecessors</a:t>
            </a:r>
          </a:p>
          <a:p>
            <a:pPr lvl="1" defTabSz="898525"/>
            <a:r>
              <a:rPr lang="en-US">
                <a:latin typeface="Calibri" charset="0"/>
                <a:ea typeface="ＭＳ Ｐゴシック" charset="0"/>
              </a:rPr>
              <a:t>Higher predecessor latency if predecessor is L2 miss</a:t>
            </a:r>
          </a:p>
          <a:p>
            <a:pPr lvl="1" defTabSz="898525"/>
            <a:endParaRPr lang="en-US">
              <a:latin typeface="Calibri" charset="0"/>
              <a:ea typeface="ＭＳ Ｐゴシック" charset="0"/>
            </a:endParaRPr>
          </a:p>
          <a:p>
            <a:pPr defTabSz="898525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Predicting latency of a packet P</a:t>
            </a:r>
          </a:p>
          <a:p>
            <a:pPr lvl="1" defTabSz="898525"/>
            <a:r>
              <a:rPr lang="en-US">
                <a:latin typeface="Calibri" charset="0"/>
                <a:ea typeface="ＭＳ Ｐゴシック" charset="0"/>
              </a:rPr>
              <a:t>Higher latency if P corresponds to an L2 miss</a:t>
            </a:r>
          </a:p>
          <a:p>
            <a:pPr lvl="1" defTabSz="898525"/>
            <a:r>
              <a:rPr lang="en-US">
                <a:latin typeface="Calibri" charset="0"/>
                <a:ea typeface="ＭＳ Ｐゴシック" charset="0"/>
              </a:rPr>
              <a:t>Higher latency if P has to travel farther number of hops</a:t>
            </a:r>
          </a:p>
          <a:p>
            <a:pPr defTabSz="898525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19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EB1760-B4E9-FC4C-B7DF-D0049FA809E2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227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39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39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0221BE4-7B3D-A646-ABF6-39FC757FA0F9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228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C3C051-69EA-6C47-9B39-58A364560784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229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80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80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EC0727-DCB5-7242-9604-C82F4E88EA46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230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0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Say “older batches are prioritized over younger batches”</a:t>
            </a:r>
          </a:p>
        </p:txBody>
      </p:sp>
      <p:sp>
        <p:nvSpPr>
          <p:cNvPr id="260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7D5FFF-1149-8A4A-92DB-873593DBA0F8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231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2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2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85A559-371D-D642-BFD7-7433C145B7BB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232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41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We do our evaluations on a detailed cycle accurate CMP simulator with state-of-art NoC model.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Our evaluations are across 35 diverse applications.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Our results are for 96 workload combinations.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9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38163" indent="-457200">
              <a:spcBef>
                <a:spcPts val="600"/>
              </a:spcBef>
              <a:buClr>
                <a:schemeClr val="accent1"/>
              </a:buClr>
            </a:pPr>
            <a:endParaRPr lang="en-US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199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624185-B22E-FC42-B0CB-514117D9FB02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73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/>
            <a:r>
              <a:rPr lang="en-US">
                <a:latin typeface="Calibri" charset="0"/>
                <a:ea typeface="ＭＳ Ｐゴシック" charset="0"/>
              </a:rPr>
              <a:t>Age</a:t>
            </a:r>
          </a:p>
          <a:p>
            <a:pPr lvl="2"/>
            <a:r>
              <a:rPr lang="en-US">
                <a:latin typeface="Calibri" charset="0"/>
                <a:ea typeface="ＭＳ Ｐゴシック" charset="0"/>
              </a:rPr>
              <a:t>heavy applications flood the network</a:t>
            </a:r>
          </a:p>
          <a:p>
            <a:pPr lvl="2"/>
            <a:r>
              <a:rPr lang="en-US">
                <a:latin typeface="Calibri" charset="0"/>
                <a:ea typeface="ＭＳ Ｐゴシック" charset="0"/>
              </a:rPr>
              <a:t>higher likelihood of an older packet being from heavy application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	GSF</a:t>
            </a:r>
          </a:p>
          <a:p>
            <a:pPr lvl="2"/>
            <a:r>
              <a:rPr lang="en-US">
                <a:latin typeface="Calibri" charset="0"/>
                <a:ea typeface="ＭＳ Ｐゴシック" charset="0"/>
              </a:rPr>
              <a:t>Each application gets equal and fixed quota of flits (credits) in each batch.</a:t>
            </a:r>
          </a:p>
          <a:p>
            <a:pPr lvl="2"/>
            <a:r>
              <a:rPr lang="en-US">
                <a:latin typeface="Calibri" charset="0"/>
                <a:ea typeface="ＭＳ Ｐゴシック" charset="0"/>
              </a:rPr>
              <a:t>Heavy application quickly run out of credits after injecting into all active batches &amp; stall till oldest batch completes and frees up fresh credits.</a:t>
            </a:r>
          </a:p>
          <a:p>
            <a:pPr lvl="2"/>
            <a:r>
              <a:rPr lang="en-US">
                <a:latin typeface="Calibri" charset="0"/>
                <a:ea typeface="ＭＳ Ｐゴシック" charset="0"/>
              </a:rPr>
              <a:t>Underutilization of network resources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C0893F-86E0-254C-B4E3-E09054BC6724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234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8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8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D0A7FE-FEF7-8346-A6A1-2025B7A790CF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235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0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0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424E37-166C-464A-B961-6E897AD794B1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236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2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2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5CCCCA-EDA1-EC46-A19E-C33A66B2E12B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237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FF666C-69F7-0547-8513-CECC9495E353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238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657E5C-0A4E-1D4C-95C6-EAC524BBF519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239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8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78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6F3D09-6E04-0F4A-A120-5E9999DE9782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240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0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0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658CB6-F25F-104F-98A8-9F784BF65F22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241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2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2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A9C281-50FF-1644-9705-BCB3DEBE0904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242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4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4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50C949-41AA-5543-9D26-D3DD74C65227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243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201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86DC55-455D-7F4F-9EA5-F310893B36D3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74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1B9D79-C81A-1D43-B749-C9E855E76C61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244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8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88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AA10C4-6C94-F34E-99AC-423D648B0312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245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0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90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1DFE1F-B1E1-6241-8650-B352B7EAD244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246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2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92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6696A4-613A-9A40-BC37-0E206F3762C4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247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4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94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D8411D-5827-2A4B-8677-C161C0ECEE2A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248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0412F0-1B53-1443-B2B5-3959E583E8D0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249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9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9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3F952F-1D14-7E4F-8D39-904D8189AB31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250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1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01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5F7B36-08CD-FB40-86E0-6C6607B91D68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251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3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03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16DCBE-B51F-474F-9EDD-D46ED028F0D5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252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5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05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9C3550-3D12-B847-8B12-57AB8871937D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253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3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203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CF32FB-70AB-CB4A-8079-746E463F2EC9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75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F6AFCA-A8D1-1345-9840-AFB7626E9B33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254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9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9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BDE42E-B906-7A4D-9D4E-4A07DA83054A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255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1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1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42415A-2A68-4B4A-A538-C39342044F9D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256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3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3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674131-C3B7-3947-A984-ADD06088B486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257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5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5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46FC08-15BD-F947-939C-A2E44C0B490A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258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588"/>
              </a:spcAft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92C518-EAB9-8B4E-989C-38A382D3740C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259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9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9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F8310D-51A1-BE46-ADD3-A7733965A78D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260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1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1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13C431-6669-A146-A708-29C5CA82CFFC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261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3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3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F2ECDF-461E-5942-858B-DC0812699394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262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56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5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6177A5-A28C-5643-A5CB-F65CA9813D64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263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205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6555F4-E1BE-E342-AF99-1D7F7642435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76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FED812E-30A0-DD43-AF9A-601159445773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264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F26383-0CA3-5E45-B7F6-8551CCEBBD41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265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23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2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531221-2733-6042-BC05-2A198E7D7D23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266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33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3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DAEDF1-C74C-6C44-BE5A-F41BCFA1A1E5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267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43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4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3F57B7-8055-4F48-8121-7EBEAD2E32F7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269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53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53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711C85-D9D9-4346-91E3-1A07CD6A2874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270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64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6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F820FB-88D9-3E4D-8019-C75B079B6542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271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74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74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9173F8-226C-FE4C-A72C-4DA73E1B1D31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272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84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8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3A0C37-99BF-1D43-A0C3-F95E287D420E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273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94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94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6D3D5E-4190-9C4D-B0C5-9D421AA10EA7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274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7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207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C619C0-6E4C-E04E-9305-422E6A9F45C0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77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04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0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DC6A7B-F711-8F4C-9BF9-9F1753D4EAB4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275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AA9608-8C71-CA47-9DF6-36A9A96351FE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276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25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25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F489FC-46A5-EE41-A65D-F6B73283788C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277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35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35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91B7D1-0467-8442-A740-60773D3C8AF3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279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45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45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B2B001-D114-BD44-8CD5-E04AA96CEF3C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280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56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56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710D61-FEF0-9443-8FDC-6C6AAC9B2747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281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935CD3-6B04-C04E-8FC1-49FA619687E3}" type="slidenum">
              <a:rPr 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209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60B07F-89E4-A54D-99FB-EFFDD149B1E4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78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1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38163" indent="-457200">
              <a:spcBef>
                <a:spcPts val="600"/>
              </a:spcBef>
              <a:buClr>
                <a:schemeClr val="accent1"/>
              </a:buClr>
              <a:buFontTx/>
              <a:buChar char="•"/>
            </a:pPr>
            <a:endParaRPr lang="en-US" sz="200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211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05A542-65EE-3D4E-94F7-C9A012EF3B84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79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40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214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ACCBCD-5ED9-0C49-9E46-06E335D8682C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80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60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216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88B383-B736-4546-BBCB-1F584D66ED8A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81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81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218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37547A-7497-CE40-B2E2-B6438D4AB546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82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0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220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32479A-161C-1B4E-85D0-79EA994005A3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83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22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222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A2B909-AF6B-8A48-A365-87ED431C3C16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84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42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2242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4DB701-0C64-D441-864E-81EF81DFBB42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85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63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226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161281-8F32-734A-93F9-1C7EB50F5194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86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83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228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BCE9B0-EABD-AC43-935C-DEC1CF752B06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87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B19DAA-3DA1-A148-A954-E960631662F4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04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230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8CBCD6-F6DE-0349-8CE8-F1E4B4EDB79E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88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24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232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00CF44-24BD-1A4D-AFA3-E1967CF38C89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89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44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234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8C1DD1-795C-A247-AE75-6BD8DE689592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90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65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2365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713807-406E-8C41-B222-2F849A02A1CC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91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85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2385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24399D-A7F1-FA45-A7F8-4581C3C7E4FA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92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06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38163" indent="-457200">
              <a:spcBef>
                <a:spcPts val="600"/>
              </a:spcBef>
              <a:buClr>
                <a:schemeClr val="accent1"/>
              </a:buClr>
              <a:buFontTx/>
              <a:buChar char="•"/>
            </a:pPr>
            <a:endParaRPr lang="en-US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240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FE37F2-3A2D-1044-BCF8-03F51BC721A9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93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sz="8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9C1703-2E8F-514D-9387-1887CFF1E3F2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94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Router area: see 7.7 in BLESS paper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 60.4% * 75% - 18.75% * 25% = 40.6%</a:t>
            </a:r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731FB5-4BA9-714E-8DC5-1FB7872CA181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95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1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33FF129-B618-A34C-A7EE-EAEB651E9474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96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6688" indent="-166688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5F27ADB-1934-9E4D-8F91-50AB69EE349D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97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KSR machine, Hector</a:t>
            </a: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83DD0A-E756-E447-A523-E05D9BCA292E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6688" indent="-166688">
              <a:buFontTx/>
              <a:buChar char="-"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EA649DE-4C3A-5B45-BA25-57E2E506C1C9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98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CB53B71-2BBC-6B4B-9202-9DD5047E44E5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99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6688" indent="-166688">
              <a:buFontTx/>
              <a:buChar char="-"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C36B9EC-3569-534E-AFE9-27AAB593F3A5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100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AF1F0E3-136D-C746-BE2A-DD6C138577F4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101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6688" indent="-166688">
              <a:buFontTx/>
              <a:buChar char="-"/>
            </a:pPr>
            <a:endParaRPr lang="en-US" b="1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FCDB5FD-955F-D347-8594-5C0CFE5C0188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102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6688" indent="-166688">
              <a:buFontTx/>
              <a:buChar char="-"/>
            </a:pPr>
            <a:endParaRPr lang="en-US" b="1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FD7DDF0-EA93-574F-B14E-5457F5D24B77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103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C69E270-9F39-F246-AF8E-81F3F33A7B44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104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6688" indent="-166688"/>
            <a:endParaRPr lang="en-US" b="1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068C65C-0254-0646-A1FC-014C2678ECA1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105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6688" indent="-166688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3CD3084-B9EF-8E49-8F42-32FCB901C69C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106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6688" indent="-166688"/>
            <a:endParaRPr lang="en-US" b="1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873A564-9978-D849-A67E-F665EC2742F2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107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e.g. Tile64</a:t>
            </a: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D6875D-4DD8-EB40-B6F7-8268D3AE5376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BF89150-0F36-D341-A306-E1C463095BC6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108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4243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 defTabSz="8973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1036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6320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3254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/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495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9396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8244" indent="-16824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DB08898-F0C2-4841-BDA3-50F763841FF2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117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Popular in early message-passing computers (e.g., intel iPSC, NCUBE)</a:t>
            </a: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9CE2552-65BA-F240-BB4B-5E43AD6B8420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6688" indent="-166688">
              <a:buFontTx/>
              <a:buChar char="-"/>
            </a:pPr>
            <a:endParaRPr lang="en-US" b="1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F53C2C7-13C2-1647-BF55-EAAFD6F86C5B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119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DA5CFE9-F946-8A42-8E0A-F65E27612AE9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120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6688" indent="-166688" defTabSz="896938" eaLnBrk="1" hangingPunct="1">
              <a:spcBef>
                <a:spcPct val="0"/>
              </a:spcBef>
              <a:buFontTx/>
              <a:buChar char="-"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0A4B4D0-8CB9-CE4D-A4F9-4A51FEDAFFC7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121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C8A62F5-B919-4C40-8124-104230680B65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122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C915781-9C35-3045-AA5D-2DD527EE5370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123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C6B3012-BE18-0A43-BE3A-3AA389B55334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124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sz="8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4B8DCA-A82E-3644-8F13-764C35AAB3AA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125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BBC96C1-5B3B-484E-93E7-7335D88CDD6F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126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3B38EDD-611C-C743-96C1-91EEC312EBD1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127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883EB1E-70AB-3144-9431-D60288DA01EB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128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9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6688" indent="-166688"/>
            <a:endParaRPr lang="en-US">
              <a:latin typeface="Calibri" charset="0"/>
            </a:endParaRPr>
          </a:p>
        </p:txBody>
      </p:sp>
      <p:sp>
        <p:nvSpPr>
          <p:cNvPr id="199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975A68-AF35-3B4E-B02A-12073D4C68F6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52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22E3D47-1252-1A46-AAD7-669A0D798960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129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AB4C10E-89B5-FA48-B2F2-7972486FFF2A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130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0073021-E4E8-024F-BFFB-63E50578C635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131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F50D323-4E60-2643-A523-5189A9DE0A0D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132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2FC5A44-A777-0C4A-B870-BDB3CB58E410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133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9196847-D206-B745-8154-44A41139F756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134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CABFC12-8362-B74E-AE0B-E2EF2F15AAA5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135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4D5E6DF-635B-FA49-A994-2F9A23727A87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136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04E935D-E7FA-8240-B07D-EF418FA5FB8B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137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5FA3803-8274-B746-9968-6D10EA1A9942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138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00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D2C576-EE48-6B4B-B811-923918722F42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53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98DB91C-4D2F-A74E-9F27-27641E1E7A6F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139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AF7D60C-82E5-9E44-B3FE-101CDB9E431B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140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95559EC-26CD-3846-8EC0-86F61B47F115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141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0BE7978-0D13-7140-AE8F-57BB921A0487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142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0219B35-2DC5-E84E-9295-AD2A77E2A385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143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8068505-A097-0445-9801-3CCC9E88C787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144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C8DB53A-6523-764A-98AB-AE00B562F0AF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145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36B597E-0893-EE42-9A48-E098EE90FE9E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146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9A66C0F-46A5-844C-ADAE-7FC0B9785F44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147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6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E304100-2AC9-2440-B22D-56AF59EFA3F5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148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latin typeface="Calibri" charset="0"/>
              </a:rPr>
              <a:t>One commonly proposed solution is on-chip network (NoC), which allows cores to communicate with a packet switched substrate.</a:t>
            </a:r>
            <a:r>
              <a:rPr lang="en-US">
                <a:latin typeface="Calibri" charset="0"/>
              </a:rPr>
              <a:t> 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Here is a figure showing an on-chip network that uses a 2d-mesh topology which </a:t>
            </a:r>
          </a:p>
          <a:p>
            <a:r>
              <a:rPr lang="en-US">
                <a:latin typeface="Calibri" charset="0"/>
              </a:rPr>
              <a:t>is commonly used due to its low layout complexity.</a:t>
            </a:r>
          </a:p>
          <a:p>
            <a:r>
              <a:rPr lang="en-US" b="1">
                <a:latin typeface="Calibri" charset="0"/>
              </a:rPr>
              <a:t>This is also the topology we used for our evaluations, but our mechanism is also applicable to other topologies.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In most multi-core systems, NoC primarily serves cache misses and memory requests.</a:t>
            </a:r>
          </a:p>
        </p:txBody>
      </p:sp>
      <p:sp>
        <p:nvSpPr>
          <p:cNvPr id="201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6322A4-BF73-3946-B694-CF5EDCE7703C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61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1DD86AE-BE46-944A-AC52-3322AA48365B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149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CC86327-A54D-F54D-8FD1-CB01759846FA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150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A339C69-7A5C-764F-8B6B-BFC838020DF2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151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5F0049A-F932-B44F-ACBB-5C007D4C767D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152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D5382B4-04BA-AD4C-8F82-A3621808CB14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153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E6ECE34-254C-684B-A73B-944F8BA8B94D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154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07DE1B3-346A-C74B-A8AC-42848FF0D178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155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4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A7E81E6-76DD-924C-ACB5-984D00831817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156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3AE352D-6785-1647-8A74-4A2156B5E9B6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157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24ADFA8-99C5-B945-A720-91E21DE020C3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158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199538C-0B58-964C-8D09-CE2DB41D7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9047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D511D-2F98-9946-AC33-934E9801C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8152842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C01FF6-D17E-B54B-9EE7-3FEE10738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529029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0AE0DE6-EE8F-BE40-924B-05B0D38F0A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3112313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28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2E0937E-0722-B94B-AB8A-E3FC1EEB8F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8518961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B98F2D9-C449-BF4D-AF85-86B5D4D402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54249699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01B2F0C-425F-2843-BE1A-E80CDFED8C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763411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DFFF2A6-146D-B843-9B65-9FFE2C4343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9849483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517F073-5494-784E-8D23-06FCB1F90E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4286470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C6D9F43-6432-054C-98E0-ABD18E885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4149677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7CEFFB2-06E4-0B42-9CEB-0AA2B28E64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9460180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79FA78A-FA27-A247-9AB1-8EB4DCC21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09103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FFB54-4D75-F044-8D75-FAC437401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697635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6E61E37-EA74-D644-8233-A683B2897B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9477514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D3FD79-7AB8-2B4B-8DF1-23FBD55537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809999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/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pPr>
              <a:defRPr/>
            </a:pPr>
            <a:fld id="{1D62EF56-69D1-4B40-9119-5711AB044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40972297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28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/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00EFD4E-CD94-BB42-B612-ABBB56A47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35517987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/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B03ED1B-2286-6C4D-9FED-69386EC21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9426705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/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D1EEE98-FA3C-9949-A545-9176F120D3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33874611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/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CA0FE4F-D242-C142-8C08-EF5FAC11EC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3677006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129C7E6-E222-F743-AC18-473F311249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7294572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4F6D966-D38D-7941-AD5B-37C0E812E3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9200676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566897D-CCA1-3046-BFB7-6C1136E19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5838799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59922-0DF5-D344-8BEC-8A96B1F89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047184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FA2A718-420B-4447-A3AF-F71BA2FF36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64690323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C724868-E60A-2942-8093-B492BF39C1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76114726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73F60F2-77C6-8E43-B861-2AFCDE5220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21718946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36E368A-B11E-6741-8CAA-B43394980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2071261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791D479-4302-1649-96EB-E3C0C9065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32490736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28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1F37B41-ADBE-B944-B62B-D24487348D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26834737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46E5B14-B2B3-7043-BAAA-0B39C04EBD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2289934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7E787A8-E498-9A42-824C-6237E66A72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77503353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AB3DB35-5580-1945-A334-AF845EBB2F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6627586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355AC48-C588-6F47-9E85-F990F8DA2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330003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black&amp;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06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5967413"/>
            <a:ext cx="9144000" cy="890587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" name="Picture 13" descr="ecelogorb.psd"/>
          <p:cNvPicPr>
            <a:picLocks noChangeAspect="1"/>
          </p:cNvPicPr>
          <p:nvPr userDrawn="1"/>
        </p:nvPicPr>
        <p:blipFill>
          <a:blip r:embed="rId3" cstate="print">
            <a:lum bright="-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3" y="6080125"/>
            <a:ext cx="327501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CMU_logo_horiz_black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8575" y="6259513"/>
            <a:ext cx="38957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494" y="469200"/>
            <a:ext cx="7772400" cy="130823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494" y="1941516"/>
            <a:ext cx="500910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54663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D6D0AF9-407E-ED4F-A2C3-307A3E9B68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4358425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CC88A88-3F7E-6140-B9DF-8CB3B17F4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88050202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B50B8E5-807E-2449-BCB6-54191517F0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20407964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2FD532-25EA-D841-B015-7A82159AC5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2419308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77B79FD-A128-7347-9824-8773D5C764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0414899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24643D9-7DBF-4349-8C4A-B18C766C3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63083912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28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EE2FFEB-30C7-B648-A7A2-017801357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29137532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2BE8596-0A61-E54A-8134-E3F0233EF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3067984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C65F02E-DC6D-594C-9230-EF9386D72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86351229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7DB2D45-D713-744D-B5F2-A7C564DD37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0418290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3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103820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27376A1-3544-7A4B-AFEB-DB6B31B02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8146428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5DF251-893C-F443-934D-EA2ECA5F70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88429621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013A049-FD30-8D4D-B0D2-E8675CEC80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46989319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5B5850D-0EC3-144C-A96C-2707D9FAD1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54880974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9531D4C-558B-D041-82CF-B8A67F8172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33107889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03970D0-C71E-F548-84A0-90BDB89A54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86099686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335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354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7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838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16762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417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168273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720829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900296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626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60792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21859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779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79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CA726-330A-7B4A-9880-32C237037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15450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D8D6C-5987-5648-8819-297541CC0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138724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727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48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559138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356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445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702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626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840234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584629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41574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007127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554391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36271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0214"/>
            <a:ext cx="4040188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0214"/>
            <a:ext cx="4041775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9788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50961854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D8D6C-5987-5648-8819-297541CC0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63209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2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345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05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558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010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78578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792315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704585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69869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716585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42856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348654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E0BEE-6161-F045-8A7A-67AC76032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1319019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9D6B90F-421D-D84E-A35C-F08F8B6AC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1162688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6AD62D-E173-274C-9306-59927A8182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11803740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0537D-867F-F24A-9324-1CEA2D81C3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2046171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3CB7C1A-753F-EB4B-9C96-0649C92A01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14187378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058FFDD-6785-474C-9F2F-EB2B47786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83804208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93842F3-B742-7943-9292-068810D52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70047957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C49E3C7-D475-E047-92F3-1AC6C9BA4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1355892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254500" y="117475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65027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A7FB382-BE42-B548-8C8D-330CE93D74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6651573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D611805-AD54-0E44-877F-28028FD9FB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38017196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991A160-0618-BB40-82CC-7774D63153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29435812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DA2D575-7251-BB43-A801-2FD638C0D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93444199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79D69E1-CF37-2646-9754-5091C3136E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24076609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A7F22A0-5D59-4D4F-845D-D790AAE13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0697459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C13A-15FD-364B-8A7A-F8F733922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7770244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89464-6392-564C-918F-036901BB8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5035733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0F15D-A2AF-B34D-9516-92538121D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8407580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E33F4-9D06-C047-B9BC-5C12DBD3C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9770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4A62-A2AB-6B48-93FA-0E4BEF264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45605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54500" y="117475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649936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DEB87-7322-5E4E-A9FF-710762881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6697060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654FA-817E-604D-8283-0766BA305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2383955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99E30-9516-874F-B446-2AAF61006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8354063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BAFCA-6F99-C84F-BA3A-087E716C1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623660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00E68-A28F-E642-9A6D-2AFB42ACD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6500436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91927-0510-C440-95C2-9D1F35518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82746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434EB-F4BF-D44D-85C3-EEB4BC394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402237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2000" smtClean="0"/>
            </a:lvl1pPr>
          </a:lstStyle>
          <a:p>
            <a:pPr>
              <a:defRPr/>
            </a:pPr>
            <a:fld id="{F9457ABC-8080-9840-928F-B83596E30A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9647748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2B11C27-BC26-AC4B-B366-F1533CA8BB00}" type="datetimeFigureOut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2000" smtClean="0"/>
            </a:lvl1pPr>
          </a:lstStyle>
          <a:p>
            <a:pPr>
              <a:defRPr/>
            </a:pPr>
            <a:fld id="{73A905F5-70B3-1246-A2C5-983D5B9834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3273592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878EA7D-C8B9-5C44-AFE0-90EA8E582215}" type="datetimeFigureOut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2FE5E9B-B21C-BC4C-84F1-2B03919DB8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211966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78091667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2923B84-D181-2440-BDFA-3FA376900BFA}" type="datetimeFigureOut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D1A3964-C589-0245-BB24-42D8E3134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61715538"/>
      </p:ext>
    </p:extLst>
  </p:cSld>
  <p:clrMapOvr>
    <a:masterClrMapping/>
  </p:clrMapOvr>
  <p:hf hdr="0" ftr="0" dt="0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8A0062A-B409-2E49-BBF0-3EAFB6C40119}" type="datetimeFigureOut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7056A0E-0C90-3C4C-99E2-94843519A3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46754196"/>
      </p:ext>
    </p:extLst>
  </p:cSld>
  <p:clrMapOvr>
    <a:masterClrMapping/>
  </p:clrMapOvr>
  <p:hf hdr="0" ftr="0" dt="0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CF9E907-89D8-0A49-BB10-C43411C97D7F}" type="datetimeFigureOut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13D9261-F9B7-9C45-8063-BAE2F9CDE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8975548"/>
      </p:ext>
    </p:extLst>
  </p:cSld>
  <p:clrMapOvr>
    <a:masterClrMapping/>
  </p:clrMapOvr>
  <p:hf hdr="0" ftr="0" dt="0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D58F2AA-87D9-5047-A74A-74E282471828}" type="datetimeFigureOut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462FAC4-03DA-C541-B9A3-C6C627D87D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78254406"/>
      </p:ext>
    </p:extLst>
  </p:cSld>
  <p:clrMapOvr>
    <a:masterClrMapping/>
  </p:clrMapOvr>
  <p:hf hdr="0" ftr="0" dt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79A1A4C-F3E9-724B-A096-AD5F92555AE5}" type="datetimeFigureOut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BFB1627-51C5-A146-B8D8-D1FBA19F5F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24092418"/>
      </p:ext>
    </p:extLst>
  </p:cSld>
  <p:clrMapOvr>
    <a:masterClrMapping/>
  </p:clrMapOvr>
  <p:hf hdr="0" ftr="0" dt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0C373E6-D478-3F42-86F7-2D778FECD730}" type="datetimeFigureOut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82FCA96-45D0-1F40-9782-28C7A0527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56996194"/>
      </p:ext>
    </p:extLst>
  </p:cSld>
  <p:clrMapOvr>
    <a:masterClrMapping/>
  </p:clrMapOvr>
  <p:hf hdr="0" ftr="0" dt="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FC6C88E-6184-6045-90DF-C5FCAC1AE40E}" type="datetimeFigureOut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2FB0404-E32D-1C46-8398-489E04B228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63223418"/>
      </p:ext>
    </p:extLst>
  </p:cSld>
  <p:clrMapOvr>
    <a:masterClrMapping/>
  </p:clrMapOvr>
  <p:hf hdr="0" ftr="0" dt="0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7D0F9FA-64B3-7445-9F02-82DAA17FAF2F}" type="datetimeFigureOut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3D9DCCB-5983-0F4A-84E0-C2D31D249A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00902245"/>
      </p:ext>
    </p:extLst>
  </p:cSld>
  <p:clrMapOvr>
    <a:masterClrMapping/>
  </p:clrMapOvr>
  <p:hf hdr="0" ftr="0" dt="0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CD88291-A274-B64B-B054-E549EFCE0B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72856292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56FF73E-43CD-824B-A725-F8E1B0A35F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8401414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53632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40BC1AF-8263-CB45-AE19-BEA3C60F6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80869393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1E2C69-B658-F446-8429-82C62CDF48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58610779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0F4A576-BA63-F741-A6B8-D99E60F0F5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35359698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D8F651F-AA3B-F04B-BA48-C9B5C058C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42538101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B51E0DD-AA5E-664D-A383-F8C3C1415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03278308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7A7735E-4002-4C49-9045-6AEA9E2DB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01263863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E274E2-B79E-4B4E-9652-4272F9B35D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40452051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D637023-4856-2B4C-91D7-0F664EE81E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19673466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D1FE6DC-50E5-294C-85C0-96FDD83714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84530569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A027E981-17DA-CD40-B16E-AF67AC8FB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19732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143626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9E4C-07F4-D043-9E14-1C68A7233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581751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96C88-ABBC-7F40-A8DF-BEB182653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7915215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4B6BC-FFB5-C944-BA45-D27F608BF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970187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8881-FBA1-E941-94E3-B9CCE4430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8761932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2A5D9-C117-BA43-B555-23E098272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6512827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DCCFA-1A82-1E45-B4A7-89FB1B9A0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927035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4898C-36B1-D14D-96C5-E96B73BDD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206691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2034-E6B5-D64C-AE94-7EED310B5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689299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4F865-1B24-6544-BF0C-A636F95D3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7826139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EFA79-52FF-F448-BD3D-37E685684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40145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755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2357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635923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8C159-A8BB-DB41-8428-06FD88CE0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7331810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323232"/>
                </a:solidFill>
                <a:cs typeface="Arial" charset="0"/>
              </a:defRPr>
            </a:lvl1pPr>
          </a:lstStyle>
          <a:p>
            <a:pPr>
              <a:defRPr/>
            </a:pPr>
            <a:fld id="{9DB3A9CC-D132-7E47-AD5B-48FA8F1C66F3}" type="datetime1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pPr>
              <a:defRPr/>
            </a:pPr>
            <a:endParaRPr lang="en-US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61845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323232"/>
                </a:solidFill>
                <a:cs typeface="Arial" charset="0"/>
              </a:defRPr>
            </a:lvl1pPr>
          </a:lstStyle>
          <a:p>
            <a:pPr>
              <a:defRPr/>
            </a:pPr>
            <a:fld id="{B6575B63-6B3A-B44B-8552-1F7114D6745E}" type="datetime1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pPr>
              <a:defRPr/>
            </a:pPr>
            <a:endParaRPr lang="en-US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71823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323232"/>
                </a:solidFill>
                <a:cs typeface="Arial" charset="0"/>
              </a:defRPr>
            </a:lvl1pPr>
          </a:lstStyle>
          <a:p>
            <a:pPr>
              <a:defRPr/>
            </a:pPr>
            <a:fld id="{5128BA57-1390-FF46-A01D-554FB2E759FE}" type="datetime1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pPr>
              <a:defRPr/>
            </a:pPr>
            <a:endParaRPr lang="en-US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32410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323232"/>
                </a:solidFill>
                <a:cs typeface="Arial" charset="0"/>
              </a:defRPr>
            </a:lvl1pPr>
          </a:lstStyle>
          <a:p>
            <a:pPr>
              <a:defRPr/>
            </a:pPr>
            <a:fld id="{64D01426-14A7-B04B-B6B3-56EBBB2B6D1C}" type="datetime1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pPr>
              <a:defRPr/>
            </a:pPr>
            <a:endParaRPr lang="en-US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49944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B10F547-7D85-A84F-90CF-BA796E36C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9510132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0095-1EE2-6947-BF75-8AA5829C4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4466081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68DCF-B475-0649-BE6A-833D6D13C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070889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0BB08-05AA-B94F-95C9-0EDD282C5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5720744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A33F8-5B99-E344-B17F-E10F4F2DE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303297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316288" y="107042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6288" y="518522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1" y="1070426"/>
            <a:ext cx="2859088" cy="491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9797920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AC700-D2B0-C548-B04D-C03D98587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9177693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D194F-431B-7F46-A6AF-63BEF8530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778217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B1B46-FF03-B74E-AD52-FA4D53A1D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4127399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89884-BBAA-1649-B7F7-F3E713877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1693595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02ECF-2BCF-DC42-9168-850D55893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1895844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506EB-E490-5E45-93C4-07A63E9EB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365745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8F517-39A8-2F41-9BE8-1C87731D4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6622180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EF6BC5E-76FB-8E41-A18F-C111642609FB}" type="datetime1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 lIns="0" tIns="0" rIns="0" bIns="0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Perpetua"/>
                <a:ea typeface="+mn-ea"/>
                <a:cs typeface="+mn-cs"/>
              </a:defRPr>
            </a:lvl1pPr>
          </a:lstStyle>
          <a:p>
            <a:pPr>
              <a:defRPr/>
            </a:pPr>
            <a:fld id="{9A9D340E-5294-0B45-8D47-1467B7DA4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5996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D647CAA-0518-3449-B104-2EEA5C6AA6A0}" type="datetime1">
              <a:rPr lang="en-US"/>
              <a:pPr>
                <a:defRPr/>
              </a:pPr>
              <a:t>9/28/2013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71888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903C19D-E396-494B-86BE-52769D637D7B}" type="datetime1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1290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184525" y="144463"/>
            <a:ext cx="5959475" cy="771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49050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96FA2D-FEF8-CC46-81FF-39D1646F1324}" type="datetime1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2743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1A5F4F8-F0EB-7441-8A60-4041A7029CC0}" type="datetime1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656515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232437C-CB51-AD4A-9D2B-4405ED067439}" type="datetime1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719358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CDACA14-D1F7-E842-AD24-F4A90D28B11B}" type="datetime1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80593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79FCD55-0D60-5943-847E-2482D08C42B0}" type="datetime1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163672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6D64E4-8794-AD40-AA4B-3ED80A026F98}" type="datetime1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759866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4E81866-CBF7-BB44-A42A-A24CCB796067}" type="datetime1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39103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0EFA4F3-6EC0-6B44-B681-575817958668}" type="datetime1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862986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"/>
            <a:ext cx="16652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8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5200" b="1" baseline="0">
                <a:solidFill>
                  <a:srgbClr val="CC6600"/>
                </a:solidFill>
                <a:latin typeface="Garamond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2/17/2009</a:t>
            </a: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D3070E79-742A-764D-808F-7EC580FEE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tabLst/>
              <a:defRPr dirty="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HPCA </a:t>
            </a:r>
            <a:r>
              <a:rPr lang="ja-JP" altLang="en-US"/>
              <a:t>‘</a:t>
            </a:r>
            <a:r>
              <a:rPr lang="en-US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xmlns="" val="124086794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2587"/>
            <a:ext cx="7923213" cy="1065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8BF16252-B30E-1542-A83E-4CBCF9533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562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8BA531D-4627-FE40-AD7B-18BE0C49A3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15425428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DF1F5967-DC76-E54C-99DE-E2025CEFA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330508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93863"/>
            <a:ext cx="3808413" cy="4365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93863"/>
            <a:ext cx="3810000" cy="4365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5474E9BE-B673-6C49-8125-AC71974BF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946993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564D7620-1F49-104E-BFC1-B54041350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31879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06808750-37CD-1848-A9C7-50A4CD2EE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848286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9FADB2D7-B367-7247-8FEC-B4877F3E9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HPCA '09</a:t>
            </a:r>
          </a:p>
        </p:txBody>
      </p:sp>
    </p:spTree>
    <p:extLst>
      <p:ext uri="{BB962C8B-B14F-4D97-AF65-F5344CB8AC3E}">
        <p14:creationId xmlns:p14="http://schemas.microsoft.com/office/powerpoint/2010/main" xmlns="" val="326449577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FBA74149-36CE-054D-AB92-67B4093F2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572164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727E1285-4808-784F-8D4F-61843D6AF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HPCA '09</a:t>
            </a:r>
          </a:p>
        </p:txBody>
      </p:sp>
    </p:spTree>
    <p:extLst>
      <p:ext uri="{BB962C8B-B14F-4D97-AF65-F5344CB8AC3E}">
        <p14:creationId xmlns:p14="http://schemas.microsoft.com/office/powerpoint/2010/main" xmlns="" val="273520467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E3DD37C0-C227-ED41-99A9-A66E2597D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CMP-MSI 2008</a:t>
            </a:r>
          </a:p>
        </p:txBody>
      </p:sp>
    </p:spTree>
    <p:extLst>
      <p:ext uri="{BB962C8B-B14F-4D97-AF65-F5344CB8AC3E}">
        <p14:creationId xmlns:p14="http://schemas.microsoft.com/office/powerpoint/2010/main" xmlns="" val="325553559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46075"/>
            <a:ext cx="1941513" cy="5713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46075"/>
            <a:ext cx="5676900" cy="5713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6A181F62-6980-714E-B1F6-62D9033CA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CMP-MSI 2008</a:t>
            </a:r>
          </a:p>
        </p:txBody>
      </p:sp>
    </p:spTree>
    <p:extLst>
      <p:ext uri="{BB962C8B-B14F-4D97-AF65-F5344CB8AC3E}">
        <p14:creationId xmlns:p14="http://schemas.microsoft.com/office/powerpoint/2010/main" xmlns="" val="323683467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FC5CFF80-5CC2-7542-9E3D-2719A94A2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8114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28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826B183-E683-424B-A167-40C410BDA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38233951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93863"/>
            <a:ext cx="7770813" cy="43656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359BCBE3-CE7D-F548-987D-60FDD94AA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128557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9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12/15/2009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9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9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1625271-6E04-6443-B050-7A2F79442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3629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12/15/2009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59E96AC-8124-7B46-A827-4D8909B43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33927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9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12/15/2009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9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9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408AF7D-243D-F94E-B025-FC51720F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463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12/15/2009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895D1DC-5A50-D44A-B356-59DFE8C1A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97327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12/15/2009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EFBCAAC-DBDA-154C-9B8D-BA9AD5DB0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10699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12/15/2009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2A42413-07AA-5C43-8B4B-24A889EC1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712476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12/15/2009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E419F8-5568-BB4B-A467-1E8A707CE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094814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12/15/2009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503F515-56A2-C14C-A6D4-EC6E09A12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311014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12/15/2009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shade val="50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65BF029-731C-654F-9062-5AEFC6F9A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8150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56D220-BBF0-8D42-9844-06078092F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06678647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12/15/2009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B42A517-2039-7B4E-AC86-2299FFA4D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97912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12/15/2009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4D325B3-AFC0-F646-97D2-EE72D43DB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910695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A027E981-17DA-CD40-B16E-AF67AC8FB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0088931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9E4C-07F4-D043-9E14-1C68A7233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6421997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96C88-ABBC-7F40-A8DF-BEB182653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494281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4B6BC-FFB5-C944-BA45-D27F608BF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3601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8881-FBA1-E941-94E3-B9CCE4430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699492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2A5D9-C117-BA43-B555-23E098272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121223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DCCFA-1A82-1E45-B4A7-89FB1B9A0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345395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4898C-36B1-D14D-96C5-E96B73BDD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42286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7043D-705D-8E4D-8EC4-AA04F62CB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50318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BB74E53-A49C-1B4E-B435-23182362C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78797957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2034-E6B5-D64C-AE94-7EED310B5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9981066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4F865-1B24-6544-BF0C-A636F95D3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7300649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EFA79-52FF-F448-BD3D-37E685684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8869588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8C159-A8BB-DB41-8428-06FD88CE0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2959881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323232"/>
                </a:solidFill>
                <a:cs typeface="Arial" charset="0"/>
              </a:defRPr>
            </a:lvl1pPr>
          </a:lstStyle>
          <a:p>
            <a:pPr>
              <a:defRPr/>
            </a:pPr>
            <a:fld id="{9DB3A9CC-D132-7E47-AD5B-48FA8F1C66F3}" type="datetime1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pPr>
              <a:defRPr/>
            </a:pPr>
            <a:endParaRPr lang="en-US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6419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323232"/>
                </a:solidFill>
                <a:cs typeface="Arial" charset="0"/>
              </a:defRPr>
            </a:lvl1pPr>
          </a:lstStyle>
          <a:p>
            <a:pPr>
              <a:defRPr/>
            </a:pPr>
            <a:fld id="{B6575B63-6B3A-B44B-8552-1F7114D6745E}" type="datetime1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pPr>
              <a:defRPr/>
            </a:pPr>
            <a:endParaRPr lang="en-US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90247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323232"/>
                </a:solidFill>
                <a:cs typeface="Arial" charset="0"/>
              </a:defRPr>
            </a:lvl1pPr>
          </a:lstStyle>
          <a:p>
            <a:pPr>
              <a:defRPr/>
            </a:pPr>
            <a:fld id="{5128BA57-1390-FF46-A01D-554FB2E759FE}" type="datetime1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pPr>
              <a:defRPr/>
            </a:pPr>
            <a:endParaRPr lang="en-US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2517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323232"/>
                </a:solidFill>
                <a:cs typeface="Arial" charset="0"/>
              </a:defRPr>
            </a:lvl1pPr>
          </a:lstStyle>
          <a:p>
            <a:pPr>
              <a:defRPr/>
            </a:pPr>
            <a:fld id="{64D01426-14A7-B04B-B6B3-56EBBB2B6D1C}" type="datetime1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pPr>
              <a:defRPr/>
            </a:pPr>
            <a:endParaRPr lang="en-US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38486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9"/>
          <p:cNvSpPr txBox="1">
            <a:spLocks/>
          </p:cNvSpPr>
          <p:nvPr userDrawn="1"/>
        </p:nvSpPr>
        <p:spPr>
          <a:xfrm>
            <a:off x="2895600" y="6381750"/>
            <a:ext cx="4157663" cy="476250"/>
          </a:xfrm>
          <a:prstGeom prst="rect">
            <a:avLst/>
          </a:prstGeom>
        </p:spPr>
        <p:txBody>
          <a:bodyPr anchor="ctr"/>
          <a:lstStyle>
            <a:lvl1pPr algn="ct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4F271C"/>
              </a:solidFill>
              <a:latin typeface="Gill Sans MT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852328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endParaRPr lang="en-US" smtClean="0"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F5B214B8-E609-6F4B-BFCB-9B9BC1AF68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03546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E5E33E6-A267-6849-B04C-CD248554A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31665942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28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5746E8-4EAE-2744-A615-D35555628E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671345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0A9BF8-1908-DD40-9B3E-56859598C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4767275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A51534-C0B0-0E47-9D0E-8FBA16104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810141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E509DB-ADDC-9848-B53F-0F05406BF9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0977964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aramond" charset="0"/>
                <a:ea typeface="ＭＳ Ｐゴシック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4FE4B8-9CD0-B642-A59E-F44AAF6F6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547338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aramond" charset="0"/>
                <a:ea typeface="ＭＳ Ｐゴシック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947534-FBB2-114F-9D2E-3EEFCB50A8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24927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aramond" charset="0"/>
                <a:ea typeface="ＭＳ Ｐゴシック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EAEA34-8947-7C4E-879B-5651454C2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7276960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aramond" charset="0"/>
                <a:ea typeface="ＭＳ Ｐゴシック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8AD172-D586-7442-9A4A-C6EBB61CFB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258951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aramond" charset="0"/>
                <a:ea typeface="ＭＳ Ｐゴシック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33CED4-3C3A-6242-BCF5-698414E7B8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512144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aramond" charset="0"/>
                <a:ea typeface="ＭＳ Ｐゴシック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B87201-5EA1-3541-B391-E5D22CE422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39884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01331EC-E29A-7346-BFD1-D8F62803D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35470512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7341D3D9-3FE8-4025-BF66-8DAB1ABB951F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46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323594FA-E141-4234-AE05-360401972BE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81506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20440"/>
      </p:ext>
    </p:extLst>
  </p:cSld>
  <p:clrMapOvr>
    <a:masterClrMapping/>
  </p:clrMapOvr>
  <p:hf hdr="0" ftr="0" dt="0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95761"/>
      </p:ext>
    </p:extLst>
  </p:cSld>
  <p:clrMapOvr>
    <a:masterClrMapping/>
  </p:clrMapOvr>
  <p:hf hdr="0" ftr="0" dt="0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786818"/>
      </p:ext>
    </p:extLst>
  </p:cSld>
  <p:clrMapOvr>
    <a:masterClrMapping/>
  </p:clrMapOvr>
  <p:hf hdr="0" ftr="0" dt="0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531461"/>
      </p:ext>
    </p:extLst>
  </p:cSld>
  <p:clrMapOvr>
    <a:masterClrMapping/>
  </p:clrMapOvr>
  <p:hf hdr="0" ftr="0" dt="0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602609"/>
      </p:ext>
    </p:extLst>
  </p:cSld>
  <p:clrMapOvr>
    <a:masterClrMapping/>
  </p:clrMapOvr>
  <p:hf hdr="0" ftr="0" dt="0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917007"/>
      </p:ext>
    </p:extLst>
  </p:cSld>
  <p:clrMapOvr>
    <a:masterClrMapping/>
  </p:clrMapOvr>
  <p:hf hdr="0" ftr="0" dt="0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467739"/>
      </p:ext>
    </p:extLst>
  </p:cSld>
  <p:clrMapOvr>
    <a:masterClrMapping/>
  </p:clrMapOvr>
  <p:hf hdr="0" ftr="0" dt="0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99648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E07B65D-BCF0-EF44-B1B1-8E2298B34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39486886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439199"/>
      </p:ext>
    </p:extLst>
  </p:cSld>
  <p:clrMapOvr>
    <a:masterClrMapping/>
  </p:clrMapOvr>
  <p:hf hdr="0" ftr="0" dt="0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A027E981-17DA-CD40-B16E-AF67AC8FB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317355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9E4C-07F4-D043-9E14-1C68A7233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7399163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96C88-ABBC-7F40-A8DF-BEB182653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9210810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4B6BC-FFB5-C944-BA45-D27F608BF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5587436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8881-FBA1-E941-94E3-B9CCE4430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1445604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2A5D9-C117-BA43-B555-23E098272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2538055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DCCFA-1A82-1E45-B4A7-89FB1B9A0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096950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4898C-36B1-D14D-96C5-E96B73BDD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266747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2034-E6B5-D64C-AE94-7EED310B5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9800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CF3AB27-C5F2-5143-A004-BB8FE8080F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5267346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4F865-1B24-6544-BF0C-A636F95D3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2991061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EFA79-52FF-F448-BD3D-37E685684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4241963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8C159-A8BB-DB41-8428-06FD88CE0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2831885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323232"/>
                </a:solidFill>
                <a:cs typeface="Arial" charset="0"/>
              </a:defRPr>
            </a:lvl1pPr>
          </a:lstStyle>
          <a:p>
            <a:pPr>
              <a:defRPr/>
            </a:pPr>
            <a:fld id="{9DB3A9CC-D132-7E47-AD5B-48FA8F1C66F3}" type="datetime1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pPr>
              <a:defRPr/>
            </a:pPr>
            <a:endParaRPr lang="en-US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99322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323232"/>
                </a:solidFill>
                <a:cs typeface="Arial" charset="0"/>
              </a:defRPr>
            </a:lvl1pPr>
          </a:lstStyle>
          <a:p>
            <a:pPr>
              <a:defRPr/>
            </a:pPr>
            <a:fld id="{B6575B63-6B3A-B44B-8552-1F7114D6745E}" type="datetime1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pPr>
              <a:defRPr/>
            </a:pPr>
            <a:endParaRPr lang="en-US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54592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323232"/>
                </a:solidFill>
                <a:cs typeface="Arial" charset="0"/>
              </a:defRPr>
            </a:lvl1pPr>
          </a:lstStyle>
          <a:p>
            <a:pPr>
              <a:defRPr/>
            </a:pPr>
            <a:fld id="{5128BA57-1390-FF46-A01D-554FB2E759FE}" type="datetime1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pPr>
              <a:defRPr/>
            </a:pPr>
            <a:endParaRPr lang="en-US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12488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323232"/>
                </a:solidFill>
                <a:cs typeface="Arial" charset="0"/>
              </a:defRPr>
            </a:lvl1pPr>
          </a:lstStyle>
          <a:p>
            <a:pPr>
              <a:defRPr/>
            </a:pPr>
            <a:fld id="{64D01426-14A7-B04B-B6B3-56EBBB2B6D1C}" type="datetime1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pPr>
              <a:defRPr/>
            </a:pPr>
            <a:endParaRPr lang="en-US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02319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54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744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842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39E7BB8-327A-8341-A80A-2B1A918C59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24226652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397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157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813710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521937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972555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173343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593767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27121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082C3BC-0920-9545-A08C-F1FF734C5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8834964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1B878CC-F017-4744-BB82-C7999AB14F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5520247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A8F09E8-063B-9543-9533-4EE32FB6AF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7776191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28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3E77B3C-DC9F-894C-A983-4694392BAB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282746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1C025-F41A-EE4C-BAA6-EFCC0582B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49141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01D31B-0DD2-334D-8DA6-220FFD95F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8260521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42BD4C-EE66-7148-973C-933773CFD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7520761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BE647A-647D-524D-BD2C-FCC5FDD06D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5150859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743ED82-0F2F-1A4E-93CF-43EE4EBD04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145239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2260B2E-3EF9-7F48-806A-155E7BB242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8876168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4F4FAD1-E1C4-A246-8EF2-A36016086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8030152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F3CB30-279C-B44D-9FE5-C7E9DDE0E3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7509134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02B711A-BEB4-184F-9A5A-87236BD4B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8188573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E3EF656-4CFD-8143-878F-D36984042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6322124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E7FE474-BC73-CF47-B949-683DF91F3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4103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F59F7-17FF-DC4D-8944-FA4CBA5D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023808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5AD6719C-8006-3C42-BD69-D76FBBA00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6293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5D611348-57E7-9248-BBF2-E1CBC5A46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4892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E3AE4140-8192-C74F-8F04-897DFA055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03809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79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79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EE4FFFF1-7C20-F340-9BA1-112F71EEE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4343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D90E818B-43EA-F746-BABB-FCC1B194A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39040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45DBC427-AAF4-4D46-A878-99A606E15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24954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E0491C4-F29B-CD4D-A019-E1E9DA95D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89634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5FB91CFA-DFEE-174A-BA30-DAB2A73E3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7546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381D58F-2552-F64F-AE5F-2DB3BD996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7906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C4DE2A0D-0CAE-BF4A-81FD-CC9AFD8CF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802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48373-2CF4-E74A-9DDB-35E5C34CF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3726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803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803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E6888720-67CB-D84E-8B07-42D0EF9A0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94724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779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779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63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45BE3E49-C621-384D-9EDB-24C6E309A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83528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779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79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3F079AFE-9FCB-3C4B-A69E-2F3CDECD5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3126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79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779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63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9C89EDD1-0215-A34B-AECD-6D0405A86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3271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77938"/>
            <a:ext cx="8229600" cy="45259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58A8832D-AE2C-BF4F-BA7C-6FDFFA7FF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4130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072168A-8498-A042-9DBA-827547F2A1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7865299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28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194FD0-85F6-BC40-9956-B4CA648D9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6779100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DA33DF-B201-854F-8CB7-8156E36B7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4692259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C19D3D-0A39-574B-8110-CEA0DF7C8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9369478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78EAE4F-0547-6E4E-8992-F4112DBA5F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168464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F763B-C92A-AE4D-8997-CC96015BD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842913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22A9084-4502-874D-8230-5CB818676C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3656226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323AA7D-E6B2-6E42-AABF-8B8880C3D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40574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AB4CA13-4212-7546-A6FF-CD3E1897D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9341944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7390B63-C97A-AB49-B23F-F890F6B49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6552628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2308446-F950-E445-9013-5BECEF5744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4205751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F4AEB0B-CAC5-634A-A4E4-6F9E2CDC5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6525167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58FBCB-3E21-0743-A52D-D3A08DFC0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42858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625F116-9425-224A-B6B6-74176C7576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7889153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28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802F9BC-A5F8-F949-9214-C59B39E64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2323210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FCEB0F-191A-7243-B509-BD56BF262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1483054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7A139-E15C-4546-9B84-F7CCF78D1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75849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BCDE5F-21EF-494A-A012-96F7B7C10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8269752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C6C4907-71F3-C54E-B79D-E57A2F3AA1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55699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C3365DA-83FB-7E47-B5C8-2B9AA3427D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6705390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1F95486-D207-644E-8D9A-1A8EC661D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220347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3C10B71-616A-C247-B0B2-6CA7756A7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2311895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1530045-82E1-CB44-BF50-13BF58235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6336412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8E3442A-8604-4D45-BB60-DDA5457E8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2215502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0E4B749-7E15-8C48-B18A-3A2DD9115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281220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9FFF4A9-D579-6149-ACCB-DB00F9220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731635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22E9741-E7C3-CE45-BF84-20642354B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4567873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09E70-A755-0848-A88C-D01A0C755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6036285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28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406ED58-D2E7-9A41-B9CB-AE72211D5A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601861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7773CC9-C0A7-C84D-9B8F-D8EB03FCA0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2853003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26DFAC1-98A4-DD4A-87E3-1F2640F48E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96063608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FF69A78-142A-A94D-B11E-D656AEFB5B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28479728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90CBE62-A3D2-3F47-8E17-5EEF38C323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155720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3A7435A-3491-6F4F-9B91-07F776F914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1844773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50931C-F882-4E48-85CA-63101B4763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8903634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876C76E-A9A2-9142-8B78-6A0640CA5A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70756940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38B98DA-5C48-A049-BF5F-2602DE7F9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47224463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184785-492E-8A4B-93D2-E5CBF087C8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12220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7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image" Target="../media/image7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17" Type="http://schemas.openxmlformats.org/officeDocument/2006/relationships/theme" Target="../theme/theme21.xml"/><Relationship Id="rId2" Type="http://schemas.openxmlformats.org/officeDocument/2006/relationships/slideLayout" Target="../slideLayouts/slideLayout230.xml"/><Relationship Id="rId16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slideLayout" Target="../slideLayouts/slideLayout24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13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4.xml"/><Relationship Id="rId12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Relationship Id="rId1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9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13" Type="http://schemas.openxmlformats.org/officeDocument/2006/relationships/slideLayout" Target="../slideLayouts/slideLayout304.xml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slideLayout" Target="../slideLayouts/slideLayout303.xml"/><Relationship Id="rId17" Type="http://schemas.openxmlformats.org/officeDocument/2006/relationships/theme" Target="../theme/theme26.xml"/><Relationship Id="rId2" Type="http://schemas.openxmlformats.org/officeDocument/2006/relationships/slideLayout" Target="../slideLayouts/slideLayout293.xml"/><Relationship Id="rId16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296.xml"/><Relationship Id="rId1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Relationship Id="rId14" Type="http://schemas.openxmlformats.org/officeDocument/2006/relationships/slideLayout" Target="../slideLayouts/slideLayout305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0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slideLayout" Target="../slideLayouts/slideLayout343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slideLayout" Target="../slideLayouts/slideLayout342.xml"/><Relationship Id="rId17" Type="http://schemas.openxmlformats.org/officeDocument/2006/relationships/theme" Target="../theme/theme30.xml"/><Relationship Id="rId2" Type="http://schemas.openxmlformats.org/officeDocument/2006/relationships/slideLayout" Target="../slideLayouts/slideLayout332.xml"/><Relationship Id="rId16" Type="http://schemas.openxmlformats.org/officeDocument/2006/relationships/slideLayout" Target="../slideLayouts/slideLayout346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5" Type="http://schemas.openxmlformats.org/officeDocument/2006/relationships/slideLayout" Target="../slideLayouts/slideLayout34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Relationship Id="rId14" Type="http://schemas.openxmlformats.org/officeDocument/2006/relationships/slideLayout" Target="../slideLayouts/slideLayout344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49.xml"/><Relationship Id="rId7" Type="http://schemas.openxmlformats.org/officeDocument/2006/relationships/slideLayout" Target="../slideLayouts/slideLayout353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48.xml"/><Relationship Id="rId1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52.xml"/><Relationship Id="rId11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99F7A0A7-95F6-0F44-A183-7F0D9CBFC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94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0D75AC9D-6445-504C-AF1C-27C1668691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9446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9447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89448" name="Picture 7" descr="safari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57938"/>
            <a:ext cx="13477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40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84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9CE696B-41C1-D141-8875-27EDAFE7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8422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8423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88424" name="Picture 7" descr="safari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57938"/>
            <a:ext cx="13477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2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04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3C4F264-F51C-7143-BC1C-59CFD03C2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9047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047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90472" name="Picture 7" descr="safari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13" y="6357938"/>
            <a:ext cx="13477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7963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>
                <a:solidFill>
                  <a:srgbClr val="000000"/>
                </a:solidFill>
                <a:ea typeface="+mn-ea"/>
                <a:cs typeface="+mn-cs"/>
              </a:rPr>
              <a:t>CHIPPER: HPCA 2011</a:t>
            </a:r>
            <a:endParaRPr lang="en-US" alt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85720" y="6357958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177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  <p:sldLayoutId id="2147484105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>
                <a:solidFill>
                  <a:srgbClr val="000000"/>
                </a:solidFill>
                <a:ea typeface="+mn-ea"/>
                <a:cs typeface="+mn-cs"/>
              </a:rPr>
              <a:t>CHIPPER: HPCA 2011</a:t>
            </a:r>
            <a:endParaRPr lang="en-US" alt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0" y="6357958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644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>
                <a:solidFill>
                  <a:srgbClr val="000000"/>
                </a:solidFill>
                <a:ea typeface="+mn-ea"/>
                <a:cs typeface="+mn-cs"/>
              </a:rPr>
              <a:t>CHIPPER: HPCA 2011</a:t>
            </a:r>
            <a:endParaRPr lang="en-US" alt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6321" y="6357958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388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47D13CE0-4A58-014F-938F-F8C9ADB37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0966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67" name="Line 1033"/>
          <p:cNvSpPr>
            <a:spLocks noChangeShapeType="1"/>
          </p:cNvSpPr>
          <p:nvPr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69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7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7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7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F4A1F46-AE60-5D44-B248-E2B6A72E9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8726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8727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68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FEB080A8-003E-D941-851A-6979CFF39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4038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9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89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76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391C9EE-D81A-1342-ABE6-323C79C039AB}" type="datetimeFigureOut">
              <a:rPr lang="en-US"/>
              <a:pPr>
                <a:defRPr/>
              </a:pPr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19B8CFF-9B0C-AD4D-AEED-41BB1C8D55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4588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6" descr="header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2888" y="265113"/>
            <a:ext cx="51022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itle Placeholder 1"/>
          <p:cNvSpPr>
            <a:spLocks noGrp="1"/>
          </p:cNvSpPr>
          <p:nvPr>
            <p:ph type="title"/>
          </p:nvPr>
        </p:nvSpPr>
        <p:spPr bwMode="auto">
          <a:xfrm>
            <a:off x="300038" y="274638"/>
            <a:ext cx="83867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edit Master title style</a:t>
            </a:r>
          </a:p>
        </p:txBody>
      </p:sp>
      <p:pic>
        <p:nvPicPr>
          <p:cNvPr id="77828" name="Picture 8" descr="footer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6267450"/>
            <a:ext cx="91900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9" descr="ecelogorb.psd"/>
          <p:cNvPicPr>
            <a:picLocks noChangeAspect="1"/>
          </p:cNvPicPr>
          <p:nvPr userDrawn="1"/>
        </p:nvPicPr>
        <p:blipFill>
          <a:blip r:embed="rId18" cstate="print">
            <a:lum bright="-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675" y="6294438"/>
            <a:ext cx="25622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10" descr="CMU_logo_horiz_black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4150" y="6394450"/>
            <a:ext cx="3713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15" r:id="rId7"/>
    <p:sldLayoutId id="2147483916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7" r:id="rId14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974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062D33B-E1DE-3443-9209-1EC818E0D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975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975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99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C00D44F2-0F77-7C43-9720-A3EC23179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 txBox="1">
            <a:spLocks noChangeArrowheads="1"/>
          </p:cNvSpPr>
          <p:nvPr userDrawn="1"/>
        </p:nvSpPr>
        <p:spPr bwMode="auto">
          <a:xfrm>
            <a:off x="1524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l">
              <a:defRPr sz="1200" dirty="0" smtClean="0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  <a:ea typeface="Arial" pitchFamily="-106" charset="0"/>
                <a:cs typeface="Arial" pitchFamily="-106" charset="0"/>
              </a:rPr>
              <a:t>© Onur Mutlu, 2009, 2010</a:t>
            </a:r>
          </a:p>
        </p:txBody>
      </p:sp>
    </p:spTree>
    <p:extLst>
      <p:ext uri="{BB962C8B-B14F-4D97-AF65-F5344CB8AC3E}">
        <p14:creationId xmlns:p14="http://schemas.microsoft.com/office/powerpoint/2010/main" xmlns="" val="373415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  <p:sldLayoutId id="2147484195" r:id="rId12"/>
    <p:sldLayoutId id="2147484196" r:id="rId13"/>
    <p:sldLayoutId id="2147484197" r:id="rId14"/>
    <p:sldLayoutId id="2147484198" r:id="rId15"/>
    <p:sldLayoutId id="2147484199" r:id="rId1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D0318FB5-AD2A-8345-B97D-C93518BB3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60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33123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2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323232"/>
                </a:solidFill>
                <a:latin typeface="Perpetua"/>
                <a:ea typeface="+mn-ea"/>
                <a:cs typeface="+mn-cs"/>
              </a:defRPr>
            </a:lvl1pPr>
          </a:lstStyle>
          <a:p>
            <a:pPr>
              <a:defRPr/>
            </a:pPr>
            <a:fld id="{7222BC44-393E-AA4A-BBB2-926B292841F7}" type="datetime1">
              <a:rPr lang="en-US"/>
              <a:pPr>
                <a:defRPr/>
              </a:pPr>
              <a:t>9/28/2013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323232"/>
                </a:solidFill>
                <a:latin typeface="Perpetu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7" name="Line 1033"/>
          <p:cNvSpPr>
            <a:spLocks noChangeShapeType="1"/>
          </p:cNvSpPr>
          <p:nvPr/>
        </p:nvSpPr>
        <p:spPr bwMode="auto">
          <a:xfrm>
            <a:off x="914400" y="1371600"/>
            <a:ext cx="77724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23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" charset="0"/>
        <a:buChar char="§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" charset="0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F6C0AA"/>
        </a:buClr>
        <a:buSzPct val="85000"/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1B587C"/>
        </a:buClr>
        <a:buSzPct val="80000"/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1B587C"/>
        </a:buClr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2588"/>
            <a:ext cx="7923213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0813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228600" y="6553200"/>
            <a:ext cx="1903413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i="1" baseline="0">
                <a:solidFill>
                  <a:srgbClr val="CC6600"/>
                </a:solidFill>
                <a:latin typeface="Arial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553200"/>
            <a:ext cx="2894013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aseline="0">
                <a:solidFill>
                  <a:srgbClr val="CC6600"/>
                </a:solidFill>
                <a:latin typeface="Arial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145414" name="Line 5"/>
          <p:cNvSpPr>
            <a:spLocks noChangeShapeType="1"/>
          </p:cNvSpPr>
          <p:nvPr/>
        </p:nvSpPr>
        <p:spPr bwMode="auto">
          <a:xfrm>
            <a:off x="533400" y="1371600"/>
            <a:ext cx="8077200" cy="1588"/>
          </a:xfrm>
          <a:prstGeom prst="line">
            <a:avLst/>
          </a:prstGeom>
          <a:noFill/>
          <a:ln w="7632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934200" y="6553200"/>
            <a:ext cx="1903413" cy="227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Arial" charset="0"/>
              <a:buNone/>
              <a:defRPr sz="1200" smtClean="0">
                <a:solidFill>
                  <a:srgbClr val="CC66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34F7D9-C3A4-5046-85C5-82B8DB09E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662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  <p:sldLayoutId id="2147484241" r:id="rId13"/>
  </p:sldLayoutIdLst>
  <p:hf hd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CC6600"/>
          </a:solidFill>
          <a:latin typeface="Garamond" pitchFamily="18" charset="0"/>
          <a:ea typeface="ＭＳ Ｐゴシック" charset="0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CC6600"/>
          </a:solidFill>
          <a:latin typeface="Garamond" charset="0"/>
          <a:ea typeface="ＭＳ Ｐゴシック" charset="0"/>
          <a:cs typeface="Lucida Sans Unicode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CC6600"/>
          </a:solidFill>
          <a:latin typeface="Garamond" charset="0"/>
          <a:ea typeface="ＭＳ Ｐゴシック" charset="0"/>
          <a:cs typeface="Lucida Sans Unicode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CC6600"/>
          </a:solidFill>
          <a:latin typeface="Garamond" charset="0"/>
          <a:ea typeface="ＭＳ Ｐゴシック" charset="0"/>
          <a:cs typeface="Lucida Sans Unicode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CC6600"/>
          </a:solidFill>
          <a:latin typeface="Garamond" charset="0"/>
          <a:ea typeface="ＭＳ Ｐゴシック" charset="0"/>
          <a:cs typeface="Lucida Sans Unicode" charset="0"/>
        </a:defRPr>
      </a:lvl5pPr>
      <a:lvl6pPr marL="1536700" indent="-2159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200">
          <a:solidFill>
            <a:srgbClr val="000000"/>
          </a:solidFill>
          <a:latin typeface="Arial" charset="0"/>
          <a:cs typeface="Lucida Sans Unicode" charset="0"/>
        </a:defRPr>
      </a:lvl6pPr>
      <a:lvl7pPr marL="1993900" indent="-2159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200">
          <a:solidFill>
            <a:srgbClr val="000000"/>
          </a:solidFill>
          <a:latin typeface="Arial" charset="0"/>
          <a:cs typeface="Lucida Sans Unicode" charset="0"/>
        </a:defRPr>
      </a:lvl7pPr>
      <a:lvl8pPr marL="2451100" indent="-2159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200">
          <a:solidFill>
            <a:srgbClr val="000000"/>
          </a:solidFill>
          <a:latin typeface="Arial" charset="0"/>
          <a:cs typeface="Lucida Sans Unicode" charset="0"/>
        </a:defRPr>
      </a:lvl8pPr>
      <a:lvl9pPr marL="2908300" indent="-2159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2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1313" indent="-341313" algn="l" defTabSz="457200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CC6600"/>
        </a:buClr>
        <a:buSzPct val="75000"/>
        <a:buFont typeface="Wingdings" charset="0"/>
        <a:buChar char=""/>
        <a:defRPr sz="2800">
          <a:solidFill>
            <a:srgbClr val="000000"/>
          </a:solidFill>
          <a:latin typeface="Verdana" pitchFamily="34" charset="0"/>
          <a:ea typeface="ＭＳ Ｐゴシック" charset="0"/>
          <a:cs typeface="+mn-cs"/>
        </a:defRPr>
      </a:lvl1pPr>
      <a:lvl2pPr marL="741363" indent="-284163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CC6600"/>
        </a:buClr>
        <a:buSzPct val="75000"/>
        <a:buFont typeface="Wingdings" charset="0"/>
        <a:buChar char=""/>
        <a:defRPr sz="2400">
          <a:solidFill>
            <a:srgbClr val="000000"/>
          </a:solidFill>
          <a:latin typeface="Verdana" pitchFamily="34" charset="0"/>
          <a:ea typeface="Lucida Sans Unicode" charset="0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CC6600"/>
        </a:buClr>
        <a:buSzPct val="65000"/>
        <a:buFont typeface="Wingdings" charset="0"/>
        <a:buChar char="p"/>
        <a:defRPr sz="2000">
          <a:solidFill>
            <a:srgbClr val="000000"/>
          </a:solidFill>
          <a:latin typeface="Verdana" pitchFamily="34" charset="0"/>
          <a:ea typeface="Lucida Sans Unicode" charset="0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CC6600"/>
        </a:buClr>
        <a:buSzPct val="100000"/>
        <a:buFont typeface="Wingdings" charset="0"/>
        <a:buChar char="§"/>
        <a:defRPr>
          <a:solidFill>
            <a:srgbClr val="000000"/>
          </a:solidFill>
          <a:latin typeface="Verdana" pitchFamily="34" charset="0"/>
          <a:ea typeface="Lucida Sans Unicode" charset="0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CC6600"/>
        </a:buClr>
        <a:buSzPct val="80000"/>
        <a:buFont typeface="Wingdings" charset="0"/>
        <a:buChar char="§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628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tint val="95000"/>
                  </a:prstClr>
                </a:solidFill>
                <a:latin typeface="Corbel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12/15/2009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prstClr val="black">
                    <a:tint val="95000"/>
                  </a:prstClr>
                </a:solidFill>
                <a:latin typeface="Corbel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tint val="95000"/>
                  </a:prstClr>
                </a:solidFill>
                <a:latin typeface="Corbel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941DB3EA-77FB-7D4C-98A7-9EF524285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853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Char char="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charset="0"/>
        <a:buChar char=""/>
        <a:defRPr lang="en-US"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C00D44F2-0F77-7C43-9720-A3EC23179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 txBox="1">
            <a:spLocks noChangeArrowheads="1"/>
          </p:cNvSpPr>
          <p:nvPr userDrawn="1"/>
        </p:nvSpPr>
        <p:spPr bwMode="auto">
          <a:xfrm>
            <a:off x="1524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l">
              <a:defRPr sz="1200" dirty="0" smtClean="0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  <a:ea typeface="Arial" pitchFamily="-106" charset="0"/>
                <a:cs typeface="Arial" pitchFamily="-106" charset="0"/>
              </a:rPr>
              <a:t>© Onur Mutlu, 2009, 2010</a:t>
            </a:r>
          </a:p>
        </p:txBody>
      </p:sp>
    </p:spTree>
    <p:extLst>
      <p:ext uri="{BB962C8B-B14F-4D97-AF65-F5344CB8AC3E}">
        <p14:creationId xmlns:p14="http://schemas.microsoft.com/office/powerpoint/2010/main" xmlns="" val="400566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67" r:id="rId13"/>
    <p:sldLayoutId id="2147484268" r:id="rId14"/>
    <p:sldLayoutId id="2147484269" r:id="rId15"/>
    <p:sldLayoutId id="2147484270" r:id="rId1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220972" y="114509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Gill Sans MT"/>
              </a:rPr>
              <a:t>$</a:t>
            </a: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48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352800" y="6381750"/>
            <a:ext cx="3581400" cy="476250"/>
          </a:xfrm>
          <a:prstGeom prst="rect">
            <a:avLst/>
          </a:prstGeom>
        </p:spPr>
        <p:txBody>
          <a:bodyPr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Gill Sans MT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19050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775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72314"/>
          </a:solidFill>
          <a:latin typeface="Gill Sans MT" charset="-18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72314"/>
          </a:solidFill>
          <a:latin typeface="Gill Sans MT" charset="-18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72314"/>
          </a:solidFill>
          <a:latin typeface="Gill Sans MT" charset="-18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72314"/>
          </a:solidFill>
          <a:latin typeface="Gill Sans MT" charset="-18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572314"/>
          </a:solidFill>
          <a:latin typeface="Gill Sans MT" charset="-18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572314"/>
          </a:solidFill>
          <a:latin typeface="Gill Sans MT" charset="-18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572314"/>
          </a:solidFill>
          <a:latin typeface="Gill Sans MT" charset="-18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572314"/>
          </a:solidFill>
          <a:latin typeface="Gill Sans MT" charset="-18"/>
          <a:ea typeface="ＭＳ Ｐゴシック" charset="-128"/>
          <a:cs typeface="ＭＳ Ｐゴシック" charset="-128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charset="0"/>
        <a:buChar char="◦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fld id="{F7D43166-16DD-E144-BC83-E1177273A6FE}" type="slidenum">
              <a:rPr lang="en-US" smtClean="0">
                <a:cs typeface="Arial" charset="0"/>
              </a:rPr>
              <a:pPr/>
              <a:t>‹#›</a:t>
            </a:fld>
            <a:endParaRPr lang="en-US" smtClean="0">
              <a:cs typeface="Arial" charset="0"/>
            </a:endParaRPr>
          </a:p>
        </p:txBody>
      </p:sp>
      <p:sp>
        <p:nvSpPr>
          <p:cNvPr id="3078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080" name="Picture 7" descr="safari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57938"/>
            <a:ext cx="13477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82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C1048B6-75C2-4B3C-A1E9-A765E362A8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10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22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1FFFD7B-311F-4D4F-84FD-3E08031B5F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2278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227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82280" name="Picture 7" descr="safari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13" y="6357938"/>
            <a:ext cx="13477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882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C00D44F2-0F77-7C43-9720-A3EC23179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 txBox="1">
            <a:spLocks noChangeArrowheads="1"/>
          </p:cNvSpPr>
          <p:nvPr userDrawn="1"/>
        </p:nvSpPr>
        <p:spPr bwMode="auto">
          <a:xfrm>
            <a:off x="1524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l">
              <a:defRPr sz="1200" dirty="0" smtClean="0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  <a:ea typeface="Arial" pitchFamily="-106" charset="0"/>
                <a:cs typeface="Arial" pitchFamily="-106" charset="0"/>
              </a:rPr>
              <a:t>© Onur Mutlu, 2009, 2010</a:t>
            </a:r>
          </a:p>
        </p:txBody>
      </p:sp>
    </p:spTree>
    <p:extLst>
      <p:ext uri="{BB962C8B-B14F-4D97-AF65-F5344CB8AC3E}">
        <p14:creationId xmlns:p14="http://schemas.microsoft.com/office/powerpoint/2010/main" xmlns="" val="401794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  <p:sldLayoutId id="2147484309" r:id="rId12"/>
    <p:sldLayoutId id="2147484310" r:id="rId13"/>
    <p:sldLayoutId id="2147484311" r:id="rId14"/>
    <p:sldLayoutId id="2147484312" r:id="rId15"/>
    <p:sldLayoutId id="2147484313" r:id="rId1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>
                <a:solidFill>
                  <a:srgbClr val="000000"/>
                </a:solidFill>
                <a:ea typeface="+mn-ea"/>
                <a:cs typeface="+mn-cs"/>
              </a:rPr>
              <a:t>CHIPPER: HPCA 2011</a:t>
            </a:r>
            <a:endParaRPr lang="en-US" alt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20" y="6357958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591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3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9E88B60-DA84-2242-AE45-20B9973A17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3302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303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83304" name="Picture 7" descr="safari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57938"/>
            <a:ext cx="13477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224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79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5300" name="Line 7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38100">
            <a:solidFill>
              <a:srgbClr val="DC5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52400" y="17526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579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rgbClr val="DC5900"/>
                </a:solidFill>
              </a:defRPr>
            </a:lvl1pPr>
          </a:lstStyle>
          <a:p>
            <a:pPr>
              <a:defRPr/>
            </a:pPr>
            <a:fld id="{456D93BE-FD9E-BC4B-A532-9CDBC9C86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DC5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91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DC59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DC59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DC59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DC59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DC59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DC5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DC5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DC5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DC59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784E8D6-A10C-BD49-806C-06F35757C2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4326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4327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84328" name="Picture 7" descr="safari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57938"/>
            <a:ext cx="13477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678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534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D0CD1FE-F90B-5D4B-A817-1AAF34B169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535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535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85352" name="Picture 7" descr="safari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57938"/>
            <a:ext cx="13477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921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63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BE592D6-2883-8F4F-AA0B-57F431ACD7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6374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6375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86376" name="Picture 7" descr="safari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57938"/>
            <a:ext cx="13477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023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739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F723AE6-5D2A-9C46-AB52-C9D4435747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7398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739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87400" name="Picture 7" descr="safari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13" y="6357938"/>
            <a:ext cx="13477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462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10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10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10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10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10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10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10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1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10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4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sers.ece.cmu.edu/~omutlu/pub/nychis_hotnets10_talk.key" TargetMode="External"/><Relationship Id="rId3" Type="http://schemas.openxmlformats.org/officeDocument/2006/relationships/hyperlink" Target="http://conferences.sigcomm.org/sigcomm/2012/" TargetMode="External"/><Relationship Id="rId7" Type="http://schemas.openxmlformats.org/officeDocument/2006/relationships/hyperlink" Target="http://users.ece.cmu.edu/~omutlu/pub/nychis_hotnets10_talk.ppt" TargetMode="External"/><Relationship Id="rId2" Type="http://schemas.openxmlformats.org/officeDocument/2006/relationships/hyperlink" Target="http://users.ece.cmu.edu/~omutlu/pub/onchip-network-congestion-scalability_sigcomm201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nferences.sigcomm.org/hotnets/2010/" TargetMode="External"/><Relationship Id="rId5" Type="http://schemas.openxmlformats.org/officeDocument/2006/relationships/hyperlink" Target="http://users.ece.cmu.edu/~omutlu/pub/noc-congestion_hotnets10.pdf" TargetMode="External"/><Relationship Id="rId4" Type="http://schemas.openxmlformats.org/officeDocument/2006/relationships/hyperlink" Target="http://users.ece.cmu.edu/~omutlu/pub/nychis_sigcomm12_talk.pptx" TargetMode="Externa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48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48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48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48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48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48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48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10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-XL4BNRoBA&amp;list=PL5PHm2jkkXmidJOd59REog9jDnPDTG6IJ&amp;index=15" TargetMode="External"/><Relationship Id="rId2" Type="http://schemas.openxmlformats.org/officeDocument/2006/relationships/hyperlink" Target="http://www.youtube.com/watch?v=6xEpbFVgnf8&amp;list=PL5PHm2jkkXmidJOd59REog9jDnPDTG6IJ&amp;index=3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vr5hbSkb1Eg&amp;list=PL5PHm2jkkXmidJOd59REog9jDnPDTG6IJ&amp;index=20" TargetMode="External"/><Relationship Id="rId4" Type="http://schemas.openxmlformats.org/officeDocument/2006/relationships/hyperlink" Target="http://www.youtube.com/watch?v=dl5TZ4-oao0&amp;list=PL5PHm2jkkXmidJOd59REog9jDnPDTG6IJ&amp;index=19" TargetMode="Externa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10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10.xml"/><Relationship Id="rId4" Type="http://schemas.openxmlformats.org/officeDocument/2006/relationships/chart" Target="../charts/chart10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10.xml"/><Relationship Id="rId4" Type="http://schemas.openxmlformats.org/officeDocument/2006/relationships/chart" Target="../charts/chart1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10.xml"/><Relationship Id="rId4" Type="http://schemas.openxmlformats.org/officeDocument/2006/relationships/chart" Target="../charts/chart1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10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://users.ece.cmu.edu/~omutlu/pub/minimally-buffered-deflection-router_nocs12.pdf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09.xml"/><Relationship Id="rId6" Type="http://schemas.openxmlformats.org/officeDocument/2006/relationships/hyperlink" Target="http://users.ece.cmu.edu/~omutlu/pub/fallin_nocs12_talk.pdf" TargetMode="External"/><Relationship Id="rId5" Type="http://schemas.openxmlformats.org/officeDocument/2006/relationships/hyperlink" Target="http://users.ece.cmu.edu/~omutlu/pub/fallin_nocs12_talk.pptx" TargetMode="External"/><Relationship Id="rId4" Type="http://schemas.openxmlformats.org/officeDocument/2006/relationships/hyperlink" Target="http://www2.imm.dtu.dk/projects/nocs_2012/nocs/Home.html" TargetMode="Externa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10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10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10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10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10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10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10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10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10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10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10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10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apQavK6LUk&amp;list=PL5PHm2jkkXmidJOd59REog9jDnPDTG6IJ&amp;index=30" TargetMode="External"/><Relationship Id="rId2" Type="http://schemas.openxmlformats.org/officeDocument/2006/relationships/hyperlink" Target="http://www.youtube.com/watch?v=IIkIwiNNl0c&amp;list=PL5PHm2jkkXmidJOd59REog9jDnPDTG6IJ&amp;index=29" TargetMode="Externa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10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10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10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10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10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10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10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10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10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10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10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10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10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10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10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1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10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10.xml"/><Relationship Id="rId4" Type="http://schemas.openxmlformats.org/officeDocument/2006/relationships/chart" Target="../charts/chart2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l5TZ4-oao0&amp;list=PL5PHm2jkkXmidJOd59REog9jDnPDTG6IJ&amp;index=19" TargetMode="External"/><Relationship Id="rId2" Type="http://schemas.openxmlformats.org/officeDocument/2006/relationships/hyperlink" Target="http://www.youtube.com/watch?v=f-XL4BNRoBA&amp;list=PL5PHm2jkkXmidJOd59REog9jDnPDTG6IJ&amp;index=1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vr5hbSkb1Eg&amp;list=PL5PHm2jkkXmidJOd59REog9jDnPDTG6IJ&amp;index=20" TargetMode="External"/></Relationships>
</file>

<file path=ppt/slides/_rels/slide160.xml.rels><?xml version="1.0" encoding="UTF-8" standalone="yes"?>
<Relationships xmlns="http://schemas.openxmlformats.org/package/2006/relationships"><Relationship Id="rId8" Type="http://schemas.openxmlformats.org/officeDocument/2006/relationships/hyperlink" Target="http://users.ece.cmu.edu/~omutlu/pub/nychis_hotnets10_talk.key" TargetMode="External"/><Relationship Id="rId3" Type="http://schemas.openxmlformats.org/officeDocument/2006/relationships/hyperlink" Target="http://conferences.sigcomm.org/sigcomm/2012/" TargetMode="External"/><Relationship Id="rId7" Type="http://schemas.openxmlformats.org/officeDocument/2006/relationships/hyperlink" Target="http://users.ece.cmu.edu/~omutlu/pub/nychis_hotnets10_talk.ppt" TargetMode="External"/><Relationship Id="rId2" Type="http://schemas.openxmlformats.org/officeDocument/2006/relationships/hyperlink" Target="http://users.ece.cmu.edu/~omutlu/pub/onchip-network-congestion-scalability_sigcomm2012.pdf" TargetMode="External"/><Relationship Id="rId1" Type="http://schemas.openxmlformats.org/officeDocument/2006/relationships/slideLayout" Target="../slideLayouts/slideLayout310.xml"/><Relationship Id="rId6" Type="http://schemas.openxmlformats.org/officeDocument/2006/relationships/hyperlink" Target="http://conferences.sigcomm.org/hotnets/2010/" TargetMode="External"/><Relationship Id="rId5" Type="http://schemas.openxmlformats.org/officeDocument/2006/relationships/hyperlink" Target="http://users.ece.cmu.edu/~omutlu/pub/noc-congestion_hotnets10.pdf" TargetMode="External"/><Relationship Id="rId4" Type="http://schemas.openxmlformats.org/officeDocument/2006/relationships/hyperlink" Target="http://users.ece.cmu.edu/~omutlu/pub/nychis_sigcomm12_talk.pptx" TargetMode="External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://users.ece.cmu.edu/~omutlu/pub/hetero-adaptive-source-throttling_sbacpad12.pdf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20.xml"/><Relationship Id="rId6" Type="http://schemas.openxmlformats.org/officeDocument/2006/relationships/hyperlink" Target="http://users.ece.cmu.edu/~omutlu/pub/chang_sbacpad12_talk.pdf" TargetMode="External"/><Relationship Id="rId5" Type="http://schemas.openxmlformats.org/officeDocument/2006/relationships/hyperlink" Target="http://users.ece.cmu.edu/~omutlu/pub/chang_sbacpad12_talk.pptx" TargetMode="External"/><Relationship Id="rId4" Type="http://schemas.openxmlformats.org/officeDocument/2006/relationships/hyperlink" Target="http://www.sbc.org.br/sbac/2012/" TargetMode="Externa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21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2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21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21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21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21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21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cmu.edu/~ece447/s13/doku.php" TargetMode="External"/><Relationship Id="rId7" Type="http://schemas.openxmlformats.org/officeDocument/2006/relationships/hyperlink" Target="http://scholar.google.com/citations?user=7XyGUGkAAAAJ&amp;hl=en" TargetMode="External"/><Relationship Id="rId2" Type="http://schemas.openxmlformats.org/officeDocument/2006/relationships/hyperlink" Target="http://www.youtube.com/playlist?list=PL5PHm2jkkXmidJOd59REog9jDnPDTG6IJ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ers.ece.cmu.edu/~omutlu/projects.htm" TargetMode="External"/><Relationship Id="rId5" Type="http://schemas.openxmlformats.org/officeDocument/2006/relationships/hyperlink" Target="http://www.ece.cmu.edu/~ece742/doku.php" TargetMode="External"/><Relationship Id="rId4" Type="http://schemas.openxmlformats.org/officeDocument/2006/relationships/hyperlink" Target="http://www.ece.cmu.edu/~ece740/f11/doku.php" TargetMode="Externa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21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21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21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21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21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32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32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32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321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3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32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321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321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321.xml"/><Relationship Id="rId4" Type="http://schemas.openxmlformats.org/officeDocument/2006/relationships/chart" Target="../charts/chart28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321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321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321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app-aware-noc_micro09.pdf" TargetMode="Externa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45.xml"/><Relationship Id="rId5" Type="http://schemas.openxmlformats.org/officeDocument/2006/relationships/hyperlink" Target="http://users.ece.cmu.edu/~omutlu/pub/das_micro09_talk.pptx" TargetMode="External"/><Relationship Id="rId4" Type="http://schemas.openxmlformats.org/officeDocument/2006/relationships/hyperlink" Target="http://www.microarch.org/micro42/" TargetMode="Externa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3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4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6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KRFlpavGs8&amp;list=PLVngZ7BemHHV6N0ejHhwOfLwTr8Q-UKXj&amp;index=3" TargetMode="External"/><Relationship Id="rId2" Type="http://schemas.openxmlformats.org/officeDocument/2006/relationships/hyperlink" Target="https://www.youtube.com/playlist?list=PLVngZ7BemHHV6N0ejHhwOfLwTr8Q-UKXj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WDoUqoZY4s&amp;list=PLVngZ7BemHHV6N0ejHhwOfLwTr8Q-UKXj&amp;index=5" TargetMode="External"/><Relationship Id="rId4" Type="http://schemas.openxmlformats.org/officeDocument/2006/relationships/hyperlink" Target="https://www.youtube.com/watch?v=go34f7v9KIs&amp;list=PLVngZ7BemHHV6N0ejHhwOfLwTr8Q-UKXj&amp;index=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332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33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aergia_isca10.pdf" TargetMode="Externa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45.xml"/><Relationship Id="rId5" Type="http://schemas.openxmlformats.org/officeDocument/2006/relationships/hyperlink" Target="http://users.ece.cmu.edu/~omutlu/pub/moscibroda_isca10_talk.pptx" TargetMode="External"/><Relationship Id="rId4" Type="http://schemas.openxmlformats.org/officeDocument/2006/relationships/hyperlink" Target="http://isca2010.inria.fr/" TargetMode="Externa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0.xml"/><Relationship Id="rId2" Type="http://schemas.openxmlformats.org/officeDocument/2006/relationships/slideLayout" Target="../slideLayouts/slideLayout258.xml"/><Relationship Id="rId1" Type="http://schemas.openxmlformats.org/officeDocument/2006/relationships/tags" Target="../tags/tag19.xml"/><Relationship Id="rId4" Type="http://schemas.openxmlformats.org/officeDocument/2006/relationships/image" Target="../media/image35.pn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2" Type="http://schemas.openxmlformats.org/officeDocument/2006/relationships/slideLayout" Target="../slideLayouts/slideLayout259.xml"/><Relationship Id="rId1" Type="http://schemas.openxmlformats.org/officeDocument/2006/relationships/tags" Target="../tags/tag20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58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3.xml"/><Relationship Id="rId2" Type="http://schemas.openxmlformats.org/officeDocument/2006/relationships/slideLayout" Target="../slideLayouts/slideLayout258.xml"/><Relationship Id="rId1" Type="http://schemas.openxmlformats.org/officeDocument/2006/relationships/tags" Target="../tags/tag21.xml"/><Relationship Id="rId4" Type="http://schemas.openxmlformats.org/officeDocument/2006/relationships/image" Target="../media/image42.jpeg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58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5.xml"/><Relationship Id="rId2" Type="http://schemas.openxmlformats.org/officeDocument/2006/relationships/slideLayout" Target="../slideLayouts/slideLayout258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6.xml"/><Relationship Id="rId2" Type="http://schemas.openxmlformats.org/officeDocument/2006/relationships/slideLayout" Target="../slideLayouts/slideLayout258.xml"/><Relationship Id="rId1" Type="http://schemas.openxmlformats.org/officeDocument/2006/relationships/tags" Target="../tags/tag23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59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8.xml"/><Relationship Id="rId2" Type="http://schemas.openxmlformats.org/officeDocument/2006/relationships/slideLayout" Target="../slideLayouts/slideLayout258.xml"/><Relationship Id="rId1" Type="http://schemas.openxmlformats.org/officeDocument/2006/relationships/tags" Target="../tags/tag24.xml"/><Relationship Id="rId4" Type="http://schemas.openxmlformats.org/officeDocument/2006/relationships/chart" Target="../charts/chart34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58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58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1.xml"/><Relationship Id="rId2" Type="http://schemas.openxmlformats.org/officeDocument/2006/relationships/slideLayout" Target="../slideLayouts/slideLayout258.xml"/><Relationship Id="rId1" Type="http://schemas.openxmlformats.org/officeDocument/2006/relationships/tags" Target="../tags/tag25.xml"/><Relationship Id="rId5" Type="http://schemas.openxmlformats.org/officeDocument/2006/relationships/image" Target="../media/image35.png"/><Relationship Id="rId4" Type="http://schemas.openxmlformats.org/officeDocument/2006/relationships/chart" Target="../charts/chart37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58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3.xml"/><Relationship Id="rId2" Type="http://schemas.openxmlformats.org/officeDocument/2006/relationships/slideLayout" Target="../slideLayouts/slideLayout258.xml"/><Relationship Id="rId1" Type="http://schemas.openxmlformats.org/officeDocument/2006/relationships/tags" Target="../tags/tag26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4.xml"/><Relationship Id="rId2" Type="http://schemas.openxmlformats.org/officeDocument/2006/relationships/slideLayout" Target="../slideLayouts/slideLayout258.xml"/><Relationship Id="rId1" Type="http://schemas.openxmlformats.org/officeDocument/2006/relationships/tags" Target="../tags/tag27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5.xml"/><Relationship Id="rId2" Type="http://schemas.openxmlformats.org/officeDocument/2006/relationships/slideLayout" Target="../slideLayouts/slideLayout258.xml"/><Relationship Id="rId1" Type="http://schemas.openxmlformats.org/officeDocument/2006/relationships/tags" Target="../tags/tag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6.xml"/><Relationship Id="rId2" Type="http://schemas.openxmlformats.org/officeDocument/2006/relationships/slideLayout" Target="../slideLayouts/slideLayout258.xml"/><Relationship Id="rId1" Type="http://schemas.openxmlformats.org/officeDocument/2006/relationships/tags" Target="../tags/tag29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7.xml"/><Relationship Id="rId2" Type="http://schemas.openxmlformats.org/officeDocument/2006/relationships/slideLayout" Target="../slideLayouts/slideLayout258.xml"/><Relationship Id="rId1" Type="http://schemas.openxmlformats.org/officeDocument/2006/relationships/tags" Target="../tags/tag30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58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58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0.xml"/><Relationship Id="rId2" Type="http://schemas.openxmlformats.org/officeDocument/2006/relationships/slideLayout" Target="../slideLayouts/slideLayout258.xml"/><Relationship Id="rId1" Type="http://schemas.openxmlformats.org/officeDocument/2006/relationships/tags" Target="../tags/tag31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1.xml"/><Relationship Id="rId2" Type="http://schemas.openxmlformats.org/officeDocument/2006/relationships/slideLayout" Target="../slideLayouts/slideLayout258.xml"/><Relationship Id="rId1" Type="http://schemas.openxmlformats.org/officeDocument/2006/relationships/tags" Target="../tags/tag32.xml"/><Relationship Id="rId4" Type="http://schemas.openxmlformats.org/officeDocument/2006/relationships/chart" Target="../charts/chart38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2.xml"/><Relationship Id="rId2" Type="http://schemas.openxmlformats.org/officeDocument/2006/relationships/slideLayout" Target="../slideLayouts/slideLayout258.xml"/><Relationship Id="rId1" Type="http://schemas.openxmlformats.org/officeDocument/2006/relationships/tags" Target="../tags/tag33.xml"/><Relationship Id="rId4" Type="http://schemas.openxmlformats.org/officeDocument/2006/relationships/chart" Target="../charts/chart39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3.xml"/><Relationship Id="rId2" Type="http://schemas.openxmlformats.org/officeDocument/2006/relationships/slideLayout" Target="../slideLayouts/slideLayout258.xml"/><Relationship Id="rId1" Type="http://schemas.openxmlformats.org/officeDocument/2006/relationships/tags" Target="../tags/tag34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mecs_hpca09.pdf" TargetMode="Externa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45.xml"/><Relationship Id="rId5" Type="http://schemas.openxmlformats.org/officeDocument/2006/relationships/hyperlink" Target="http://users.ece.cmu.edu/~omutlu/pub/grot_hpca09_talk.ppt" TargetMode="External"/><Relationship Id="rId4" Type="http://schemas.openxmlformats.org/officeDocument/2006/relationships/hyperlink" Target="http://www.comparch.ncsu.edu/hpca/" TargetMode="Externa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5.xml"/><Relationship Id="rId2" Type="http://schemas.openxmlformats.org/officeDocument/2006/relationships/slideLayout" Target="../slideLayouts/slideLayout27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4.png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6.xml"/><Relationship Id="rId2" Type="http://schemas.openxmlformats.org/officeDocument/2006/relationships/slideLayout" Target="../slideLayouts/slideLayout27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7.xml"/><Relationship Id="rId2" Type="http://schemas.openxmlformats.org/officeDocument/2006/relationships/slideLayout" Target="../slideLayouts/slideLayout27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8.xml"/><Relationship Id="rId2" Type="http://schemas.openxmlformats.org/officeDocument/2006/relationships/slideLayout" Target="../slideLayouts/slideLayout27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9.xml"/><Relationship Id="rId2" Type="http://schemas.openxmlformats.org/officeDocument/2006/relationships/slideLayout" Target="../slideLayouts/slideLayout27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0.xml"/><Relationship Id="rId2" Type="http://schemas.openxmlformats.org/officeDocument/2006/relationships/slideLayout" Target="../slideLayouts/slideLayout27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1.xml"/><Relationship Id="rId2" Type="http://schemas.openxmlformats.org/officeDocument/2006/relationships/slideLayout" Target="../slideLayouts/slideLayout27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2.xml"/><Relationship Id="rId2" Type="http://schemas.openxmlformats.org/officeDocument/2006/relationships/slideLayout" Target="../slideLayouts/slideLayout271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3.xml"/><Relationship Id="rId2" Type="http://schemas.openxmlformats.org/officeDocument/2006/relationships/slideLayout" Target="../slideLayouts/slideLayout271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4.xml"/><Relationship Id="rId2" Type="http://schemas.openxmlformats.org/officeDocument/2006/relationships/slideLayout" Target="../slideLayouts/slideLayout27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5.xml"/><Relationship Id="rId2" Type="http://schemas.openxmlformats.org/officeDocument/2006/relationships/slideLayout" Target="../slideLayouts/slideLayout271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82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6.xml"/><Relationship Id="rId2" Type="http://schemas.openxmlformats.org/officeDocument/2006/relationships/slideLayout" Target="../slideLayouts/slideLayout271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7.xml"/><Relationship Id="rId2" Type="http://schemas.openxmlformats.org/officeDocument/2006/relationships/slideLayout" Target="../slideLayouts/slideLayout271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8.xml"/><Relationship Id="rId2" Type="http://schemas.openxmlformats.org/officeDocument/2006/relationships/slideLayout" Target="../slideLayouts/slideLayout271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9.xml"/><Relationship Id="rId2" Type="http://schemas.openxmlformats.org/officeDocument/2006/relationships/slideLayout" Target="../slideLayouts/slideLayout271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0.xml"/><Relationship Id="rId2" Type="http://schemas.openxmlformats.org/officeDocument/2006/relationships/slideLayout" Target="../slideLayouts/slideLayout271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7.png"/><Relationship Id="rId4" Type="http://schemas.openxmlformats.org/officeDocument/2006/relationships/oleObject" Target="../embeddings/oleObject19.bin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1.xml"/><Relationship Id="rId2" Type="http://schemas.openxmlformats.org/officeDocument/2006/relationships/slideLayout" Target="../slideLayouts/slideLayout271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2.xml"/><Relationship Id="rId2" Type="http://schemas.openxmlformats.org/officeDocument/2006/relationships/slideLayout" Target="../slideLayouts/slideLayout271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69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69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6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74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74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74.xml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74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69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kilonoc_isca11.pdf" TargetMode="External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45.xml"/><Relationship Id="rId5" Type="http://schemas.openxmlformats.org/officeDocument/2006/relationships/hyperlink" Target="http://users.ece.cmu.edu/~omutlu/pub/grot_isca11_talk.pptx" TargetMode="External"/><Relationship Id="rId4" Type="http://schemas.openxmlformats.org/officeDocument/2006/relationships/hyperlink" Target="http://isca2011.umaine.edu/" TargetMode="External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46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46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6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4.xml"/><Relationship Id="rId2" Type="http://schemas.openxmlformats.org/officeDocument/2006/relationships/slideLayout" Target="../slideLayouts/slideLayout246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4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5.xml"/><Relationship Id="rId2" Type="http://schemas.openxmlformats.org/officeDocument/2006/relationships/slideLayout" Target="../slideLayouts/slideLayout246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5.bin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6.xml"/><Relationship Id="rId2" Type="http://schemas.openxmlformats.org/officeDocument/2006/relationships/slideLayout" Target="../slideLayouts/slideLayout246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6.bin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7.xml"/><Relationship Id="rId2" Type="http://schemas.openxmlformats.org/officeDocument/2006/relationships/slideLayout" Target="../slideLayouts/slideLayout246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7.bin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8.xml"/><Relationship Id="rId2" Type="http://schemas.openxmlformats.org/officeDocument/2006/relationships/slideLayout" Target="../slideLayouts/slideLayout246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8.bin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9.xml"/><Relationship Id="rId2" Type="http://schemas.openxmlformats.org/officeDocument/2006/relationships/slideLayout" Target="../slideLayouts/slideLayout246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9.bin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0.xml"/><Relationship Id="rId2" Type="http://schemas.openxmlformats.org/officeDocument/2006/relationships/slideLayout" Target="../slideLayouts/slideLayout246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30.bin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1.xml"/><Relationship Id="rId2" Type="http://schemas.openxmlformats.org/officeDocument/2006/relationships/slideLayout" Target="../slideLayouts/slideLayout246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31.bin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2.xml"/><Relationship Id="rId2" Type="http://schemas.openxmlformats.org/officeDocument/2006/relationships/slideLayout" Target="../slideLayouts/slideLayout246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32.bin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2.xml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3.xml"/><Relationship Id="rId2" Type="http://schemas.openxmlformats.org/officeDocument/2006/relationships/slideLayout" Target="../slideLayouts/slideLayout28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Microsoft_Office_Excel_97-2003_Worksheet1.xls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4.xml"/><Relationship Id="rId2" Type="http://schemas.openxmlformats.org/officeDocument/2006/relationships/slideLayout" Target="../slideLayouts/slideLayout28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76.png"/><Relationship Id="rId4" Type="http://schemas.openxmlformats.org/officeDocument/2006/relationships/oleObject" Target="../embeddings/Microsoft_Office_Excel_97-2003_Worksheet2.xls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28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cmu.edu/~omutl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hyperlink" Target="mailto:onur@cmu.edu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cmu.edu/~safari/tr.html" TargetMode="External"/><Relationship Id="rId2" Type="http://schemas.openxmlformats.org/officeDocument/2006/relationships/hyperlink" Target="http://users.ece.cmu.edu/~omutlu/pub/hird_safari-tech-report-2012-004.pdf" TargetMode="External"/><Relationship Id="rId1" Type="http://schemas.openxmlformats.org/officeDocument/2006/relationships/slideLayout" Target="../slideLayouts/slideLayout18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8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ozCK_Mgxfk&amp;list=PL5PHm2jkkXmidJOd59REog9jDnPDTG6IJ&amp;index=31" TargetMode="External"/><Relationship Id="rId2" Type="http://schemas.openxmlformats.org/officeDocument/2006/relationships/hyperlink" Target="http://www.youtube.com/watch?v=z8YpjqXQJIA&amp;list=PL5PHm2jkkXmidJOd59REog9jDnPDTG6IJ&amp;index=2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r6r2NJxj3kI&amp;list=PL5PHm2jkkXmidJOd59REog9jDnPDTG6IJ&amp;index=34" TargetMode="External"/><Relationship Id="rId4" Type="http://schemas.openxmlformats.org/officeDocument/2006/relationships/hyperlink" Target="http://www.youtube.com/watch?v=U-VZKMgItDM&amp;list=PL5PHm2jkkXmidJOd59REog9jDnPDTG6IJ&amp;index=32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isca09.cs.columbia.edu/" TargetMode="External"/><Relationship Id="rId2" Type="http://schemas.openxmlformats.org/officeDocument/2006/relationships/hyperlink" Target="http://users.ece.cmu.edu/~omutlu/pub/bless_isca09.pdf" TargetMode="External"/><Relationship Id="rId1" Type="http://schemas.openxmlformats.org/officeDocument/2006/relationships/slideLayout" Target="../slideLayouts/slideLayout292.xml"/><Relationship Id="rId4" Type="http://schemas.openxmlformats.org/officeDocument/2006/relationships/hyperlink" Target="http://users.ece.cmu.edu/~omutlu/pub/moscibroda_isca09_talk.pptx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8.xml"/><Relationship Id="rId4" Type="http://schemas.openxmlformats.org/officeDocument/2006/relationships/image" Target="../media/image36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08.xml"/><Relationship Id="rId1" Type="http://schemas.openxmlformats.org/officeDocument/2006/relationships/tags" Target="../tags/tag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08.xml"/><Relationship Id="rId1" Type="http://schemas.openxmlformats.org/officeDocument/2006/relationships/tags" Target="../tags/tag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08.xml"/><Relationship Id="rId1" Type="http://schemas.openxmlformats.org/officeDocument/2006/relationships/tags" Target="../tags/tag3.xml"/><Relationship Id="rId4" Type="http://schemas.openxmlformats.org/officeDocument/2006/relationships/image" Target="../media/image3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08.xml"/><Relationship Id="rId1" Type="http://schemas.openxmlformats.org/officeDocument/2006/relationships/tags" Target="../tags/tag4.xml"/><Relationship Id="rId4" Type="http://schemas.openxmlformats.org/officeDocument/2006/relationships/image" Target="../media/image3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08.xml"/><Relationship Id="rId1" Type="http://schemas.openxmlformats.org/officeDocument/2006/relationships/tags" Target="../tags/tag5.xml"/><Relationship Id="rId4" Type="http://schemas.openxmlformats.org/officeDocument/2006/relationships/image" Target="../media/image3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08.xml"/><Relationship Id="rId1" Type="http://schemas.openxmlformats.org/officeDocument/2006/relationships/tags" Target="../tags/tag6.xml"/><Relationship Id="rId4" Type="http://schemas.openxmlformats.org/officeDocument/2006/relationships/image" Target="../media/image39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08.xml"/><Relationship Id="rId1" Type="http://schemas.openxmlformats.org/officeDocument/2006/relationships/tags" Target="../tags/tag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08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08.xml"/><Relationship Id="rId1" Type="http://schemas.openxmlformats.org/officeDocument/2006/relationships/tags" Target="../tags/tag9.xml"/><Relationship Id="rId4" Type="http://schemas.openxmlformats.org/officeDocument/2006/relationships/image" Target="../media/image3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08.xml"/><Relationship Id="rId1" Type="http://schemas.openxmlformats.org/officeDocument/2006/relationships/tags" Target="../tags/tag1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08.xml"/><Relationship Id="rId1" Type="http://schemas.openxmlformats.org/officeDocument/2006/relationships/tags" Target="../tags/tag11.xml"/><Relationship Id="rId4" Type="http://schemas.openxmlformats.org/officeDocument/2006/relationships/image" Target="../media/image3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08.xml"/><Relationship Id="rId1" Type="http://schemas.openxmlformats.org/officeDocument/2006/relationships/tags" Target="../tags/tag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08.xml"/><Relationship Id="rId1" Type="http://schemas.openxmlformats.org/officeDocument/2006/relationships/tags" Target="../tags/tag13.xml"/><Relationship Id="rId4" Type="http://schemas.openxmlformats.org/officeDocument/2006/relationships/chart" Target="../charts/char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08.xml"/><Relationship Id="rId1" Type="http://schemas.openxmlformats.org/officeDocument/2006/relationships/tags" Target="../tags/tag14.xml"/><Relationship Id="rId6" Type="http://schemas.openxmlformats.org/officeDocument/2006/relationships/image" Target="../media/image40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8.xml"/><Relationship Id="rId5" Type="http://schemas.openxmlformats.org/officeDocument/2006/relationships/image" Target="../media/image40.png"/><Relationship Id="rId4" Type="http://schemas.openxmlformats.org/officeDocument/2006/relationships/chart" Target="../charts/chart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08.xml"/><Relationship Id="rId1" Type="http://schemas.openxmlformats.org/officeDocument/2006/relationships/tags" Target="../tags/tag15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boaFbjTd-E&amp;list=PL5PHm2jkkXmidJOd59REog9jDnPDTG6IJ&amp;index=24" TargetMode="External"/><Relationship Id="rId2" Type="http://schemas.openxmlformats.org/officeDocument/2006/relationships/hyperlink" Target="http://www.youtube.com/watch?v=TpMdBrM1hVc&amp;list=PL5PHm2jkkXmidJOd59REog9jDnPDTG6IJ&amp;index=23" TargetMode="Externa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08.xml"/><Relationship Id="rId1" Type="http://schemas.openxmlformats.org/officeDocument/2006/relationships/tags" Target="../tags/tag16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08.xml"/><Relationship Id="rId1" Type="http://schemas.openxmlformats.org/officeDocument/2006/relationships/tags" Target="../tags/tag1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08.xml"/><Relationship Id="rId1" Type="http://schemas.openxmlformats.org/officeDocument/2006/relationships/tags" Target="../tags/tag1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://users.ece.cmu.edu/~omutlu/pub/fallin_hpca11_talk.ppt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09.xml"/><Relationship Id="rId6" Type="http://schemas.openxmlformats.org/officeDocument/2006/relationships/hyperlink" Target="http://hpca17.ac.upc.edu/web/" TargetMode="External"/><Relationship Id="rId5" Type="http://schemas.openxmlformats.org/officeDocument/2006/relationships/hyperlink" Target="http://users.ece.cmu.edu/~omutlu/pub/chipper_hpca11.pdf" TargetMode="External"/><Relationship Id="rId4" Type="http://schemas.openxmlformats.org/officeDocument/2006/relationships/image" Target="../media/image7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10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1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10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10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47955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Garamond" charset="0"/>
              </a:rPr>
              <a:t>Computer Architecture:</a:t>
            </a:r>
            <a:br>
              <a:rPr lang="en-US" sz="4000" dirty="0">
                <a:latin typeface="Garamond" charset="0"/>
              </a:rPr>
            </a:br>
            <a:r>
              <a:rPr lang="en-US" sz="4000" dirty="0" smtClean="0">
                <a:latin typeface="Garamond" charset="0"/>
              </a:rPr>
              <a:t>Interconnects (Part I)</a:t>
            </a:r>
            <a:endParaRPr lang="en-US" sz="4000" dirty="0">
              <a:latin typeface="Garamond" charset="0"/>
            </a:endParaRPr>
          </a:p>
        </p:txBody>
      </p:sp>
      <p:sp>
        <p:nvSpPr>
          <p:cNvPr id="286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Carnegie Mellon University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525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Readings for 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Lecture June 10 (Lecture 1.3) 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52400" y="901700"/>
            <a:ext cx="8915400" cy="5194300"/>
          </a:xfrm>
        </p:spPr>
        <p:txBody>
          <a:bodyPr/>
          <a:lstStyle/>
          <a:p>
            <a:r>
              <a:rPr lang="en-US" sz="2200" dirty="0" smtClean="0">
                <a:latin typeface="Tahoma" charset="0"/>
                <a:ea typeface="ＭＳ Ｐゴシック" charset="0"/>
                <a:cs typeface="ＭＳ Ｐゴシック" charset="0"/>
              </a:rPr>
              <a:t>Required – Interconnects in Multi-Core</a:t>
            </a:r>
          </a:p>
          <a:p>
            <a:pPr lvl="1"/>
            <a:r>
              <a:rPr lang="en-US" sz="1900" dirty="0" smtClean="0">
                <a:latin typeface="Tahoma" charset="0"/>
                <a:ea typeface="ＭＳ Ｐゴシック" charset="0"/>
                <a:cs typeface="ＭＳ Ｐゴシック" charset="0"/>
              </a:rPr>
              <a:t>Moscibroda and Mutlu, “</a:t>
            </a:r>
            <a:r>
              <a:rPr lang="en-US" sz="19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 Case for Bufferless Routing in On-Chip Networks</a:t>
            </a:r>
            <a:r>
              <a:rPr lang="en-US" sz="1900" dirty="0" smtClean="0">
                <a:latin typeface="Tahoma" charset="0"/>
                <a:ea typeface="ＭＳ Ｐゴシック" charset="0"/>
                <a:cs typeface="ＭＳ Ｐゴシック" charset="0"/>
              </a:rPr>
              <a:t>,” ISCA 2009.</a:t>
            </a:r>
          </a:p>
          <a:p>
            <a:pPr lvl="1"/>
            <a:r>
              <a:rPr lang="en-US" sz="1900" dirty="0" smtClean="0">
                <a:latin typeface="Tahoma" charset="0"/>
                <a:ea typeface="ＭＳ Ｐゴシック" charset="0"/>
                <a:cs typeface="ＭＳ Ｐゴシック" charset="0"/>
              </a:rPr>
              <a:t>Fallin et al., “</a:t>
            </a:r>
            <a:r>
              <a:rPr lang="en-US" sz="19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CHIPPER: A Low-Complexity Bufferless Deflection Router</a:t>
            </a:r>
            <a:r>
              <a:rPr lang="en-US" sz="1900" dirty="0" smtClean="0">
                <a:latin typeface="Tahoma" charset="0"/>
                <a:ea typeface="ＭＳ Ｐゴシック" charset="0"/>
                <a:cs typeface="ＭＳ Ｐゴシック" charset="0"/>
              </a:rPr>
              <a:t>,” HPCA 2011.</a:t>
            </a:r>
            <a:endParaRPr lang="en-US" sz="19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900" dirty="0" smtClean="0">
                <a:latin typeface="Tahoma" charset="0"/>
                <a:ea typeface="ＭＳ Ｐゴシック" charset="0"/>
              </a:rPr>
              <a:t>Fallin et al., “</a:t>
            </a:r>
            <a:r>
              <a:rPr lang="en-US" sz="1900" dirty="0" err="1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MinBD</a:t>
            </a:r>
            <a:r>
              <a:rPr lang="en-US" sz="1900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: Minimally-Buffered Deflection Routing for Energy-Efficient Interconnect</a:t>
            </a:r>
            <a:r>
              <a:rPr lang="en-US" sz="1900" dirty="0" smtClean="0">
                <a:latin typeface="Tahoma" charset="0"/>
                <a:ea typeface="ＭＳ Ｐゴシック" charset="0"/>
              </a:rPr>
              <a:t>,” NOCS 2012.</a:t>
            </a:r>
          </a:p>
          <a:p>
            <a:pPr lvl="1"/>
            <a:r>
              <a:rPr lang="en-US" altLang="ja-JP" sz="1900" dirty="0" smtClean="0">
                <a:latin typeface="Tahoma" charset="0"/>
                <a:ea typeface="ＭＳ Ｐゴシック" charset="0"/>
              </a:rPr>
              <a:t>Das et al., “</a:t>
            </a:r>
            <a:r>
              <a:rPr lang="en-US" altLang="ja-JP" sz="1900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Application-Aware Prioritization Mechanisms for On-Chip Networks</a:t>
            </a:r>
            <a:r>
              <a:rPr lang="en-US" altLang="ja-JP" sz="1900" dirty="0" smtClean="0">
                <a:latin typeface="Tahoma" charset="0"/>
                <a:ea typeface="ＭＳ Ｐゴシック" charset="0"/>
              </a:rPr>
              <a:t>,” MICRO 2009.</a:t>
            </a:r>
          </a:p>
          <a:p>
            <a:pPr lvl="1"/>
            <a:r>
              <a:rPr lang="en-US" altLang="ja-JP" sz="1900" dirty="0" smtClean="0">
                <a:latin typeface="Tahoma" charset="0"/>
                <a:ea typeface="ＭＳ Ｐゴシック" charset="0"/>
              </a:rPr>
              <a:t>Das et al., “</a:t>
            </a:r>
            <a:r>
              <a:rPr lang="en-US" sz="2000" dirty="0" err="1" smtClean="0">
                <a:solidFill>
                  <a:srgbClr val="0000FF"/>
                </a:solidFill>
              </a:rPr>
              <a:t>Aergia</a:t>
            </a:r>
            <a:r>
              <a:rPr lang="en-US" sz="2000" dirty="0" smtClean="0">
                <a:solidFill>
                  <a:srgbClr val="0000FF"/>
                </a:solidFill>
              </a:rPr>
              <a:t>: Exploiting Packet Latency Slack in On-Chip Networks</a:t>
            </a:r>
            <a:r>
              <a:rPr lang="en-US" altLang="ja-JP" sz="1900" dirty="0" smtClean="0">
                <a:latin typeface="Tahoma" charset="0"/>
                <a:ea typeface="ＭＳ Ｐゴシック" charset="0"/>
              </a:rPr>
              <a:t>,” ISCA 2010, IEEE Micro 2011.</a:t>
            </a:r>
          </a:p>
          <a:p>
            <a:pPr>
              <a:buFont typeface="Wingdings" charset="0"/>
              <a:buNone/>
            </a:pPr>
            <a:endParaRPr lang="en-US" sz="1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Recommended</a:t>
            </a:r>
          </a:p>
          <a:p>
            <a:pPr lvl="1"/>
            <a:r>
              <a:rPr lang="en-US" sz="1900" dirty="0" smtClean="0">
                <a:latin typeface="Tahoma" charset="0"/>
                <a:ea typeface="ＭＳ Ｐゴシック" charset="0"/>
              </a:rPr>
              <a:t>Grot et al. “</a:t>
            </a:r>
            <a:r>
              <a:rPr lang="en-US" sz="2000" dirty="0" smtClean="0">
                <a:solidFill>
                  <a:srgbClr val="0000FF"/>
                </a:solidFill>
              </a:rPr>
              <a:t>Preemptive Virtual Clock: A Flexible, Efficient, and Cost-effective QOS Scheme for Networks-on-Chip</a:t>
            </a:r>
            <a:r>
              <a:rPr lang="en-US" sz="1900" dirty="0" smtClean="0">
                <a:latin typeface="Tahoma" charset="0"/>
                <a:ea typeface="ＭＳ Ｐゴシック" charset="0"/>
              </a:rPr>
              <a:t>,” MICRO 2009.</a:t>
            </a:r>
          </a:p>
          <a:p>
            <a:pPr lvl="1"/>
            <a:r>
              <a:rPr lang="en-US" altLang="ja-JP" sz="1900" dirty="0" smtClean="0">
                <a:latin typeface="Tahoma" charset="0"/>
                <a:ea typeface="ＭＳ Ｐゴシック" charset="0"/>
              </a:rPr>
              <a:t>Grot et al., “</a:t>
            </a:r>
            <a:r>
              <a:rPr lang="en-US" sz="2000" dirty="0" smtClean="0">
                <a:solidFill>
                  <a:srgbClr val="0000FF"/>
                </a:solidFill>
              </a:rPr>
              <a:t>Kilo-NOC: A Heterogeneous Network-on-Chip Architecture for Scalability and Service Guarantees</a:t>
            </a:r>
            <a:r>
              <a:rPr lang="en-US" altLang="ja-JP" sz="1900" dirty="0" smtClean="0">
                <a:latin typeface="Tahoma" charset="0"/>
                <a:ea typeface="ＭＳ Ｐゴシック" charset="0"/>
              </a:rPr>
              <a:t>,” ISCA 2011, IEEE Micro 2012.</a:t>
            </a:r>
            <a:endParaRPr lang="en-US" altLang="ja-JP" sz="1900" dirty="0">
              <a:latin typeface="Tahoma" charset="0"/>
              <a:ea typeface="ＭＳ Ｐゴシック" charset="0"/>
            </a:endParaRPr>
          </a:p>
          <a:p>
            <a:pPr marL="344487" lvl="1" indent="0">
              <a:buNone/>
            </a:pPr>
            <a:endParaRPr lang="en-US" sz="1900" dirty="0">
              <a:latin typeface="Tahoma" charset="0"/>
              <a:ea typeface="ＭＳ Ｐゴシック" charset="0"/>
            </a:endParaRPr>
          </a:p>
          <a:p>
            <a:pPr lvl="1"/>
            <a:endParaRPr lang="en-US" sz="2000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8BA235-1224-7245-BD2C-162D618C44A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768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Livelock Freedom in Previous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08050"/>
            <a:ext cx="8686800" cy="1454150"/>
          </a:xfrm>
        </p:spPr>
        <p:txBody>
          <a:bodyPr/>
          <a:lstStyle/>
          <a:p>
            <a:r>
              <a:rPr lang="en-US">
                <a:latin typeface="Tahoma" charset="0"/>
              </a:rPr>
              <a:t>What stops a flit from deflecting forever?</a:t>
            </a:r>
          </a:p>
          <a:p>
            <a:r>
              <a:rPr lang="en-US">
                <a:latin typeface="Tahoma" charset="0"/>
              </a:rPr>
              <a:t>All flits are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timestamped</a:t>
            </a: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Oldest flits </a:t>
            </a:r>
            <a:r>
              <a:rPr lang="en-US">
                <a:latin typeface="Tahoma" charset="0"/>
              </a:rPr>
              <a:t>are assigned their desired ports</a:t>
            </a: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Total order among flits</a:t>
            </a:r>
          </a:p>
          <a:p>
            <a:pPr lvl="1"/>
            <a:endParaRPr lang="en-US" i="1">
              <a:latin typeface="Tahoma" charset="0"/>
            </a:endParaRPr>
          </a:p>
          <a:p>
            <a:pPr lvl="1"/>
            <a:endParaRPr lang="en-US" i="1">
              <a:latin typeface="Tahoma" charset="0"/>
            </a:endParaRPr>
          </a:p>
          <a:p>
            <a:pPr lvl="1"/>
            <a:endParaRPr lang="en-US" i="1">
              <a:latin typeface="Tahoma" charset="0"/>
            </a:endParaRPr>
          </a:p>
          <a:p>
            <a:pPr lvl="1"/>
            <a:endParaRPr lang="en-US" i="1">
              <a:latin typeface="Tahoma" charset="0"/>
            </a:endParaRPr>
          </a:p>
          <a:p>
            <a:pPr lvl="1"/>
            <a:endParaRPr lang="en-US" i="1">
              <a:latin typeface="Tahoma" charset="0"/>
            </a:endParaRPr>
          </a:p>
          <a:p>
            <a:pPr lvl="1"/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But what is the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cost</a:t>
            </a:r>
            <a:r>
              <a:rPr lang="en-US">
                <a:latin typeface="Tahoma" charset="0"/>
              </a:rPr>
              <a:t> of this?</a:t>
            </a: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4B562F6-89F7-DD49-8A61-C27C471A35EA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100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4419600"/>
            <a:ext cx="27193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Flit age forms total order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562600" y="2667000"/>
            <a:ext cx="1747838" cy="990600"/>
            <a:chOff x="5562600" y="2667000"/>
            <a:chExt cx="1747913" cy="990600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>
              <a:off x="5486407" y="3276593"/>
              <a:ext cx="457200" cy="304813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943616" y="2667000"/>
              <a:ext cx="1366897" cy="6461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C00000"/>
                  </a:solidFill>
                  <a:latin typeface="Tahoma"/>
                  <a:cs typeface="Arial" charset="0"/>
                </a:rPr>
                <a:t>Guaranteed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C00000"/>
                  </a:solidFill>
                  <a:latin typeface="Tahoma"/>
                  <a:cs typeface="Arial" charset="0"/>
                </a:rPr>
                <a:t>progress!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209800" y="3786188"/>
            <a:ext cx="3276600" cy="438150"/>
            <a:chOff x="2209800" y="3786198"/>
            <a:chExt cx="3276600" cy="438141"/>
          </a:xfrm>
        </p:grpSpPr>
        <p:sp>
          <p:nvSpPr>
            <p:cNvPr id="5" name="Rounded Rectangle 4"/>
            <p:cNvSpPr/>
            <p:nvPr/>
          </p:nvSpPr>
          <p:spPr>
            <a:xfrm>
              <a:off x="3414713" y="3786198"/>
              <a:ext cx="142875" cy="4286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057650" y="3786198"/>
              <a:ext cx="142875" cy="42861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700588" y="3786198"/>
              <a:ext cx="142875" cy="428616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43525" y="3786198"/>
              <a:ext cx="142875" cy="428616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8C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29025" y="3786198"/>
              <a:ext cx="373063" cy="3698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Tahoma"/>
                  <a:cs typeface="Arial" charset="0"/>
                </a:rPr>
                <a:t>&lt;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71963" y="3786198"/>
              <a:ext cx="373062" cy="3698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Tahoma"/>
                  <a:cs typeface="Arial" charset="0"/>
                </a:rPr>
                <a:t>&lt;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14900" y="3786198"/>
              <a:ext cx="373063" cy="3698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Tahoma"/>
                  <a:cs typeface="Arial" charset="0"/>
                </a:rPr>
                <a:t>&lt;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819400" y="3790960"/>
              <a:ext cx="142875" cy="428616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209800" y="3795723"/>
              <a:ext cx="142875" cy="428616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00E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19425" y="3792548"/>
              <a:ext cx="373063" cy="3698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Tahoma"/>
                  <a:cs typeface="Arial" charset="0"/>
                </a:rPr>
                <a:t>&lt;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28875" y="3790960"/>
              <a:ext cx="373063" cy="3698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Tahoma"/>
                  <a:cs typeface="Arial" charset="0"/>
                </a:rPr>
                <a:t>&lt;</a:t>
              </a: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533400" y="2971800"/>
            <a:ext cx="3276600" cy="762000"/>
            <a:chOff x="533400" y="2971800"/>
            <a:chExt cx="3276600" cy="762000"/>
          </a:xfrm>
        </p:grpSpPr>
        <p:cxnSp>
          <p:nvCxnSpPr>
            <p:cNvPr id="34" name="Straight Arrow Connector 33"/>
            <p:cNvCxnSpPr/>
            <p:nvPr/>
          </p:nvCxnSpPr>
          <p:spPr>
            <a:xfrm rot="16200000" flipH="1">
              <a:off x="1790700" y="3390900"/>
              <a:ext cx="381000" cy="304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33400" y="2971800"/>
              <a:ext cx="3276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  <a:cs typeface="Arial" charset="0"/>
                </a:rPr>
                <a:t>New traffic is lowest priority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656091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latin typeface="Garamond" charset="0"/>
              </a:rPr>
              <a:t>Age-Based Priorities are Expensive: Sorting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1447800"/>
          </a:xfrm>
        </p:spPr>
        <p:txBody>
          <a:bodyPr/>
          <a:lstStyle/>
          <a:p>
            <a:r>
              <a:rPr lang="en-US">
                <a:latin typeface="Tahoma" charset="0"/>
                <a:sym typeface="Wingdings" charset="0"/>
              </a:rPr>
              <a:t>Router must </a:t>
            </a:r>
            <a:r>
              <a:rPr lang="en-US">
                <a:solidFill>
                  <a:srgbClr val="0000FF"/>
                </a:solidFill>
                <a:latin typeface="Tahoma" charset="0"/>
                <a:sym typeface="Wingdings" charset="0"/>
              </a:rPr>
              <a:t>sort flits by age</a:t>
            </a:r>
            <a:r>
              <a:rPr lang="en-US">
                <a:latin typeface="Tahoma" charset="0"/>
                <a:sym typeface="Wingdings" charset="0"/>
              </a:rPr>
              <a:t>: long-latency sort network</a:t>
            </a:r>
          </a:p>
          <a:p>
            <a:endParaRPr lang="en-US" sz="600">
              <a:latin typeface="Tahoma" charset="0"/>
              <a:sym typeface="Wingdings" charset="0"/>
            </a:endParaRPr>
          </a:p>
          <a:p>
            <a:pPr lvl="1"/>
            <a:r>
              <a:rPr lang="en-US" b="1">
                <a:solidFill>
                  <a:srgbClr val="FF0000"/>
                </a:solidFill>
                <a:latin typeface="Tahoma" charset="0"/>
                <a:sym typeface="Wingdings" charset="0"/>
              </a:rPr>
              <a:t>Three comparator stages</a:t>
            </a:r>
            <a:r>
              <a:rPr lang="en-US">
                <a:solidFill>
                  <a:srgbClr val="FF0000"/>
                </a:solidFill>
                <a:latin typeface="Tahoma" charset="0"/>
                <a:sym typeface="Wingdings" charset="0"/>
              </a:rPr>
              <a:t> </a:t>
            </a:r>
            <a:r>
              <a:rPr lang="en-US">
                <a:latin typeface="Tahoma" charset="0"/>
                <a:sym typeface="Wingdings" charset="0"/>
              </a:rPr>
              <a:t>for 4 flits</a:t>
            </a:r>
            <a:endParaRPr lang="en-US" b="1">
              <a:latin typeface="Tahoma" charset="0"/>
              <a:sym typeface="Wingdings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A1D77F8-52B3-A34A-AF66-80DFC5126F8C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101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113669" name="Group 61"/>
          <p:cNvGrpSpPr>
            <a:grpSpLocks/>
          </p:cNvGrpSpPr>
          <p:nvPr/>
        </p:nvGrpSpPr>
        <p:grpSpPr bwMode="auto">
          <a:xfrm>
            <a:off x="1647825" y="2971800"/>
            <a:ext cx="6353175" cy="2443163"/>
            <a:chOff x="428596" y="4071942"/>
            <a:chExt cx="3714776" cy="1428760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785965" y="4071942"/>
              <a:ext cx="571790" cy="500391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85965" y="5000311"/>
              <a:ext cx="571790" cy="500391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000089" y="4071942"/>
              <a:ext cx="571790" cy="500391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000089" y="5000311"/>
              <a:ext cx="571790" cy="500391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215142" y="4071942"/>
              <a:ext cx="570862" cy="500391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215142" y="5000311"/>
              <a:ext cx="570862" cy="500391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357754" y="4143427"/>
              <a:ext cx="642335" cy="18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357754" y="4500848"/>
              <a:ext cx="642335" cy="570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357754" y="4500848"/>
              <a:ext cx="642335" cy="570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357754" y="5429217"/>
              <a:ext cx="642335" cy="18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571879" y="4143427"/>
              <a:ext cx="643263" cy="18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571879" y="4500848"/>
              <a:ext cx="643263" cy="570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2571879" y="4500848"/>
              <a:ext cx="643263" cy="570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571879" y="5429217"/>
              <a:ext cx="643263" cy="18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28596" y="4143427"/>
              <a:ext cx="357369" cy="18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28596" y="4500848"/>
              <a:ext cx="357369" cy="9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28596" y="5071796"/>
              <a:ext cx="357369" cy="18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28596" y="5429217"/>
              <a:ext cx="357369" cy="18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786004" y="4143427"/>
              <a:ext cx="357368" cy="18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786004" y="4500848"/>
              <a:ext cx="357368" cy="9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786004" y="5071796"/>
              <a:ext cx="357368" cy="18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786004" y="5429217"/>
              <a:ext cx="357368" cy="18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914400" y="2895600"/>
            <a:ext cx="450850" cy="439738"/>
            <a:chOff x="914400" y="2895600"/>
            <a:chExt cx="451624" cy="440474"/>
          </a:xfrm>
        </p:grpSpPr>
        <p:sp>
          <p:nvSpPr>
            <p:cNvPr id="54" name="Rounded Rectangle 53"/>
            <p:cNvSpPr/>
            <p:nvPr/>
          </p:nvSpPr>
          <p:spPr>
            <a:xfrm>
              <a:off x="1219723" y="2895600"/>
              <a:ext cx="146301" cy="44047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14400" y="2895600"/>
              <a:ext cx="311684" cy="368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  <a:cs typeface="Arial" charset="0"/>
                </a:rPr>
                <a:t>4</a:t>
              </a:r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914400" y="3505200"/>
            <a:ext cx="450850" cy="444500"/>
            <a:chOff x="914400" y="3505200"/>
            <a:chExt cx="451624" cy="444167"/>
          </a:xfrm>
        </p:grpSpPr>
        <p:sp>
          <p:nvSpPr>
            <p:cNvPr id="61" name="Rounded Rectangle 60"/>
            <p:cNvSpPr/>
            <p:nvPr/>
          </p:nvSpPr>
          <p:spPr>
            <a:xfrm>
              <a:off x="1219723" y="3508373"/>
              <a:ext cx="146301" cy="4409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14400" y="3505200"/>
              <a:ext cx="311684" cy="3696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  <a:cs typeface="Arial" charset="0"/>
                </a:rPr>
                <a:t>1</a:t>
              </a:r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914400" y="4495800"/>
            <a:ext cx="450850" cy="455613"/>
            <a:chOff x="914400" y="4495800"/>
            <a:chExt cx="451624" cy="456068"/>
          </a:xfrm>
        </p:grpSpPr>
        <p:sp>
          <p:nvSpPr>
            <p:cNvPr id="69" name="Rounded Rectangle 68"/>
            <p:cNvSpPr/>
            <p:nvPr/>
          </p:nvSpPr>
          <p:spPr>
            <a:xfrm>
              <a:off x="1219723" y="4511691"/>
              <a:ext cx="146301" cy="440177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8C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14400" y="4495800"/>
              <a:ext cx="311684" cy="3686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  <a:cs typeface="Arial" charset="0"/>
                </a:rPr>
                <a:t>2</a:t>
              </a:r>
            </a:p>
          </p:txBody>
        </p:sp>
      </p:grp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914400" y="5105400"/>
            <a:ext cx="450850" cy="446088"/>
            <a:chOff x="914400" y="5105400"/>
            <a:chExt cx="451624" cy="445875"/>
          </a:xfrm>
        </p:grpSpPr>
        <p:sp>
          <p:nvSpPr>
            <p:cNvPr id="62" name="Rounded Rectangle 61"/>
            <p:cNvSpPr/>
            <p:nvPr/>
          </p:nvSpPr>
          <p:spPr>
            <a:xfrm>
              <a:off x="1219723" y="5110161"/>
              <a:ext cx="146301" cy="44111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14400" y="5105400"/>
              <a:ext cx="311684" cy="3697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  <a:cs typeface="Arial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72949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21702 0.086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4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21563 -0.0928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22083 0.0863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4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21667 -0.0932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62 -0.09283 L 0.3368 -0.0935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3 0.08635 L 0.33923 0.0819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2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7 -0.09328 L 0.33716 -0.2372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7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02 0.08611 L 0.33733 0.2284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81 -0.09352 L 0.44584 -0.0916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1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16 -0.23726 L 0.44757 -0.2372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33 0.22847 L 0.44497 0.3201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46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23 0.08195 L 0.44757 -0.0057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84 -0.09167 L 0.56459 -0.0925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57 -0.23726 L 0.56771 -0.0900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74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57 -0.00578 L 0.56632 -0.14745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71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97 0.32014 L 0.56511 0.3210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459 -0.09259 L 0.77657 -0.09329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632 -0.14746 L 0.77674 -0.145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1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771 -0.09004 L 0.77257 -0.09421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-2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511 0.32106 L 0.77257 0.3196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aramond" charset="0"/>
              </a:rPr>
              <a:t>Age-Based Priorities Are Expensive: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915400" cy="1911350"/>
          </a:xfrm>
        </p:spPr>
        <p:txBody>
          <a:bodyPr/>
          <a:lstStyle/>
          <a:p>
            <a:r>
              <a:rPr lang="en-US">
                <a:latin typeface="Tahoma" charset="0"/>
              </a:rPr>
              <a:t>After sorting, flits assigned to output ports in priority order</a:t>
            </a:r>
            <a:endParaRPr lang="en-US">
              <a:solidFill>
                <a:srgbClr val="FF0000"/>
              </a:solidFill>
              <a:latin typeface="Tahoma" charset="0"/>
            </a:endParaRP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Port assignment of younger flits depends on that of older flits</a:t>
            </a:r>
          </a:p>
          <a:p>
            <a:pPr lvl="1"/>
            <a:r>
              <a:rPr lang="en-US">
                <a:latin typeface="Tahoma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ahoma" charset="0"/>
              </a:rPr>
              <a:t>sequential dependence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 </a:t>
            </a:r>
            <a:r>
              <a:rPr lang="en-US">
                <a:latin typeface="Tahoma" charset="0"/>
              </a:rPr>
              <a:t>in the port allocator</a:t>
            </a: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A47050A-0A73-0349-B014-9E635DA44054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102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5257800"/>
            <a:ext cx="146050" cy="43973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2895600"/>
            <a:ext cx="146050" cy="439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4495800"/>
            <a:ext cx="146050" cy="4397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3581400"/>
            <a:ext cx="146050" cy="439738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8989" y="2971800"/>
            <a:ext cx="609600" cy="304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smtClean="0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5789" y="3670633"/>
            <a:ext cx="609600" cy="304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smtClean="0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6389" y="4572000"/>
            <a:ext cx="609600" cy="304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smtClean="0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3189" y="5334000"/>
            <a:ext cx="609600" cy="304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smtClean="0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20788" y="2895600"/>
            <a:ext cx="7254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East?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7388" y="3101975"/>
            <a:ext cx="457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744788" y="2895600"/>
            <a:ext cx="236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0000"/>
                </a:solidFill>
                <a:latin typeface="Tahoma" charset="0"/>
              </a:rPr>
              <a:t>GRANT: </a:t>
            </a:r>
            <a:r>
              <a:rPr lang="en-US" smtClean="0">
                <a:solidFill>
                  <a:srgbClr val="0070C0"/>
                </a:solidFill>
                <a:latin typeface="Tahoma" charset="0"/>
              </a:rPr>
              <a:t>Flit 1 </a:t>
            </a:r>
            <a:r>
              <a:rPr lang="en-US" smtClean="0">
                <a:solidFill>
                  <a:srgbClr val="0070C0"/>
                </a:solidFill>
                <a:latin typeface="Tahoma" charset="0"/>
                <a:sym typeface="Wingdings" charset="0"/>
              </a:rPr>
              <a:t> East</a:t>
            </a:r>
            <a:endParaRPr lang="en-US" smtClean="0">
              <a:solidFill>
                <a:srgbClr val="0070C0"/>
              </a:solidFill>
              <a:latin typeface="Tahoma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25875" y="3594100"/>
            <a:ext cx="2703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0000"/>
                </a:solidFill>
                <a:latin typeface="Tahoma" charset="0"/>
              </a:rPr>
              <a:t>DEFLECT: </a:t>
            </a:r>
            <a:r>
              <a:rPr lang="en-US" smtClean="0">
                <a:solidFill>
                  <a:srgbClr val="0070C0"/>
                </a:solidFill>
                <a:latin typeface="Tahoma" charset="0"/>
              </a:rPr>
              <a:t>Flit 2 </a:t>
            </a:r>
            <a:r>
              <a:rPr lang="en-US" smtClean="0">
                <a:solidFill>
                  <a:srgbClr val="0070C0"/>
                </a:solidFill>
                <a:latin typeface="Tahoma" charset="0"/>
                <a:sym typeface="Wingdings" charset="0"/>
              </a:rPr>
              <a:t> North</a:t>
            </a:r>
            <a:endParaRPr lang="en-US" smtClean="0">
              <a:solidFill>
                <a:srgbClr val="0070C0"/>
              </a:solidFill>
              <a:latin typeface="Tahoma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954588" y="4495800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0000"/>
                </a:solidFill>
                <a:latin typeface="Tahoma" charset="0"/>
              </a:rPr>
              <a:t>GRANT: </a:t>
            </a:r>
            <a:r>
              <a:rPr lang="en-US" smtClean="0">
                <a:solidFill>
                  <a:srgbClr val="0070C0"/>
                </a:solidFill>
                <a:latin typeface="Tahoma" charset="0"/>
              </a:rPr>
              <a:t>Flit 3 </a:t>
            </a:r>
            <a:r>
              <a:rPr lang="en-US" smtClean="0">
                <a:solidFill>
                  <a:srgbClr val="0070C0"/>
                </a:solidFill>
                <a:latin typeface="Tahoma" charset="0"/>
                <a:sym typeface="Wingdings" charset="0"/>
              </a:rPr>
              <a:t> South</a:t>
            </a:r>
            <a:endParaRPr lang="en-US" smtClean="0">
              <a:solidFill>
                <a:srgbClr val="0070C0"/>
              </a:solidFill>
              <a:latin typeface="Tahoma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172200" y="5313363"/>
            <a:ext cx="2636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0000"/>
                </a:solidFill>
                <a:latin typeface="Tahoma" charset="0"/>
              </a:rPr>
              <a:t>DEFLECT: </a:t>
            </a:r>
            <a:r>
              <a:rPr lang="en-US" smtClean="0">
                <a:solidFill>
                  <a:srgbClr val="0070C0"/>
                </a:solidFill>
                <a:latin typeface="Tahoma" charset="0"/>
              </a:rPr>
              <a:t>Flit 4 </a:t>
            </a:r>
            <a:r>
              <a:rPr lang="en-US" smtClean="0">
                <a:solidFill>
                  <a:srgbClr val="0070C0"/>
                </a:solidFill>
                <a:latin typeface="Tahoma" charset="0"/>
                <a:sym typeface="Wingdings" charset="0"/>
              </a:rPr>
              <a:t> West</a:t>
            </a:r>
            <a:endParaRPr lang="en-US" smtClean="0">
              <a:solidFill>
                <a:srgbClr val="0070C0"/>
              </a:solidFill>
              <a:latin typeface="Tahoma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87388" y="3822700"/>
            <a:ext cx="1600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7588" y="3594100"/>
            <a:ext cx="7254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East?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16200000" flipH="1">
            <a:off x="2744788" y="3276600"/>
            <a:ext cx="3048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65463" y="3208338"/>
            <a:ext cx="1143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6633"/>
                </a:solidFill>
                <a:latin typeface="Tahoma"/>
                <a:cs typeface="Arial" charset="0"/>
              </a:rPr>
              <a:t>{N,S,W}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16200000" flipH="1">
            <a:off x="3795713" y="4114800"/>
            <a:ext cx="3048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116388" y="4046538"/>
            <a:ext cx="1143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6633"/>
                </a:solidFill>
                <a:latin typeface="Tahoma"/>
                <a:cs typeface="Arial" charset="0"/>
              </a:rPr>
              <a:t>{S,W}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16200000" flipH="1">
            <a:off x="4786313" y="4918075"/>
            <a:ext cx="3048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06988" y="4849813"/>
            <a:ext cx="1143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6633"/>
                </a:solidFill>
                <a:latin typeface="Tahoma"/>
                <a:cs typeface="Arial" charset="0"/>
              </a:rPr>
              <a:t>{W}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87388" y="4732338"/>
            <a:ext cx="25146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01988" y="4506913"/>
            <a:ext cx="8810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South?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85800" y="5486400"/>
            <a:ext cx="3505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229100" y="5295900"/>
            <a:ext cx="8810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South?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2400" y="5791200"/>
            <a:ext cx="3276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Age-Ordered Flits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52400" y="2895600"/>
            <a:ext cx="311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52400" y="3581400"/>
            <a:ext cx="311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2400" y="4495800"/>
            <a:ext cx="311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2400" y="5257800"/>
            <a:ext cx="311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341398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7" grpId="0"/>
      <p:bldP spid="20" grpId="0"/>
      <p:bldP spid="21" grpId="0"/>
      <p:bldP spid="22" grpId="0"/>
      <p:bldP spid="23" grpId="0"/>
      <p:bldP spid="27" grpId="0"/>
      <p:bldP spid="31" grpId="0"/>
      <p:bldP spid="33" grpId="0"/>
      <p:bldP spid="35" grpId="0"/>
      <p:bldP spid="37" grpId="0"/>
      <p:bldP spid="42" grpId="0"/>
      <p:bldP spid="44" grpId="0"/>
      <p:bldP spid="53" grpId="0"/>
      <p:bldP spid="54" grpId="0"/>
      <p:bldP spid="55" grpId="0"/>
      <p:bldP spid="56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Age-Based Priorities Are Expensive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Overall, </a:t>
            </a:r>
            <a:r>
              <a:rPr lang="en-US" b="1">
                <a:latin typeface="Tahoma" charset="0"/>
              </a:rPr>
              <a:t>deflection routing logic</a:t>
            </a:r>
            <a:r>
              <a:rPr lang="en-US">
                <a:latin typeface="Tahoma" charset="0"/>
              </a:rPr>
              <a:t> based on </a:t>
            </a:r>
            <a:r>
              <a:rPr lang="en-US" b="1">
                <a:latin typeface="Tahoma" charset="0"/>
              </a:rPr>
              <a:t>Oldest-First</a:t>
            </a:r>
            <a:r>
              <a:rPr lang="en-US">
                <a:latin typeface="Tahoma" charset="0"/>
              </a:rPr>
              <a:t> has a </a:t>
            </a:r>
            <a:r>
              <a:rPr lang="en-US" b="1">
                <a:solidFill>
                  <a:srgbClr val="FF0000"/>
                </a:solidFill>
                <a:latin typeface="Tahoma" charset="0"/>
              </a:rPr>
              <a:t>43% longer critical path </a:t>
            </a:r>
            <a:r>
              <a:rPr lang="en-US">
                <a:latin typeface="Tahoma" charset="0"/>
              </a:rPr>
              <a:t>than a buffered router</a:t>
            </a:r>
          </a:p>
          <a:p>
            <a:endParaRPr lang="en-US" b="1">
              <a:solidFill>
                <a:srgbClr val="FF0000"/>
              </a:solidFill>
              <a:latin typeface="Tahoma" charset="0"/>
            </a:endParaRPr>
          </a:p>
          <a:p>
            <a:endParaRPr lang="en-US" b="1">
              <a:solidFill>
                <a:srgbClr val="FF0000"/>
              </a:solidFill>
              <a:latin typeface="Tahoma" charset="0"/>
            </a:endParaRPr>
          </a:p>
          <a:p>
            <a:endParaRPr lang="en-US" b="1">
              <a:solidFill>
                <a:srgbClr val="FF0000"/>
              </a:solidFill>
              <a:latin typeface="Tahoma" charset="0"/>
            </a:endParaRPr>
          </a:p>
          <a:p>
            <a:endParaRPr lang="en-US" b="1">
              <a:solidFill>
                <a:srgbClr val="FF0000"/>
              </a:solidFill>
              <a:latin typeface="Tahoma" charset="0"/>
            </a:endParaRPr>
          </a:p>
          <a:p>
            <a:endParaRPr lang="en-US" b="1">
              <a:solidFill>
                <a:srgbClr val="FF0000"/>
              </a:solidFill>
              <a:latin typeface="Tahoma" charset="0"/>
            </a:endParaRPr>
          </a:p>
          <a:p>
            <a:endParaRPr lang="en-US" b="1">
              <a:solidFill>
                <a:srgbClr val="FF0000"/>
              </a:solidFill>
              <a:latin typeface="Tahoma" charset="0"/>
            </a:endParaRPr>
          </a:p>
          <a:p>
            <a:endParaRPr lang="en-US" b="1">
              <a:solidFill>
                <a:srgbClr val="FF0000"/>
              </a:solidFill>
              <a:latin typeface="Tahoma" charset="0"/>
            </a:endParaRPr>
          </a:p>
          <a:p>
            <a:endParaRPr lang="en-US" b="1">
              <a:solidFill>
                <a:srgbClr val="FF0000"/>
              </a:solidFill>
              <a:latin typeface="Tahoma" charset="0"/>
            </a:endParaRPr>
          </a:p>
          <a:p>
            <a:r>
              <a:rPr lang="en-US">
                <a:latin typeface="Tahoma" charset="0"/>
              </a:rPr>
              <a:t>Question: is there a cheaper way to route while guaranteeing livelock-freedom?</a:t>
            </a: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2C7DB2F-D59E-EE41-BE7B-F1CE3B20A01E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103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115717" name="Group 4"/>
          <p:cNvGrpSpPr>
            <a:grpSpLocks/>
          </p:cNvGrpSpPr>
          <p:nvPr/>
        </p:nvGrpSpPr>
        <p:grpSpPr bwMode="auto">
          <a:xfrm>
            <a:off x="1219200" y="2362200"/>
            <a:ext cx="6858000" cy="2209800"/>
            <a:chOff x="152400" y="1752600"/>
            <a:chExt cx="6858000" cy="2209800"/>
          </a:xfrm>
        </p:grpSpPr>
        <p:sp>
          <p:nvSpPr>
            <p:cNvPr id="6" name="Rounded Rectangle 5"/>
            <p:cNvSpPr/>
            <p:nvPr/>
          </p:nvSpPr>
          <p:spPr>
            <a:xfrm>
              <a:off x="152400" y="1752600"/>
              <a:ext cx="6858000" cy="2209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15719" name="Group 121"/>
            <p:cNvGrpSpPr>
              <a:grpSpLocks/>
            </p:cNvGrpSpPr>
            <p:nvPr/>
          </p:nvGrpSpPr>
          <p:grpSpPr bwMode="auto">
            <a:xfrm>
              <a:off x="304800" y="1828800"/>
              <a:ext cx="6400800" cy="1955800"/>
              <a:chOff x="304800" y="1828800"/>
              <a:chExt cx="6400800" cy="1955800"/>
            </a:xfrm>
          </p:grpSpPr>
          <p:grpSp>
            <p:nvGrpSpPr>
              <p:cNvPr id="115720" name="Group 81"/>
              <p:cNvGrpSpPr>
                <a:grpSpLocks/>
              </p:cNvGrpSpPr>
              <p:nvPr/>
            </p:nvGrpSpPr>
            <p:grpSpPr bwMode="auto">
              <a:xfrm>
                <a:off x="304800" y="2362200"/>
                <a:ext cx="3566159" cy="1371600"/>
                <a:chOff x="1433372" y="2438400"/>
                <a:chExt cx="6352468" cy="2443257"/>
              </a:xfrm>
            </p:grpSpPr>
            <p:sp>
              <p:nvSpPr>
                <p:cNvPr id="22" name="Rectangle 21"/>
                <p:cNvSpPr>
                  <a:spLocks noChangeArrowheads="1"/>
                </p:cNvSpPr>
                <p:nvPr/>
              </p:nvSpPr>
              <p:spPr bwMode="auto">
                <a:xfrm>
                  <a:off x="2044186" y="2438400"/>
                  <a:ext cx="978434" cy="854009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en-US" smtClean="0">
                    <a:solidFill>
                      <a:srgbClr val="000000"/>
                    </a:solidFill>
                    <a:latin typeface="Tahoma" charset="0"/>
                    <a:cs typeface="Arial" charset="0"/>
                  </a:endParaRPr>
                </a:p>
              </p:txBody>
            </p:sp>
            <p:sp>
              <p:nvSpPr>
                <p:cNvPr id="23" name="Rectangle 22"/>
                <p:cNvSpPr>
                  <a:spLocks noChangeArrowheads="1"/>
                </p:cNvSpPr>
                <p:nvPr/>
              </p:nvSpPr>
              <p:spPr bwMode="auto">
                <a:xfrm>
                  <a:off x="2044186" y="4027648"/>
                  <a:ext cx="978434" cy="854009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en-US" smtClean="0">
                    <a:solidFill>
                      <a:srgbClr val="000000"/>
                    </a:solidFill>
                    <a:latin typeface="Tahoma" charset="0"/>
                    <a:cs typeface="Arial" charset="0"/>
                  </a:endParaRPr>
                </a:p>
              </p:txBody>
            </p:sp>
            <p:sp>
              <p:nvSpPr>
                <p:cNvPr id="24" name="Rectangle 23"/>
                <p:cNvSpPr>
                  <a:spLocks noChangeArrowheads="1"/>
                </p:cNvSpPr>
                <p:nvPr/>
              </p:nvSpPr>
              <p:spPr bwMode="auto">
                <a:xfrm>
                  <a:off x="4119824" y="2438400"/>
                  <a:ext cx="978434" cy="854009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en-US" smtClean="0">
                    <a:solidFill>
                      <a:srgbClr val="000000"/>
                    </a:solidFill>
                    <a:latin typeface="Tahoma" charset="0"/>
                    <a:cs typeface="Arial" charset="0"/>
                  </a:endParaRPr>
                </a:p>
              </p:txBody>
            </p:sp>
            <p:sp>
              <p:nvSpPr>
                <p:cNvPr id="25" name="Rectangle 24"/>
                <p:cNvSpPr>
                  <a:spLocks noChangeArrowheads="1"/>
                </p:cNvSpPr>
                <p:nvPr/>
              </p:nvSpPr>
              <p:spPr bwMode="auto">
                <a:xfrm>
                  <a:off x="4119824" y="4027648"/>
                  <a:ext cx="978434" cy="854009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en-US" smtClean="0">
                    <a:solidFill>
                      <a:srgbClr val="000000"/>
                    </a:solidFill>
                    <a:latin typeface="Tahoma" charset="0"/>
                    <a:cs typeface="Arial" charset="0"/>
                  </a:endParaRPr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6198291" y="2438400"/>
                  <a:ext cx="975605" cy="854009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en-US" smtClean="0">
                    <a:solidFill>
                      <a:srgbClr val="000000"/>
                    </a:solidFill>
                    <a:latin typeface="Tahoma" charset="0"/>
                    <a:cs typeface="Arial" charset="0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6198291" y="4027648"/>
                  <a:ext cx="975605" cy="854009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en-US" smtClean="0">
                    <a:solidFill>
                      <a:srgbClr val="000000"/>
                    </a:solidFill>
                    <a:latin typeface="Tahoma" charset="0"/>
                    <a:cs typeface="Arial" charset="0"/>
                  </a:endParaRPr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022621" y="2559998"/>
                  <a:ext cx="109720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3022621" y="3170812"/>
                  <a:ext cx="1097204" cy="97843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3022621" y="3170812"/>
                  <a:ext cx="1097204" cy="97843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3022621" y="4760061"/>
                  <a:ext cx="109720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098258" y="2559998"/>
                  <a:ext cx="1100032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5098258" y="3170812"/>
                  <a:ext cx="1100032" cy="97843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5098258" y="3170812"/>
                  <a:ext cx="1100032" cy="97843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5098258" y="4760061"/>
                  <a:ext cx="1100032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433372" y="2559998"/>
                  <a:ext cx="61081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1433372" y="3170812"/>
                  <a:ext cx="61081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433372" y="4149246"/>
                  <a:ext cx="61081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433372" y="4760061"/>
                  <a:ext cx="61081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7173896" y="2559998"/>
                  <a:ext cx="61081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7173896" y="3170812"/>
                  <a:ext cx="61081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7173896" y="4149246"/>
                  <a:ext cx="61081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7173896" y="4760061"/>
                  <a:ext cx="61081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Rectangle 8"/>
              <p:cNvSpPr/>
              <p:nvPr/>
            </p:nvSpPr>
            <p:spPr>
              <a:xfrm>
                <a:off x="4267200" y="2330450"/>
                <a:ext cx="533400" cy="2286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US" smtClean="0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876800" y="2667000"/>
                <a:ext cx="533400" cy="2286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US" smtClean="0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562600" y="3213100"/>
                <a:ext cx="533400" cy="2286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US" smtClean="0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172200" y="3556000"/>
                <a:ext cx="533400" cy="2286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US" smtClean="0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3810000" y="2432050"/>
                <a:ext cx="4572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810000" y="2774950"/>
                <a:ext cx="10668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835400" y="3330575"/>
                <a:ext cx="17272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810000" y="3667125"/>
                <a:ext cx="23622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16200000" flipH="1">
                <a:off x="4779963" y="2570162"/>
                <a:ext cx="114300" cy="79375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16200000" flipH="1">
                <a:off x="5334000" y="2971800"/>
                <a:ext cx="304800" cy="1524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16200000" flipH="1">
                <a:off x="6061869" y="3471069"/>
                <a:ext cx="142875" cy="77787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4572000" y="1828800"/>
                <a:ext cx="2001838" cy="461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Port Allocator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19200" y="1828800"/>
                <a:ext cx="1855788" cy="4778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Priority Sort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619891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220200" cy="755650"/>
          </a:xfrm>
        </p:spPr>
        <p:txBody>
          <a:bodyPr/>
          <a:lstStyle/>
          <a:p>
            <a:r>
              <a:rPr lang="en-US" sz="3800">
                <a:latin typeface="Garamond" charset="0"/>
              </a:rPr>
              <a:t>Solution: Golden Packet for Livelock Freedom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10600" cy="2139950"/>
          </a:xfrm>
        </p:spPr>
        <p:txBody>
          <a:bodyPr/>
          <a:lstStyle/>
          <a:p>
            <a:r>
              <a:rPr lang="en-US" sz="2800">
                <a:latin typeface="Tahoma" charset="0"/>
              </a:rPr>
              <a:t>What is </a:t>
            </a:r>
            <a:r>
              <a:rPr lang="en-US" sz="2800" i="1">
                <a:latin typeface="Tahoma" charset="0"/>
              </a:rPr>
              <a:t>really necessary</a:t>
            </a:r>
            <a:r>
              <a:rPr lang="en-US" sz="2800">
                <a:latin typeface="Tahoma" charset="0"/>
              </a:rPr>
              <a:t> for livelock freedom?</a:t>
            </a:r>
          </a:p>
          <a:p>
            <a:endParaRPr lang="en-US" sz="300">
              <a:latin typeface="Tahoma" charset="0"/>
            </a:endParaRPr>
          </a:p>
          <a:p>
            <a:pPr>
              <a:buFont typeface="Wingdings" charset="0"/>
              <a:buNone/>
            </a:pPr>
            <a:r>
              <a:rPr lang="en-US" sz="2800" b="1">
                <a:latin typeface="Tahoma" charset="0"/>
              </a:rPr>
              <a:t>	</a:t>
            </a:r>
            <a:r>
              <a:rPr lang="en-US" sz="2800" b="1">
                <a:solidFill>
                  <a:srgbClr val="008000"/>
                </a:solidFill>
                <a:latin typeface="Tahoma" charset="0"/>
              </a:rPr>
              <a:t>Key Insight</a:t>
            </a:r>
            <a:r>
              <a:rPr lang="en-US" sz="2800">
                <a:solidFill>
                  <a:srgbClr val="008000"/>
                </a:solidFill>
                <a:latin typeface="Tahoma" charset="0"/>
              </a:rPr>
              <a:t>: </a:t>
            </a:r>
            <a:r>
              <a:rPr lang="en-US" sz="2800">
                <a:solidFill>
                  <a:srgbClr val="FF0000"/>
                </a:solidFill>
                <a:latin typeface="Tahoma" charset="0"/>
              </a:rPr>
              <a:t>No total order. </a:t>
            </a:r>
            <a:r>
              <a:rPr lang="en-US" sz="2800">
                <a:latin typeface="Tahoma" charset="0"/>
              </a:rPr>
              <a:t>it is enough to:</a:t>
            </a:r>
            <a:endParaRPr lang="en-US" sz="2800" b="1">
              <a:latin typeface="Tahoma" charset="0"/>
            </a:endParaRPr>
          </a:p>
          <a:p>
            <a:pPr>
              <a:buFont typeface="Wingdings" charset="0"/>
              <a:buNone/>
            </a:pPr>
            <a:r>
              <a:rPr lang="en-US" sz="2800">
                <a:latin typeface="Tahoma" charset="0"/>
              </a:rPr>
              <a:t>		1. Pick one flit to </a:t>
            </a:r>
            <a:r>
              <a:rPr lang="en-US" sz="2800">
                <a:solidFill>
                  <a:srgbClr val="FF0000"/>
                </a:solidFill>
                <a:latin typeface="Tahoma" charset="0"/>
              </a:rPr>
              <a:t>prioritize until arrival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</a:rPr>
              <a:t>	</a:t>
            </a:r>
            <a:r>
              <a:rPr lang="en-US" sz="2800">
                <a:latin typeface="Tahoma" charset="0"/>
              </a:rPr>
              <a:t>	2. Ensure any flit is </a:t>
            </a:r>
            <a:r>
              <a:rPr lang="en-US" sz="2800">
                <a:solidFill>
                  <a:srgbClr val="FF0000"/>
                </a:solidFill>
                <a:latin typeface="Tahoma" charset="0"/>
              </a:rPr>
              <a:t>eventually</a:t>
            </a:r>
            <a:r>
              <a:rPr lang="en-US" sz="2800">
                <a:latin typeface="Tahoma" charset="0"/>
              </a:rPr>
              <a:t> picked</a:t>
            </a:r>
          </a:p>
          <a:p>
            <a:pPr lvl="1"/>
            <a:endParaRPr lang="en-US">
              <a:latin typeface="Tahoma" charset="0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064838B-5D8E-8B48-8C7D-4807DB2E7A0D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104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4024313"/>
            <a:ext cx="7927975" cy="1500187"/>
            <a:chOff x="-123852" y="3500438"/>
            <a:chExt cx="7928200" cy="1500198"/>
          </a:xfrm>
        </p:grpSpPr>
        <p:sp>
          <p:nvSpPr>
            <p:cNvPr id="6" name="Rounded Rectangle 5"/>
            <p:cNvSpPr/>
            <p:nvPr/>
          </p:nvSpPr>
          <p:spPr>
            <a:xfrm>
              <a:off x="1000130" y="4572008"/>
              <a:ext cx="142879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643086" y="4572008"/>
              <a:ext cx="142879" cy="42862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286041" y="4572008"/>
              <a:ext cx="142879" cy="42862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928998" y="4572008"/>
              <a:ext cx="142879" cy="428628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8C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24480" y="4352931"/>
              <a:ext cx="3279868" cy="4302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dirty="0">
                  <a:solidFill>
                    <a:srgbClr val="000000"/>
                  </a:solidFill>
                  <a:latin typeface="Tahoma"/>
                  <a:cs typeface="Arial" charset="0"/>
                </a:rPr>
                <a:t>Flit age forms total order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>
              <a:off x="2964721" y="4250535"/>
              <a:ext cx="357191" cy="14287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643240" y="3500438"/>
              <a:ext cx="1366876" cy="646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C00000"/>
                  </a:solidFill>
                  <a:latin typeface="Tahoma"/>
                  <a:cs typeface="Arial" charset="0"/>
                </a:rPr>
                <a:t>Guaranteed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C00000"/>
                  </a:solidFill>
                  <a:latin typeface="Tahoma"/>
                  <a:cs typeface="Arial" charset="0"/>
                </a:rPr>
                <a:t>progress!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H="1">
              <a:off x="862015" y="4222754"/>
              <a:ext cx="212727" cy="2032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-123852" y="3571876"/>
              <a:ext cx="1630409" cy="646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  <a:cs typeface="Arial" charset="0"/>
                </a:rPr>
                <a:t>New traffic is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  <a:cs typeface="Arial" charset="0"/>
                </a:rPr>
                <a:t>lowest-priority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14449" y="4572008"/>
              <a:ext cx="373073" cy="3698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Tahoma"/>
                  <a:cs typeface="Arial" charset="0"/>
                </a:rPr>
                <a:t>&lt;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57404" y="4572008"/>
              <a:ext cx="373074" cy="3698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Tahoma"/>
                  <a:cs typeface="Arial" charset="0"/>
                </a:rPr>
                <a:t>&lt;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00360" y="4572008"/>
              <a:ext cx="373073" cy="3698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Tahoma"/>
                  <a:cs typeface="Arial" charset="0"/>
                </a:rPr>
                <a:t>&lt;</a:t>
              </a:r>
            </a:p>
          </p:txBody>
        </p:sp>
      </p:grpSp>
      <p:sp>
        <p:nvSpPr>
          <p:cNvPr id="31" name="Cloud 30"/>
          <p:cNvSpPr/>
          <p:nvPr/>
        </p:nvSpPr>
        <p:spPr>
          <a:xfrm>
            <a:off x="1657350" y="4595813"/>
            <a:ext cx="1500188" cy="1500187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00288" y="4810125"/>
            <a:ext cx="142875" cy="4286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657475" y="5167313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86163" y="5095875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3621882" y="4774406"/>
            <a:ext cx="357188" cy="1428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00413" y="4024313"/>
            <a:ext cx="13668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latin typeface="Tahoma"/>
                <a:cs typeface="Arial" charset="0"/>
              </a:rPr>
              <a:t>Guaranteed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latin typeface="Tahoma"/>
                <a:cs typeface="Arial" charset="0"/>
              </a:rPr>
              <a:t>progress!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57538" y="5095875"/>
            <a:ext cx="3730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Tahoma"/>
                <a:cs typeface="Arial" charset="0"/>
              </a:rPr>
              <a:t>&lt;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352800" y="5580063"/>
            <a:ext cx="1479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en-US" smtClean="0">
                <a:solidFill>
                  <a:srgbClr val="000000"/>
                </a:solidFill>
                <a:latin typeface="Tahoma" charset="0"/>
              </a:rPr>
              <a:t>“</a:t>
            </a:r>
            <a:r>
              <a:rPr lang="en-US" smtClean="0">
                <a:solidFill>
                  <a:srgbClr val="000000"/>
                </a:solidFill>
                <a:latin typeface="Tahoma" charset="0"/>
              </a:rPr>
              <a:t>Golden Flit</a:t>
            </a:r>
            <a:r>
              <a:rPr lang="ja-JP" altLang="en-US" smtClean="0">
                <a:solidFill>
                  <a:srgbClr val="000000"/>
                </a:solidFill>
                <a:latin typeface="Tahoma" charset="0"/>
              </a:rPr>
              <a:t>”</a:t>
            </a:r>
            <a:endParaRPr lang="en-US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05400" y="5181600"/>
            <a:ext cx="3662363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C00000"/>
                </a:solidFill>
                <a:latin typeface="Tahoma"/>
                <a:cs typeface="Arial" charset="0"/>
              </a:rPr>
              <a:t>partial ordering is sufficient!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014538" y="5453063"/>
            <a:ext cx="142875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651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16771 -0.05695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00" y="-28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2" grpId="1" animBg="1"/>
      <p:bldP spid="25" grpId="0"/>
      <p:bldP spid="30" grpId="0"/>
      <p:bldP spid="33" grpId="0"/>
      <p:bldP spid="40" grpId="0"/>
      <p:bldP spid="19" grpId="0" animBg="1"/>
      <p:bldP spid="19" grpId="1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10600" cy="996950"/>
          </a:xfrm>
        </p:spPr>
        <p:txBody>
          <a:bodyPr/>
          <a:lstStyle/>
          <a:p>
            <a:r>
              <a:rPr lang="en-US" sz="2800">
                <a:latin typeface="Tahoma" charset="0"/>
              </a:rPr>
              <a:t>Only </a:t>
            </a:r>
            <a:r>
              <a:rPr lang="en-US" sz="2800" b="1">
                <a:latin typeface="Tahoma" charset="0"/>
              </a:rPr>
              <a:t>need</a:t>
            </a:r>
            <a:r>
              <a:rPr lang="en-US" sz="2800">
                <a:latin typeface="Tahoma" charset="0"/>
              </a:rPr>
              <a:t> to properly route the Golden Flit</a:t>
            </a:r>
          </a:p>
          <a:p>
            <a:endParaRPr lang="en-US" sz="2800" b="1">
              <a:latin typeface="Tahoma" charset="0"/>
            </a:endParaRPr>
          </a:p>
          <a:p>
            <a:r>
              <a:rPr lang="en-US" sz="2800" b="1">
                <a:latin typeface="Tahoma" charset="0"/>
              </a:rPr>
              <a:t>First Insight:</a:t>
            </a:r>
            <a:r>
              <a:rPr lang="en-US" sz="2800">
                <a:latin typeface="Tahoma" charset="0"/>
              </a:rPr>
              <a:t> no need for full sort</a:t>
            </a:r>
          </a:p>
          <a:p>
            <a:r>
              <a:rPr lang="en-US" sz="2800" b="1">
                <a:latin typeface="Tahoma" charset="0"/>
              </a:rPr>
              <a:t>Second Insight:</a:t>
            </a:r>
            <a:r>
              <a:rPr lang="en-US" sz="2800">
                <a:latin typeface="Tahoma" charset="0"/>
              </a:rPr>
              <a:t> no need for sequential allocation</a:t>
            </a:r>
            <a:endParaRPr lang="en-US">
              <a:latin typeface="Tahoma" charset="0"/>
            </a:endParaRPr>
          </a:p>
          <a:p>
            <a:pPr>
              <a:buFont typeface="Wingdings" charset="0"/>
              <a:buNone/>
            </a:pPr>
            <a:endParaRPr lang="en-US" b="1">
              <a:latin typeface="Tahoma" charset="0"/>
            </a:endParaRPr>
          </a:p>
          <a:p>
            <a:pPr lvl="1"/>
            <a:endParaRPr lang="en-US" b="1">
              <a:latin typeface="Tahoma" charset="0"/>
            </a:endParaRPr>
          </a:p>
          <a:p>
            <a:pPr lvl="1"/>
            <a:endParaRPr lang="en-US" b="1">
              <a:latin typeface="Tahoma" charset="0"/>
            </a:endParaRPr>
          </a:p>
          <a:p>
            <a:pPr lvl="1"/>
            <a:endParaRPr lang="en-US" b="1">
              <a:latin typeface="Tahoma" charset="0"/>
            </a:endParaRPr>
          </a:p>
          <a:p>
            <a:pPr lvl="1">
              <a:buFont typeface="Wingdings" charset="0"/>
              <a:buNone/>
            </a:pPr>
            <a:endParaRPr lang="en-US" b="1">
              <a:latin typeface="Tahoma" charset="0"/>
            </a:endParaRPr>
          </a:p>
          <a:p>
            <a:pPr lvl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lvl="1"/>
            <a:endParaRPr lang="en-US">
              <a:latin typeface="Tahoma" charset="0"/>
            </a:endParaRPr>
          </a:p>
          <a:p>
            <a:pPr lvl="1"/>
            <a:endParaRPr lang="en-US">
              <a:latin typeface="Tahoma" charset="0"/>
            </a:endParaRPr>
          </a:p>
        </p:txBody>
      </p:sp>
      <p:sp>
        <p:nvSpPr>
          <p:cNvPr id="1177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>
                <a:latin typeface="Garamond" charset="0"/>
              </a:rPr>
              <a:t>What Does Golden Flit Routing Require?</a:t>
            </a: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1AD8E79-969D-D245-B159-282C22BA61B2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105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066800" y="3733800"/>
            <a:ext cx="6858000" cy="2209800"/>
            <a:chOff x="152400" y="1752600"/>
            <a:chExt cx="6858000" cy="2209800"/>
          </a:xfrm>
        </p:grpSpPr>
        <p:sp>
          <p:nvSpPr>
            <p:cNvPr id="64" name="Rounded Rectangle 63"/>
            <p:cNvSpPr/>
            <p:nvPr/>
          </p:nvSpPr>
          <p:spPr>
            <a:xfrm>
              <a:off x="152400" y="1752600"/>
              <a:ext cx="6858000" cy="2209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17773" name="Group 121"/>
            <p:cNvGrpSpPr>
              <a:grpSpLocks/>
            </p:cNvGrpSpPr>
            <p:nvPr/>
          </p:nvGrpSpPr>
          <p:grpSpPr bwMode="auto">
            <a:xfrm>
              <a:off x="304800" y="1828800"/>
              <a:ext cx="6400800" cy="1955800"/>
              <a:chOff x="304800" y="1828800"/>
              <a:chExt cx="6400800" cy="1955800"/>
            </a:xfrm>
          </p:grpSpPr>
          <p:grpSp>
            <p:nvGrpSpPr>
              <p:cNvPr id="117774" name="Group 81"/>
              <p:cNvGrpSpPr>
                <a:grpSpLocks/>
              </p:cNvGrpSpPr>
              <p:nvPr/>
            </p:nvGrpSpPr>
            <p:grpSpPr bwMode="auto">
              <a:xfrm>
                <a:off x="304800" y="2362200"/>
                <a:ext cx="3566159" cy="1371600"/>
                <a:chOff x="1433372" y="2438400"/>
                <a:chExt cx="6352468" cy="2443257"/>
              </a:xfrm>
            </p:grpSpPr>
            <p:sp>
              <p:nvSpPr>
                <p:cNvPr id="80" name="Rectangle 79"/>
                <p:cNvSpPr>
                  <a:spLocks noChangeArrowheads="1"/>
                </p:cNvSpPr>
                <p:nvPr/>
              </p:nvSpPr>
              <p:spPr bwMode="auto">
                <a:xfrm>
                  <a:off x="2044186" y="2438400"/>
                  <a:ext cx="978434" cy="854009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en-US" smtClean="0">
                    <a:solidFill>
                      <a:srgbClr val="000000"/>
                    </a:solidFill>
                    <a:latin typeface="Tahoma" charset="0"/>
                    <a:cs typeface="Arial" charset="0"/>
                  </a:endParaRPr>
                </a:p>
              </p:txBody>
            </p:sp>
            <p:sp>
              <p:nvSpPr>
                <p:cNvPr id="81" name="Rectangle 80"/>
                <p:cNvSpPr>
                  <a:spLocks noChangeArrowheads="1"/>
                </p:cNvSpPr>
                <p:nvPr/>
              </p:nvSpPr>
              <p:spPr bwMode="auto">
                <a:xfrm>
                  <a:off x="2044186" y="4027648"/>
                  <a:ext cx="978434" cy="854009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en-US" smtClean="0">
                    <a:solidFill>
                      <a:srgbClr val="000000"/>
                    </a:solidFill>
                    <a:latin typeface="Tahoma" charset="0"/>
                    <a:cs typeface="Arial" charset="0"/>
                  </a:endParaRPr>
                </a:p>
              </p:txBody>
            </p:sp>
            <p:sp>
              <p:nvSpPr>
                <p:cNvPr id="82" name="Rectangle 81"/>
                <p:cNvSpPr>
                  <a:spLocks noChangeArrowheads="1"/>
                </p:cNvSpPr>
                <p:nvPr/>
              </p:nvSpPr>
              <p:spPr bwMode="auto">
                <a:xfrm>
                  <a:off x="4119824" y="2438400"/>
                  <a:ext cx="978434" cy="854009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en-US" smtClean="0">
                    <a:solidFill>
                      <a:srgbClr val="000000"/>
                    </a:solidFill>
                    <a:latin typeface="Tahoma" charset="0"/>
                    <a:cs typeface="Arial" charset="0"/>
                  </a:endParaRPr>
                </a:p>
              </p:txBody>
            </p:sp>
            <p:sp>
              <p:nvSpPr>
                <p:cNvPr id="83" name="Rectangle 82"/>
                <p:cNvSpPr>
                  <a:spLocks noChangeArrowheads="1"/>
                </p:cNvSpPr>
                <p:nvPr/>
              </p:nvSpPr>
              <p:spPr bwMode="auto">
                <a:xfrm>
                  <a:off x="4119824" y="4027648"/>
                  <a:ext cx="978434" cy="854009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en-US" smtClean="0">
                    <a:solidFill>
                      <a:srgbClr val="000000"/>
                    </a:solidFill>
                    <a:latin typeface="Tahoma" charset="0"/>
                    <a:cs typeface="Arial" charset="0"/>
                  </a:endParaRPr>
                </a:p>
              </p:txBody>
            </p:sp>
            <p:sp>
              <p:nvSpPr>
                <p:cNvPr id="84" name="Rectangle 83"/>
                <p:cNvSpPr>
                  <a:spLocks noChangeArrowheads="1"/>
                </p:cNvSpPr>
                <p:nvPr/>
              </p:nvSpPr>
              <p:spPr bwMode="auto">
                <a:xfrm>
                  <a:off x="6198291" y="2438400"/>
                  <a:ext cx="975605" cy="854009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en-US" smtClean="0">
                    <a:solidFill>
                      <a:srgbClr val="000000"/>
                    </a:solidFill>
                    <a:latin typeface="Tahoma" charset="0"/>
                    <a:cs typeface="Arial" charset="0"/>
                  </a:endParaRPr>
                </a:p>
              </p:txBody>
            </p:sp>
            <p:sp>
              <p:nvSpPr>
                <p:cNvPr id="85" name="Rectangle 84"/>
                <p:cNvSpPr>
                  <a:spLocks noChangeArrowheads="1"/>
                </p:cNvSpPr>
                <p:nvPr/>
              </p:nvSpPr>
              <p:spPr bwMode="auto">
                <a:xfrm>
                  <a:off x="6198291" y="4027648"/>
                  <a:ext cx="975605" cy="854009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en-US" smtClean="0">
                    <a:solidFill>
                      <a:srgbClr val="000000"/>
                    </a:solidFill>
                    <a:latin typeface="Tahoma" charset="0"/>
                    <a:cs typeface="Arial" charset="0"/>
                  </a:endParaRP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3022621" y="2559998"/>
                  <a:ext cx="109720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3022621" y="3170812"/>
                  <a:ext cx="1097204" cy="97843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flipV="1">
                  <a:off x="3022621" y="3170812"/>
                  <a:ext cx="1097204" cy="97843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3022621" y="4760061"/>
                  <a:ext cx="109720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5098258" y="2559998"/>
                  <a:ext cx="1100032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5098258" y="3170812"/>
                  <a:ext cx="1100032" cy="97843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V="1">
                  <a:off x="5098258" y="3170812"/>
                  <a:ext cx="1100032" cy="97843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5098258" y="4760061"/>
                  <a:ext cx="1100032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1433372" y="2559998"/>
                  <a:ext cx="61081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1433372" y="3170812"/>
                  <a:ext cx="61081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1433372" y="4149246"/>
                  <a:ext cx="61081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1433372" y="4760061"/>
                  <a:ext cx="61081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7173896" y="2559998"/>
                  <a:ext cx="61081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7173896" y="3170812"/>
                  <a:ext cx="61081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7173896" y="4149246"/>
                  <a:ext cx="61081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7173896" y="4760061"/>
                  <a:ext cx="61081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Rectangle 66"/>
              <p:cNvSpPr/>
              <p:nvPr/>
            </p:nvSpPr>
            <p:spPr>
              <a:xfrm>
                <a:off x="4267200" y="2330450"/>
                <a:ext cx="533400" cy="2286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US" smtClean="0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876800" y="2667000"/>
                <a:ext cx="533400" cy="2286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US" smtClean="0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562600" y="3213100"/>
                <a:ext cx="533400" cy="2286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US" smtClean="0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172200" y="3556000"/>
                <a:ext cx="533400" cy="2286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US" smtClean="0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>
                <a:off x="3810000" y="2432050"/>
                <a:ext cx="4572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3810000" y="2774950"/>
                <a:ext cx="10668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3835400" y="3330575"/>
                <a:ext cx="17272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810000" y="3667125"/>
                <a:ext cx="23622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rot="16200000" flipH="1">
                <a:off x="4779963" y="2570162"/>
                <a:ext cx="114300" cy="79375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rot="16200000" flipH="1">
                <a:off x="5334000" y="2971800"/>
                <a:ext cx="304800" cy="1524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rot="16200000" flipH="1">
                <a:off x="6061869" y="3471069"/>
                <a:ext cx="142875" cy="77787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>
                <a:off x="4572000" y="1828800"/>
                <a:ext cx="2001838" cy="461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Port Allocator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219200" y="1828800"/>
                <a:ext cx="1855788" cy="4778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Priority Sort</a:t>
                </a:r>
              </a:p>
            </p:txBody>
          </p:sp>
        </p:grpSp>
      </p:grpSp>
      <p:grpSp>
        <p:nvGrpSpPr>
          <p:cNvPr id="6" name="Group 110"/>
          <p:cNvGrpSpPr>
            <a:grpSpLocks/>
          </p:cNvGrpSpPr>
          <p:nvPr/>
        </p:nvGrpSpPr>
        <p:grpSpPr bwMode="auto">
          <a:xfrm>
            <a:off x="1447800" y="3886200"/>
            <a:ext cx="3124200" cy="2209800"/>
            <a:chOff x="1524000" y="2971800"/>
            <a:chExt cx="3124200" cy="2209800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1676400" y="2971800"/>
              <a:ext cx="2971800" cy="22098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1524000" y="2971800"/>
              <a:ext cx="2971800" cy="22098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09"/>
          <p:cNvGrpSpPr>
            <a:grpSpLocks/>
          </p:cNvGrpSpPr>
          <p:nvPr/>
        </p:nvGrpSpPr>
        <p:grpSpPr bwMode="auto">
          <a:xfrm>
            <a:off x="5029200" y="3886200"/>
            <a:ext cx="2971800" cy="2209800"/>
            <a:chOff x="5029200" y="3048000"/>
            <a:chExt cx="2971800" cy="220980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5029200" y="3048000"/>
              <a:ext cx="2971800" cy="22098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5029200" y="3048000"/>
              <a:ext cx="2971800" cy="22098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508515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Golden Flit Routing With Two Inputs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Let</a:t>
            </a:r>
            <a:r>
              <a:rPr lang="ja-JP" altLang="en-US">
                <a:latin typeface="Tahoma" charset="0"/>
              </a:rPr>
              <a:t>’</a:t>
            </a:r>
            <a:r>
              <a:rPr lang="en-US">
                <a:latin typeface="Tahoma" charset="0"/>
              </a:rPr>
              <a:t>s route the Golden Flit in a two-input router first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  <a:p>
            <a:r>
              <a:rPr lang="en-US" b="1">
                <a:latin typeface="Tahoma" charset="0"/>
              </a:rPr>
              <a:t>Step 1</a:t>
            </a:r>
            <a:r>
              <a:rPr lang="en-US">
                <a:latin typeface="Tahoma" charset="0"/>
              </a:rPr>
              <a:t>: pick a </a:t>
            </a:r>
            <a:r>
              <a:rPr lang="ja-JP" altLang="en-US">
                <a:solidFill>
                  <a:srgbClr val="0000FF"/>
                </a:solidFill>
                <a:latin typeface="Tahoma" charset="0"/>
              </a:rPr>
              <a:t>“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winning</a:t>
            </a:r>
            <a:r>
              <a:rPr lang="ja-JP" altLang="en-US">
                <a:solidFill>
                  <a:srgbClr val="0000FF"/>
                </a:solidFill>
                <a:latin typeface="Tahoma" charset="0"/>
              </a:rPr>
              <a:t>”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 flit</a:t>
            </a:r>
            <a:r>
              <a:rPr lang="en-US">
                <a:latin typeface="Tahoma" charset="0"/>
              </a:rPr>
              <a:t>: Golden Flit, else random</a:t>
            </a:r>
          </a:p>
          <a:p>
            <a:r>
              <a:rPr lang="en-US" b="1">
                <a:latin typeface="Tahoma" charset="0"/>
              </a:rPr>
              <a:t>Step 2</a:t>
            </a:r>
            <a:r>
              <a:rPr lang="en-US">
                <a:latin typeface="Tahoma" charset="0"/>
              </a:rPr>
              <a:t>: steer the winning flit to its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desired output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</a:rPr>
              <a:t>		      and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deflect other flit</a:t>
            </a:r>
          </a:p>
          <a:p>
            <a:pPr>
              <a:buFont typeface="Wingdings" charset="0"/>
              <a:buNone/>
            </a:pPr>
            <a:endParaRPr lang="en-US">
              <a:solidFill>
                <a:srgbClr val="0000FF"/>
              </a:solidFill>
              <a:latin typeface="Tahoma" charset="0"/>
            </a:endParaRPr>
          </a:p>
          <a:p>
            <a:pPr lvl="1">
              <a:buFont typeface="Wingdings" charset="0"/>
              <a:buNone/>
            </a:pPr>
            <a:r>
              <a:rPr lang="en-US" b="1">
                <a:latin typeface="Tahoma" charset="0"/>
                <a:sym typeface="Wingdings" charset="0"/>
              </a:rPr>
              <a:t>	 Golden Flit always routes toward destination</a:t>
            </a:r>
          </a:p>
          <a:p>
            <a:pPr lvl="1">
              <a:buFont typeface="Wingdings" charset="0"/>
              <a:buNone/>
            </a:pPr>
            <a:endParaRPr lang="en-US" b="1">
              <a:latin typeface="Tahoma" charset="0"/>
              <a:sym typeface="Wingdings" charset="0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3EECD18-7219-EA4A-9B2A-E27E4E2B8C29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106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118789" name="Group 15"/>
          <p:cNvGrpSpPr>
            <a:grpSpLocks/>
          </p:cNvGrpSpPr>
          <p:nvPr/>
        </p:nvGrpSpPr>
        <p:grpSpPr bwMode="auto">
          <a:xfrm>
            <a:off x="2984500" y="1828800"/>
            <a:ext cx="2413000" cy="1236663"/>
            <a:chOff x="2984938" y="1828800"/>
            <a:chExt cx="2412124" cy="1237343"/>
          </a:xfrm>
        </p:grpSpPr>
        <p:sp>
          <p:nvSpPr>
            <p:cNvPr id="5" name="Rectangle 4"/>
            <p:cNvSpPr/>
            <p:nvPr/>
          </p:nvSpPr>
          <p:spPr>
            <a:xfrm>
              <a:off x="3505449" y="1828800"/>
              <a:ext cx="1386971" cy="12373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851398" y="1984461"/>
              <a:ext cx="226931" cy="15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51398" y="2861242"/>
              <a:ext cx="226931" cy="15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3790696" y="2272093"/>
              <a:ext cx="876782" cy="3015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3790696" y="2272093"/>
              <a:ext cx="876782" cy="3015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79844" y="1984461"/>
              <a:ext cx="225343" cy="15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79844" y="2861242"/>
              <a:ext cx="225343" cy="15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84938" y="2138533"/>
              <a:ext cx="520511" cy="31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984938" y="2756410"/>
              <a:ext cx="520511" cy="31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876551" y="2133768"/>
              <a:ext cx="520511" cy="31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876551" y="2751645"/>
              <a:ext cx="520511" cy="47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360813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Golden Flit Routing with Four Inputs</a:t>
            </a: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B322538-600F-A84D-98B8-D22AF2F12195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107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119812" name="Group 8"/>
          <p:cNvGrpSpPr>
            <a:grpSpLocks noGrp="1"/>
          </p:cNvGrpSpPr>
          <p:nvPr/>
        </p:nvGrpSpPr>
        <p:grpSpPr bwMode="auto">
          <a:xfrm>
            <a:off x="1828800" y="2819400"/>
            <a:ext cx="5029200" cy="3248025"/>
            <a:chOff x="642910" y="4286256"/>
            <a:chExt cx="2071702" cy="1500198"/>
          </a:xfrm>
        </p:grpSpPr>
        <p:grpSp>
          <p:nvGrpSpPr>
            <p:cNvPr id="119822" name="Group 33"/>
            <p:cNvGrpSpPr>
              <a:grpSpLocks/>
            </p:cNvGrpSpPr>
            <p:nvPr/>
          </p:nvGrpSpPr>
          <p:grpSpPr bwMode="auto">
            <a:xfrm>
              <a:off x="857224" y="4286256"/>
              <a:ext cx="571504" cy="571504"/>
              <a:chOff x="785786" y="4286256"/>
              <a:chExt cx="571504" cy="571504"/>
            </a:xfrm>
          </p:grpSpPr>
          <p:sp>
            <p:nvSpPr>
              <p:cNvPr id="51" name="Rectangle 24"/>
              <p:cNvSpPr/>
              <p:nvPr/>
            </p:nvSpPr>
            <p:spPr>
              <a:xfrm>
                <a:off x="785966" y="4286256"/>
                <a:ext cx="571549" cy="57119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19868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474920" y="3951815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2474920" y="4896873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 flipH="1">
                  <a:off x="2364143" y="4280257"/>
                  <a:ext cx="945057" cy="2881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5400000" flipH="1" flipV="1">
                  <a:off x="2364143" y="4280257"/>
                  <a:ext cx="945057" cy="2881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980760" y="3951815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2980760" y="4896873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9823" name="Group 34"/>
            <p:cNvGrpSpPr>
              <a:grpSpLocks/>
            </p:cNvGrpSpPr>
            <p:nvPr/>
          </p:nvGrpSpPr>
          <p:grpSpPr bwMode="auto">
            <a:xfrm>
              <a:off x="1928794" y="4286256"/>
              <a:ext cx="571504" cy="571504"/>
              <a:chOff x="785786" y="4286256"/>
              <a:chExt cx="571504" cy="571504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785561" y="4286256"/>
                <a:ext cx="571549" cy="57119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19860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470903" y="3951815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470903" y="4896873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2361660" y="4278723"/>
                  <a:ext cx="945057" cy="2912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0"/>
                <p:cNvCxnSpPr/>
                <p:nvPr/>
              </p:nvCxnSpPr>
              <p:spPr>
                <a:xfrm rot="5400000" flipH="1" flipV="1">
                  <a:off x="2361660" y="4278723"/>
                  <a:ext cx="945057" cy="2912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979809" y="3951815"/>
                  <a:ext cx="214599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979809" y="4896873"/>
                  <a:ext cx="214599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9824" name="Group 43"/>
            <p:cNvGrpSpPr>
              <a:grpSpLocks/>
            </p:cNvGrpSpPr>
            <p:nvPr/>
          </p:nvGrpSpPr>
          <p:grpSpPr bwMode="auto">
            <a:xfrm>
              <a:off x="857224" y="5214950"/>
              <a:ext cx="571504" cy="571504"/>
              <a:chOff x="785786" y="4286256"/>
              <a:chExt cx="571504" cy="57150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785966" y="4286571"/>
                <a:ext cx="571549" cy="5711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19852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474920" y="3952553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474920" y="4901046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362425" y="4282712"/>
                  <a:ext cx="948494" cy="2881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362425" y="4282712"/>
                  <a:ext cx="948494" cy="2881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980760" y="3952553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980760" y="4901046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9825" name="Group 52"/>
            <p:cNvGrpSpPr>
              <a:grpSpLocks/>
            </p:cNvGrpSpPr>
            <p:nvPr/>
          </p:nvGrpSpPr>
          <p:grpSpPr bwMode="auto">
            <a:xfrm>
              <a:off x="1928794" y="5214950"/>
              <a:ext cx="571504" cy="571504"/>
              <a:chOff x="785786" y="4286256"/>
              <a:chExt cx="571504" cy="571504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85561" y="4286571"/>
                <a:ext cx="571549" cy="5711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19844" name="Group 27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470903" y="3952553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470903" y="4901046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2359942" y="4281178"/>
                  <a:ext cx="948494" cy="2912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 flipH="1" flipV="1">
                  <a:off x="2359942" y="4281178"/>
                  <a:ext cx="948494" cy="2912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979809" y="3952553"/>
                  <a:ext cx="214599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979809" y="4901046"/>
                  <a:ext cx="214599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9826" name="Group 70"/>
            <p:cNvGrpSpPr>
              <a:grpSpLocks/>
            </p:cNvGrpSpPr>
            <p:nvPr/>
          </p:nvGrpSpPr>
          <p:grpSpPr bwMode="auto">
            <a:xfrm>
              <a:off x="1423794" y="4714719"/>
              <a:ext cx="504995" cy="660095"/>
              <a:chOff x="1478449" y="4786322"/>
              <a:chExt cx="310519" cy="405897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478405" y="4786166"/>
                <a:ext cx="93289" cy="9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478405" y="5191499"/>
                <a:ext cx="93289" cy="9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1430952" y="4926908"/>
                <a:ext cx="405333" cy="12384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430952" y="4926908"/>
                <a:ext cx="405333" cy="12384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695543" y="4786166"/>
                <a:ext cx="93289" cy="9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695543" y="5191499"/>
                <a:ext cx="93289" cy="9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1428953" y="4429237"/>
              <a:ext cx="499615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428953" y="5643473"/>
              <a:ext cx="499615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2910" y="4429237"/>
              <a:ext cx="214494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2910" y="4715198"/>
              <a:ext cx="214494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42910" y="5357512"/>
              <a:ext cx="214494" cy="21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2910" y="5643473"/>
              <a:ext cx="214494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00118" y="4429237"/>
              <a:ext cx="214494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500118" y="4715198"/>
              <a:ext cx="214494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00118" y="5357512"/>
              <a:ext cx="214494" cy="21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00118" y="5643473"/>
              <a:ext cx="214494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228600" y="908050"/>
            <a:ext cx="86106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CC9900"/>
              </a:buClr>
              <a:buSzPct val="65000"/>
              <a:buFont typeface="Wingdings" charset="0"/>
              <a:buChar char="n"/>
            </a:pPr>
            <a:r>
              <a:rPr lang="en-US" sz="2800" smtClean="0">
                <a:solidFill>
                  <a:srgbClr val="000000"/>
                </a:solidFill>
                <a:latin typeface="Tahoma" charset="0"/>
              </a:rPr>
              <a:t>Each block makes decisions </a:t>
            </a:r>
            <a:r>
              <a:rPr lang="en-US" sz="2800" smtClean="0">
                <a:solidFill>
                  <a:srgbClr val="0000FF"/>
                </a:solidFill>
                <a:latin typeface="Tahoma" charset="0"/>
              </a:rPr>
              <a:t>independently</a:t>
            </a:r>
            <a:r>
              <a:rPr lang="en-US" sz="2800" smtClean="0">
                <a:solidFill>
                  <a:srgbClr val="000000"/>
                </a:solidFill>
                <a:latin typeface="Tahoma" charset="0"/>
              </a:rPr>
              <a:t>!</a:t>
            </a:r>
          </a:p>
          <a:p>
            <a:pPr lvl="1">
              <a:spcBef>
                <a:spcPct val="20000"/>
              </a:spcBef>
              <a:buClr>
                <a:srgbClr val="CC9900"/>
              </a:buClr>
              <a:buSzPct val="65000"/>
              <a:buFont typeface="Wingdings" charset="0"/>
              <a:buChar char="n"/>
            </a:pPr>
            <a:r>
              <a:rPr lang="en-US" sz="2800" b="1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Deflection is a distributed decision</a:t>
            </a:r>
          </a:p>
          <a:p>
            <a:pPr lvl="1">
              <a:spcBef>
                <a:spcPct val="20000"/>
              </a:spcBef>
              <a:buClr>
                <a:srgbClr val="CC9900"/>
              </a:buClr>
              <a:buSzPct val="65000"/>
              <a:buFont typeface="Wingdings" charset="0"/>
              <a:buChar char="n"/>
            </a:pPr>
            <a:endParaRPr lang="en-US" sz="2800" b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  <a:p>
            <a:pPr>
              <a:spcBef>
                <a:spcPct val="20000"/>
              </a:spcBef>
              <a:buClr>
                <a:srgbClr val="CC9900"/>
              </a:buClr>
              <a:buSzPct val="65000"/>
              <a:buFont typeface="Wingdings" charset="0"/>
              <a:buChar char="n"/>
            </a:pPr>
            <a:endParaRPr lang="en-US" sz="280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95400" y="2895600"/>
            <a:ext cx="4222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95400" y="3505200"/>
            <a:ext cx="3730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295400" y="4899025"/>
            <a:ext cx="3810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19200" y="5508625"/>
            <a:ext cx="5000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W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858000" y="2895600"/>
            <a:ext cx="4222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58000" y="3505200"/>
            <a:ext cx="3810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58000" y="4899025"/>
            <a:ext cx="3730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81800" y="5508625"/>
            <a:ext cx="5000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xmlns="" val="3542318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2667000" y="990600"/>
            <a:ext cx="2636838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000000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5522913" y="987425"/>
            <a:ext cx="25908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000000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5486400" y="5386388"/>
            <a:ext cx="25908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000000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2667000" y="5410200"/>
            <a:ext cx="25908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000000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228600" y="1676400"/>
            <a:ext cx="18288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000000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208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Permutation Network Operation</a:t>
            </a:r>
          </a:p>
        </p:txBody>
      </p:sp>
      <p:sp>
        <p:nvSpPr>
          <p:cNvPr id="1208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EB43F15-6A42-F740-9225-CD765152E77C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108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120841" name="Group 8"/>
          <p:cNvGrpSpPr>
            <a:grpSpLocks/>
          </p:cNvGrpSpPr>
          <p:nvPr/>
        </p:nvGrpSpPr>
        <p:grpSpPr bwMode="auto">
          <a:xfrm>
            <a:off x="3095625" y="1785938"/>
            <a:ext cx="4538663" cy="3286125"/>
            <a:chOff x="642910" y="4286256"/>
            <a:chExt cx="2071702" cy="1500198"/>
          </a:xfrm>
        </p:grpSpPr>
        <p:grpSp>
          <p:nvGrpSpPr>
            <p:cNvPr id="120980" name="Group 33"/>
            <p:cNvGrpSpPr>
              <a:grpSpLocks/>
            </p:cNvGrpSpPr>
            <p:nvPr/>
          </p:nvGrpSpPr>
          <p:grpSpPr bwMode="auto">
            <a:xfrm>
              <a:off x="857224" y="4286256"/>
              <a:ext cx="571504" cy="571504"/>
              <a:chOff x="785786" y="4286256"/>
              <a:chExt cx="571504" cy="571504"/>
            </a:xfrm>
          </p:grpSpPr>
          <p:sp>
            <p:nvSpPr>
              <p:cNvPr id="55" name="Rectangle 24"/>
              <p:cNvSpPr/>
              <p:nvPr/>
            </p:nvSpPr>
            <p:spPr>
              <a:xfrm>
                <a:off x="785961" y="4286256"/>
                <a:ext cx="571004" cy="5718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21026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470755" y="3951562"/>
                  <a:ext cx="217411" cy="16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2470755" y="4906043"/>
                  <a:ext cx="217411" cy="16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 flipH="1">
                  <a:off x="2356997" y="4282730"/>
                  <a:ext cx="954482" cy="29214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2356997" y="4282730"/>
                  <a:ext cx="954482" cy="29214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980311" y="3951562"/>
                  <a:ext cx="217411" cy="16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2980311" y="4906043"/>
                  <a:ext cx="217411" cy="16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0981" name="Group 34"/>
            <p:cNvGrpSpPr>
              <a:grpSpLocks/>
            </p:cNvGrpSpPr>
            <p:nvPr/>
          </p:nvGrpSpPr>
          <p:grpSpPr bwMode="auto">
            <a:xfrm>
              <a:off x="1928794" y="4286256"/>
              <a:ext cx="571504" cy="571504"/>
              <a:chOff x="785786" y="4286256"/>
              <a:chExt cx="571504" cy="57150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786111" y="4286256"/>
                <a:ext cx="571004" cy="5718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21018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471106" y="3951562"/>
                  <a:ext cx="217411" cy="16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471106" y="4906043"/>
                  <a:ext cx="217411" cy="16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2357348" y="4282730"/>
                  <a:ext cx="954482" cy="29214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40"/>
                <p:cNvCxnSpPr/>
                <p:nvPr/>
              </p:nvCxnSpPr>
              <p:spPr>
                <a:xfrm rot="5400000" flipH="1" flipV="1">
                  <a:off x="2357348" y="4282730"/>
                  <a:ext cx="954482" cy="29214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980662" y="3951562"/>
                  <a:ext cx="217411" cy="16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2980662" y="4906043"/>
                  <a:ext cx="217411" cy="16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0982" name="Group 43"/>
            <p:cNvGrpSpPr>
              <a:grpSpLocks/>
            </p:cNvGrpSpPr>
            <p:nvPr/>
          </p:nvGrpSpPr>
          <p:grpSpPr bwMode="auto">
            <a:xfrm>
              <a:off x="857224" y="5214950"/>
              <a:ext cx="571504" cy="571504"/>
              <a:chOff x="785786" y="4286256"/>
              <a:chExt cx="571504" cy="571504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85961" y="4285945"/>
                <a:ext cx="571004" cy="57181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21010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470755" y="3947437"/>
                  <a:ext cx="217411" cy="169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470755" y="4901919"/>
                  <a:ext cx="217411" cy="169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 flipH="1">
                  <a:off x="2356997" y="4278606"/>
                  <a:ext cx="954482" cy="29214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2356997" y="4278606"/>
                  <a:ext cx="954482" cy="29214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980311" y="3947437"/>
                  <a:ext cx="217411" cy="169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980311" y="4901919"/>
                  <a:ext cx="217411" cy="169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0983" name="Group 52"/>
            <p:cNvGrpSpPr>
              <a:grpSpLocks/>
            </p:cNvGrpSpPr>
            <p:nvPr/>
          </p:nvGrpSpPr>
          <p:grpSpPr bwMode="auto">
            <a:xfrm>
              <a:off x="1928794" y="5214950"/>
              <a:ext cx="571504" cy="571504"/>
              <a:chOff x="785786" y="4286256"/>
              <a:chExt cx="571504" cy="571504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86111" y="4285945"/>
                <a:ext cx="571004" cy="57181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21002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471106" y="3947437"/>
                  <a:ext cx="217411" cy="169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471106" y="4901919"/>
                  <a:ext cx="217411" cy="169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2357348" y="4278606"/>
                  <a:ext cx="954482" cy="29214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2357348" y="4278606"/>
                  <a:ext cx="954482" cy="29214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980662" y="3947437"/>
                  <a:ext cx="217411" cy="169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980662" y="4901919"/>
                  <a:ext cx="217411" cy="169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0984" name="Group 70"/>
            <p:cNvGrpSpPr>
              <a:grpSpLocks/>
            </p:cNvGrpSpPr>
            <p:nvPr/>
          </p:nvGrpSpPr>
          <p:grpSpPr bwMode="auto">
            <a:xfrm>
              <a:off x="1423794" y="4714719"/>
              <a:ext cx="504995" cy="660095"/>
              <a:chOff x="1478449" y="4786322"/>
              <a:chExt cx="310519" cy="405897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1478610" y="4786232"/>
                <a:ext cx="93124" cy="8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478610" y="5191323"/>
                <a:ext cx="93124" cy="8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431345" y="4926621"/>
                <a:ext cx="405090" cy="1243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1431345" y="4926621"/>
                <a:ext cx="405090" cy="1243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696047" y="4786232"/>
                <a:ext cx="93124" cy="8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696047" y="5191323"/>
                <a:ext cx="93124" cy="8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>
              <a:off x="1428403" y="4429028"/>
              <a:ext cx="500716" cy="14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428403" y="5643681"/>
              <a:ext cx="500716" cy="14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42910" y="4429028"/>
              <a:ext cx="214489" cy="14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42910" y="4714573"/>
              <a:ext cx="214489" cy="2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42910" y="5358136"/>
              <a:ext cx="214489" cy="14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42910" y="5643681"/>
              <a:ext cx="214489" cy="14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500123" y="4429028"/>
              <a:ext cx="214489" cy="14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500123" y="4714573"/>
              <a:ext cx="214489" cy="2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500123" y="5358136"/>
              <a:ext cx="214489" cy="14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500123" y="5643681"/>
              <a:ext cx="214489" cy="14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5"/>
          <p:cNvSpPr/>
          <p:nvPr/>
        </p:nvSpPr>
        <p:spPr>
          <a:xfrm>
            <a:off x="2736850" y="2543175"/>
            <a:ext cx="142875" cy="4286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36850" y="1900238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36850" y="3929063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24150" y="4572000"/>
            <a:ext cx="142875" cy="428625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25700" y="1857375"/>
            <a:ext cx="3397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425700" y="2559050"/>
            <a:ext cx="3159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425700" y="3941763"/>
            <a:ext cx="3143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362200" y="4643438"/>
            <a:ext cx="3937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W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848600" y="2590800"/>
            <a:ext cx="142875" cy="428625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7848600" y="1905000"/>
            <a:ext cx="142875" cy="428625"/>
          </a:xfrm>
          <a:prstGeom prst="round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772400" y="4572000"/>
            <a:ext cx="142875" cy="428625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8010525" y="4572000"/>
            <a:ext cx="142875" cy="428625"/>
          </a:xfrm>
          <a:prstGeom prst="roundRect">
            <a:avLst/>
          </a:prstGeom>
          <a:noFill/>
          <a:ln>
            <a:solidFill>
              <a:srgbClr val="8C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010275" y="1066800"/>
            <a:ext cx="160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0000"/>
                </a:solidFill>
                <a:latin typeface="Tahoma" charset="0"/>
              </a:rPr>
              <a:t>wins </a:t>
            </a:r>
            <a:r>
              <a:rPr lang="en-US" smtClean="0">
                <a:solidFill>
                  <a:srgbClr val="FF0000"/>
                </a:solidFill>
                <a:latin typeface="Tahoma" charset="0"/>
                <a:sym typeface="Wingdings" charset="0"/>
              </a:rPr>
              <a:t> swap!</a:t>
            </a:r>
            <a:endParaRPr lang="en-US" smtClean="0">
              <a:solidFill>
                <a:srgbClr val="FF0000"/>
              </a:solidFill>
              <a:latin typeface="Tahoma" charset="0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3246438" y="5514975"/>
            <a:ext cx="1935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0000"/>
                </a:solidFill>
                <a:latin typeface="Tahoma" charset="0"/>
              </a:rPr>
              <a:t>wins </a:t>
            </a:r>
            <a:r>
              <a:rPr lang="en-US" smtClean="0">
                <a:solidFill>
                  <a:srgbClr val="FF0000"/>
                </a:solidFill>
                <a:latin typeface="Tahoma" charset="0"/>
                <a:sym typeface="Wingdings" charset="0"/>
              </a:rPr>
              <a:t> no swap!</a:t>
            </a:r>
            <a:endParaRPr lang="en-US" smtClean="0">
              <a:solidFill>
                <a:srgbClr val="FF0000"/>
              </a:solidFill>
              <a:latin typeface="Tahoma" charset="0"/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5913438" y="5486400"/>
            <a:ext cx="1935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0000"/>
                </a:solidFill>
                <a:latin typeface="Tahoma" charset="0"/>
              </a:rPr>
              <a:t>wins </a:t>
            </a:r>
            <a:r>
              <a:rPr lang="en-US" smtClean="0">
                <a:solidFill>
                  <a:srgbClr val="FF0000"/>
                </a:solidFill>
                <a:latin typeface="Tahoma" charset="0"/>
                <a:sym typeface="Wingdings" charset="0"/>
              </a:rPr>
              <a:t> no swap!</a:t>
            </a:r>
            <a:endParaRPr lang="en-US" smtClean="0">
              <a:solidFill>
                <a:srgbClr val="FF0000"/>
              </a:solidFill>
              <a:latin typeface="Tahoma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848600" y="3962400"/>
            <a:ext cx="12652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ahoma"/>
                <a:cs typeface="Arial" charset="0"/>
              </a:rPr>
              <a:t>deflected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2736850" y="2547938"/>
            <a:ext cx="142875" cy="4286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2743200" y="1905000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736850" y="3933825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2724150" y="4572000"/>
            <a:ext cx="142875" cy="428625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676400" y="1752600"/>
            <a:ext cx="142875" cy="428625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04800" y="1752600"/>
            <a:ext cx="12398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Golden: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3124200" y="1066800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52800" y="1066800"/>
            <a:ext cx="1905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Tahoma"/>
                <a:cs typeface="Arial" charset="0"/>
              </a:rPr>
              <a:t>wins </a:t>
            </a:r>
            <a:r>
              <a:rPr lang="en-US" dirty="0">
                <a:solidFill>
                  <a:srgbClr val="FF0000"/>
                </a:solidFill>
                <a:latin typeface="Tahoma"/>
                <a:cs typeface="Arial" charset="0"/>
                <a:sym typeface="Wingdings" pitchFamily="2" charset="2"/>
              </a:rPr>
              <a:t></a:t>
            </a:r>
            <a:r>
              <a:rPr lang="en-US" dirty="0">
                <a:solidFill>
                  <a:srgbClr val="FF0000"/>
                </a:solidFill>
                <a:latin typeface="Tahoma"/>
                <a:cs typeface="Arial" charset="0"/>
              </a:rPr>
              <a:t> swap!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5791200" y="1066800"/>
            <a:ext cx="142875" cy="4286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3017838" y="5514975"/>
            <a:ext cx="142875" cy="428625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5715000" y="5486400"/>
            <a:ext cx="142875" cy="428625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98" name="Rounded Rectangle 97"/>
          <p:cNvSpPr>
            <a:spLocks noChangeArrowheads="1"/>
          </p:cNvSpPr>
          <p:nvPr/>
        </p:nvSpPr>
        <p:spPr bwMode="auto">
          <a:xfrm>
            <a:off x="304800" y="1447800"/>
            <a:ext cx="8534400" cy="419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x</a:t>
            </a:r>
          </a:p>
        </p:txBody>
      </p:sp>
      <p:grpSp>
        <p:nvGrpSpPr>
          <p:cNvPr id="40" name="Group 104"/>
          <p:cNvGrpSpPr>
            <a:grpSpLocks/>
          </p:cNvGrpSpPr>
          <p:nvPr/>
        </p:nvGrpSpPr>
        <p:grpSpPr bwMode="auto">
          <a:xfrm>
            <a:off x="1219200" y="2438400"/>
            <a:ext cx="6858000" cy="2209800"/>
            <a:chOff x="152400" y="1752600"/>
            <a:chExt cx="6858000" cy="2209800"/>
          </a:xfrm>
        </p:grpSpPr>
        <p:sp>
          <p:nvSpPr>
            <p:cNvPr id="106" name="Rounded Rectangle 105"/>
            <p:cNvSpPr/>
            <p:nvPr/>
          </p:nvSpPr>
          <p:spPr>
            <a:xfrm>
              <a:off x="152400" y="1752600"/>
              <a:ext cx="6858000" cy="2209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20935" name="Group 121"/>
            <p:cNvGrpSpPr>
              <a:grpSpLocks/>
            </p:cNvGrpSpPr>
            <p:nvPr/>
          </p:nvGrpSpPr>
          <p:grpSpPr bwMode="auto">
            <a:xfrm>
              <a:off x="304800" y="1828800"/>
              <a:ext cx="6400800" cy="1955800"/>
              <a:chOff x="304800" y="1828800"/>
              <a:chExt cx="6400800" cy="1955800"/>
            </a:xfrm>
          </p:grpSpPr>
          <p:grpSp>
            <p:nvGrpSpPr>
              <p:cNvPr id="120936" name="Group 81"/>
              <p:cNvGrpSpPr>
                <a:grpSpLocks/>
              </p:cNvGrpSpPr>
              <p:nvPr/>
            </p:nvGrpSpPr>
            <p:grpSpPr bwMode="auto">
              <a:xfrm>
                <a:off x="304800" y="2362200"/>
                <a:ext cx="3566159" cy="1371600"/>
                <a:chOff x="1433372" y="2438400"/>
                <a:chExt cx="6352468" cy="2443257"/>
              </a:xfrm>
            </p:grpSpPr>
            <p:sp>
              <p:nvSpPr>
                <p:cNvPr id="122" name="Rectangle 121"/>
                <p:cNvSpPr>
                  <a:spLocks noChangeArrowheads="1"/>
                </p:cNvSpPr>
                <p:nvPr/>
              </p:nvSpPr>
              <p:spPr bwMode="auto">
                <a:xfrm>
                  <a:off x="2044186" y="2438400"/>
                  <a:ext cx="978434" cy="854009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en-US" smtClean="0">
                    <a:solidFill>
                      <a:srgbClr val="000000"/>
                    </a:solidFill>
                    <a:latin typeface="Tahoma" charset="0"/>
                    <a:cs typeface="Arial" charset="0"/>
                  </a:endParaRPr>
                </a:p>
              </p:txBody>
            </p:sp>
            <p:sp>
              <p:nvSpPr>
                <p:cNvPr id="123" name="Rectangle 122"/>
                <p:cNvSpPr>
                  <a:spLocks noChangeArrowheads="1"/>
                </p:cNvSpPr>
                <p:nvPr/>
              </p:nvSpPr>
              <p:spPr bwMode="auto">
                <a:xfrm>
                  <a:off x="2044186" y="4027648"/>
                  <a:ext cx="978434" cy="854009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en-US" smtClean="0">
                    <a:solidFill>
                      <a:srgbClr val="000000"/>
                    </a:solidFill>
                    <a:latin typeface="Tahoma" charset="0"/>
                    <a:cs typeface="Arial" charset="0"/>
                  </a:endParaRPr>
                </a:p>
              </p:txBody>
            </p:sp>
            <p:sp>
              <p:nvSpPr>
                <p:cNvPr id="124" name="Rectangle 123"/>
                <p:cNvSpPr>
                  <a:spLocks noChangeArrowheads="1"/>
                </p:cNvSpPr>
                <p:nvPr/>
              </p:nvSpPr>
              <p:spPr bwMode="auto">
                <a:xfrm>
                  <a:off x="4119824" y="2438400"/>
                  <a:ext cx="978434" cy="854009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en-US" smtClean="0">
                    <a:solidFill>
                      <a:srgbClr val="000000"/>
                    </a:solidFill>
                    <a:latin typeface="Tahoma" charset="0"/>
                    <a:cs typeface="Arial" charset="0"/>
                  </a:endParaRPr>
                </a:p>
              </p:txBody>
            </p:sp>
            <p:sp>
              <p:nvSpPr>
                <p:cNvPr id="125" name="Rectangle 124"/>
                <p:cNvSpPr>
                  <a:spLocks noChangeArrowheads="1"/>
                </p:cNvSpPr>
                <p:nvPr/>
              </p:nvSpPr>
              <p:spPr bwMode="auto">
                <a:xfrm>
                  <a:off x="4119824" y="4027648"/>
                  <a:ext cx="978434" cy="854009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en-US" smtClean="0">
                    <a:solidFill>
                      <a:srgbClr val="000000"/>
                    </a:solidFill>
                    <a:latin typeface="Tahoma" charset="0"/>
                    <a:cs typeface="Arial" charset="0"/>
                  </a:endParaRPr>
                </a:p>
              </p:txBody>
            </p:sp>
            <p:sp>
              <p:nvSpPr>
                <p:cNvPr id="126" name="Rectangle 125"/>
                <p:cNvSpPr>
                  <a:spLocks noChangeArrowheads="1"/>
                </p:cNvSpPr>
                <p:nvPr/>
              </p:nvSpPr>
              <p:spPr bwMode="auto">
                <a:xfrm>
                  <a:off x="6198291" y="2438400"/>
                  <a:ext cx="975605" cy="854009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en-US" smtClean="0">
                    <a:solidFill>
                      <a:srgbClr val="000000"/>
                    </a:solidFill>
                    <a:latin typeface="Tahoma" charset="0"/>
                    <a:cs typeface="Arial" charset="0"/>
                  </a:endParaRPr>
                </a:p>
              </p:txBody>
            </p:sp>
            <p:sp>
              <p:nvSpPr>
                <p:cNvPr id="127" name="Rectangle 126"/>
                <p:cNvSpPr>
                  <a:spLocks noChangeArrowheads="1"/>
                </p:cNvSpPr>
                <p:nvPr/>
              </p:nvSpPr>
              <p:spPr bwMode="auto">
                <a:xfrm>
                  <a:off x="6198291" y="4027648"/>
                  <a:ext cx="975605" cy="854009"/>
                </a:xfrm>
                <a:prstGeom prst="rect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lang="en-US" smtClean="0">
                    <a:solidFill>
                      <a:srgbClr val="000000"/>
                    </a:solidFill>
                    <a:latin typeface="Tahoma" charset="0"/>
                    <a:cs typeface="Arial" charset="0"/>
                  </a:endParaRPr>
                </a:p>
              </p:txBody>
            </p: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3022621" y="2559998"/>
                  <a:ext cx="109720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3022621" y="3170812"/>
                  <a:ext cx="1097204" cy="97843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flipV="1">
                  <a:off x="3022621" y="3170812"/>
                  <a:ext cx="1097204" cy="97843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3022621" y="4760061"/>
                  <a:ext cx="109720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5098258" y="2559998"/>
                  <a:ext cx="1100032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5098258" y="3170812"/>
                  <a:ext cx="1100032" cy="97843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flipV="1">
                  <a:off x="5098258" y="3170812"/>
                  <a:ext cx="1100032" cy="97843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5098258" y="4760061"/>
                  <a:ext cx="1100032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1433372" y="2559998"/>
                  <a:ext cx="61081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433372" y="3170812"/>
                  <a:ext cx="61081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1433372" y="4149246"/>
                  <a:ext cx="61081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1433372" y="4760061"/>
                  <a:ext cx="61081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7173896" y="2559998"/>
                  <a:ext cx="61081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7173896" y="3170812"/>
                  <a:ext cx="61081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7173896" y="4149246"/>
                  <a:ext cx="61081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173896" y="4760061"/>
                  <a:ext cx="610814" cy="28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9" name="Rectangle 108"/>
              <p:cNvSpPr/>
              <p:nvPr/>
            </p:nvSpPr>
            <p:spPr>
              <a:xfrm>
                <a:off x="4267200" y="2330450"/>
                <a:ext cx="533400" cy="2286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US" smtClean="0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4876800" y="2667000"/>
                <a:ext cx="533400" cy="2286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US" smtClean="0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5562600" y="3213100"/>
                <a:ext cx="533400" cy="2286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US" smtClean="0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6172200" y="3556000"/>
                <a:ext cx="533400" cy="2286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US" smtClean="0">
                  <a:solidFill>
                    <a:srgbClr val="FFFFFF"/>
                  </a:solidFill>
                  <a:latin typeface="Tahoma" charset="0"/>
                </a:endParaRPr>
              </a:p>
            </p:txBody>
          </p:sp>
          <p:cxnSp>
            <p:nvCxnSpPr>
              <p:cNvPr id="113" name="Straight Connector 112"/>
              <p:cNvCxnSpPr/>
              <p:nvPr/>
            </p:nvCxnSpPr>
            <p:spPr>
              <a:xfrm>
                <a:off x="3810000" y="2432050"/>
                <a:ext cx="4572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3810000" y="2774950"/>
                <a:ext cx="10668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3835400" y="3330575"/>
                <a:ext cx="17272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3810000" y="3667125"/>
                <a:ext cx="23622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 rot="16200000" flipH="1">
                <a:off x="4779963" y="2570162"/>
                <a:ext cx="114300" cy="79375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 rot="16200000" flipH="1">
                <a:off x="5334000" y="2971800"/>
                <a:ext cx="304800" cy="1524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/>
              <p:nvPr/>
            </p:nvCxnSpPr>
            <p:spPr>
              <a:xfrm rot="16200000" flipH="1">
                <a:off x="6061869" y="3471069"/>
                <a:ext cx="142875" cy="77787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4572000" y="1828800"/>
                <a:ext cx="2001838" cy="461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Port Allocator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219200" y="1828800"/>
                <a:ext cx="1855788" cy="4778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Priority Sort</a:t>
                </a:r>
              </a:p>
            </p:txBody>
          </p:sp>
        </p:grpSp>
      </p:grpSp>
      <p:sp>
        <p:nvSpPr>
          <p:cNvPr id="144" name="Rounded Rectangle 143"/>
          <p:cNvSpPr>
            <a:spLocks noChangeArrowheads="1"/>
          </p:cNvSpPr>
          <p:nvPr/>
        </p:nvSpPr>
        <p:spPr bwMode="auto">
          <a:xfrm>
            <a:off x="304800" y="1447800"/>
            <a:ext cx="8534400" cy="419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smtClean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63" name="Group 55"/>
          <p:cNvGrpSpPr>
            <a:grpSpLocks/>
          </p:cNvGrpSpPr>
          <p:nvPr/>
        </p:nvGrpSpPr>
        <p:grpSpPr bwMode="auto">
          <a:xfrm>
            <a:off x="1828800" y="1905000"/>
            <a:ext cx="5029200" cy="3248025"/>
            <a:chOff x="1828800" y="2819400"/>
            <a:chExt cx="5029200" cy="3248025"/>
          </a:xfrm>
        </p:grpSpPr>
        <p:grpSp>
          <p:nvGrpSpPr>
            <p:cNvPr id="120881" name="Group 33"/>
            <p:cNvGrpSpPr>
              <a:grpSpLocks/>
            </p:cNvGrpSpPr>
            <p:nvPr/>
          </p:nvGrpSpPr>
          <p:grpSpPr bwMode="auto">
            <a:xfrm>
              <a:off x="2349062" y="2819400"/>
              <a:ext cx="1387366" cy="1237343"/>
              <a:chOff x="785786" y="4286256"/>
              <a:chExt cx="571504" cy="571504"/>
            </a:xfrm>
          </p:grpSpPr>
          <p:sp>
            <p:nvSpPr>
              <p:cNvPr id="191" name="Rectangle 24"/>
              <p:cNvSpPr/>
              <p:nvPr/>
            </p:nvSpPr>
            <p:spPr>
              <a:xfrm>
                <a:off x="785966" y="4286256"/>
                <a:ext cx="571549" cy="57119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20927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2474920" y="3951815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2474920" y="4896873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 rot="16200000" flipH="1">
                  <a:off x="2364143" y="4280257"/>
                  <a:ext cx="945057" cy="2881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rot="5400000" flipH="1" flipV="1">
                  <a:off x="2364143" y="4280257"/>
                  <a:ext cx="945057" cy="2881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2980760" y="3951815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2980760" y="4896873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0882" name="Group 34"/>
            <p:cNvGrpSpPr>
              <a:grpSpLocks/>
            </p:cNvGrpSpPr>
            <p:nvPr/>
          </p:nvGrpSpPr>
          <p:grpSpPr bwMode="auto">
            <a:xfrm>
              <a:off x="4950372" y="2819400"/>
              <a:ext cx="1387366" cy="1237343"/>
              <a:chOff x="785786" y="4286256"/>
              <a:chExt cx="571504" cy="571504"/>
            </a:xfrm>
          </p:grpSpPr>
          <p:sp>
            <p:nvSpPr>
              <p:cNvPr id="183" name="Rectangle 182"/>
              <p:cNvSpPr/>
              <p:nvPr/>
            </p:nvSpPr>
            <p:spPr>
              <a:xfrm>
                <a:off x="785561" y="4286256"/>
                <a:ext cx="571549" cy="57119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20919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2470903" y="3951815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2470903" y="4896873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rot="16200000" flipH="1">
                  <a:off x="2361660" y="4278723"/>
                  <a:ext cx="945057" cy="2912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40"/>
                <p:cNvCxnSpPr/>
                <p:nvPr/>
              </p:nvCxnSpPr>
              <p:spPr>
                <a:xfrm rot="5400000" flipH="1" flipV="1">
                  <a:off x="2361660" y="4278723"/>
                  <a:ext cx="945057" cy="2912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2979809" y="3951815"/>
                  <a:ext cx="214599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2979809" y="4896873"/>
                  <a:ext cx="214599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0883" name="Group 43"/>
            <p:cNvGrpSpPr>
              <a:grpSpLocks/>
            </p:cNvGrpSpPr>
            <p:nvPr/>
          </p:nvGrpSpPr>
          <p:grpSpPr bwMode="auto">
            <a:xfrm>
              <a:off x="2349062" y="4830082"/>
              <a:ext cx="1387366" cy="1237343"/>
              <a:chOff x="785786" y="4286256"/>
              <a:chExt cx="571504" cy="571504"/>
            </a:xfrm>
          </p:grpSpPr>
          <p:sp>
            <p:nvSpPr>
              <p:cNvPr id="175" name="Rectangle 174"/>
              <p:cNvSpPr/>
              <p:nvPr/>
            </p:nvSpPr>
            <p:spPr>
              <a:xfrm>
                <a:off x="785966" y="4286571"/>
                <a:ext cx="571549" cy="5711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20911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2474920" y="3952553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2474920" y="4901046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rot="16200000" flipH="1">
                  <a:off x="2362425" y="4282712"/>
                  <a:ext cx="948494" cy="2881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 rot="5400000" flipH="1" flipV="1">
                  <a:off x="2362425" y="4282712"/>
                  <a:ext cx="948494" cy="2881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>
                  <a:off x="2980760" y="3952553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2980760" y="4901046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0884" name="Group 52"/>
            <p:cNvGrpSpPr>
              <a:grpSpLocks/>
            </p:cNvGrpSpPr>
            <p:nvPr/>
          </p:nvGrpSpPr>
          <p:grpSpPr bwMode="auto">
            <a:xfrm>
              <a:off x="4950372" y="4830082"/>
              <a:ext cx="1387366" cy="1237343"/>
              <a:chOff x="785786" y="4286256"/>
              <a:chExt cx="571504" cy="571504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785561" y="4286571"/>
                <a:ext cx="571549" cy="5711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20903" name="Group 167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2470903" y="3952553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2470903" y="4901046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rot="16200000" flipH="1">
                  <a:off x="2359942" y="4281178"/>
                  <a:ext cx="948494" cy="2912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359942" y="4281178"/>
                  <a:ext cx="948494" cy="2912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2979809" y="3952553"/>
                  <a:ext cx="214599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2979809" y="4901046"/>
                  <a:ext cx="214599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0885" name="Group 70"/>
            <p:cNvGrpSpPr>
              <a:grpSpLocks/>
            </p:cNvGrpSpPr>
            <p:nvPr/>
          </p:nvGrpSpPr>
          <p:grpSpPr bwMode="auto">
            <a:xfrm>
              <a:off x="3724450" y="3747050"/>
              <a:ext cx="1225910" cy="1429148"/>
              <a:chOff x="1478449" y="4786322"/>
              <a:chExt cx="310519" cy="405897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>
                <a:off x="1478405" y="4786166"/>
                <a:ext cx="93289" cy="9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1478405" y="5191499"/>
                <a:ext cx="93289" cy="9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16200000" flipH="1">
                <a:off x="1430952" y="4926908"/>
                <a:ext cx="405333" cy="12384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 flipH="1" flipV="1">
                <a:off x="1430952" y="4926908"/>
                <a:ext cx="405333" cy="12384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1695543" y="4786166"/>
                <a:ext cx="93289" cy="9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1695543" y="5191499"/>
                <a:ext cx="93289" cy="9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1" name="Straight Connector 150"/>
            <p:cNvCxnSpPr/>
            <p:nvPr/>
          </p:nvCxnSpPr>
          <p:spPr>
            <a:xfrm>
              <a:off x="3736975" y="3128963"/>
              <a:ext cx="1212850" cy="3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736975" y="5757863"/>
              <a:ext cx="1212850" cy="3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1828800" y="3128963"/>
              <a:ext cx="520700" cy="3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1828800" y="3748088"/>
              <a:ext cx="520700" cy="3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1828800" y="5138738"/>
              <a:ext cx="520700" cy="47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1828800" y="5757863"/>
              <a:ext cx="520700" cy="3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6337300" y="3128963"/>
              <a:ext cx="520700" cy="3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6337300" y="3748088"/>
              <a:ext cx="520700" cy="3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6337300" y="5138738"/>
              <a:ext cx="520700" cy="47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6337300" y="5757863"/>
              <a:ext cx="520700" cy="3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9" name="TextBox 198"/>
          <p:cNvSpPr txBox="1"/>
          <p:nvPr/>
        </p:nvSpPr>
        <p:spPr>
          <a:xfrm>
            <a:off x="1295400" y="1954213"/>
            <a:ext cx="4222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N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1295400" y="2563813"/>
            <a:ext cx="3730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E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5400" y="3957638"/>
            <a:ext cx="3810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S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219200" y="4567238"/>
            <a:ext cx="5000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W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6858000" y="1954213"/>
            <a:ext cx="4222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N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6858000" y="2563813"/>
            <a:ext cx="3810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S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6858000" y="3957638"/>
            <a:ext cx="3730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E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6781800" y="4567238"/>
            <a:ext cx="5000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xmlns="" val="3462933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0.21927 -0.095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4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0.21805 0.08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0.21875 0.003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2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22014 -0.0037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27 -0.09583 L 0.3375 -0.0981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1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05 0.0882 L 0.34253 0.298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10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75 0.00324 L 0.33785 -0.2064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10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14 -0.00371 L 0.34097 -0.004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28 -0.09676 L 0.52691 -0.0041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0" y="46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85 -0.20648 L 0.52518 -0.2990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54 0.29884 L 0.52778 0.2937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0" y="-3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98 -0.00417 L 0.52848 -0.0062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2" grpId="0" animBg="1"/>
      <p:bldP spid="101" grpId="0" animBg="1"/>
      <p:bldP spid="100" grpId="0" animBg="1"/>
      <p:bldP spid="6" grpId="0" animBg="1"/>
      <p:bldP spid="6" grpId="1" animBg="1"/>
      <p:bldP spid="6" grpId="2" animBg="1"/>
      <p:bldP spid="5" grpId="0" animBg="1"/>
      <p:bldP spid="5" grpId="1" animBg="1"/>
      <p:bldP spid="5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74" grpId="0"/>
      <p:bldP spid="75" grpId="0"/>
      <p:bldP spid="76" grpId="0"/>
      <p:bldP spid="77" grpId="0"/>
      <p:bldP spid="93" grpId="0" animBg="1"/>
      <p:bldP spid="94" grpId="0"/>
      <p:bldP spid="95" grpId="0" animBg="1"/>
      <p:bldP spid="97" grpId="0" animBg="1"/>
      <p:bldP spid="99" grpId="0" animBg="1"/>
      <p:bldP spid="98" grpId="0" animBg="1"/>
      <p:bldP spid="144" grpId="0" animBg="1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33400" y="1143000"/>
            <a:ext cx="7620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Problem 2: Packet Reassembly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109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76400" y="1600200"/>
            <a:ext cx="1676400" cy="2819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Inject/Eject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grpSp>
        <p:nvGrpSpPr>
          <p:cNvPr id="3" name="Group 60"/>
          <p:cNvGrpSpPr/>
          <p:nvPr/>
        </p:nvGrpSpPr>
        <p:grpSpPr>
          <a:xfrm>
            <a:off x="6705600" y="1905000"/>
            <a:ext cx="2133600" cy="1601788"/>
            <a:chOff x="6705600" y="1905000"/>
            <a:chExt cx="1219200" cy="1601788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6705600" y="19050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705600" y="24384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705600" y="29718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705600" y="35052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>
            <a:off x="3352800" y="4114800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3544094" y="4686300"/>
            <a:ext cx="1142206" cy="79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676400" y="5257800"/>
            <a:ext cx="31242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Reassembly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Buffers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grpSp>
        <p:nvGrpSpPr>
          <p:cNvPr id="5" name="Group 75"/>
          <p:cNvGrpSpPr/>
          <p:nvPr/>
        </p:nvGrpSpPr>
        <p:grpSpPr>
          <a:xfrm>
            <a:off x="304800" y="1905000"/>
            <a:ext cx="1371600" cy="1601788"/>
            <a:chOff x="6705600" y="1905000"/>
            <a:chExt cx="1219200" cy="1601788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6705600" y="19050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705600" y="24384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705600" y="29718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705600" y="35052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/>
          <p:cNvCxnSpPr/>
          <p:nvPr/>
        </p:nvCxnSpPr>
        <p:spPr>
          <a:xfrm rot="10800000" flipV="1">
            <a:off x="915194" y="4114800"/>
            <a:ext cx="762000" cy="1588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-36909" y="5067697"/>
            <a:ext cx="1903412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14400" y="4572000"/>
            <a:ext cx="9958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Inject</a:t>
            </a:r>
            <a:endParaRPr lang="en-US" sz="240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124200" y="4572000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Eject</a:t>
            </a:r>
            <a:endParaRPr lang="en-US" sz="240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grpSp>
        <p:nvGrpSpPr>
          <p:cNvPr id="6" name="Group 75"/>
          <p:cNvGrpSpPr/>
          <p:nvPr/>
        </p:nvGrpSpPr>
        <p:grpSpPr>
          <a:xfrm>
            <a:off x="3352800" y="1905000"/>
            <a:ext cx="1066800" cy="1601788"/>
            <a:chOff x="6705600" y="1905000"/>
            <a:chExt cx="1219200" cy="1601788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705600" y="19050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705600" y="24384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6705600" y="29718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705600" y="35052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4419600" y="1600200"/>
            <a:ext cx="2286000" cy="2362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grpSp>
        <p:nvGrpSpPr>
          <p:cNvPr id="7" name="Group 88"/>
          <p:cNvGrpSpPr/>
          <p:nvPr/>
        </p:nvGrpSpPr>
        <p:grpSpPr>
          <a:xfrm>
            <a:off x="4495800" y="1752600"/>
            <a:ext cx="1999343" cy="1905000"/>
            <a:chOff x="642910" y="4286256"/>
            <a:chExt cx="2071702" cy="1500198"/>
          </a:xfrm>
        </p:grpSpPr>
        <p:grpSp>
          <p:nvGrpSpPr>
            <p:cNvPr id="8" name="Group 33"/>
            <p:cNvGrpSpPr/>
            <p:nvPr/>
          </p:nvGrpSpPr>
          <p:grpSpPr>
            <a:xfrm>
              <a:off x="857224" y="4286256"/>
              <a:ext cx="571504" cy="571504"/>
              <a:chOff x="785786" y="4286256"/>
              <a:chExt cx="571504" cy="571504"/>
            </a:xfrm>
          </p:grpSpPr>
          <p:sp>
            <p:nvSpPr>
              <p:cNvPr id="135" name="Rectangle 24"/>
              <p:cNvSpPr/>
              <p:nvPr/>
            </p:nvSpPr>
            <p:spPr>
              <a:xfrm>
                <a:off x="785786" y="4286256"/>
                <a:ext cx="571504" cy="5715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grpSp>
            <p:nvGrpSpPr>
              <p:cNvPr id="9" name="Group 31"/>
              <p:cNvGrpSpPr/>
              <p:nvPr/>
            </p:nvGrpSpPr>
            <p:grpSpPr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2470645" y="3951797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2470645" y="4901598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16200000" flipH="1">
                  <a:off x="2359674" y="4281126"/>
                  <a:ext cx="949801" cy="2911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5400000" flipH="1" flipV="1">
                  <a:off x="2359674" y="4281126"/>
                  <a:ext cx="949801" cy="2911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2980146" y="3951797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2980146" y="4901598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34"/>
            <p:cNvGrpSpPr/>
            <p:nvPr/>
          </p:nvGrpSpPr>
          <p:grpSpPr>
            <a:xfrm>
              <a:off x="1928794" y="4286256"/>
              <a:ext cx="571504" cy="571504"/>
              <a:chOff x="785786" y="4286256"/>
              <a:chExt cx="571504" cy="571504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785786" y="4286256"/>
                <a:ext cx="571504" cy="5715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grpSp>
            <p:nvGrpSpPr>
              <p:cNvPr id="11" name="Group 31"/>
              <p:cNvGrpSpPr/>
              <p:nvPr/>
            </p:nvGrpSpPr>
            <p:grpSpPr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2470645" y="3951797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2470645" y="4901598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16200000" flipH="1">
                  <a:off x="2359674" y="4281126"/>
                  <a:ext cx="949801" cy="2911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40"/>
                <p:cNvCxnSpPr/>
                <p:nvPr/>
              </p:nvCxnSpPr>
              <p:spPr>
                <a:xfrm rot="5400000" flipH="1" flipV="1">
                  <a:off x="2359674" y="4281126"/>
                  <a:ext cx="949801" cy="2911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2980146" y="3951797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980146" y="4901598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43"/>
            <p:cNvGrpSpPr/>
            <p:nvPr/>
          </p:nvGrpSpPr>
          <p:grpSpPr>
            <a:xfrm>
              <a:off x="857224" y="5214950"/>
              <a:ext cx="571504" cy="571504"/>
              <a:chOff x="785786" y="4286256"/>
              <a:chExt cx="571504" cy="571504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785786" y="4286256"/>
                <a:ext cx="571504" cy="5715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grpSp>
            <p:nvGrpSpPr>
              <p:cNvPr id="13" name="Group 31"/>
              <p:cNvGrpSpPr/>
              <p:nvPr/>
            </p:nvGrpSpPr>
            <p:grpSpPr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2470645" y="3951797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2470645" y="4901598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2359674" y="4281126"/>
                  <a:ext cx="949801" cy="2911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2359674" y="4281126"/>
                  <a:ext cx="949801" cy="2911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2980146" y="3951797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2980146" y="4901598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Group 52"/>
            <p:cNvGrpSpPr/>
            <p:nvPr/>
          </p:nvGrpSpPr>
          <p:grpSpPr>
            <a:xfrm>
              <a:off x="1928794" y="5214950"/>
              <a:ext cx="571504" cy="571504"/>
              <a:chOff x="785786" y="4286256"/>
              <a:chExt cx="571504" cy="571504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785786" y="4286256"/>
                <a:ext cx="571504" cy="5715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grpSp>
            <p:nvGrpSpPr>
              <p:cNvPr id="15" name="Group 31"/>
              <p:cNvGrpSpPr/>
              <p:nvPr/>
            </p:nvGrpSpPr>
            <p:grpSpPr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470645" y="3951797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2470645" y="4901598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6200000" flipH="1">
                  <a:off x="2359674" y="4281126"/>
                  <a:ext cx="949801" cy="2911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2359674" y="4281126"/>
                  <a:ext cx="949801" cy="2911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2980146" y="3951797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2980146" y="4901598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" name="Group 70"/>
            <p:cNvGrpSpPr/>
            <p:nvPr/>
          </p:nvGrpSpPr>
          <p:grpSpPr>
            <a:xfrm>
              <a:off x="1423794" y="4714719"/>
              <a:ext cx="504995" cy="660095"/>
              <a:chOff x="1478449" y="4786322"/>
              <a:chExt cx="310519" cy="405897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>
                <a:off x="1478449" y="4786322"/>
                <a:ext cx="93156" cy="69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1478449" y="5191526"/>
                <a:ext cx="93156" cy="69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1431106" y="4926820"/>
                <a:ext cx="405204" cy="1242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1431106" y="4926820"/>
                <a:ext cx="405204" cy="1242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1695812" y="4786322"/>
                <a:ext cx="93156" cy="69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1695812" y="5191526"/>
                <a:ext cx="93156" cy="69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5" name="Straight Connector 94"/>
            <p:cNvCxnSpPr/>
            <p:nvPr/>
          </p:nvCxnSpPr>
          <p:spPr>
            <a:xfrm>
              <a:off x="1428728" y="4429132"/>
              <a:ext cx="500066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428728" y="5643578"/>
              <a:ext cx="500066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642910" y="4429132"/>
              <a:ext cx="21431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2910" y="4714884"/>
              <a:ext cx="21431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2910" y="5357826"/>
              <a:ext cx="21431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2910" y="5643578"/>
              <a:ext cx="21431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2500298" y="4429132"/>
              <a:ext cx="21431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500298" y="4714884"/>
              <a:ext cx="21431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500298" y="5357826"/>
              <a:ext cx="21431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500298" y="5643578"/>
              <a:ext cx="21431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Rectangle 142"/>
          <p:cNvSpPr/>
          <p:nvPr/>
        </p:nvSpPr>
        <p:spPr>
          <a:xfrm>
            <a:off x="1371600" y="5105400"/>
            <a:ext cx="3810000" cy="1295400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770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Readings for Lecture 1.3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Studies of congestion and congestion control in on-chip vs. internet-like networks</a:t>
            </a:r>
          </a:p>
          <a:p>
            <a:endParaRPr lang="en-US" sz="2000" dirty="0" smtClean="0"/>
          </a:p>
          <a:p>
            <a:r>
              <a:rPr lang="en-US" sz="2000" dirty="0" smtClean="0"/>
              <a:t>George </a:t>
            </a:r>
            <a:r>
              <a:rPr lang="en-US" sz="2000" dirty="0" err="1" smtClean="0"/>
              <a:t>Nychis</a:t>
            </a:r>
            <a:r>
              <a:rPr lang="en-US" sz="2000" dirty="0" smtClean="0"/>
              <a:t>, Chris Fallin, Thomas Moscibroda, </a:t>
            </a:r>
            <a:r>
              <a:rPr lang="en-US" sz="2000" u="sng" dirty="0" smtClean="0"/>
              <a:t>Onur Mutlu</a:t>
            </a:r>
            <a:r>
              <a:rPr lang="en-US" sz="2000" dirty="0" smtClean="0"/>
              <a:t>, and </a:t>
            </a:r>
            <a:r>
              <a:rPr lang="en-US" sz="2000" dirty="0" err="1" smtClean="0"/>
              <a:t>Srinivasan</a:t>
            </a:r>
            <a:r>
              <a:rPr lang="en-US" sz="2000" dirty="0" smtClean="0"/>
              <a:t> </a:t>
            </a:r>
            <a:r>
              <a:rPr lang="en-US" sz="2000" dirty="0" err="1" smtClean="0"/>
              <a:t>Seshan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b="1" dirty="0" smtClean="0">
                <a:hlinkClick r:id="rId2"/>
              </a:rPr>
              <a:t>"On-Chip Networks from a Networking Perspective: Congestion and Scalability in Many-core Interconnects"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smtClean="0"/>
              <a:t>Proceedings of the </a:t>
            </a:r>
            <a:r>
              <a:rPr lang="en-US" sz="2000" i="1" dirty="0" smtClean="0">
                <a:hlinkClick r:id="rId3"/>
              </a:rPr>
              <a:t>2012 ACM SIGCOMM Conference</a:t>
            </a:r>
            <a:r>
              <a:rPr lang="en-US" sz="2000" i="1" dirty="0" smtClean="0"/>
              <a:t> (</a:t>
            </a:r>
            <a:r>
              <a:rPr lang="en-US" sz="2000" b="1" i="1" dirty="0" smtClean="0"/>
              <a:t>SIGCOMM</a:t>
            </a:r>
            <a:r>
              <a:rPr lang="en-US" sz="2000" i="1" dirty="0" smtClean="0"/>
              <a:t>)</a:t>
            </a:r>
            <a:r>
              <a:rPr lang="en-US" sz="2000" dirty="0" smtClean="0"/>
              <a:t>, Helsinki, Finland, August 2012. </a:t>
            </a:r>
            <a:r>
              <a:rPr lang="en-US" sz="2000" dirty="0" smtClean="0">
                <a:hlinkClick r:id="rId4"/>
              </a:rPr>
              <a:t>Slides (pptx)</a:t>
            </a:r>
            <a:r>
              <a:rPr lang="en-US" sz="2000" dirty="0" smtClean="0"/>
              <a:t> </a:t>
            </a:r>
          </a:p>
          <a:p>
            <a:endParaRPr lang="en-US" sz="2000" dirty="0"/>
          </a:p>
          <a:p>
            <a:r>
              <a:rPr lang="en-US" sz="2000" dirty="0" smtClean="0"/>
              <a:t>George </a:t>
            </a:r>
            <a:r>
              <a:rPr lang="en-US" sz="2000" dirty="0" err="1" smtClean="0"/>
              <a:t>Nychis</a:t>
            </a:r>
            <a:r>
              <a:rPr lang="en-US" sz="2000" dirty="0" smtClean="0"/>
              <a:t>, Chris Fallin, Thomas Moscibroda, and </a:t>
            </a:r>
            <a:r>
              <a:rPr lang="en-US" sz="2000" u="sng" dirty="0" smtClean="0"/>
              <a:t>Onur Mutlu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b="1" dirty="0" smtClean="0">
                <a:hlinkClick r:id="rId5"/>
              </a:rPr>
              <a:t>"Next Generation On-Chip Networks: What Kind of Congestion Control Do We Need?"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i="1" dirty="0" smtClean="0"/>
              <a:t>Proceedings of the </a:t>
            </a:r>
            <a:r>
              <a:rPr lang="en-US" sz="2000" i="1" dirty="0" smtClean="0">
                <a:hlinkClick r:id="rId6"/>
              </a:rPr>
              <a:t>9th ACM Workshop on Hot Topics in Networks</a:t>
            </a:r>
            <a:r>
              <a:rPr lang="en-US" sz="2000" i="1" dirty="0" smtClean="0"/>
              <a:t> (</a:t>
            </a:r>
            <a:r>
              <a:rPr lang="en-US" sz="2000" b="1" i="1" dirty="0" smtClean="0"/>
              <a:t>HOTNETS</a:t>
            </a:r>
            <a:r>
              <a:rPr lang="en-US" sz="2000" i="1" dirty="0" smtClean="0"/>
              <a:t>)</a:t>
            </a:r>
            <a:r>
              <a:rPr lang="en-US" sz="2000" dirty="0" smtClean="0"/>
              <a:t>, Monterey, CA, October 2010. </a:t>
            </a:r>
            <a:r>
              <a:rPr lang="en-US" sz="2000" dirty="0" smtClean="0">
                <a:hlinkClick r:id="rId7"/>
              </a:rPr>
              <a:t>Slides (ppt)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8"/>
              </a:rPr>
              <a:t>(key)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5746E8-4EAE-2744-A615-D35555628E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1155227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Reassembly Buffers are Large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259648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Worst case</a:t>
            </a:r>
            <a:r>
              <a:rPr lang="en-US" dirty="0" smtClean="0"/>
              <a:t>: every node sends a packet to one receiver</a:t>
            </a:r>
            <a:endParaRPr lang="en-US" sz="1800" b="1" dirty="0" smtClean="0"/>
          </a:p>
          <a:p>
            <a:r>
              <a:rPr lang="en-US" dirty="0" smtClean="0"/>
              <a:t>Why can’t we </a:t>
            </a:r>
            <a:r>
              <a:rPr lang="en-US" dirty="0" smtClean="0">
                <a:solidFill>
                  <a:srgbClr val="FF0000"/>
                </a:solidFill>
              </a:rPr>
              <a:t>make reassembly buffers smaller?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110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3581400"/>
            <a:ext cx="8382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Node 0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3581400"/>
            <a:ext cx="8382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Node 1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800" y="3581400"/>
            <a:ext cx="8382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Node N-1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5257800"/>
            <a:ext cx="1524000" cy="76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Receiver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3048000" y="4495800"/>
            <a:ext cx="6858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076700" y="4762500"/>
            <a:ext cx="5334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5562600" y="4572000"/>
            <a:ext cx="7620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19200" y="4800600"/>
            <a:ext cx="2138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one packet in flight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per node</a:t>
            </a:r>
            <a:endParaRPr lang="en-US" b="1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3810000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N </a:t>
            </a: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sending nodes</a:t>
            </a:r>
            <a:endParaRPr lang="en-US" b="1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200" y="3505200"/>
            <a:ext cx="63511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300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…</a:t>
            </a:r>
            <a:endParaRPr lang="en-US" sz="430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0" y="5334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ahoma"/>
                <a:ea typeface="+mn-ea"/>
                <a:cs typeface="+mn-cs"/>
              </a:rPr>
              <a:t>O(N) space!</a:t>
            </a:r>
            <a:endParaRPr lang="en-US" sz="2400" b="1" dirty="0">
              <a:solidFill>
                <a:srgbClr val="FF0000"/>
              </a:solidFill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357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8" grpId="0"/>
      <p:bldP spid="19" grpId="0"/>
      <p:bldP spid="20" grpId="0"/>
      <p:bldP spid="23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3657600" y="1981200"/>
            <a:ext cx="1066800" cy="1524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438400" y="1981200"/>
            <a:ext cx="1066800" cy="1524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295400" y="1981200"/>
            <a:ext cx="1066800" cy="1524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52400" y="1981200"/>
            <a:ext cx="1066800" cy="1524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267200" y="4648200"/>
            <a:ext cx="4343400" cy="1524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1" name="Rounded Rectangle 20"/>
          <p:cNvSpPr/>
          <p:nvPr/>
        </p:nvSpPr>
        <p:spPr>
          <a:xfrm rot="16200000">
            <a:off x="5857876" y="5114924"/>
            <a:ext cx="285752" cy="5715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Reassembly Buffers Cause Deadlock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1066800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What happens when reassembly buffer is too small?</a:t>
            </a: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111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8058" y="2924180"/>
            <a:ext cx="14287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14486" y="2895600"/>
            <a:ext cx="142876" cy="4286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43200" y="2895600"/>
            <a:ext cx="142876" cy="4286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76686" y="2895600"/>
            <a:ext cx="142876" cy="428628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2372" y="2924180"/>
            <a:ext cx="14287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28800" y="2895600"/>
            <a:ext cx="142876" cy="4286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57514" y="2895600"/>
            <a:ext cx="142876" cy="4286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91000" y="2895600"/>
            <a:ext cx="142876" cy="428628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4953000" y="2743200"/>
            <a:ext cx="2714644" cy="178595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Network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2" name="Rounded Rectangle 21"/>
          <p:cNvSpPr/>
          <p:nvPr/>
        </p:nvSpPr>
        <p:spPr>
          <a:xfrm rot="16200000">
            <a:off x="6429372" y="5114924"/>
            <a:ext cx="285752" cy="5715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4" name="Rounded Rectangle 23"/>
          <p:cNvSpPr/>
          <p:nvPr/>
        </p:nvSpPr>
        <p:spPr>
          <a:xfrm rot="16200000">
            <a:off x="5934076" y="5495924"/>
            <a:ext cx="142876" cy="4286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5" name="Rounded Rectangle 24"/>
          <p:cNvSpPr/>
          <p:nvPr/>
        </p:nvSpPr>
        <p:spPr>
          <a:xfrm rot="16200000">
            <a:off x="5934076" y="5191124"/>
            <a:ext cx="142876" cy="4286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453198" y="2957514"/>
            <a:ext cx="14287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953264" y="3171828"/>
            <a:ext cx="14287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381628" y="3314704"/>
            <a:ext cx="142876" cy="42862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024570" y="2957514"/>
            <a:ext cx="142876" cy="428628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6200000" flipH="1">
            <a:off x="6238884" y="4886340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6238884" y="4886340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own Arrow 35"/>
          <p:cNvSpPr/>
          <p:nvPr/>
        </p:nvSpPr>
        <p:spPr>
          <a:xfrm>
            <a:off x="6270634" y="4600588"/>
            <a:ext cx="214314" cy="28575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10400" y="5029200"/>
            <a:ext cx="1516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ahoma"/>
                <a:ea typeface="+mn-ea"/>
                <a:cs typeface="+mn-cs"/>
              </a:rPr>
              <a:t>cannot eject: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ahoma"/>
                <a:ea typeface="+mn-ea"/>
                <a:cs typeface="+mn-cs"/>
              </a:rPr>
              <a:t>reassembly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ahoma"/>
                <a:ea typeface="+mn-ea"/>
                <a:cs typeface="+mn-cs"/>
              </a:rPr>
              <a:t>buffer full</a:t>
            </a:r>
            <a:endParaRPr lang="en-US" dirty="0">
              <a:solidFill>
                <a:srgbClr val="FF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96008" y="3886208"/>
            <a:ext cx="142876" cy="4286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881826" y="3814770"/>
            <a:ext cx="142876" cy="4286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43400" y="5181600"/>
            <a:ext cx="1328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reassembly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buffer</a:t>
            </a:r>
            <a:endParaRPr lang="en-US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47800" y="1524000"/>
            <a:ext cx="2088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Many Senders</a:t>
            </a:r>
            <a:endParaRPr lang="en-US" sz="240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86000" y="5715000"/>
            <a:ext cx="19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One Receiver</a:t>
            </a:r>
            <a:endParaRPr lang="en-US" sz="240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 rot="16200000">
            <a:off x="5857876" y="5419725"/>
            <a:ext cx="285752" cy="5715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8" name="Rounded Rectangle 47"/>
          <p:cNvSpPr/>
          <p:nvPr/>
        </p:nvSpPr>
        <p:spPr>
          <a:xfrm rot="16200000">
            <a:off x="6429372" y="5419725"/>
            <a:ext cx="285752" cy="5715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47686" y="2286000"/>
            <a:ext cx="14287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62000" y="2286000"/>
            <a:ext cx="14287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976686" y="2133600"/>
            <a:ext cx="142876" cy="428628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191000" y="2133600"/>
            <a:ext cx="142876" cy="428628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562600" y="3733800"/>
            <a:ext cx="142876" cy="428628"/>
          </a:xfrm>
          <a:prstGeom prst="roundRect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791200" y="3048000"/>
            <a:ext cx="142876" cy="428628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705600" y="3200400"/>
            <a:ext cx="14287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239000" y="3200400"/>
            <a:ext cx="14287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3400" y="4191000"/>
            <a:ext cx="2482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Tahoma"/>
                <a:ea typeface="+mn-ea"/>
                <a:cs typeface="+mn-cs"/>
              </a:rPr>
              <a:t>Remaining flits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Tahoma"/>
                <a:ea typeface="+mn-ea"/>
                <a:cs typeface="+mn-cs"/>
              </a:rPr>
              <a:t>must inject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Tahoma"/>
                <a:ea typeface="+mn-ea"/>
                <a:cs typeface="+mn-cs"/>
              </a:rPr>
              <a:t>forward progress</a:t>
            </a:r>
            <a:endParaRPr lang="en-US" sz="2400" dirty="0">
              <a:solidFill>
                <a:srgbClr val="C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 rot="16200000">
            <a:off x="6496051" y="5191124"/>
            <a:ext cx="142876" cy="428628"/>
          </a:xfrm>
          <a:prstGeom prst="round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9" name="Rounded Rectangle 58"/>
          <p:cNvSpPr/>
          <p:nvPr/>
        </p:nvSpPr>
        <p:spPr>
          <a:xfrm rot="16200000">
            <a:off x="6496051" y="5495924"/>
            <a:ext cx="142876" cy="428628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62600" y="1519535"/>
            <a:ext cx="3464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Tahoma"/>
                <a:ea typeface="+mn-ea"/>
                <a:cs typeface="+mn-cs"/>
              </a:rPr>
              <a:t>cannot inject new traffic</a:t>
            </a:r>
            <a:endParaRPr lang="en-US" sz="2400" dirty="0">
              <a:solidFill>
                <a:srgbClr val="C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1" name="Arc 60"/>
          <p:cNvSpPr/>
          <p:nvPr/>
        </p:nvSpPr>
        <p:spPr>
          <a:xfrm rot="878137">
            <a:off x="2743541" y="3608676"/>
            <a:ext cx="6172200" cy="1676400"/>
          </a:xfrm>
          <a:prstGeom prst="arc">
            <a:avLst>
              <a:gd name="adj1" fmla="val 5242650"/>
              <a:gd name="adj2" fmla="val 10718815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4989689" y="2035763"/>
            <a:ext cx="4094104" cy="2423348"/>
          </a:xfrm>
          <a:custGeom>
            <a:avLst/>
            <a:gdLst>
              <a:gd name="connsiteX0" fmla="*/ 0 w 4094104"/>
              <a:gd name="connsiteY0" fmla="*/ 210726 h 2423348"/>
              <a:gd name="connsiteX1" fmla="*/ 3556000 w 4094104"/>
              <a:gd name="connsiteY1" fmla="*/ 368770 h 2423348"/>
              <a:gd name="connsiteX2" fmla="*/ 3228622 w 4094104"/>
              <a:gd name="connsiteY2" fmla="*/ 2423348 h 242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4104" h="2423348">
                <a:moveTo>
                  <a:pt x="0" y="210726"/>
                </a:moveTo>
                <a:cubicBezTo>
                  <a:pt x="1508948" y="105363"/>
                  <a:pt x="3017896" y="0"/>
                  <a:pt x="3556000" y="368770"/>
                </a:cubicBezTo>
                <a:cubicBezTo>
                  <a:pt x="4094104" y="737540"/>
                  <a:pt x="3661363" y="1580444"/>
                  <a:pt x="3228622" y="2423348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2286000"/>
            <a:ext cx="1785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Tahoma"/>
                <a:ea typeface="+mn-ea"/>
                <a:cs typeface="+mn-cs"/>
              </a:rPr>
              <a:t>network full</a:t>
            </a:r>
            <a:endParaRPr lang="en-US" sz="2400" dirty="0">
              <a:solidFill>
                <a:srgbClr val="C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24211" y="23261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222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4" grpId="0" animBg="1"/>
      <p:bldP spid="37" grpId="0" animBg="1"/>
      <p:bldP spid="34" grpId="0" animBg="1"/>
      <p:bldP spid="21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2" grpId="0" animBg="1"/>
      <p:bldP spid="13" grpId="0" animBg="1"/>
      <p:bldP spid="13" grpId="1" animBg="1"/>
      <p:bldP spid="16" grpId="0" animBg="1"/>
      <p:bldP spid="22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6" grpId="0" animBg="1"/>
      <p:bldP spid="40" grpId="0"/>
      <p:bldP spid="41" grpId="0" animBg="1"/>
      <p:bldP spid="42" grpId="0" animBg="1"/>
      <p:bldP spid="42" grpId="1" animBg="1"/>
      <p:bldP spid="43" grpId="0"/>
      <p:bldP spid="38" grpId="0"/>
      <p:bldP spid="39" grpId="0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1" grpId="0" animBg="1"/>
      <p:bldP spid="64" grpId="0" animBg="1"/>
      <p:bldP spid="11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57200" y="3657600"/>
            <a:ext cx="1752600" cy="2362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91200" y="3657600"/>
            <a:ext cx="2971800" cy="2362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Reserve Space to Avoid Deadlock?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2291680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What if every sender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asks permission </a:t>
            </a:r>
            <a:r>
              <a:rPr lang="en-US" dirty="0" smtClean="0">
                <a:sym typeface="Wingdings" pitchFamily="2" charset="2"/>
              </a:rPr>
              <a:t>from the receiver before it sends?</a:t>
            </a:r>
          </a:p>
          <a:p>
            <a:endParaRPr lang="en-US" sz="2000" b="1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000" b="1" dirty="0" smtClean="0">
                <a:sym typeface="Wingdings" pitchFamily="2" charset="2"/>
              </a:rPr>
              <a:t>	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adds additional delay </a:t>
            </a:r>
            <a:r>
              <a:rPr lang="en-US" sz="2000" b="1" dirty="0" smtClean="0">
                <a:sym typeface="Wingdings" pitchFamily="2" charset="2"/>
              </a:rPr>
              <a:t>to every request</a:t>
            </a:r>
          </a:p>
          <a:p>
            <a:pPr lvl="1">
              <a:buNone/>
            </a:pPr>
            <a:endParaRPr lang="en-US" sz="2000" b="1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112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5" name="Group 21"/>
          <p:cNvGrpSpPr/>
          <p:nvPr/>
        </p:nvGrpSpPr>
        <p:grpSpPr>
          <a:xfrm rot="16200000">
            <a:off x="5934076" y="4886324"/>
            <a:ext cx="1200152" cy="571504"/>
            <a:chOff x="1371600" y="1676400"/>
            <a:chExt cx="1200152" cy="571504"/>
          </a:xfrm>
        </p:grpSpPr>
        <p:sp>
          <p:nvSpPr>
            <p:cNvPr id="23" name="Rounded Rectangle 22"/>
            <p:cNvSpPr/>
            <p:nvPr/>
          </p:nvSpPr>
          <p:spPr>
            <a:xfrm>
              <a:off x="1371600" y="1676400"/>
              <a:ext cx="285752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676400" y="1676400"/>
              <a:ext cx="285752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981200" y="1676400"/>
              <a:ext cx="285752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286000" y="1676400"/>
              <a:ext cx="285752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 rot="5400000">
            <a:off x="6467476" y="4505324"/>
            <a:ext cx="142876" cy="428628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8" name="Rounded Rectangle 27"/>
          <p:cNvSpPr/>
          <p:nvPr/>
        </p:nvSpPr>
        <p:spPr>
          <a:xfrm rot="5400000">
            <a:off x="6467476" y="4810124"/>
            <a:ext cx="142876" cy="42862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9" name="Rounded Rectangle 28"/>
          <p:cNvSpPr/>
          <p:nvPr/>
        </p:nvSpPr>
        <p:spPr>
          <a:xfrm rot="5400000">
            <a:off x="6467476" y="5114924"/>
            <a:ext cx="142876" cy="428628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0" name="Rounded Rectangle 29"/>
          <p:cNvSpPr/>
          <p:nvPr/>
        </p:nvSpPr>
        <p:spPr>
          <a:xfrm rot="5400000">
            <a:off x="6467476" y="5419724"/>
            <a:ext cx="142876" cy="4286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67400" y="4191000"/>
            <a:ext cx="218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reassembly buffers</a:t>
            </a:r>
            <a:endParaRPr lang="en-US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 rot="5400000">
            <a:off x="1590676" y="4810124"/>
            <a:ext cx="142876" cy="42862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006634" y="5029200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flipH="1">
            <a:off x="2590800" y="3886200"/>
            <a:ext cx="167640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ahoma"/>
                <a:ea typeface="+mn-ea"/>
                <a:cs typeface="+mn-cs"/>
              </a:rPr>
              <a:t>Reserve Slot?</a:t>
            </a:r>
            <a:endParaRPr lang="en-US" dirty="0">
              <a:solidFill>
                <a:srgbClr val="FF0000"/>
              </a:solidFill>
              <a:latin typeface="Tahoma"/>
              <a:ea typeface="+mn-ea"/>
              <a:cs typeface="+mn-cs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343400" y="4075112"/>
            <a:ext cx="609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543800" y="4800600"/>
            <a:ext cx="11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ahoma"/>
                <a:ea typeface="+mn-ea"/>
                <a:cs typeface="+mn-cs"/>
              </a:rPr>
              <a:t>Reserved</a:t>
            </a:r>
            <a:endParaRPr lang="en-US" dirty="0">
              <a:solidFill>
                <a:srgbClr val="FF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 flipH="1">
            <a:off x="4648200" y="4419600"/>
            <a:ext cx="914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ahoma"/>
                <a:ea typeface="+mn-ea"/>
                <a:cs typeface="+mn-cs"/>
              </a:rPr>
              <a:t>ACK</a:t>
            </a:r>
            <a:endParaRPr lang="en-US" dirty="0">
              <a:solidFill>
                <a:srgbClr val="FF0000"/>
              </a:solidFill>
              <a:latin typeface="Tahoma"/>
              <a:ea typeface="+mn-ea"/>
              <a:cs typeface="+mn-cs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rot="10800000">
            <a:off x="4114800" y="4600575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1"/>
          <p:cNvGrpSpPr/>
          <p:nvPr/>
        </p:nvGrpSpPr>
        <p:grpSpPr>
          <a:xfrm rot="16200000">
            <a:off x="6505572" y="4886324"/>
            <a:ext cx="1200152" cy="571504"/>
            <a:chOff x="1371600" y="1676400"/>
            <a:chExt cx="1200152" cy="571504"/>
          </a:xfrm>
        </p:grpSpPr>
        <p:sp>
          <p:nvSpPr>
            <p:cNvPr id="57" name="Rounded Rectangle 56"/>
            <p:cNvSpPr/>
            <p:nvPr/>
          </p:nvSpPr>
          <p:spPr>
            <a:xfrm>
              <a:off x="1371600" y="1676400"/>
              <a:ext cx="285752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676400" y="1676400"/>
              <a:ext cx="285752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1981200" y="1676400"/>
              <a:ext cx="285752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286000" y="1676400"/>
              <a:ext cx="285752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61" name="Rounded Rectangle 60"/>
          <p:cNvSpPr/>
          <p:nvPr/>
        </p:nvSpPr>
        <p:spPr>
          <a:xfrm rot="5400000">
            <a:off x="7029448" y="4810124"/>
            <a:ext cx="142876" cy="42862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2" name="Rounded Rectangle 61"/>
          <p:cNvSpPr/>
          <p:nvPr/>
        </p:nvSpPr>
        <p:spPr>
          <a:xfrm rot="5400000">
            <a:off x="1590676" y="5038724"/>
            <a:ext cx="142876" cy="42862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009775" y="5257800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90600" y="3657600"/>
            <a:ext cx="89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Sender</a:t>
            </a:r>
            <a:endParaRPr lang="en-US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77000" y="25146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Reserve Slot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ACK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Send Packet</a:t>
            </a:r>
            <a:endParaRPr lang="en-US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791200" y="2705100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791200" y="2971800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791200" y="3275012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705600" y="3657600"/>
            <a:ext cx="1044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Receiver</a:t>
            </a:r>
            <a:endParaRPr lang="en-US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484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5 3.7037E-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53629 -0.00023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59809 -0.03356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1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8" grpId="0" animBg="1"/>
      <p:bldP spid="28" grpId="1" animBg="1"/>
      <p:bldP spid="32" grpId="0" animBg="1"/>
      <p:bldP spid="37" grpId="0" animBg="1"/>
      <p:bldP spid="37" grpId="1" animBg="1"/>
      <p:bldP spid="37" grpId="2" animBg="1"/>
      <p:bldP spid="52" grpId="0"/>
      <p:bldP spid="53" grpId="0" animBg="1"/>
      <p:bldP spid="53" grpId="1" animBg="1"/>
      <p:bldP spid="53" grpId="2" animBg="1"/>
      <p:bldP spid="61" grpId="0" animBg="1"/>
      <p:bldP spid="61" grpId="1" animBg="1"/>
      <p:bldP spid="62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5791200" y="3657600"/>
            <a:ext cx="2971800" cy="2362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4800" y="3657600"/>
            <a:ext cx="1981200" cy="2362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2" name="Rounded Rectangle 61"/>
          <p:cNvSpPr/>
          <p:nvPr/>
        </p:nvSpPr>
        <p:spPr>
          <a:xfrm rot="5400000">
            <a:off x="1238248" y="5038724"/>
            <a:ext cx="142876" cy="42862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7" name="Rounded Rectangle 46"/>
          <p:cNvSpPr/>
          <p:nvPr/>
        </p:nvSpPr>
        <p:spPr>
          <a:xfrm rot="5400000">
            <a:off x="1238248" y="5038724"/>
            <a:ext cx="142876" cy="42862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Escaping Deadlock with Retransmissions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1834480"/>
          </a:xfrm>
        </p:spPr>
        <p:txBody>
          <a:bodyPr/>
          <a:lstStyle/>
          <a:p>
            <a:r>
              <a:rPr lang="en-US" sz="2600" dirty="0" smtClean="0"/>
              <a:t>Sender is optimistic instead: assume buffer is free</a:t>
            </a:r>
          </a:p>
          <a:p>
            <a:pPr lvl="1"/>
            <a:r>
              <a:rPr lang="en-US" dirty="0" smtClean="0"/>
              <a:t>If not, receiver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drops</a:t>
            </a:r>
            <a:r>
              <a:rPr lang="en-US" b="1" dirty="0" smtClean="0"/>
              <a:t> </a:t>
            </a:r>
            <a:r>
              <a:rPr lang="en-US" dirty="0" smtClean="0"/>
              <a:t>and NACKs; sender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retransmits</a:t>
            </a: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3B812F"/>
                </a:solidFill>
                <a:sym typeface="Wingdings" pitchFamily="2" charset="2"/>
              </a:rPr>
              <a:t>no additional delay</a:t>
            </a:r>
            <a:r>
              <a:rPr lang="en-US" b="1" dirty="0" smtClean="0">
                <a:sym typeface="Wingdings" pitchFamily="2" charset="2"/>
              </a:rPr>
              <a:t> in best case</a:t>
            </a:r>
          </a:p>
          <a:p>
            <a:pPr lvl="1">
              <a:buNone/>
            </a:pPr>
            <a:r>
              <a:rPr lang="en-US" b="1" dirty="0" smtClean="0">
                <a:sym typeface="Wingdings" pitchFamily="2" charset="2"/>
              </a:rPr>
              <a:t>	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transmit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buffering overhead </a:t>
            </a:r>
            <a:r>
              <a:rPr lang="en-US" b="1" dirty="0" smtClean="0">
                <a:sym typeface="Wingdings" pitchFamily="2" charset="2"/>
              </a:rPr>
              <a:t>for all packets</a:t>
            </a:r>
          </a:p>
          <a:p>
            <a:pPr lvl="1">
              <a:buNone/>
            </a:pPr>
            <a:r>
              <a:rPr lang="en-US" b="1" dirty="0" smtClean="0">
                <a:sym typeface="Wingdings" pitchFamily="2" charset="2"/>
              </a:rPr>
              <a:t>	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potentially many retransmits</a:t>
            </a:r>
            <a:endParaRPr lang="en-US" b="1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113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6" name="Group 36"/>
          <p:cNvGrpSpPr/>
          <p:nvPr/>
        </p:nvGrpSpPr>
        <p:grpSpPr>
          <a:xfrm rot="16200000">
            <a:off x="5908198" y="4752972"/>
            <a:ext cx="1200152" cy="571504"/>
            <a:chOff x="1371600" y="1676400"/>
            <a:chExt cx="1200152" cy="571504"/>
          </a:xfrm>
        </p:grpSpPr>
        <p:sp>
          <p:nvSpPr>
            <p:cNvPr id="38" name="Rounded Rectangle 37"/>
            <p:cNvSpPr/>
            <p:nvPr/>
          </p:nvSpPr>
          <p:spPr>
            <a:xfrm>
              <a:off x="1371600" y="1676400"/>
              <a:ext cx="285752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676400" y="1676400"/>
              <a:ext cx="285752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981200" y="1676400"/>
              <a:ext cx="285752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286000" y="1676400"/>
              <a:ext cx="285752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42" name="Rounded Rectangle 41"/>
          <p:cNvSpPr/>
          <p:nvPr/>
        </p:nvSpPr>
        <p:spPr>
          <a:xfrm rot="5400000">
            <a:off x="6441598" y="4371972"/>
            <a:ext cx="142876" cy="428628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4" name="Rounded Rectangle 43"/>
          <p:cNvSpPr/>
          <p:nvPr/>
        </p:nvSpPr>
        <p:spPr>
          <a:xfrm rot="5400000">
            <a:off x="6441598" y="4981572"/>
            <a:ext cx="142876" cy="428628"/>
          </a:xfrm>
          <a:prstGeom prst="roundRect">
            <a:avLst/>
          </a:prstGeom>
          <a:solidFill>
            <a:srgbClr val="002060"/>
          </a:solidFill>
          <a:ln>
            <a:solidFill>
              <a:srgbClr val="05004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5" name="Rounded Rectangle 44"/>
          <p:cNvSpPr/>
          <p:nvPr/>
        </p:nvSpPr>
        <p:spPr>
          <a:xfrm rot="5400000">
            <a:off x="6441598" y="5286372"/>
            <a:ext cx="142876" cy="4286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91400" y="5029200"/>
            <a:ext cx="1384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Reassembly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Buffers</a:t>
            </a:r>
            <a:endParaRPr lang="en-US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272803" y="5276848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 rot="5400000">
            <a:off x="6432601" y="4667248"/>
            <a:ext cx="142876" cy="428628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grpSp>
        <p:nvGrpSpPr>
          <p:cNvPr id="33" name="Group 21"/>
          <p:cNvGrpSpPr/>
          <p:nvPr/>
        </p:nvGrpSpPr>
        <p:grpSpPr>
          <a:xfrm rot="16200000">
            <a:off x="6480229" y="4752972"/>
            <a:ext cx="1200152" cy="571504"/>
            <a:chOff x="1371600" y="1676400"/>
            <a:chExt cx="1200152" cy="571504"/>
          </a:xfrm>
        </p:grpSpPr>
        <p:sp>
          <p:nvSpPr>
            <p:cNvPr id="34" name="Rounded Rectangle 33"/>
            <p:cNvSpPr/>
            <p:nvPr/>
          </p:nvSpPr>
          <p:spPr>
            <a:xfrm>
              <a:off x="1371600" y="1676400"/>
              <a:ext cx="285752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676400" y="1676400"/>
              <a:ext cx="285752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981200" y="1676400"/>
              <a:ext cx="285752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2286000" y="1676400"/>
              <a:ext cx="285752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53" name="Rounded Rectangle 52"/>
          <p:cNvSpPr/>
          <p:nvPr/>
        </p:nvSpPr>
        <p:spPr>
          <a:xfrm rot="16200000">
            <a:off x="1752600" y="5257800"/>
            <a:ext cx="304800" cy="609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4" name="Rounded Rectangle 53"/>
          <p:cNvSpPr/>
          <p:nvPr/>
        </p:nvSpPr>
        <p:spPr>
          <a:xfrm rot="16200000">
            <a:off x="1752600" y="4953000"/>
            <a:ext cx="304800" cy="609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9600" y="4267200"/>
            <a:ext cx="1278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Retransmit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Buffers</a:t>
            </a:r>
            <a:endParaRPr lang="en-US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 rot="5400000">
            <a:off x="1838329" y="5019671"/>
            <a:ext cx="152400" cy="47625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53000" y="4267200"/>
            <a:ext cx="827471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ahoma"/>
                <a:ea typeface="+mn-ea"/>
                <a:cs typeface="+mn-cs"/>
              </a:rPr>
              <a:t>NACK!</a:t>
            </a:r>
            <a:endParaRPr lang="en-US" dirty="0">
              <a:solidFill>
                <a:srgbClr val="FF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16" y="3657600"/>
            <a:ext cx="89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Sender</a:t>
            </a:r>
            <a:endParaRPr lang="en-US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 rot="5400000">
            <a:off x="7000876" y="5295899"/>
            <a:ext cx="142876" cy="428628"/>
          </a:xfrm>
          <a:prstGeom prst="round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2" name="Rounded Rectangle 31"/>
          <p:cNvSpPr/>
          <p:nvPr/>
        </p:nvSpPr>
        <p:spPr>
          <a:xfrm rot="5400000">
            <a:off x="7000876" y="4362449"/>
            <a:ext cx="142876" cy="428628"/>
          </a:xfrm>
          <a:prstGeom prst="roundRect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8" name="Rounded Rectangle 57"/>
          <p:cNvSpPr/>
          <p:nvPr/>
        </p:nvSpPr>
        <p:spPr>
          <a:xfrm rot="5400000">
            <a:off x="7000876" y="4667248"/>
            <a:ext cx="142876" cy="428628"/>
          </a:xfrm>
          <a:prstGeom prst="roundRect">
            <a:avLst/>
          </a:prstGeom>
          <a:noFill/>
          <a:ln>
            <a:solidFill>
              <a:srgbClr val="8C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9" name="Rounded Rectangle 58"/>
          <p:cNvSpPr/>
          <p:nvPr/>
        </p:nvSpPr>
        <p:spPr>
          <a:xfrm rot="5400000">
            <a:off x="7000876" y="4981574"/>
            <a:ext cx="142876" cy="428628"/>
          </a:xfrm>
          <a:prstGeom prst="roundRect">
            <a:avLst/>
          </a:prstGeom>
          <a:noFill/>
          <a:ln>
            <a:solidFill>
              <a:srgbClr val="050048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0" name="Rounded Rectangle 59"/>
          <p:cNvSpPr/>
          <p:nvPr/>
        </p:nvSpPr>
        <p:spPr>
          <a:xfrm rot="16200000">
            <a:off x="1166809" y="4962524"/>
            <a:ext cx="285752" cy="5715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1" name="Rounded Rectangle 60"/>
          <p:cNvSpPr/>
          <p:nvPr/>
        </p:nvSpPr>
        <p:spPr>
          <a:xfrm rot="16200000">
            <a:off x="1152528" y="5267324"/>
            <a:ext cx="285752" cy="5715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3" name="Rounded Rectangle 62"/>
          <p:cNvSpPr/>
          <p:nvPr/>
        </p:nvSpPr>
        <p:spPr>
          <a:xfrm rot="5400000">
            <a:off x="1824037" y="5024438"/>
            <a:ext cx="152400" cy="4667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105400" y="4419600"/>
            <a:ext cx="59663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ahoma"/>
                <a:ea typeface="+mn-ea"/>
                <a:cs typeface="+mn-cs"/>
              </a:rPr>
              <a:t>ACK</a:t>
            </a:r>
            <a:endParaRPr lang="en-US" dirty="0">
              <a:solidFill>
                <a:srgbClr val="FF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5" name="Rounded Rectangle 64"/>
          <p:cNvSpPr/>
          <p:nvPr/>
        </p:nvSpPr>
        <p:spPr>
          <a:xfrm rot="5400000">
            <a:off x="4333876" y="3438524"/>
            <a:ext cx="142876" cy="428628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1" name="Rounded Rectangle 50"/>
          <p:cNvSpPr/>
          <p:nvPr/>
        </p:nvSpPr>
        <p:spPr>
          <a:xfrm rot="5400000">
            <a:off x="1238248" y="5038724"/>
            <a:ext cx="142876" cy="42862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05600" y="3657600"/>
            <a:ext cx="1044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Receiver</a:t>
            </a:r>
            <a:endParaRPr lang="en-US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86400" y="18288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Send (2 flits)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Drop, NACK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Other packet completes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Retransmit packet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ACK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Sender frees data</a:t>
            </a:r>
            <a:endParaRPr lang="en-US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953000" y="1981200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953000" y="2286000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953000" y="2514600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953000" y="2817812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953000" y="3124200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953000" y="3352800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 rot="5400000">
            <a:off x="7000876" y="4667249"/>
            <a:ext cx="142876" cy="428628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767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45 -0.00208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0.00208 L 0.45 0.09792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-0.33681 0.0509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2849 0.17847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5698 -0.05278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56563 -0.05556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81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-0.33681 0.05093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9" grpId="0" animBg="1"/>
      <p:bldP spid="62" grpId="0" animBg="1"/>
      <p:bldP spid="62" grpId="1" animBg="1"/>
      <p:bldP spid="47" grpId="0" animBg="1"/>
      <p:bldP spid="47" grpId="1" animBg="1"/>
      <p:bldP spid="47" grpId="2" animBg="1"/>
      <p:bldP spid="47" grpId="3" animBg="1"/>
      <p:bldP spid="42" grpId="0" animBg="1"/>
      <p:bldP spid="44" grpId="0" animBg="1"/>
      <p:bldP spid="45" grpId="0" animBg="1"/>
      <p:bldP spid="46" grpId="0"/>
      <p:bldP spid="50" grpId="0" animBg="1"/>
      <p:bldP spid="50" grpId="1" animBg="1"/>
      <p:bldP spid="53" grpId="0" animBg="1"/>
      <p:bldP spid="54" grpId="0" animBg="1"/>
      <p:bldP spid="55" grpId="0"/>
      <p:bldP spid="52" grpId="0" animBg="1"/>
      <p:bldP spid="52" grpId="1" animBg="1"/>
      <p:bldP spid="57" grpId="0" animBg="1"/>
      <p:bldP spid="57" grpId="1" animBg="1"/>
      <p:bldP spid="57" grpId="2" animBg="1"/>
      <p:bldP spid="30" grpId="0"/>
      <p:bldP spid="31" grpId="0" animBg="1"/>
      <p:bldP spid="32" grpId="0" animBg="1"/>
      <p:bldP spid="58" grpId="0" animBg="1"/>
      <p:bldP spid="58" grpId="1" animBg="1"/>
      <p:bldP spid="59" grpId="0" animBg="1"/>
      <p:bldP spid="60" grpId="0" animBg="1"/>
      <p:bldP spid="61" grpId="0" animBg="1"/>
      <p:bldP spid="63" grpId="0" animBg="1"/>
      <p:bldP spid="63" grpId="1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51" grpId="0" animBg="1"/>
      <p:bldP spid="51" grpId="1" animBg="1"/>
      <p:bldP spid="51" grpId="2" animBg="1"/>
      <p:bldP spid="66" grpId="0"/>
      <p:bldP spid="68" grpId="0"/>
      <p:bldP spid="68" grpId="1"/>
      <p:bldP spid="36" grpId="0" animBg="1"/>
      <p:bldP spid="36" grpId="1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Retransmitting Only Once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ym typeface="Wingdings" pitchFamily="2" charset="2"/>
              </a:rPr>
              <a:t>Key Idea:</a:t>
            </a:r>
            <a:r>
              <a:rPr lang="en-US" dirty="0" smtClean="0">
                <a:sym typeface="Wingdings" pitchFamily="2" charset="2"/>
              </a:rPr>
              <a:t> Retransmit only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when space becomes available.</a:t>
            </a:r>
          </a:p>
          <a:p>
            <a:pPr lvl="1">
              <a:buNone/>
            </a:pPr>
            <a:r>
              <a:rPr lang="en-US" sz="2400" dirty="0" smtClean="0">
                <a:sym typeface="Wingdings" pitchFamily="2" charset="2"/>
              </a:rPr>
              <a:t> Receiver </a:t>
            </a:r>
            <a:r>
              <a:rPr lang="en-US" sz="2400" dirty="0" smtClean="0">
                <a:solidFill>
                  <a:srgbClr val="0000FF"/>
                </a:solidFill>
                <a:sym typeface="Wingdings" pitchFamily="2" charset="2"/>
              </a:rPr>
              <a:t>drops packet</a:t>
            </a:r>
            <a:r>
              <a:rPr lang="en-US" sz="2400" dirty="0" smtClean="0">
                <a:sym typeface="Wingdings" pitchFamily="2" charset="2"/>
              </a:rPr>
              <a:t> if full; </a:t>
            </a:r>
            <a:r>
              <a:rPr lang="en-US" sz="2400" dirty="0" smtClean="0">
                <a:solidFill>
                  <a:srgbClr val="0000FF"/>
                </a:solidFill>
                <a:sym typeface="Wingdings" pitchFamily="2" charset="2"/>
              </a:rPr>
              <a:t>notes</a:t>
            </a:r>
            <a:r>
              <a:rPr lang="en-US" sz="2400" dirty="0" smtClean="0">
                <a:sym typeface="Wingdings" pitchFamily="2" charset="2"/>
              </a:rPr>
              <a:t> which packet it drops</a:t>
            </a:r>
          </a:p>
          <a:p>
            <a:pPr marL="344487" lvl="1" indent="0">
              <a:buNone/>
            </a:pPr>
            <a:r>
              <a:rPr lang="en-US" sz="2400" dirty="0">
                <a:sym typeface="Wingdings" pitchFamily="2" charset="2"/>
              </a:rPr>
              <a:t> When </a:t>
            </a:r>
            <a:r>
              <a:rPr lang="en-US" sz="2400" dirty="0" smtClean="0">
                <a:sym typeface="Wingdings" pitchFamily="2" charset="2"/>
              </a:rPr>
              <a:t>space frees up, receiver </a:t>
            </a:r>
            <a:r>
              <a:rPr lang="en-US" sz="2400" dirty="0" smtClean="0">
                <a:solidFill>
                  <a:srgbClr val="0000FF"/>
                </a:solidFill>
                <a:sym typeface="Wingdings" pitchFamily="2" charset="2"/>
              </a:rPr>
              <a:t>reserves space </a:t>
            </a:r>
            <a:r>
              <a:rPr lang="en-US" sz="2400" dirty="0" smtClean="0">
                <a:sym typeface="Wingdings" pitchFamily="2" charset="2"/>
              </a:rPr>
              <a:t>so</a:t>
            </a:r>
          </a:p>
          <a:p>
            <a:pPr marL="344487" lvl="1" indent="0">
              <a:buNone/>
            </a:pPr>
            <a:r>
              <a:rPr lang="en-US" sz="2400" dirty="0" smtClean="0">
                <a:sym typeface="Wingdings" pitchFamily="2" charset="2"/>
              </a:rPr>
              <a:t>    retransmit is successful</a:t>
            </a:r>
          </a:p>
          <a:p>
            <a:pPr marL="344487" lvl="1" indent="0">
              <a:buNone/>
            </a:pPr>
            <a:r>
              <a:rPr lang="en-US" sz="2400" dirty="0">
                <a:sym typeface="Wingdings" pitchFamily="2" charset="2"/>
              </a:rPr>
              <a:t> Receiver </a:t>
            </a:r>
            <a:r>
              <a:rPr lang="en-US" sz="2400" dirty="0" smtClean="0">
                <a:sym typeface="Wingdings" pitchFamily="2" charset="2"/>
              </a:rPr>
              <a:t>notifies sender to retransmit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114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657600"/>
            <a:ext cx="1905000" cy="2362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Rounded Rectangle 5"/>
          <p:cNvSpPr/>
          <p:nvPr/>
        </p:nvSpPr>
        <p:spPr>
          <a:xfrm rot="5400000">
            <a:off x="1238248" y="5038724"/>
            <a:ext cx="142876" cy="42862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3657600"/>
            <a:ext cx="2971800" cy="2362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" name="Rounded Rectangle 7"/>
          <p:cNvSpPr/>
          <p:nvPr/>
        </p:nvSpPr>
        <p:spPr>
          <a:xfrm rot="5400000">
            <a:off x="1238248" y="5038724"/>
            <a:ext cx="142876" cy="42862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grpSp>
        <p:nvGrpSpPr>
          <p:cNvPr id="9" name="Group 36"/>
          <p:cNvGrpSpPr/>
          <p:nvPr/>
        </p:nvGrpSpPr>
        <p:grpSpPr>
          <a:xfrm rot="16200000">
            <a:off x="5908198" y="4752972"/>
            <a:ext cx="1200152" cy="571504"/>
            <a:chOff x="1371600" y="1676400"/>
            <a:chExt cx="1200152" cy="571504"/>
          </a:xfrm>
        </p:grpSpPr>
        <p:sp>
          <p:nvSpPr>
            <p:cNvPr id="10" name="Rounded Rectangle 9"/>
            <p:cNvSpPr/>
            <p:nvPr/>
          </p:nvSpPr>
          <p:spPr>
            <a:xfrm>
              <a:off x="1371600" y="1676400"/>
              <a:ext cx="285752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676400" y="1676400"/>
              <a:ext cx="285752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1200" y="1676400"/>
              <a:ext cx="285752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286000" y="1676400"/>
              <a:ext cx="285752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 rot="5400000">
            <a:off x="6441598" y="4371972"/>
            <a:ext cx="142876" cy="428628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5" name="Rounded Rectangle 14"/>
          <p:cNvSpPr/>
          <p:nvPr/>
        </p:nvSpPr>
        <p:spPr>
          <a:xfrm rot="5400000">
            <a:off x="6441598" y="4981572"/>
            <a:ext cx="142876" cy="428628"/>
          </a:xfrm>
          <a:prstGeom prst="roundRect">
            <a:avLst/>
          </a:prstGeom>
          <a:solidFill>
            <a:srgbClr val="002060"/>
          </a:solidFill>
          <a:ln>
            <a:solidFill>
              <a:srgbClr val="05004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6" name="Rounded Rectangle 15"/>
          <p:cNvSpPr/>
          <p:nvPr/>
        </p:nvSpPr>
        <p:spPr>
          <a:xfrm rot="5400000">
            <a:off x="6441598" y="5286372"/>
            <a:ext cx="142876" cy="4286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1400" y="5029200"/>
            <a:ext cx="1384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Reassembly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Buffers</a:t>
            </a:r>
            <a:endParaRPr lang="en-US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72803" y="5276848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 rot="5400000">
            <a:off x="6432601" y="4667248"/>
            <a:ext cx="142876" cy="428628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grpSp>
        <p:nvGrpSpPr>
          <p:cNvPr id="20" name="Group 21"/>
          <p:cNvGrpSpPr/>
          <p:nvPr/>
        </p:nvGrpSpPr>
        <p:grpSpPr>
          <a:xfrm rot="16200000">
            <a:off x="6480229" y="4752972"/>
            <a:ext cx="1200152" cy="571504"/>
            <a:chOff x="1371600" y="1676400"/>
            <a:chExt cx="1200152" cy="571504"/>
          </a:xfrm>
        </p:grpSpPr>
        <p:sp>
          <p:nvSpPr>
            <p:cNvPr id="21" name="Rounded Rectangle 20"/>
            <p:cNvSpPr/>
            <p:nvPr/>
          </p:nvSpPr>
          <p:spPr>
            <a:xfrm>
              <a:off x="1371600" y="1676400"/>
              <a:ext cx="285752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676400" y="1676400"/>
              <a:ext cx="285752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981200" y="1676400"/>
              <a:ext cx="285752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286000" y="1676400"/>
              <a:ext cx="285752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 rot="16200000">
            <a:off x="1743076" y="5267324"/>
            <a:ext cx="285752" cy="5715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6" name="Rounded Rectangle 25"/>
          <p:cNvSpPr/>
          <p:nvPr/>
        </p:nvSpPr>
        <p:spPr>
          <a:xfrm rot="16200000">
            <a:off x="1743076" y="4962524"/>
            <a:ext cx="285752" cy="5715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4267200"/>
            <a:ext cx="1278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Retransmit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Buffers</a:t>
            </a:r>
            <a:endParaRPr lang="en-US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 rot="5400000">
            <a:off x="1209671" y="5019671"/>
            <a:ext cx="152400" cy="47625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0600" y="4267200"/>
            <a:ext cx="761747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ahoma"/>
                <a:ea typeface="+mn-ea"/>
                <a:cs typeface="+mn-cs"/>
              </a:rPr>
              <a:t>NACK</a:t>
            </a:r>
            <a:endParaRPr lang="en-US" dirty="0">
              <a:solidFill>
                <a:srgbClr val="FF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16" y="3657600"/>
            <a:ext cx="89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Sender</a:t>
            </a:r>
            <a:endParaRPr lang="en-US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 rot="5400000">
            <a:off x="7000876" y="5295899"/>
            <a:ext cx="142876" cy="428628"/>
          </a:xfrm>
          <a:prstGeom prst="round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2" name="Rounded Rectangle 31"/>
          <p:cNvSpPr/>
          <p:nvPr/>
        </p:nvSpPr>
        <p:spPr>
          <a:xfrm rot="5400000">
            <a:off x="7000876" y="4362449"/>
            <a:ext cx="142876" cy="428628"/>
          </a:xfrm>
          <a:prstGeom prst="roundRect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3" name="Rounded Rectangle 32"/>
          <p:cNvSpPr/>
          <p:nvPr/>
        </p:nvSpPr>
        <p:spPr>
          <a:xfrm rot="5400000">
            <a:off x="7000876" y="4657724"/>
            <a:ext cx="142876" cy="428628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4" name="Rounded Rectangle 33"/>
          <p:cNvSpPr/>
          <p:nvPr/>
        </p:nvSpPr>
        <p:spPr>
          <a:xfrm rot="5400000">
            <a:off x="7000876" y="4667248"/>
            <a:ext cx="142876" cy="428628"/>
          </a:xfrm>
          <a:prstGeom prst="roundRect">
            <a:avLst/>
          </a:prstGeom>
          <a:noFill/>
          <a:ln>
            <a:solidFill>
              <a:srgbClr val="8C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5" name="Rounded Rectangle 34"/>
          <p:cNvSpPr/>
          <p:nvPr/>
        </p:nvSpPr>
        <p:spPr>
          <a:xfrm rot="5400000">
            <a:off x="7000876" y="4981574"/>
            <a:ext cx="142876" cy="428628"/>
          </a:xfrm>
          <a:prstGeom prst="roundRect">
            <a:avLst/>
          </a:prstGeom>
          <a:noFill/>
          <a:ln>
            <a:solidFill>
              <a:srgbClr val="050048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6" name="Rounded Rectangle 35"/>
          <p:cNvSpPr/>
          <p:nvPr/>
        </p:nvSpPr>
        <p:spPr>
          <a:xfrm rot="16200000">
            <a:off x="1166809" y="4962524"/>
            <a:ext cx="285752" cy="5715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7" name="Rounded Rectangle 36"/>
          <p:cNvSpPr/>
          <p:nvPr/>
        </p:nvSpPr>
        <p:spPr>
          <a:xfrm rot="16200000">
            <a:off x="1152528" y="5267324"/>
            <a:ext cx="285752" cy="5715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0" name="Rounded Rectangle 39"/>
          <p:cNvSpPr/>
          <p:nvPr/>
        </p:nvSpPr>
        <p:spPr>
          <a:xfrm rot="5400000">
            <a:off x="4333876" y="3438524"/>
            <a:ext cx="142876" cy="428628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1" name="Rounded Rectangle 40"/>
          <p:cNvSpPr/>
          <p:nvPr/>
        </p:nvSpPr>
        <p:spPr>
          <a:xfrm rot="5400000">
            <a:off x="1819276" y="5038724"/>
            <a:ext cx="142876" cy="42862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15200" y="4675108"/>
            <a:ext cx="11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ahoma"/>
                <a:ea typeface="+mn-ea"/>
                <a:cs typeface="+mn-cs"/>
              </a:rPr>
              <a:t>Reserved</a:t>
            </a:r>
            <a:endParaRPr lang="en-US" dirty="0">
              <a:solidFill>
                <a:srgbClr val="FF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05600" y="3657600"/>
            <a:ext cx="1044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Receiver</a:t>
            </a:r>
            <a:endParaRPr lang="en-US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19800" y="3276600"/>
            <a:ext cx="253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ahoma"/>
                <a:ea typeface="+mn-ea"/>
                <a:cs typeface="+mn-cs"/>
              </a:rPr>
              <a:t>Pending: Node 0 </a:t>
            </a:r>
            <a:r>
              <a:rPr lang="en-US" dirty="0" err="1" smtClean="0">
                <a:solidFill>
                  <a:srgbClr val="FF0000"/>
                </a:solidFill>
                <a:latin typeface="Tahoma"/>
                <a:ea typeface="+mn-ea"/>
                <a:cs typeface="+mn-cs"/>
              </a:rPr>
              <a:t>Req</a:t>
            </a:r>
            <a:r>
              <a:rPr lang="en-US" dirty="0" smtClean="0">
                <a:solidFill>
                  <a:srgbClr val="FF0000"/>
                </a:solidFill>
                <a:latin typeface="Tahoma"/>
                <a:ea typeface="+mn-ea"/>
                <a:cs typeface="+mn-cs"/>
              </a:rPr>
              <a:t> 0</a:t>
            </a:r>
            <a:endParaRPr lang="en-US" dirty="0">
              <a:solidFill>
                <a:srgbClr val="FF0000"/>
              </a:solidFill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735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0.45903 -0.05579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72 -0.05671 L 0.45972 0.04329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2849 0.17847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-0.33681 0.0509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56858 -0.05416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-27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5698 -0.05278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8" grpId="2" animBg="1"/>
      <p:bldP spid="8" grpId="3" animBg="1"/>
      <p:bldP spid="14" grpId="0" animBg="1"/>
      <p:bldP spid="15" grpId="0" animBg="1"/>
      <p:bldP spid="16" grpId="0" animBg="1"/>
      <p:bldP spid="17" grpId="0"/>
      <p:bldP spid="19" grpId="0" animBg="1"/>
      <p:bldP spid="19" grpId="1" animBg="1"/>
      <p:bldP spid="25" grpId="0" animBg="1"/>
      <p:bldP spid="26" grpId="0" animBg="1"/>
      <p:bldP spid="27" grpId="0"/>
      <p:bldP spid="28" grpId="0" animBg="1"/>
      <p:bldP spid="28" grpId="1" animBg="1"/>
      <p:bldP spid="29" grpId="0" animBg="1"/>
      <p:bldP spid="30" grpId="0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7" grpId="0" animBg="1"/>
      <p:bldP spid="40" grpId="0" animBg="1"/>
      <p:bldP spid="41" grpId="0" animBg="1"/>
      <p:bldP spid="41" grpId="1" animBg="1"/>
      <p:bldP spid="42" grpId="0"/>
      <p:bldP spid="43" grpId="0"/>
      <p:bldP spid="44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33400" y="1143000"/>
            <a:ext cx="7620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MSHRs as Reassembly Buffers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115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76400" y="1600200"/>
            <a:ext cx="1676400" cy="2819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Inject/Eject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grpSp>
        <p:nvGrpSpPr>
          <p:cNvPr id="3" name="Group 60"/>
          <p:cNvGrpSpPr/>
          <p:nvPr/>
        </p:nvGrpSpPr>
        <p:grpSpPr>
          <a:xfrm>
            <a:off x="6705600" y="1905000"/>
            <a:ext cx="2133600" cy="1601788"/>
            <a:chOff x="6705600" y="1905000"/>
            <a:chExt cx="1219200" cy="1601788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6705600" y="19050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705600" y="24384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705600" y="29718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705600" y="35052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>
            <a:off x="3352800" y="4114800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3544094" y="4686300"/>
            <a:ext cx="1142206" cy="79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676400" y="5257800"/>
            <a:ext cx="31242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Reassembly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Buffers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grpSp>
        <p:nvGrpSpPr>
          <p:cNvPr id="5" name="Group 75"/>
          <p:cNvGrpSpPr/>
          <p:nvPr/>
        </p:nvGrpSpPr>
        <p:grpSpPr>
          <a:xfrm>
            <a:off x="304800" y="1905000"/>
            <a:ext cx="1371600" cy="1601788"/>
            <a:chOff x="6705600" y="1905000"/>
            <a:chExt cx="1219200" cy="1601788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6705600" y="19050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705600" y="24384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705600" y="29718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705600" y="35052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/>
          <p:cNvCxnSpPr/>
          <p:nvPr/>
        </p:nvCxnSpPr>
        <p:spPr>
          <a:xfrm rot="10800000" flipV="1">
            <a:off x="915194" y="4114800"/>
            <a:ext cx="762000" cy="1588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-36909" y="5067697"/>
            <a:ext cx="1903412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14400" y="4572000"/>
            <a:ext cx="9958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Inject</a:t>
            </a:r>
            <a:endParaRPr lang="en-US" sz="240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124200" y="4572000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Eject</a:t>
            </a:r>
            <a:endParaRPr lang="en-US" sz="240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grpSp>
        <p:nvGrpSpPr>
          <p:cNvPr id="6" name="Group 75"/>
          <p:cNvGrpSpPr/>
          <p:nvPr/>
        </p:nvGrpSpPr>
        <p:grpSpPr>
          <a:xfrm>
            <a:off x="3352800" y="1905000"/>
            <a:ext cx="1066800" cy="1601788"/>
            <a:chOff x="6705600" y="1905000"/>
            <a:chExt cx="1219200" cy="1601788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705600" y="19050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705600" y="24384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6705600" y="29718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705600" y="35052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4419600" y="1600200"/>
            <a:ext cx="2286000" cy="2362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grpSp>
        <p:nvGrpSpPr>
          <p:cNvPr id="7" name="Group 88"/>
          <p:cNvGrpSpPr/>
          <p:nvPr/>
        </p:nvGrpSpPr>
        <p:grpSpPr>
          <a:xfrm>
            <a:off x="4495800" y="1752600"/>
            <a:ext cx="1999343" cy="1905000"/>
            <a:chOff x="642910" y="4286256"/>
            <a:chExt cx="2071702" cy="1500198"/>
          </a:xfrm>
        </p:grpSpPr>
        <p:grpSp>
          <p:nvGrpSpPr>
            <p:cNvPr id="8" name="Group 33"/>
            <p:cNvGrpSpPr/>
            <p:nvPr/>
          </p:nvGrpSpPr>
          <p:grpSpPr>
            <a:xfrm>
              <a:off x="857224" y="4286256"/>
              <a:ext cx="571504" cy="571504"/>
              <a:chOff x="785786" y="4286256"/>
              <a:chExt cx="571504" cy="571504"/>
            </a:xfrm>
          </p:grpSpPr>
          <p:sp>
            <p:nvSpPr>
              <p:cNvPr id="135" name="Rectangle 24"/>
              <p:cNvSpPr/>
              <p:nvPr/>
            </p:nvSpPr>
            <p:spPr>
              <a:xfrm>
                <a:off x="785786" y="4286256"/>
                <a:ext cx="571504" cy="5715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grpSp>
            <p:nvGrpSpPr>
              <p:cNvPr id="9" name="Group 31"/>
              <p:cNvGrpSpPr/>
              <p:nvPr/>
            </p:nvGrpSpPr>
            <p:grpSpPr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2470645" y="3951797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2470645" y="4901598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16200000" flipH="1">
                  <a:off x="2359674" y="4281126"/>
                  <a:ext cx="949801" cy="2911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5400000" flipH="1" flipV="1">
                  <a:off x="2359674" y="4281126"/>
                  <a:ext cx="949801" cy="2911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2980146" y="3951797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2980146" y="4901598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34"/>
            <p:cNvGrpSpPr/>
            <p:nvPr/>
          </p:nvGrpSpPr>
          <p:grpSpPr>
            <a:xfrm>
              <a:off x="1928794" y="4286256"/>
              <a:ext cx="571504" cy="571504"/>
              <a:chOff x="785786" y="4286256"/>
              <a:chExt cx="571504" cy="571504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785786" y="4286256"/>
                <a:ext cx="571504" cy="5715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grpSp>
            <p:nvGrpSpPr>
              <p:cNvPr id="11" name="Group 31"/>
              <p:cNvGrpSpPr/>
              <p:nvPr/>
            </p:nvGrpSpPr>
            <p:grpSpPr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2470645" y="3951797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2470645" y="4901598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16200000" flipH="1">
                  <a:off x="2359674" y="4281126"/>
                  <a:ext cx="949801" cy="2911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40"/>
                <p:cNvCxnSpPr/>
                <p:nvPr/>
              </p:nvCxnSpPr>
              <p:spPr>
                <a:xfrm rot="5400000" flipH="1" flipV="1">
                  <a:off x="2359674" y="4281126"/>
                  <a:ext cx="949801" cy="2911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2980146" y="3951797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980146" y="4901598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43"/>
            <p:cNvGrpSpPr/>
            <p:nvPr/>
          </p:nvGrpSpPr>
          <p:grpSpPr>
            <a:xfrm>
              <a:off x="857224" y="5214950"/>
              <a:ext cx="571504" cy="571504"/>
              <a:chOff x="785786" y="4286256"/>
              <a:chExt cx="571504" cy="571504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785786" y="4286256"/>
                <a:ext cx="571504" cy="5715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grpSp>
            <p:nvGrpSpPr>
              <p:cNvPr id="13" name="Group 31"/>
              <p:cNvGrpSpPr/>
              <p:nvPr/>
            </p:nvGrpSpPr>
            <p:grpSpPr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2470645" y="3951797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2470645" y="4901598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2359674" y="4281126"/>
                  <a:ext cx="949801" cy="2911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2359674" y="4281126"/>
                  <a:ext cx="949801" cy="2911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2980146" y="3951797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2980146" y="4901598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Group 52"/>
            <p:cNvGrpSpPr/>
            <p:nvPr/>
          </p:nvGrpSpPr>
          <p:grpSpPr>
            <a:xfrm>
              <a:off x="1928794" y="5214950"/>
              <a:ext cx="571504" cy="571504"/>
              <a:chOff x="785786" y="4286256"/>
              <a:chExt cx="571504" cy="571504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785786" y="4286256"/>
                <a:ext cx="571504" cy="5715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grpSp>
            <p:nvGrpSpPr>
              <p:cNvPr id="15" name="Group 31"/>
              <p:cNvGrpSpPr/>
              <p:nvPr/>
            </p:nvGrpSpPr>
            <p:grpSpPr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470645" y="3951797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2470645" y="4901598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6200000" flipH="1">
                  <a:off x="2359674" y="4281126"/>
                  <a:ext cx="949801" cy="2911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2359674" y="4281126"/>
                  <a:ext cx="949801" cy="2911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2980146" y="3951797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2980146" y="4901598"/>
                  <a:ext cx="218358" cy="16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" name="Group 70"/>
            <p:cNvGrpSpPr/>
            <p:nvPr/>
          </p:nvGrpSpPr>
          <p:grpSpPr>
            <a:xfrm>
              <a:off x="1423794" y="4714719"/>
              <a:ext cx="504995" cy="660095"/>
              <a:chOff x="1478449" y="4786322"/>
              <a:chExt cx="310519" cy="405897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>
                <a:off x="1478449" y="4786322"/>
                <a:ext cx="93156" cy="69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1478449" y="5191526"/>
                <a:ext cx="93156" cy="69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1431106" y="4926820"/>
                <a:ext cx="405204" cy="1242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1431106" y="4926820"/>
                <a:ext cx="405204" cy="1242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1695812" y="4786322"/>
                <a:ext cx="93156" cy="69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1695812" y="5191526"/>
                <a:ext cx="93156" cy="69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5" name="Straight Connector 94"/>
            <p:cNvCxnSpPr/>
            <p:nvPr/>
          </p:nvCxnSpPr>
          <p:spPr>
            <a:xfrm>
              <a:off x="1428728" y="4429132"/>
              <a:ext cx="500066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428728" y="5643578"/>
              <a:ext cx="500066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642910" y="4429132"/>
              <a:ext cx="21431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2910" y="4714884"/>
              <a:ext cx="21431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2910" y="5357826"/>
              <a:ext cx="21431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2910" y="5643578"/>
              <a:ext cx="21431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2500298" y="4429132"/>
              <a:ext cx="21431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500298" y="4714884"/>
              <a:ext cx="21431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500298" y="5357826"/>
              <a:ext cx="21431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500298" y="5643578"/>
              <a:ext cx="21431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/>
          <p:cNvSpPr/>
          <p:nvPr/>
        </p:nvSpPr>
        <p:spPr>
          <a:xfrm>
            <a:off x="1676400" y="5257800"/>
            <a:ext cx="31242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Miss Buffers (MSHRs)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1219200" y="5029200"/>
            <a:ext cx="4114800" cy="1295400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152400" y="2057400"/>
            <a:ext cx="8839200" cy="228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81000" y="22098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Wingdings" pitchFamily="2" charset="2"/>
                <a:ea typeface="+mn-ea"/>
                <a:cs typeface="+mn-cs"/>
              </a:rPr>
              <a:t>C </a:t>
            </a:r>
            <a:r>
              <a:rPr lang="en-US" sz="4000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Using miss buffers for 	reassembly makes this a</a:t>
            </a:r>
            <a:endParaRPr lang="en-US" sz="2800" dirty="0" smtClean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Tahoma"/>
                <a:ea typeface="+mn-ea"/>
                <a:cs typeface="+mn-cs"/>
              </a:rPr>
              <a:t>	truly </a:t>
            </a:r>
            <a:r>
              <a:rPr lang="en-US" sz="4000" b="1" dirty="0" err="1" smtClean="0">
                <a:solidFill>
                  <a:srgbClr val="C00000"/>
                </a:solidFill>
                <a:latin typeface="Tahoma"/>
                <a:ea typeface="+mn-ea"/>
                <a:cs typeface="+mn-cs"/>
              </a:rPr>
              <a:t>bufferless</a:t>
            </a:r>
            <a:r>
              <a:rPr lang="en-US" sz="4000" b="1" dirty="0" smtClean="0">
                <a:solidFill>
                  <a:srgbClr val="C00000"/>
                </a:solidFill>
                <a:latin typeface="Tahoma"/>
                <a:ea typeface="+mn-ea"/>
                <a:cs typeface="+mn-cs"/>
              </a:rPr>
              <a:t> network.</a:t>
            </a:r>
          </a:p>
        </p:txBody>
      </p:sp>
    </p:spTree>
    <p:extLst>
      <p:ext uri="{BB962C8B-B14F-4D97-AF65-F5344CB8AC3E}">
        <p14:creationId xmlns:p14="http://schemas.microsoft.com/office/powerpoint/2010/main" xmlns="" val="302726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5" grpId="0" animBg="1"/>
      <p:bldP spid="86" grpId="0" animBg="1"/>
      <p:bldP spid="87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609600" y="1219200"/>
            <a:ext cx="7620000" cy="365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grpSp>
        <p:nvGrpSpPr>
          <p:cNvPr id="3" name="Group 128"/>
          <p:cNvGrpSpPr/>
          <p:nvPr/>
        </p:nvGrpSpPr>
        <p:grpSpPr>
          <a:xfrm>
            <a:off x="5029200" y="1600200"/>
            <a:ext cx="1676400" cy="2819400"/>
            <a:chOff x="3352800" y="1524000"/>
            <a:chExt cx="1676400" cy="2819400"/>
          </a:xfrm>
        </p:grpSpPr>
        <p:sp>
          <p:nvSpPr>
            <p:cNvPr id="106" name="Rectangle 105"/>
            <p:cNvSpPr/>
            <p:nvPr/>
          </p:nvSpPr>
          <p:spPr>
            <a:xfrm>
              <a:off x="3352800" y="1524000"/>
              <a:ext cx="1676400" cy="2819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3429000" y="1828800"/>
              <a:ext cx="381000" cy="1588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429000" y="4038600"/>
              <a:ext cx="381000" cy="1588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4495800" y="1828800"/>
              <a:ext cx="381000" cy="1588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4495800" y="4038600"/>
              <a:ext cx="381000" cy="1588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6200000" flipH="1">
              <a:off x="3048000" y="2590800"/>
              <a:ext cx="2209800" cy="685800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3048000" y="2590800"/>
              <a:ext cx="2209800" cy="685800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grpSp>
        <p:nvGrpSpPr>
          <p:cNvPr id="5" name="Group 148"/>
          <p:cNvGrpSpPr/>
          <p:nvPr/>
        </p:nvGrpSpPr>
        <p:grpSpPr>
          <a:xfrm>
            <a:off x="6705600" y="1905000"/>
            <a:ext cx="2133600" cy="1601788"/>
            <a:chOff x="6705600" y="1905000"/>
            <a:chExt cx="1219200" cy="1601788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6705600" y="19050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6705600" y="24384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705600" y="29718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6705600" y="35052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/>
          <p:cNvCxnSpPr/>
          <p:nvPr/>
        </p:nvCxnSpPr>
        <p:spPr>
          <a:xfrm>
            <a:off x="6705600" y="4114800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>
            <a:off x="6896894" y="4686300"/>
            <a:ext cx="1142206" cy="79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9"/>
          <p:cNvGrpSpPr/>
          <p:nvPr/>
        </p:nvGrpSpPr>
        <p:grpSpPr>
          <a:xfrm>
            <a:off x="304800" y="1905000"/>
            <a:ext cx="1371600" cy="1601788"/>
            <a:chOff x="6705600" y="1905000"/>
            <a:chExt cx="1219200" cy="1601788"/>
          </a:xfrm>
        </p:grpSpPr>
        <p:cxnSp>
          <p:nvCxnSpPr>
            <p:cNvPr id="151" name="Straight Connector 150"/>
            <p:cNvCxnSpPr/>
            <p:nvPr/>
          </p:nvCxnSpPr>
          <p:spPr>
            <a:xfrm>
              <a:off x="6705600" y="19050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6705600" y="24384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6705600" y="29718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6705600" y="35052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5" name="Straight Connector 154"/>
          <p:cNvCxnSpPr/>
          <p:nvPr/>
        </p:nvCxnSpPr>
        <p:spPr>
          <a:xfrm rot="10800000" flipV="1">
            <a:off x="915194" y="4114800"/>
            <a:ext cx="762000" cy="1588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>
            <a:off x="-75009" y="5105797"/>
            <a:ext cx="1979612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914400" y="4800600"/>
            <a:ext cx="9958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Inject</a:t>
            </a:r>
            <a:endParaRPr lang="en-US" sz="240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676400" y="1600200"/>
            <a:ext cx="2667000" cy="2819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Deflection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Routing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Logic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334000" y="1219200"/>
            <a:ext cx="1068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Crossbar</a:t>
            </a:r>
            <a:endParaRPr lang="en-US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 smtClean="0"/>
              <a:t>CHIPPER</a:t>
            </a:r>
            <a:r>
              <a:rPr lang="en-US" sz="2800" dirty="0" smtClean="0"/>
              <a:t>:</a:t>
            </a:r>
            <a:r>
              <a:rPr lang="en-US" sz="2600" dirty="0" smtClean="0"/>
              <a:t> </a:t>
            </a:r>
            <a:r>
              <a:rPr lang="en-US" sz="2600" b="1" u="sng" dirty="0" smtClean="0"/>
              <a:t>Ch</a:t>
            </a:r>
            <a:r>
              <a:rPr lang="en-US" sz="2600" dirty="0" smtClean="0"/>
              <a:t>eap </a:t>
            </a:r>
            <a:r>
              <a:rPr lang="en-US" sz="2600" b="1" u="sng" dirty="0" smtClean="0"/>
              <a:t>I</a:t>
            </a:r>
            <a:r>
              <a:rPr lang="en-US" sz="2600" dirty="0" smtClean="0"/>
              <a:t>nterconnect </a:t>
            </a:r>
            <a:r>
              <a:rPr lang="en-US" sz="2600" b="1" u="sng" dirty="0" smtClean="0"/>
              <a:t>P</a:t>
            </a:r>
            <a:r>
              <a:rPr lang="en-US" sz="2600" dirty="0" smtClean="0"/>
              <a:t>artially-</a:t>
            </a:r>
            <a:r>
              <a:rPr lang="en-US" sz="2600" b="1" u="sng" dirty="0" smtClean="0"/>
              <a:t>Pe</a:t>
            </a:r>
            <a:r>
              <a:rPr lang="en-US" sz="2600" dirty="0" smtClean="0"/>
              <a:t>rmuting </a:t>
            </a:r>
            <a:r>
              <a:rPr lang="en-US" sz="2600" b="1" u="sng" dirty="0" smtClean="0"/>
              <a:t>R</a:t>
            </a:r>
            <a:r>
              <a:rPr lang="en-US" sz="2600" dirty="0" smtClean="0"/>
              <a:t>outer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116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4648200" y="5257800"/>
            <a:ext cx="31242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Reassembly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Buffers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grpSp>
        <p:nvGrpSpPr>
          <p:cNvPr id="7" name="Group 121"/>
          <p:cNvGrpSpPr/>
          <p:nvPr/>
        </p:nvGrpSpPr>
        <p:grpSpPr>
          <a:xfrm>
            <a:off x="4343400" y="1905000"/>
            <a:ext cx="685800" cy="2211388"/>
            <a:chOff x="1066800" y="1828800"/>
            <a:chExt cx="1600200" cy="2211388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1066800" y="1828800"/>
              <a:ext cx="1600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066800" y="2362200"/>
              <a:ext cx="1600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066800" y="2895600"/>
              <a:ext cx="1600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066800" y="3429000"/>
              <a:ext cx="1600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066800" y="4038600"/>
              <a:ext cx="1600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TextBox 162"/>
          <p:cNvSpPr txBox="1"/>
          <p:nvPr/>
        </p:nvSpPr>
        <p:spPr>
          <a:xfrm>
            <a:off x="6477000" y="4800600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Eject</a:t>
            </a:r>
            <a:endParaRPr lang="en-US" sz="240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828800" y="762000"/>
            <a:ext cx="517058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ahoma"/>
                <a:ea typeface="+mn-ea"/>
                <a:cs typeface="+mn-cs"/>
              </a:rPr>
              <a:t>Baseline </a:t>
            </a:r>
            <a:r>
              <a:rPr lang="en-US" sz="2400" dirty="0" err="1" smtClean="0">
                <a:solidFill>
                  <a:srgbClr val="FF0000"/>
                </a:solidFill>
                <a:latin typeface="Tahoma"/>
                <a:ea typeface="+mn-ea"/>
                <a:cs typeface="+mn-cs"/>
              </a:rPr>
              <a:t>Bufferless</a:t>
            </a:r>
            <a:r>
              <a:rPr lang="en-US" sz="2400" dirty="0" smtClean="0">
                <a:solidFill>
                  <a:srgbClr val="FF0000"/>
                </a:solidFill>
                <a:latin typeface="Tahoma"/>
                <a:ea typeface="+mn-ea"/>
                <a:cs typeface="+mn-cs"/>
              </a:rPr>
              <a:t> Deflection Router</a:t>
            </a:r>
            <a:endParaRPr lang="en-US" sz="2400" dirty="0">
              <a:solidFill>
                <a:srgbClr val="FF0000"/>
              </a:solidFill>
              <a:latin typeface="Tahoma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826173" y="2286000"/>
            <a:ext cx="2364827" cy="1447800"/>
            <a:chOff x="152400" y="1752600"/>
            <a:chExt cx="6858000" cy="2209800"/>
          </a:xfrm>
        </p:grpSpPr>
        <p:sp>
          <p:nvSpPr>
            <p:cNvPr id="41" name="Rounded Rectangle 40"/>
            <p:cNvSpPr/>
            <p:nvPr/>
          </p:nvSpPr>
          <p:spPr>
            <a:xfrm>
              <a:off x="152400" y="1752600"/>
              <a:ext cx="6858000" cy="2209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grpSp>
          <p:nvGrpSpPr>
            <p:cNvPr id="42" name="Group 121"/>
            <p:cNvGrpSpPr/>
            <p:nvPr/>
          </p:nvGrpSpPr>
          <p:grpSpPr>
            <a:xfrm>
              <a:off x="304800" y="2330450"/>
              <a:ext cx="6400800" cy="1454150"/>
              <a:chOff x="304800" y="2330450"/>
              <a:chExt cx="6400800" cy="1454150"/>
            </a:xfrm>
          </p:grpSpPr>
          <p:grpSp>
            <p:nvGrpSpPr>
              <p:cNvPr id="43" name="Group 81"/>
              <p:cNvGrpSpPr/>
              <p:nvPr/>
            </p:nvGrpSpPr>
            <p:grpSpPr>
              <a:xfrm>
                <a:off x="304800" y="2362200"/>
                <a:ext cx="3566159" cy="1371600"/>
                <a:chOff x="1433372" y="2438400"/>
                <a:chExt cx="6352468" cy="2443257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2044186" y="2438400"/>
                  <a:ext cx="977303" cy="85514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srgbClr val="000000"/>
                    </a:solidFill>
                    <a:latin typeface="Tahoma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2044186" y="4026517"/>
                  <a:ext cx="977303" cy="85514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srgbClr val="000000"/>
                    </a:solidFill>
                    <a:latin typeface="Tahoma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120955" y="2438400"/>
                  <a:ext cx="977303" cy="85514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srgbClr val="000000"/>
                    </a:solidFill>
                    <a:latin typeface="Tahoma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4120955" y="4026517"/>
                  <a:ext cx="977303" cy="85514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srgbClr val="000000"/>
                    </a:solidFill>
                    <a:latin typeface="Tahoma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97723" y="2438400"/>
                  <a:ext cx="977303" cy="85514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srgbClr val="000000"/>
                    </a:solidFill>
                    <a:latin typeface="Tahoma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6197723" y="4026517"/>
                  <a:ext cx="977303" cy="85514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srgbClr val="000000"/>
                    </a:solidFill>
                    <a:latin typeface="Tahoma"/>
                  </a:endParaRPr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021489" y="2560563"/>
                  <a:ext cx="1099466" cy="27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3021489" y="3171377"/>
                  <a:ext cx="1099466" cy="97730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V="1">
                  <a:off x="3021489" y="3171377"/>
                  <a:ext cx="1099466" cy="97730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3021489" y="4759494"/>
                  <a:ext cx="1099466" cy="27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5098257" y="2560563"/>
                  <a:ext cx="1099466" cy="27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5098257" y="3171377"/>
                  <a:ext cx="1099466" cy="97730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V="1">
                  <a:off x="5098257" y="3171377"/>
                  <a:ext cx="1099466" cy="97730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098257" y="4759494"/>
                  <a:ext cx="1099466" cy="27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1433372" y="2560563"/>
                  <a:ext cx="610814" cy="27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433372" y="3171377"/>
                  <a:ext cx="610814" cy="27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433372" y="4148680"/>
                  <a:ext cx="610814" cy="27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433372" y="4759494"/>
                  <a:ext cx="610814" cy="27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7175026" y="2560563"/>
                  <a:ext cx="610814" cy="27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7175026" y="3171377"/>
                  <a:ext cx="610814" cy="27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7175026" y="4148680"/>
                  <a:ext cx="610814" cy="27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7175026" y="4759494"/>
                  <a:ext cx="610814" cy="27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ectangle 43"/>
              <p:cNvSpPr/>
              <p:nvPr/>
            </p:nvSpPr>
            <p:spPr>
              <a:xfrm>
                <a:off x="4267200" y="2330450"/>
                <a:ext cx="533400" cy="2286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876800" y="2667000"/>
                <a:ext cx="533400" cy="2286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562600" y="3213100"/>
                <a:ext cx="533400" cy="2286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172200" y="3556000"/>
                <a:ext cx="533400" cy="2286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3810000" y="2432050"/>
                <a:ext cx="4572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810000" y="2774950"/>
                <a:ext cx="10668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835400" y="3330576"/>
                <a:ext cx="17272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3810000" y="3667125"/>
                <a:ext cx="23622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16200000" flipH="1">
                <a:off x="4780359" y="2570559"/>
                <a:ext cx="114300" cy="78581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rot="16200000" flipH="1">
                <a:off x="5334000" y="2971800"/>
                <a:ext cx="304800" cy="1524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rot="16200000" flipH="1">
                <a:off x="6061472" y="3470671"/>
                <a:ext cx="142875" cy="78581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TextBox 80"/>
          <p:cNvSpPr txBox="1"/>
          <p:nvPr/>
        </p:nvSpPr>
        <p:spPr>
          <a:xfrm>
            <a:off x="228600" y="4267200"/>
            <a:ext cx="4146719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ahoma"/>
                <a:ea typeface="+mn-ea"/>
                <a:cs typeface="+mn-cs"/>
              </a:rPr>
              <a:t>Large buffers for worst case</a:t>
            </a:r>
            <a:endParaRPr lang="en-US" sz="2400" dirty="0">
              <a:solidFill>
                <a:srgbClr val="FF0000"/>
              </a:solidFill>
              <a:latin typeface="Tahoma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rgbClr val="FF0000"/>
              </a:solidFill>
              <a:latin typeface="Tahoma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0"/>
              <a:buChar char="à"/>
            </a:pPr>
            <a:r>
              <a:rPr lang="en-US" sz="2400" b="1" dirty="0" smtClean="0">
                <a:solidFill>
                  <a:srgbClr val="FF0000"/>
                </a:solidFill>
                <a:latin typeface="Tahoma"/>
                <a:ea typeface="+mn-ea"/>
                <a:cs typeface="+mn-cs"/>
                <a:sym typeface="Wingdings"/>
              </a:rPr>
              <a:t>Retransmit-Once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ahoma"/>
                <a:ea typeface="+mn-ea"/>
                <a:cs typeface="+mn-cs"/>
                <a:sym typeface="Wingdings"/>
              </a:rPr>
              <a:t></a:t>
            </a:r>
            <a:r>
              <a:rPr lang="en-US" sz="2400" b="1" dirty="0" smtClean="0">
                <a:solidFill>
                  <a:srgbClr val="FF0000"/>
                </a:solidFill>
                <a:latin typeface="Tahoma"/>
                <a:ea typeface="+mn-ea"/>
                <a:cs typeface="+mn-cs"/>
                <a:sym typeface="Wingdings"/>
              </a:rPr>
              <a:t>Cache buffers</a:t>
            </a:r>
            <a:endParaRPr lang="en-US" sz="2400" b="1" dirty="0" smtClean="0">
              <a:solidFill>
                <a:srgbClr val="FF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953000" y="1447800"/>
            <a:ext cx="4495800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ahoma"/>
                <a:ea typeface="+mn-ea"/>
                <a:cs typeface="+mn-cs"/>
              </a:rPr>
              <a:t>Long critical path: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ahoma"/>
                <a:ea typeface="+mn-ea"/>
                <a:cs typeface="+mn-cs"/>
              </a:rPr>
              <a:t>  1. Sort by 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ahoma"/>
                <a:ea typeface="+mn-ea"/>
                <a:cs typeface="+mn-cs"/>
              </a:rPr>
              <a:t>  2. Allocate ports sequentially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0000"/>
              </a:solidFill>
              <a:latin typeface="Tahoma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0"/>
              <a:buChar char="à"/>
            </a:pPr>
            <a:r>
              <a:rPr lang="en-US" sz="2400" b="1" dirty="0" smtClean="0">
                <a:solidFill>
                  <a:srgbClr val="FF0000"/>
                </a:solidFill>
                <a:latin typeface="Tahoma"/>
                <a:ea typeface="+mn-ea"/>
                <a:cs typeface="+mn-cs"/>
                <a:sym typeface="Wingdings"/>
              </a:rPr>
              <a:t>Golden Packet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ahoma"/>
                <a:ea typeface="+mn-ea"/>
                <a:cs typeface="+mn-cs"/>
                <a:sym typeface="Wingdings"/>
              </a:rPr>
              <a:t> </a:t>
            </a:r>
            <a:r>
              <a:rPr lang="en-US" sz="2400" b="1" dirty="0" smtClean="0">
                <a:solidFill>
                  <a:srgbClr val="FF0000"/>
                </a:solidFill>
                <a:latin typeface="Tahoma"/>
                <a:ea typeface="+mn-ea"/>
                <a:cs typeface="+mn-cs"/>
                <a:sym typeface="Wingdings"/>
              </a:rPr>
              <a:t>Permutation Network</a:t>
            </a:r>
            <a:endParaRPr lang="en-US" sz="2400" b="1" dirty="0" smtClean="0">
              <a:solidFill>
                <a:srgbClr val="FF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295400" y="1295400"/>
            <a:ext cx="3352800" cy="3429000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495800" y="4876800"/>
            <a:ext cx="3429000" cy="1524000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058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33400" y="1143000"/>
            <a:ext cx="7620000" cy="3429000"/>
          </a:xfrm>
          <a:prstGeom prst="rect">
            <a:avLst/>
          </a:prstGeom>
          <a:solidFill>
            <a:srgbClr val="D9D9D9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cs typeface="Arial" charset="0"/>
            </a:endParaRPr>
          </a:p>
        </p:txBody>
      </p:sp>
      <p:sp>
        <p:nvSpPr>
          <p:cNvPr id="1218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>
                <a:latin typeface="Garamond" charset="0"/>
              </a:rPr>
              <a:t>CHIPPER</a:t>
            </a:r>
            <a:r>
              <a:rPr lang="en-US" sz="3600">
                <a:latin typeface="Garamond" charset="0"/>
              </a:rPr>
              <a:t>: </a:t>
            </a:r>
            <a:r>
              <a:rPr lang="en-US" sz="2600" b="1" u="sng">
                <a:latin typeface="Garamond" charset="0"/>
              </a:rPr>
              <a:t>Ch</a:t>
            </a:r>
            <a:r>
              <a:rPr lang="en-US" sz="2600">
                <a:latin typeface="Garamond" charset="0"/>
              </a:rPr>
              <a:t>eap </a:t>
            </a:r>
            <a:r>
              <a:rPr lang="en-US" sz="2600" b="1" u="sng">
                <a:latin typeface="Garamond" charset="0"/>
              </a:rPr>
              <a:t>I</a:t>
            </a:r>
            <a:r>
              <a:rPr lang="en-US" sz="2600">
                <a:latin typeface="Garamond" charset="0"/>
              </a:rPr>
              <a:t>nterconnect </a:t>
            </a:r>
            <a:r>
              <a:rPr lang="en-US" sz="2600" b="1" u="sng">
                <a:latin typeface="Garamond" charset="0"/>
              </a:rPr>
              <a:t>P</a:t>
            </a:r>
            <a:r>
              <a:rPr lang="en-US" sz="2600">
                <a:latin typeface="Garamond" charset="0"/>
              </a:rPr>
              <a:t>artially-</a:t>
            </a:r>
            <a:r>
              <a:rPr lang="en-US" sz="2600" b="1" u="sng">
                <a:latin typeface="Garamond" charset="0"/>
              </a:rPr>
              <a:t>Pe</a:t>
            </a:r>
            <a:r>
              <a:rPr lang="en-US" sz="2600">
                <a:latin typeface="Garamond" charset="0"/>
              </a:rPr>
              <a:t>rmuting </a:t>
            </a:r>
            <a:r>
              <a:rPr lang="en-US" sz="2600" b="1" u="sng">
                <a:latin typeface="Garamond" charset="0"/>
              </a:rPr>
              <a:t>R</a:t>
            </a:r>
            <a:r>
              <a:rPr lang="en-US" sz="2600">
                <a:latin typeface="Garamond" charset="0"/>
              </a:rPr>
              <a:t>outer</a:t>
            </a: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A8A6BE4-6FF8-9140-BF84-0866C10B9405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117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676400" y="1600200"/>
            <a:ext cx="1676400" cy="28194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Inject/Eject</a:t>
            </a:r>
          </a:p>
        </p:txBody>
      </p:sp>
      <p:grpSp>
        <p:nvGrpSpPr>
          <p:cNvPr id="121862" name="Group 60"/>
          <p:cNvGrpSpPr>
            <a:grpSpLocks/>
          </p:cNvGrpSpPr>
          <p:nvPr/>
        </p:nvGrpSpPr>
        <p:grpSpPr bwMode="auto">
          <a:xfrm>
            <a:off x="6705600" y="1905000"/>
            <a:ext cx="2133600" cy="1601788"/>
            <a:chOff x="6705600" y="1905000"/>
            <a:chExt cx="1219200" cy="1601788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6705600" y="19050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705600" y="24384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705600" y="29718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705600" y="35052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>
            <a:off x="3352800" y="4114800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3544888" y="4686300"/>
            <a:ext cx="1141412" cy="158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1676400" y="5257800"/>
            <a:ext cx="3124200" cy="9144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Miss Buffers (MSHRs)</a:t>
            </a:r>
          </a:p>
        </p:txBody>
      </p:sp>
      <p:grpSp>
        <p:nvGrpSpPr>
          <p:cNvPr id="121866" name="Group 75"/>
          <p:cNvGrpSpPr>
            <a:grpSpLocks/>
          </p:cNvGrpSpPr>
          <p:nvPr/>
        </p:nvGrpSpPr>
        <p:grpSpPr bwMode="auto">
          <a:xfrm>
            <a:off x="304800" y="1905000"/>
            <a:ext cx="1371600" cy="1601788"/>
            <a:chOff x="6705600" y="1905000"/>
            <a:chExt cx="1219200" cy="1601788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6705600" y="19050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705600" y="24384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705600" y="29718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705600" y="35052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/>
          <p:cNvCxnSpPr/>
          <p:nvPr/>
        </p:nvCxnSpPr>
        <p:spPr>
          <a:xfrm rot="10800000" flipV="1">
            <a:off x="915988" y="4114800"/>
            <a:ext cx="762000" cy="1588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-36512" y="5067300"/>
            <a:ext cx="190341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14400" y="4572000"/>
            <a:ext cx="995363" cy="4778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Inject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124200" y="4572000"/>
            <a:ext cx="8509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Eject</a:t>
            </a:r>
          </a:p>
        </p:txBody>
      </p:sp>
      <p:grpSp>
        <p:nvGrpSpPr>
          <p:cNvPr id="121871" name="Group 75"/>
          <p:cNvGrpSpPr>
            <a:grpSpLocks/>
          </p:cNvGrpSpPr>
          <p:nvPr/>
        </p:nvGrpSpPr>
        <p:grpSpPr bwMode="auto">
          <a:xfrm>
            <a:off x="3352800" y="1905000"/>
            <a:ext cx="1066800" cy="1601788"/>
            <a:chOff x="6705600" y="1905000"/>
            <a:chExt cx="1219200" cy="1601788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705600" y="19050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705600" y="24384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6705600" y="29718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705600" y="35052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4419600" y="1600200"/>
            <a:ext cx="2286000" cy="23622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smtClean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21873" name="Group 88"/>
          <p:cNvGrpSpPr>
            <a:grpSpLocks/>
          </p:cNvGrpSpPr>
          <p:nvPr/>
        </p:nvGrpSpPr>
        <p:grpSpPr bwMode="auto">
          <a:xfrm>
            <a:off x="4495800" y="1752600"/>
            <a:ext cx="1998663" cy="1905000"/>
            <a:chOff x="642910" y="4286256"/>
            <a:chExt cx="2071702" cy="1500198"/>
          </a:xfrm>
        </p:grpSpPr>
        <p:grpSp>
          <p:nvGrpSpPr>
            <p:cNvPr id="121874" name="Group 33"/>
            <p:cNvGrpSpPr>
              <a:grpSpLocks/>
            </p:cNvGrpSpPr>
            <p:nvPr/>
          </p:nvGrpSpPr>
          <p:grpSpPr bwMode="auto">
            <a:xfrm>
              <a:off x="857224" y="4286256"/>
              <a:ext cx="571504" cy="571504"/>
              <a:chOff x="785786" y="4286256"/>
              <a:chExt cx="571504" cy="571504"/>
            </a:xfrm>
          </p:grpSpPr>
          <p:sp>
            <p:nvSpPr>
              <p:cNvPr id="135" name="Rectangle 24"/>
              <p:cNvSpPr/>
              <p:nvPr/>
            </p:nvSpPr>
            <p:spPr>
              <a:xfrm>
                <a:off x="785389" y="4286256"/>
                <a:ext cx="572639" cy="5713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21920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2470373" y="3950417"/>
                  <a:ext cx="219853" cy="292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2470373" y="4899633"/>
                  <a:ext cx="219853" cy="292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16200000" flipH="1">
                  <a:off x="2360261" y="4280382"/>
                  <a:ext cx="949216" cy="28928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5400000" flipH="1" flipV="1">
                  <a:off x="2360261" y="4280382"/>
                  <a:ext cx="949216" cy="28928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2979509" y="3950417"/>
                  <a:ext cx="219853" cy="292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2979509" y="4899633"/>
                  <a:ext cx="219853" cy="292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1875" name="Group 34"/>
            <p:cNvGrpSpPr>
              <a:grpSpLocks/>
            </p:cNvGrpSpPr>
            <p:nvPr/>
          </p:nvGrpSpPr>
          <p:grpSpPr bwMode="auto">
            <a:xfrm>
              <a:off x="1928794" y="4286256"/>
              <a:ext cx="571504" cy="571504"/>
              <a:chOff x="785786" y="4286256"/>
              <a:chExt cx="571504" cy="571504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785049" y="4286256"/>
                <a:ext cx="572639" cy="5713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21912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2469574" y="3950417"/>
                  <a:ext cx="219855" cy="292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2469574" y="4899633"/>
                  <a:ext cx="219855" cy="292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16200000" flipH="1">
                  <a:off x="2359461" y="4280384"/>
                  <a:ext cx="949216" cy="28928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40"/>
                <p:cNvCxnSpPr/>
                <p:nvPr/>
              </p:nvCxnSpPr>
              <p:spPr>
                <a:xfrm rot="5400000" flipH="1" flipV="1">
                  <a:off x="2359461" y="4280384"/>
                  <a:ext cx="949216" cy="28928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2978709" y="3950417"/>
                  <a:ext cx="219855" cy="292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978709" y="4899633"/>
                  <a:ext cx="219855" cy="292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1876" name="Group 43"/>
            <p:cNvGrpSpPr>
              <a:grpSpLocks/>
            </p:cNvGrpSpPr>
            <p:nvPr/>
          </p:nvGrpSpPr>
          <p:grpSpPr bwMode="auto">
            <a:xfrm>
              <a:off x="857224" y="5214950"/>
              <a:ext cx="571504" cy="571504"/>
              <a:chOff x="785786" y="4286256"/>
              <a:chExt cx="571504" cy="571504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785389" y="4286435"/>
                <a:ext cx="572639" cy="57132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21904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2470373" y="3950834"/>
                  <a:ext cx="219853" cy="293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2470373" y="4900050"/>
                  <a:ext cx="219853" cy="293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2360261" y="4280799"/>
                  <a:ext cx="949216" cy="28928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2360261" y="4280799"/>
                  <a:ext cx="949216" cy="28928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2979509" y="3950834"/>
                  <a:ext cx="219853" cy="293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2979509" y="4900050"/>
                  <a:ext cx="219853" cy="293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1877" name="Group 52"/>
            <p:cNvGrpSpPr>
              <a:grpSpLocks/>
            </p:cNvGrpSpPr>
            <p:nvPr/>
          </p:nvGrpSpPr>
          <p:grpSpPr bwMode="auto">
            <a:xfrm>
              <a:off x="1928794" y="5214950"/>
              <a:ext cx="571504" cy="571504"/>
              <a:chOff x="785786" y="4286256"/>
              <a:chExt cx="571504" cy="571504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785049" y="4286435"/>
                <a:ext cx="572639" cy="57132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21896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469574" y="3950834"/>
                  <a:ext cx="219855" cy="293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2469574" y="4900050"/>
                  <a:ext cx="219855" cy="293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6200000" flipH="1">
                  <a:off x="2359461" y="4280801"/>
                  <a:ext cx="949216" cy="28928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2359461" y="4280801"/>
                  <a:ext cx="949216" cy="28928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2978709" y="3950834"/>
                  <a:ext cx="219855" cy="293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2978709" y="4900050"/>
                  <a:ext cx="219855" cy="293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1878" name="Group 70"/>
            <p:cNvGrpSpPr>
              <a:grpSpLocks/>
            </p:cNvGrpSpPr>
            <p:nvPr/>
          </p:nvGrpSpPr>
          <p:grpSpPr bwMode="auto">
            <a:xfrm>
              <a:off x="1423794" y="4714719"/>
              <a:ext cx="504995" cy="660095"/>
              <a:chOff x="1478449" y="4786322"/>
              <a:chExt cx="310519" cy="405897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>
                <a:off x="1478901" y="4786534"/>
                <a:ext cx="93087" cy="7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1478901" y="5191657"/>
                <a:ext cx="93087" cy="7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1431148" y="4927374"/>
                <a:ext cx="405123" cy="1234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1431148" y="4927374"/>
                <a:ext cx="405123" cy="1234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1695430" y="4786534"/>
                <a:ext cx="93087" cy="7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1695430" y="5191657"/>
                <a:ext cx="93087" cy="7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5" name="Straight Connector 94"/>
            <p:cNvCxnSpPr/>
            <p:nvPr/>
          </p:nvCxnSpPr>
          <p:spPr>
            <a:xfrm>
              <a:off x="1429465" y="4428775"/>
              <a:ext cx="498591" cy="25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429465" y="5643935"/>
              <a:ext cx="498591" cy="12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642910" y="4428775"/>
              <a:ext cx="213917" cy="25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2910" y="4715063"/>
              <a:ext cx="213917" cy="12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2910" y="5357648"/>
              <a:ext cx="213917" cy="12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2910" y="5643935"/>
              <a:ext cx="213917" cy="12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2500695" y="4428775"/>
              <a:ext cx="213917" cy="25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500695" y="4715063"/>
              <a:ext cx="213917" cy="12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500695" y="5357648"/>
              <a:ext cx="213917" cy="12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500695" y="5643935"/>
              <a:ext cx="213917" cy="12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595592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EVALUATION</a:t>
            </a:r>
            <a:endParaRPr lang="en-US" dirty="0">
              <a:ea typeface="+mj-ea"/>
            </a:endParaRPr>
          </a:p>
        </p:txBody>
      </p:sp>
      <p:sp>
        <p:nvSpPr>
          <p:cNvPr id="122883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4172F87-F4E7-2F4D-B089-9CCA58556667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118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080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Methodology</a:t>
            </a:r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Tahoma" charset="0"/>
              </a:rPr>
              <a:t>Multiprogrammed </a:t>
            </a:r>
            <a:r>
              <a:rPr lang="en-US">
                <a:latin typeface="Tahoma" charset="0"/>
              </a:rPr>
              <a:t>workloads: CPU2006, server, desktop</a:t>
            </a:r>
          </a:p>
          <a:p>
            <a:pPr lvl="1"/>
            <a:r>
              <a:rPr lang="en-US">
                <a:latin typeface="Tahoma" charset="0"/>
              </a:rPr>
              <a:t>8x8 (64 cores), 39 homogeneous and 10 mixed sets</a:t>
            </a:r>
          </a:p>
          <a:p>
            <a:pPr lvl="1"/>
            <a:endParaRPr lang="en-US" b="1">
              <a:latin typeface="Tahoma" charset="0"/>
            </a:endParaRPr>
          </a:p>
          <a:p>
            <a:r>
              <a:rPr lang="en-US" b="1">
                <a:latin typeface="Tahoma" charset="0"/>
              </a:rPr>
              <a:t>Multithreaded </a:t>
            </a:r>
            <a:r>
              <a:rPr lang="en-US">
                <a:latin typeface="Tahoma" charset="0"/>
              </a:rPr>
              <a:t>workloads: SPLASH-2, 16 threads</a:t>
            </a:r>
          </a:p>
          <a:p>
            <a:pPr lvl="1"/>
            <a:r>
              <a:rPr lang="en-US">
                <a:latin typeface="Tahoma" charset="0"/>
              </a:rPr>
              <a:t>4x4 (16 cores), 5 applications</a:t>
            </a:r>
          </a:p>
          <a:p>
            <a:pPr lvl="1"/>
            <a:endParaRPr lang="en-US" b="1">
              <a:latin typeface="Tahoma" charset="0"/>
            </a:endParaRPr>
          </a:p>
          <a:p>
            <a:r>
              <a:rPr lang="en-US" b="1">
                <a:latin typeface="Tahoma" charset="0"/>
              </a:rPr>
              <a:t>System configuration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</a:rPr>
              <a:t>Buffered</a:t>
            </a:r>
            <a:r>
              <a:rPr lang="en-US">
                <a:latin typeface="Tahoma" charset="0"/>
              </a:rPr>
              <a:t> baseline: 2-cycle router, 4 VCs/channel, 8 flits/VC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</a:rPr>
              <a:t>Bufferless </a:t>
            </a:r>
            <a:r>
              <a:rPr lang="en-US">
                <a:latin typeface="Tahoma" charset="0"/>
              </a:rPr>
              <a:t>baseline: 2-cycle latency, FLIT-BLESS</a:t>
            </a:r>
          </a:p>
          <a:p>
            <a:endParaRPr lang="en-US">
              <a:latin typeface="Tahoma" charset="0"/>
            </a:endParaRPr>
          </a:p>
          <a:p>
            <a:pPr lvl="1"/>
            <a:r>
              <a:rPr lang="en-US">
                <a:latin typeface="Tahoma" charset="0"/>
              </a:rPr>
              <a:t>Instruction-trace driven, closed-loop, 128-entry OoO window</a:t>
            </a:r>
          </a:p>
          <a:p>
            <a:pPr lvl="1"/>
            <a:r>
              <a:rPr lang="en-US">
                <a:latin typeface="Tahoma" charset="0"/>
              </a:rPr>
              <a:t>64KB L1, </a:t>
            </a:r>
            <a:r>
              <a:rPr lang="en-US">
                <a:solidFill>
                  <a:schemeClr val="tx2"/>
                </a:solidFill>
                <a:latin typeface="Tahoma" charset="0"/>
              </a:rPr>
              <a:t>perfect L2 (stresses interconnect)</a:t>
            </a:r>
            <a:r>
              <a:rPr lang="en-US">
                <a:latin typeface="Tahoma" charset="0"/>
              </a:rPr>
              <a:t>, XOR mapping</a:t>
            </a:r>
          </a:p>
          <a:p>
            <a:pPr lvl="1"/>
            <a:endParaRPr lang="en-US">
              <a:latin typeface="Tahoma" charset="0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465D6DD-AAAE-D048-95CB-9702A59F3F31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119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089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for Lecture June 10 (Lecture 1.3)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915400" cy="5193723"/>
          </a:xfrm>
        </p:spPr>
        <p:txBody>
          <a:bodyPr/>
          <a:lstStyle/>
          <a:p>
            <a:r>
              <a:rPr lang="en-US" dirty="0" smtClean="0"/>
              <a:t>Interconnects</a:t>
            </a:r>
          </a:p>
          <a:p>
            <a:pPr lvl="1"/>
            <a:r>
              <a:rPr lang="en-US" dirty="0" smtClean="0">
                <a:hlinkClick r:id="rId2"/>
              </a:rPr>
              <a:t>http://www.youtube.com/watch?v=6xEpbFVgnf8&amp;list=PL5PHm2jkkXmidJOd59REog9jDnPDTG6IJ&amp;index=33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GPUs and SIMD processing</a:t>
            </a:r>
          </a:p>
          <a:p>
            <a:pPr lvl="1"/>
            <a:r>
              <a:rPr lang="en-US" sz="1900" dirty="0" smtClean="0"/>
              <a:t>Vector/array processing basics: </a:t>
            </a:r>
            <a:r>
              <a:rPr lang="en-US" sz="1900" dirty="0" smtClean="0">
                <a:hlinkClick r:id="rId3"/>
              </a:rPr>
              <a:t>http://www.youtube.com/watch?v=f-XL4BNRoBA&amp;list=PL5PHm2jkkXmidJOd59REog9jDnPDTG6IJ&amp;index=15</a:t>
            </a:r>
            <a:r>
              <a:rPr lang="en-US" sz="1900" dirty="0" smtClean="0"/>
              <a:t> </a:t>
            </a:r>
          </a:p>
          <a:p>
            <a:pPr lvl="1"/>
            <a:r>
              <a:rPr lang="en-US" sz="1900" dirty="0" smtClean="0"/>
              <a:t>GPUs versus other execution models: </a:t>
            </a:r>
            <a:r>
              <a:rPr lang="en-US" sz="1900" dirty="0">
                <a:hlinkClick r:id="rId4"/>
              </a:rPr>
              <a:t>http://www.youtube.com/watch?v=dl5TZ4-oao0&amp;list=PL5PHm2jkkXmidJOd59REog9jDnPDTG6IJ&amp;index=</a:t>
            </a:r>
            <a:r>
              <a:rPr lang="en-US" sz="1900" dirty="0" smtClean="0">
                <a:hlinkClick r:id="rId4"/>
              </a:rPr>
              <a:t>19</a:t>
            </a:r>
            <a:endParaRPr lang="en-US" sz="1900" dirty="0" smtClean="0"/>
          </a:p>
          <a:p>
            <a:pPr lvl="1"/>
            <a:r>
              <a:rPr lang="en-US" sz="1900" dirty="0" smtClean="0"/>
              <a:t>GPUs in more detail: </a:t>
            </a:r>
            <a:r>
              <a:rPr lang="en-US" sz="1900" dirty="0" smtClean="0">
                <a:hlinkClick r:id="rId5"/>
              </a:rPr>
              <a:t>http://www.youtube.com/watch?v=vr5hbSkb1Eg&amp;list=PL5PHm2jkkXmidJOd59REog9jDnPDTG6IJ&amp;index=20</a:t>
            </a:r>
            <a:r>
              <a:rPr lang="en-US" sz="1900" dirty="0" smtClean="0"/>
              <a:t>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2F4A62-A2AB-6B48-93FA-0E4BEF2642C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2880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Methodology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Tahoma" charset="0"/>
              </a:rPr>
              <a:t>Hardware modeling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</a:rPr>
              <a:t>Verilog models </a:t>
            </a:r>
            <a:r>
              <a:rPr lang="en-US">
                <a:latin typeface="Tahoma" charset="0"/>
              </a:rPr>
              <a:t>for CHIPPER, BLESS, buffered logic</a:t>
            </a:r>
          </a:p>
          <a:p>
            <a:pPr lvl="2"/>
            <a:r>
              <a:rPr lang="en-US">
                <a:latin typeface="Tahoma" charset="0"/>
              </a:rPr>
              <a:t>Synthesized with commercial 65nm library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</a:rPr>
              <a:t>ORION</a:t>
            </a:r>
            <a:r>
              <a:rPr lang="en-US">
                <a:latin typeface="Tahoma" charset="0"/>
              </a:rPr>
              <a:t> for crossbar, buffers and links</a:t>
            </a:r>
          </a:p>
          <a:p>
            <a:pPr lvl="1"/>
            <a:endParaRPr lang="en-US">
              <a:latin typeface="Tahoma" charset="0"/>
            </a:endParaRPr>
          </a:p>
          <a:p>
            <a:r>
              <a:rPr lang="en-US" b="1">
                <a:latin typeface="Tahoma" charset="0"/>
              </a:rPr>
              <a:t>Power</a:t>
            </a:r>
            <a:endParaRPr lang="en-US">
              <a:latin typeface="Tahoma" charset="0"/>
            </a:endParaRPr>
          </a:p>
          <a:p>
            <a:pPr lvl="1"/>
            <a:r>
              <a:rPr lang="en-US">
                <a:latin typeface="Tahoma" charset="0"/>
              </a:rPr>
              <a:t>Static and dynamic power from hardware models</a:t>
            </a:r>
          </a:p>
          <a:p>
            <a:pPr lvl="1"/>
            <a:r>
              <a:rPr lang="en-US">
                <a:latin typeface="Tahoma" charset="0"/>
              </a:rPr>
              <a:t>Based on event counts in cycle-accurate simulations</a:t>
            </a:r>
          </a:p>
          <a:p>
            <a:pPr lvl="1"/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9DBE15A-BCE2-164F-BF09-14892B5CCC66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120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295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572000" y="1295400"/>
            <a:ext cx="1066800" cy="3886200"/>
          </a:xfrm>
          <a:prstGeom prst="rect">
            <a:avLst/>
          </a:prstGeom>
          <a:solidFill>
            <a:srgbClr val="FFE085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1295400"/>
            <a:ext cx="2895600" cy="3886200"/>
          </a:xfrm>
          <a:prstGeom prst="rect">
            <a:avLst/>
          </a:prstGeom>
          <a:solidFill>
            <a:srgbClr val="FFE085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20" name="Chart 19"/>
          <p:cNvGraphicFramePr/>
          <p:nvPr/>
        </p:nvGraphicFramePr>
        <p:xfrm>
          <a:off x="5867400" y="914400"/>
          <a:ext cx="3276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0" y="914400"/>
          <a:ext cx="6096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59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Results: Performance Degradation</a:t>
            </a:r>
          </a:p>
        </p:txBody>
      </p:sp>
      <p:sp>
        <p:nvSpPr>
          <p:cNvPr id="1259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53299F5-27FD-B64B-B7A6-40BECCFD3283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121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486400" y="1752600"/>
            <a:ext cx="6096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1295400"/>
            <a:ext cx="1006475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FF0000"/>
                </a:solidFill>
                <a:latin typeface="Tahoma"/>
                <a:cs typeface="Arial" charset="0"/>
              </a:rPr>
              <a:t>13.6%</a:t>
            </a:r>
          </a:p>
        </p:txBody>
      </p:sp>
      <p:sp>
        <p:nvSpPr>
          <p:cNvPr id="12" name="Oval 11"/>
          <p:cNvSpPr/>
          <p:nvPr/>
        </p:nvSpPr>
        <p:spPr>
          <a:xfrm>
            <a:off x="8534400" y="1447800"/>
            <a:ext cx="6096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67713" y="990600"/>
            <a:ext cx="852487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FF0000"/>
                </a:solidFill>
                <a:latin typeface="Tahoma"/>
                <a:cs typeface="Arial" charset="0"/>
              </a:rPr>
              <a:t>1.8%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0" y="5715000"/>
            <a:ext cx="1096963" cy="554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rgbClr val="FF0000"/>
                </a:solidFill>
                <a:latin typeface="Tahoma"/>
                <a:cs typeface="Arial" charset="0"/>
              </a:rPr>
              <a:t>3.6%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5867400"/>
            <a:ext cx="1306513" cy="554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rgbClr val="FF0000"/>
                </a:solidFill>
                <a:latin typeface="Tahoma"/>
                <a:cs typeface="Arial" charset="0"/>
              </a:rPr>
              <a:t>49.8%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2400" y="4876800"/>
            <a:ext cx="8763000" cy="1143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2400" y="5035550"/>
            <a:ext cx="8763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smtClean="0">
                <a:solidFill>
                  <a:srgbClr val="000000"/>
                </a:solidFill>
                <a:latin typeface="Wingdings" charset="0"/>
              </a:rPr>
              <a:t>C </a:t>
            </a:r>
            <a:r>
              <a:rPr lang="en-US" sz="2600" smtClean="0">
                <a:solidFill>
                  <a:srgbClr val="000000"/>
                </a:solidFill>
                <a:latin typeface="Tahoma" charset="0"/>
              </a:rPr>
              <a:t>Minimal loss for low-to-medium-intensity workloads</a:t>
            </a:r>
          </a:p>
          <a:p>
            <a:pPr eaLnBrk="1" hangingPunct="1"/>
            <a:endParaRPr lang="en-US" sz="2600" smtClean="0">
              <a:solidFill>
                <a:srgbClr val="000000"/>
              </a:solidFill>
              <a:latin typeface="Tahoma" charset="0"/>
            </a:endParaRPr>
          </a:p>
          <a:p>
            <a:pPr eaLnBrk="1" hangingPunct="1"/>
            <a:endParaRPr lang="en-US" smtClean="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548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0" grpId="0" animBg="1"/>
      <p:bldP spid="11" grpId="0"/>
      <p:bldP spid="12" grpId="0" animBg="1"/>
      <p:bldP spid="13" grpId="0"/>
      <p:bldP spid="15" grpId="0"/>
      <p:bldP spid="18" grpId="0"/>
      <p:bldP spid="21" grpId="0" animBg="1"/>
      <p:bldP spid="22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/>
          <p:nvPr/>
        </p:nvGraphicFramePr>
        <p:xfrm>
          <a:off x="0" y="914400"/>
          <a:ext cx="6400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69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Results: Power Reduction</a:t>
            </a: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6F714BA-4CBE-7442-B7F8-8DA79BF4BD9F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122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6400800" y="914400"/>
          <a:ext cx="2743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Oval 14"/>
          <p:cNvSpPr/>
          <p:nvPr/>
        </p:nvSpPr>
        <p:spPr>
          <a:xfrm>
            <a:off x="5867400" y="2819400"/>
            <a:ext cx="609600" cy="144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1752600"/>
            <a:ext cx="1004888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FF0000"/>
                </a:solidFill>
                <a:latin typeface="Tahoma"/>
                <a:cs typeface="Arial" charset="0"/>
              </a:rPr>
              <a:t>54.9%</a:t>
            </a:r>
          </a:p>
        </p:txBody>
      </p:sp>
      <p:sp>
        <p:nvSpPr>
          <p:cNvPr id="17" name="Oval 16"/>
          <p:cNvSpPr/>
          <p:nvPr/>
        </p:nvSpPr>
        <p:spPr>
          <a:xfrm>
            <a:off x="8534400" y="2438400"/>
            <a:ext cx="609600" cy="2057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1000" y="1524000"/>
            <a:ext cx="1004888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FF0000"/>
                </a:solidFill>
                <a:latin typeface="Tahoma"/>
                <a:cs typeface="Arial" charset="0"/>
              </a:rPr>
              <a:t>73.4%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52400" y="4038600"/>
            <a:ext cx="8839200" cy="2133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1000" y="4191000"/>
            <a:ext cx="8305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smtClean="0">
                <a:solidFill>
                  <a:srgbClr val="000000"/>
                </a:solidFill>
                <a:latin typeface="Wingdings" charset="0"/>
              </a:rPr>
              <a:t>C</a:t>
            </a:r>
            <a:r>
              <a:rPr lang="en-US" sz="2000" smtClean="0">
                <a:solidFill>
                  <a:srgbClr val="000000"/>
                </a:solidFill>
                <a:latin typeface="Wingdings" charset="0"/>
              </a:rPr>
              <a:t> </a:t>
            </a:r>
            <a:r>
              <a:rPr lang="en-US" sz="2800" smtClean="0">
                <a:solidFill>
                  <a:srgbClr val="000000"/>
                </a:solidFill>
                <a:latin typeface="Tahoma" charset="0"/>
              </a:rPr>
              <a:t>Removing buffers </a:t>
            </a:r>
            <a:r>
              <a:rPr lang="en-US" sz="2800" smtClean="0">
                <a:solidFill>
                  <a:srgbClr val="000000"/>
                </a:solidFill>
                <a:latin typeface="Tahoma" charset="0"/>
                <a:sym typeface="Wingdings" charset="0"/>
              </a:rPr>
              <a:t> majority of power savings</a:t>
            </a:r>
          </a:p>
          <a:p>
            <a:pPr eaLnBrk="1" hangingPunct="1">
              <a:buFont typeface="Wingdings" charset="0"/>
              <a:buChar char="C"/>
            </a:pPr>
            <a:endParaRPr lang="en-US" sz="2800" smtClean="0">
              <a:solidFill>
                <a:srgbClr val="000000"/>
              </a:solidFill>
              <a:latin typeface="Tahoma" charset="0"/>
              <a:sym typeface="Wingdings" charset="0"/>
            </a:endParaRPr>
          </a:p>
          <a:p>
            <a:pPr eaLnBrk="1" hangingPunct="1"/>
            <a:r>
              <a:rPr lang="en-US" sz="4000" smtClean="0">
                <a:solidFill>
                  <a:srgbClr val="000000"/>
                </a:solidFill>
                <a:latin typeface="Wingdings" charset="0"/>
              </a:rPr>
              <a:t>C</a:t>
            </a:r>
            <a:r>
              <a:rPr lang="en-US" sz="2000" smtClean="0">
                <a:solidFill>
                  <a:srgbClr val="000000"/>
                </a:solidFill>
                <a:latin typeface="Wingdings" charset="0"/>
              </a:rPr>
              <a:t> </a:t>
            </a:r>
            <a:r>
              <a:rPr lang="en-US" sz="2800" smtClean="0">
                <a:solidFill>
                  <a:srgbClr val="000000"/>
                </a:solidFill>
                <a:latin typeface="Tahoma" charset="0"/>
                <a:sym typeface="Wingdings" charset="0"/>
              </a:rPr>
              <a:t>Slight savings from BLESS to CHIPPER</a:t>
            </a:r>
            <a:endParaRPr lang="en-US" sz="2800" smtClean="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112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24" grpId="0" animBg="1"/>
      <p:bldP spid="25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Results: Area and Critical Path Reduction</a:t>
            </a: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6145177-F48E-3C47-9BAF-312B8A2162DA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123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0" y="914400"/>
          <a:ext cx="4343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343400" y="914400"/>
          <a:ext cx="4800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1524000" y="2895600"/>
            <a:ext cx="1828800" cy="914400"/>
          </a:xfrm>
          <a:prstGeom prst="straightConnector1">
            <a:avLst/>
          </a:prstGeom>
          <a:ln w="57150">
            <a:solidFill>
              <a:srgbClr val="8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38400" y="2971800"/>
            <a:ext cx="9445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8C0000"/>
                </a:solidFill>
                <a:latin typeface="Tahoma"/>
                <a:cs typeface="Arial" charset="0"/>
              </a:rPr>
              <a:t>-36.2%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7162800" y="1828800"/>
            <a:ext cx="1143000" cy="838200"/>
          </a:xfrm>
          <a:prstGeom prst="straightConnector1">
            <a:avLst/>
          </a:prstGeom>
          <a:ln w="57150">
            <a:solidFill>
              <a:srgbClr val="8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96200" y="1676400"/>
            <a:ext cx="9445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8C0000"/>
                </a:solidFill>
                <a:latin typeface="Tahoma"/>
                <a:cs typeface="Arial" charset="0"/>
              </a:rPr>
              <a:t>-29.1%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019800" y="2895600"/>
            <a:ext cx="1752600" cy="76200"/>
          </a:xfrm>
          <a:prstGeom prst="straightConnector1">
            <a:avLst/>
          </a:prstGeom>
          <a:ln w="57150">
            <a:solidFill>
              <a:srgbClr val="8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91200" y="2438400"/>
            <a:ext cx="9032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8C0000"/>
                </a:solidFill>
                <a:latin typeface="Tahoma"/>
                <a:cs typeface="Arial" charset="0"/>
              </a:rPr>
              <a:t>+1.1%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67000" y="3810000"/>
            <a:ext cx="685800" cy="76200"/>
          </a:xfrm>
          <a:prstGeom prst="straightConnector1">
            <a:avLst/>
          </a:prstGeom>
          <a:ln w="57150">
            <a:solidFill>
              <a:srgbClr val="8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19400" y="4038600"/>
            <a:ext cx="817563" cy="3698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8C0000"/>
                </a:solidFill>
                <a:latin typeface="Tahoma"/>
                <a:cs typeface="Arial" charset="0"/>
              </a:rPr>
              <a:t>-1.6%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2400" y="4114800"/>
            <a:ext cx="8839200" cy="2362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2400" y="4343400"/>
            <a:ext cx="8839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smtClean="0">
                <a:solidFill>
                  <a:srgbClr val="000000"/>
                </a:solidFill>
                <a:latin typeface="Wingdings" charset="0"/>
              </a:rPr>
              <a:t>C</a:t>
            </a:r>
            <a:r>
              <a:rPr lang="en-US" sz="2000" smtClean="0">
                <a:solidFill>
                  <a:srgbClr val="000000"/>
                </a:solidFill>
                <a:latin typeface="Wingdings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latin typeface="Tahoma" charset="0"/>
                <a:sym typeface="Wingdings" charset="0"/>
              </a:rPr>
              <a:t>CHIPPER maintains area savings </a:t>
            </a:r>
            <a:r>
              <a:rPr lang="en-US" sz="2800" smtClean="0">
                <a:solidFill>
                  <a:srgbClr val="000000"/>
                </a:solidFill>
                <a:latin typeface="Tahoma" charset="0"/>
                <a:sym typeface="Wingdings" charset="0"/>
              </a:rPr>
              <a:t>of BLESS </a:t>
            </a:r>
            <a:endParaRPr lang="en-US" sz="2800" b="1" smtClean="0">
              <a:solidFill>
                <a:srgbClr val="000000"/>
              </a:solidFill>
              <a:latin typeface="Tahoma" charset="0"/>
            </a:endParaRPr>
          </a:p>
          <a:p>
            <a:pPr eaLnBrk="1" hangingPunct="1"/>
            <a:endParaRPr lang="en-US" sz="2600" smtClean="0">
              <a:solidFill>
                <a:srgbClr val="000000"/>
              </a:solidFill>
              <a:latin typeface="Tahoma" charset="0"/>
            </a:endParaRPr>
          </a:p>
          <a:p>
            <a:pPr eaLnBrk="1" hangingPunct="1"/>
            <a:r>
              <a:rPr lang="en-US" sz="4000" smtClean="0">
                <a:solidFill>
                  <a:srgbClr val="000000"/>
                </a:solidFill>
                <a:latin typeface="Wingdings" charset="0"/>
              </a:rPr>
              <a:t>C</a:t>
            </a:r>
            <a:r>
              <a:rPr lang="en-US" sz="2000" smtClean="0">
                <a:solidFill>
                  <a:srgbClr val="000000"/>
                </a:solidFill>
                <a:latin typeface="Wingdings" charset="0"/>
              </a:rPr>
              <a:t> </a:t>
            </a:r>
            <a:r>
              <a:rPr lang="en-US" sz="2800" smtClean="0">
                <a:solidFill>
                  <a:srgbClr val="000000"/>
                </a:solidFill>
                <a:latin typeface="Tahoma" charset="0"/>
              </a:rPr>
              <a:t>Critical path </a:t>
            </a:r>
            <a:r>
              <a:rPr lang="en-US" sz="2800" b="1" smtClean="0">
                <a:solidFill>
                  <a:srgbClr val="000000"/>
                </a:solidFill>
                <a:latin typeface="Tahoma" charset="0"/>
              </a:rPr>
              <a:t>becomes competitive </a:t>
            </a:r>
            <a:r>
              <a:rPr lang="en-US" sz="2800" smtClean="0">
                <a:solidFill>
                  <a:srgbClr val="000000"/>
                </a:solidFill>
                <a:latin typeface="Tahoma" charset="0"/>
              </a:rPr>
              <a:t>to buffered</a:t>
            </a:r>
          </a:p>
        </p:txBody>
      </p:sp>
    </p:spTree>
    <p:extLst>
      <p:ext uri="{BB962C8B-B14F-4D97-AF65-F5344CB8AC3E}">
        <p14:creationId xmlns:p14="http://schemas.microsoft.com/office/powerpoint/2010/main" xmlns="" val="2202549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18" grpId="0" animBg="1"/>
      <p:bldP spid="21" grpId="0" animBg="1"/>
      <p:bldP spid="22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915400" cy="5340350"/>
          </a:xfrm>
        </p:spPr>
        <p:txBody>
          <a:bodyPr/>
          <a:lstStyle/>
          <a:p>
            <a:r>
              <a:rPr lang="en-US" sz="2200">
                <a:latin typeface="Tahoma" charset="0"/>
              </a:rPr>
              <a:t>Two key issues in </a:t>
            </a:r>
            <a:r>
              <a:rPr lang="en-US" sz="2200">
                <a:solidFill>
                  <a:srgbClr val="000090"/>
                </a:solidFill>
                <a:latin typeface="Tahoma" charset="0"/>
              </a:rPr>
              <a:t>bufferless deflection routing</a:t>
            </a:r>
          </a:p>
          <a:p>
            <a:pPr lvl="1"/>
            <a:r>
              <a:rPr lang="en-US" sz="2000">
                <a:latin typeface="Tahoma" charset="0"/>
              </a:rPr>
              <a:t>livelock freedom and packet reassembly</a:t>
            </a:r>
          </a:p>
          <a:p>
            <a:pPr lvl="1"/>
            <a:endParaRPr lang="en-US" sz="1200">
              <a:latin typeface="Tahoma" charset="0"/>
            </a:endParaRPr>
          </a:p>
          <a:p>
            <a:r>
              <a:rPr lang="en-US" sz="2200">
                <a:latin typeface="Tahoma" charset="0"/>
              </a:rPr>
              <a:t>Bufferless deflection routers were high-complexity and impractical</a:t>
            </a:r>
          </a:p>
          <a:p>
            <a:pPr lvl="1"/>
            <a:r>
              <a:rPr lang="en-US" sz="2000">
                <a:solidFill>
                  <a:srgbClr val="0000FF"/>
                </a:solidFill>
                <a:latin typeface="Tahoma" charset="0"/>
              </a:rPr>
              <a:t>Oldest-first prioritization </a:t>
            </a:r>
            <a:r>
              <a:rPr lang="en-US" sz="2000">
                <a:solidFill>
                  <a:srgbClr val="FF0000"/>
                </a:solidFill>
                <a:latin typeface="Tahoma" charset="0"/>
                <a:sym typeface="Wingdings" charset="0"/>
              </a:rPr>
              <a:t></a:t>
            </a:r>
            <a:r>
              <a:rPr lang="en-US" sz="2000">
                <a:latin typeface="Tahoma" charset="0"/>
                <a:sym typeface="Wingdings" charset="0"/>
              </a:rPr>
              <a:t> </a:t>
            </a:r>
            <a:r>
              <a:rPr lang="en-US" sz="2000">
                <a:solidFill>
                  <a:srgbClr val="FF0000"/>
                </a:solidFill>
                <a:latin typeface="Tahoma" charset="0"/>
                <a:sym typeface="Wingdings" charset="0"/>
              </a:rPr>
              <a:t>long critical path in router</a:t>
            </a:r>
          </a:p>
          <a:p>
            <a:pPr lvl="1"/>
            <a:r>
              <a:rPr lang="en-US" sz="2000">
                <a:solidFill>
                  <a:srgbClr val="0000FF"/>
                </a:solidFill>
                <a:latin typeface="Tahoma" charset="0"/>
                <a:sym typeface="Wingdings" charset="0"/>
              </a:rPr>
              <a:t>No end-to-end flow control for reassembly </a:t>
            </a:r>
            <a:r>
              <a:rPr lang="en-US" sz="2000">
                <a:solidFill>
                  <a:srgbClr val="FF0000"/>
                </a:solidFill>
                <a:latin typeface="Tahoma" charset="0"/>
                <a:sym typeface="Wingdings" charset="0"/>
              </a:rPr>
              <a:t> prone to deadlock with reasonably-sized reassembly buffers</a:t>
            </a:r>
          </a:p>
          <a:p>
            <a:pPr lvl="1"/>
            <a:endParaRPr lang="en-US" sz="1200">
              <a:solidFill>
                <a:srgbClr val="FF0000"/>
              </a:solidFill>
              <a:latin typeface="Tahoma" charset="0"/>
              <a:sym typeface="Wingdings" charset="0"/>
            </a:endParaRPr>
          </a:p>
          <a:p>
            <a:r>
              <a:rPr lang="en-US" sz="2200">
                <a:latin typeface="Tahoma" charset="0"/>
                <a:sym typeface="Wingdings" charset="0"/>
              </a:rPr>
              <a:t>CHIPPER is a new, practical bufferless deflection router</a:t>
            </a:r>
          </a:p>
          <a:p>
            <a:pPr lvl="1"/>
            <a:r>
              <a:rPr lang="en-US" sz="2000">
                <a:solidFill>
                  <a:srgbClr val="0000FF"/>
                </a:solidFill>
                <a:latin typeface="Tahoma" charset="0"/>
                <a:sym typeface="Wingdings" charset="0"/>
              </a:rPr>
              <a:t>Golden packet prioritization </a:t>
            </a:r>
            <a:r>
              <a:rPr lang="en-US" sz="2000">
                <a:solidFill>
                  <a:srgbClr val="004D26"/>
                </a:solidFill>
                <a:latin typeface="Tahoma" charset="0"/>
                <a:sym typeface="Wingdings" charset="0"/>
              </a:rPr>
              <a:t> short critical path in router</a:t>
            </a:r>
          </a:p>
          <a:p>
            <a:pPr lvl="1"/>
            <a:r>
              <a:rPr lang="en-US" sz="2000">
                <a:solidFill>
                  <a:srgbClr val="0000FF"/>
                </a:solidFill>
                <a:latin typeface="Tahoma" charset="0"/>
                <a:sym typeface="Wingdings" charset="0"/>
              </a:rPr>
              <a:t>Retransmit-once protocol </a:t>
            </a:r>
            <a:r>
              <a:rPr lang="en-US" sz="2000">
                <a:solidFill>
                  <a:srgbClr val="004D26"/>
                </a:solidFill>
                <a:latin typeface="Tahoma" charset="0"/>
                <a:sym typeface="Wingdings" charset="0"/>
              </a:rPr>
              <a:t> deadlock-free packet reassembly</a:t>
            </a:r>
          </a:p>
          <a:p>
            <a:pPr lvl="1"/>
            <a:r>
              <a:rPr lang="en-US" sz="2000">
                <a:solidFill>
                  <a:srgbClr val="0000FF"/>
                </a:solidFill>
                <a:latin typeface="Tahoma" charset="0"/>
                <a:sym typeface="Wingdings" charset="0"/>
              </a:rPr>
              <a:t>Cache miss buffers as reassembly buffers </a:t>
            </a:r>
            <a:r>
              <a:rPr lang="en-US" sz="2000">
                <a:solidFill>
                  <a:srgbClr val="004D26"/>
                </a:solidFill>
                <a:latin typeface="Tahoma" charset="0"/>
                <a:sym typeface="Wingdings" charset="0"/>
              </a:rPr>
              <a:t> truly bufferless network</a:t>
            </a:r>
          </a:p>
          <a:p>
            <a:pPr lvl="1"/>
            <a:endParaRPr lang="en-US" sz="1200">
              <a:solidFill>
                <a:srgbClr val="004D26"/>
              </a:solidFill>
              <a:latin typeface="Tahoma" charset="0"/>
              <a:sym typeface="Wingdings" charset="0"/>
            </a:endParaRPr>
          </a:p>
          <a:p>
            <a:r>
              <a:rPr lang="en-US" sz="2200">
                <a:latin typeface="Tahoma" charset="0"/>
                <a:sym typeface="Wingdings" charset="0"/>
              </a:rPr>
              <a:t>CHIPPER frequency comparable to buffered routers at much lower area and power cost, and minimal performance loss </a:t>
            </a:r>
          </a:p>
          <a:p>
            <a:endParaRPr lang="en-US">
              <a:solidFill>
                <a:srgbClr val="004D26"/>
              </a:solidFill>
              <a:latin typeface="Tahoma" charset="0"/>
              <a:sym typeface="Wingdings" charset="0"/>
            </a:endParaRPr>
          </a:p>
          <a:p>
            <a:pPr lvl="1"/>
            <a:endParaRPr lang="en-US">
              <a:solidFill>
                <a:srgbClr val="004D26"/>
              </a:solidFill>
              <a:latin typeface="Tahoma" charset="0"/>
              <a:sym typeface="Wingdings" charset="0"/>
            </a:endParaRPr>
          </a:p>
          <a:p>
            <a:pPr lvl="1"/>
            <a:endParaRPr lang="en-US">
              <a:latin typeface="Tahoma" charset="0"/>
            </a:endParaRPr>
          </a:p>
          <a:p>
            <a:pPr lvl="1"/>
            <a:endParaRPr lang="en-US">
              <a:latin typeface="Tahoma" charset="0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C9685EE-5695-CA48-B908-DC43E9E93462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124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001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8382000" cy="2057400"/>
          </a:xfrm>
        </p:spPr>
        <p:txBody>
          <a:bodyPr anchor="ctr"/>
          <a:lstStyle/>
          <a:p>
            <a:pPr algn="ctr"/>
            <a:r>
              <a:rPr lang="en-US" sz="3800">
                <a:latin typeface="Garamond" charset="0"/>
              </a:rPr>
              <a:t>MinBD:</a:t>
            </a:r>
            <a:br>
              <a:rPr lang="en-US" sz="3800">
                <a:latin typeface="Garamond" charset="0"/>
              </a:rPr>
            </a:br>
            <a:r>
              <a:rPr lang="en-US" sz="3800">
                <a:latin typeface="Garamond" charset="0"/>
              </a:rPr>
              <a:t>Minimally-Buffered Deflection Routing</a:t>
            </a:r>
            <a:br>
              <a:rPr lang="en-US" sz="3800">
                <a:latin typeface="Garamond" charset="0"/>
              </a:rPr>
            </a:br>
            <a:r>
              <a:rPr lang="en-US" sz="3800">
                <a:latin typeface="Garamond" charset="0"/>
              </a:rPr>
              <a:t>for Energy-Efficient Interconnect</a:t>
            </a:r>
          </a:p>
        </p:txBody>
      </p:sp>
      <p:sp>
        <p:nvSpPr>
          <p:cNvPr id="130051" name="Subtitle 2"/>
          <p:cNvSpPr>
            <a:spLocks noGrp="1"/>
          </p:cNvSpPr>
          <p:nvPr>
            <p:ph type="subTitle" idx="1"/>
          </p:nvPr>
        </p:nvSpPr>
        <p:spPr>
          <a:xfrm>
            <a:off x="500063" y="3543300"/>
            <a:ext cx="8215312" cy="1714500"/>
          </a:xfrm>
        </p:spPr>
        <p:txBody>
          <a:bodyPr/>
          <a:lstStyle/>
          <a:p>
            <a:r>
              <a:rPr lang="en-US" sz="1800" dirty="0"/>
              <a:t>Chris Fallin, Greg </a:t>
            </a:r>
            <a:r>
              <a:rPr lang="en-US" sz="1800" dirty="0" err="1"/>
              <a:t>Nazario</a:t>
            </a:r>
            <a:r>
              <a:rPr lang="en-US" sz="1800" dirty="0"/>
              <a:t>, </a:t>
            </a:r>
            <a:r>
              <a:rPr lang="en-US" sz="1800" dirty="0" err="1"/>
              <a:t>Xiangyao</a:t>
            </a:r>
            <a:r>
              <a:rPr lang="en-US" sz="1800" dirty="0"/>
              <a:t> Yu, Kevin Chang, </a:t>
            </a:r>
            <a:r>
              <a:rPr lang="en-US" sz="1800" dirty="0" err="1"/>
              <a:t>Rachata</a:t>
            </a:r>
            <a:r>
              <a:rPr lang="en-US" sz="1800" dirty="0"/>
              <a:t> </a:t>
            </a:r>
            <a:r>
              <a:rPr lang="en-US" sz="1800" dirty="0" err="1"/>
              <a:t>Ausavarungnirun</a:t>
            </a:r>
            <a:r>
              <a:rPr lang="en-US" sz="1800" dirty="0"/>
              <a:t>, and </a:t>
            </a:r>
            <a:r>
              <a:rPr lang="en-US" sz="1800" u="sng" dirty="0"/>
              <a:t>Onur Mutlu</a:t>
            </a:r>
            <a:r>
              <a:rPr lang="en-US" sz="1800" dirty="0"/>
              <a:t>,</a:t>
            </a:r>
            <a:br>
              <a:rPr lang="en-US" sz="1800" dirty="0"/>
            </a:br>
            <a:r>
              <a:rPr lang="en-US" sz="1800" b="1" dirty="0">
                <a:hlinkClick r:id="rId3"/>
              </a:rPr>
              <a:t>"MinBD: Minimally-Buffered Deflection Routing for Energy-Efficient Interconnect"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Proceedings of the </a:t>
            </a:r>
            <a:r>
              <a:rPr lang="en-US" sz="1800" i="1" dirty="0">
                <a:hlinkClick r:id="rId4"/>
              </a:rPr>
              <a:t>6th ACM/IEEE International Symposium on Networks on Chip</a:t>
            </a:r>
            <a:r>
              <a:rPr lang="en-US" sz="1800" i="1" dirty="0"/>
              <a:t> (</a:t>
            </a:r>
            <a:r>
              <a:rPr lang="en-US" sz="1800" b="1" i="1" dirty="0"/>
              <a:t>NOCS</a:t>
            </a:r>
            <a:r>
              <a:rPr lang="en-US" sz="1800" i="1" dirty="0"/>
              <a:t>)</a:t>
            </a:r>
            <a:r>
              <a:rPr lang="en-US" sz="1800" dirty="0"/>
              <a:t>, </a:t>
            </a:r>
            <a:r>
              <a:rPr lang="en-US" sz="1800" dirty="0" err="1"/>
              <a:t>Lyngby</a:t>
            </a:r>
            <a:r>
              <a:rPr lang="en-US" sz="1800" dirty="0"/>
              <a:t>, Denmark, May 2012. </a:t>
            </a:r>
            <a:r>
              <a:rPr lang="en-US" sz="1800" dirty="0">
                <a:hlinkClick r:id="rId5"/>
              </a:rPr>
              <a:t>Slides (pptx)</a:t>
            </a:r>
            <a:r>
              <a:rPr lang="en-US" sz="1800" dirty="0"/>
              <a:t> </a:t>
            </a:r>
            <a:r>
              <a:rPr lang="en-US" sz="1800" dirty="0">
                <a:hlinkClick r:id="rId6"/>
              </a:rPr>
              <a:t>(pdf)</a:t>
            </a:r>
            <a:r>
              <a:rPr lang="en-US" sz="1800" dirty="0"/>
              <a:t> </a:t>
            </a:r>
            <a:endParaRPr lang="en-US" sz="1800" dirty="0">
              <a:latin typeface="Tahoma" charset="0"/>
            </a:endParaRPr>
          </a:p>
        </p:txBody>
      </p:sp>
      <p:pic>
        <p:nvPicPr>
          <p:cNvPr id="130052" name="Picture 4" descr="safari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81663"/>
            <a:ext cx="2501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3" name="Picture 6" descr="CMU_logo_horiz_red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818188"/>
            <a:ext cx="56388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57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Bufferless Deflection 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>
                <a:latin typeface="Tahoma" charset="0"/>
                <a:sym typeface="Wingdings" charset="0"/>
              </a:rPr>
              <a:t>Key idea</a:t>
            </a:r>
            <a:r>
              <a:rPr lang="en-US" sz="2200">
                <a:latin typeface="Tahoma" charset="0"/>
                <a:sym typeface="Wingdings" charset="0"/>
              </a:rPr>
              <a:t>: Packets are never buffered in the network. When two packets contend for the same link, one is </a:t>
            </a:r>
            <a:r>
              <a:rPr lang="en-US" sz="2200" b="1">
                <a:latin typeface="Tahoma" charset="0"/>
                <a:sym typeface="Wingdings" charset="0"/>
              </a:rPr>
              <a:t>deflected.</a:t>
            </a:r>
            <a:endParaRPr lang="en-US" sz="2200" b="1">
              <a:latin typeface="Tahoma" charset="0"/>
            </a:endParaRPr>
          </a:p>
          <a:p>
            <a:endParaRPr lang="en-US" sz="2200">
              <a:latin typeface="Tahoma" charset="0"/>
            </a:endParaRPr>
          </a:p>
          <a:p>
            <a:r>
              <a:rPr lang="en-US" sz="2200">
                <a:latin typeface="Tahoma" charset="0"/>
              </a:rPr>
              <a:t>Removing </a:t>
            </a:r>
            <a:r>
              <a:rPr lang="en-US" sz="2200" b="1">
                <a:latin typeface="Tahoma" charset="0"/>
              </a:rPr>
              <a:t>buffers</a:t>
            </a:r>
            <a:r>
              <a:rPr lang="en-US" sz="2200">
                <a:latin typeface="Tahoma" charset="0"/>
              </a:rPr>
              <a:t> yields significant benefits</a:t>
            </a:r>
          </a:p>
          <a:p>
            <a:pPr lvl="1"/>
            <a:r>
              <a:rPr lang="en-US" sz="2000">
                <a:solidFill>
                  <a:srgbClr val="0000FF"/>
                </a:solidFill>
                <a:latin typeface="Tahoma" charset="0"/>
              </a:rPr>
              <a:t>Reduces </a:t>
            </a:r>
            <a:r>
              <a:rPr lang="en-US" sz="2000" b="1">
                <a:solidFill>
                  <a:srgbClr val="0000FF"/>
                </a:solidFill>
                <a:latin typeface="Tahoma" charset="0"/>
              </a:rPr>
              <a:t>power</a:t>
            </a:r>
            <a:r>
              <a:rPr lang="en-US" sz="2000">
                <a:latin typeface="Tahoma" charset="0"/>
              </a:rPr>
              <a:t> (CHIPPER: reduces NoC power by 55%)</a:t>
            </a:r>
          </a:p>
          <a:p>
            <a:pPr lvl="1"/>
            <a:r>
              <a:rPr lang="en-US" sz="2000">
                <a:solidFill>
                  <a:srgbClr val="0000FF"/>
                </a:solidFill>
                <a:latin typeface="Tahoma" charset="0"/>
              </a:rPr>
              <a:t>Reduces</a:t>
            </a:r>
            <a:r>
              <a:rPr lang="en-US" sz="2000">
                <a:latin typeface="Tahoma" charset="0"/>
              </a:rPr>
              <a:t> </a:t>
            </a:r>
            <a:r>
              <a:rPr lang="en-US" sz="2000" b="1">
                <a:solidFill>
                  <a:srgbClr val="0000FF"/>
                </a:solidFill>
                <a:latin typeface="Tahoma" charset="0"/>
              </a:rPr>
              <a:t>die area</a:t>
            </a:r>
            <a:r>
              <a:rPr lang="en-US" sz="200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000">
                <a:latin typeface="Tahoma" charset="0"/>
              </a:rPr>
              <a:t>(CHIPPER: reduces NoC area by 36%)</a:t>
            </a:r>
          </a:p>
          <a:p>
            <a:pPr lvl="1"/>
            <a:endParaRPr lang="en-US" sz="2000">
              <a:latin typeface="Tahoma" charset="0"/>
            </a:endParaRPr>
          </a:p>
          <a:p>
            <a:r>
              <a:rPr lang="en-US" sz="2200">
                <a:latin typeface="Tahoma" charset="0"/>
              </a:rPr>
              <a:t>But, at </a:t>
            </a:r>
            <a:r>
              <a:rPr lang="en-US" sz="2200" b="1">
                <a:latin typeface="Tahoma" charset="0"/>
              </a:rPr>
              <a:t>high network utilization </a:t>
            </a:r>
            <a:r>
              <a:rPr lang="en-US" sz="2200">
                <a:latin typeface="Tahoma" charset="0"/>
              </a:rPr>
              <a:t>(load), bufferless deflection routing causes </a:t>
            </a:r>
            <a:r>
              <a:rPr lang="en-US" sz="2200" b="1">
                <a:latin typeface="Tahoma" charset="0"/>
              </a:rPr>
              <a:t>unnecessary link &amp; router traversals</a:t>
            </a:r>
          </a:p>
          <a:p>
            <a:pPr lvl="1"/>
            <a:r>
              <a:rPr lang="en-US" sz="2000">
                <a:solidFill>
                  <a:srgbClr val="FF0000"/>
                </a:solidFill>
                <a:latin typeface="Tahoma" charset="0"/>
              </a:rPr>
              <a:t>Reduces network throughput </a:t>
            </a:r>
            <a:r>
              <a:rPr lang="en-US" sz="2000">
                <a:latin typeface="Tahoma" charset="0"/>
              </a:rPr>
              <a:t>and application performance</a:t>
            </a:r>
          </a:p>
          <a:p>
            <a:pPr lvl="1"/>
            <a:r>
              <a:rPr lang="en-US" sz="2000">
                <a:solidFill>
                  <a:srgbClr val="FF0000"/>
                </a:solidFill>
                <a:latin typeface="Tahoma" charset="0"/>
              </a:rPr>
              <a:t>Increases dynamic power</a:t>
            </a:r>
          </a:p>
          <a:p>
            <a:pPr lvl="1"/>
            <a:endParaRPr lang="en-US" sz="2000">
              <a:solidFill>
                <a:srgbClr val="FF0000"/>
              </a:solidFill>
              <a:latin typeface="Tahoma" charset="0"/>
            </a:endParaRPr>
          </a:p>
          <a:p>
            <a:r>
              <a:rPr lang="en-US" sz="2200" b="1">
                <a:latin typeface="Tahoma" charset="0"/>
              </a:rPr>
              <a:t>Goal</a:t>
            </a:r>
            <a:r>
              <a:rPr lang="en-US" sz="2200">
                <a:latin typeface="Tahoma" charset="0"/>
              </a:rPr>
              <a:t>: </a:t>
            </a:r>
            <a:r>
              <a:rPr lang="en-US" sz="2200">
                <a:solidFill>
                  <a:srgbClr val="0000FF"/>
                </a:solidFill>
                <a:latin typeface="Tahoma" charset="0"/>
              </a:rPr>
              <a:t>Improve high-load performance </a:t>
            </a:r>
            <a:r>
              <a:rPr lang="en-US" sz="2200">
                <a:latin typeface="Tahoma" charset="0"/>
              </a:rPr>
              <a:t>of low-cost deflection networks by reducing the deflection rate.</a:t>
            </a: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E8483D3-F6B6-3843-9997-3461E748D777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126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076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Outline: This Talk</a:t>
            </a: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Tahoma" charset="0"/>
              </a:rPr>
              <a:t>Motivation</a:t>
            </a:r>
          </a:p>
          <a:p>
            <a:endParaRPr lang="en-US" b="1">
              <a:latin typeface="Tahoma" charset="0"/>
            </a:endParaRPr>
          </a:p>
          <a:p>
            <a:r>
              <a:rPr lang="en-US" b="1">
                <a:latin typeface="Tahoma" charset="0"/>
              </a:rPr>
              <a:t>Background</a:t>
            </a:r>
            <a:r>
              <a:rPr lang="en-US">
                <a:latin typeface="Tahoma" charset="0"/>
              </a:rPr>
              <a:t>: Bufferless Deflection Routing</a:t>
            </a:r>
          </a:p>
          <a:p>
            <a:endParaRPr lang="en-US" b="1">
              <a:latin typeface="Tahoma" charset="0"/>
            </a:endParaRPr>
          </a:p>
          <a:p>
            <a:r>
              <a:rPr lang="en-US" b="1">
                <a:latin typeface="Tahoma" charset="0"/>
              </a:rPr>
              <a:t>MinBD</a:t>
            </a:r>
            <a:r>
              <a:rPr lang="en-US">
                <a:latin typeface="Tahoma" charset="0"/>
              </a:rPr>
              <a:t>: Reducing Deflections</a:t>
            </a:r>
          </a:p>
          <a:p>
            <a:pPr lvl="1"/>
            <a:r>
              <a:rPr lang="en-US">
                <a:latin typeface="Tahoma" charset="0"/>
              </a:rPr>
              <a:t>Addressing Link Contention</a:t>
            </a:r>
          </a:p>
          <a:p>
            <a:pPr lvl="1"/>
            <a:r>
              <a:rPr lang="en-US">
                <a:latin typeface="Tahoma" charset="0"/>
              </a:rPr>
              <a:t>Addressing the Ejection Bottleneck</a:t>
            </a:r>
          </a:p>
          <a:p>
            <a:pPr lvl="1"/>
            <a:r>
              <a:rPr lang="en-US">
                <a:latin typeface="Tahoma" charset="0"/>
              </a:rPr>
              <a:t>Improving Deflection Arbitration</a:t>
            </a:r>
          </a:p>
          <a:p>
            <a:endParaRPr lang="en-US" b="1">
              <a:latin typeface="Tahoma" charset="0"/>
            </a:endParaRPr>
          </a:p>
          <a:p>
            <a:r>
              <a:rPr lang="en-US" b="1">
                <a:latin typeface="Tahoma" charset="0"/>
              </a:rPr>
              <a:t>Results</a:t>
            </a:r>
          </a:p>
          <a:p>
            <a:r>
              <a:rPr lang="en-US" b="1">
                <a:latin typeface="Tahoma" charset="0"/>
              </a:rPr>
              <a:t>Conclusions</a:t>
            </a:r>
          </a:p>
          <a:p>
            <a:pPr lvl="1"/>
            <a:endParaRPr lang="en-US">
              <a:latin typeface="Tahoma" charset="0"/>
            </a:endParaRPr>
          </a:p>
          <a:p>
            <a:pPr lvl="1"/>
            <a:endParaRPr lang="en-US">
              <a:latin typeface="Tahoma" charset="0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8C39244-B179-A940-B91F-BAA8E62B5207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127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980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Outline: This Talk</a:t>
            </a:r>
          </a:p>
        </p:txBody>
      </p:sp>
      <p:sp>
        <p:nvSpPr>
          <p:cNvPr id="133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rgbClr val="D9D9D9"/>
                </a:solidFill>
                <a:latin typeface="Tahoma" charset="0"/>
              </a:rPr>
              <a:t>Motivation</a:t>
            </a:r>
          </a:p>
          <a:p>
            <a:endParaRPr lang="en-US" b="1">
              <a:latin typeface="Tahoma" charset="0"/>
            </a:endParaRPr>
          </a:p>
          <a:p>
            <a:r>
              <a:rPr lang="en-US" b="1">
                <a:latin typeface="Tahoma" charset="0"/>
              </a:rPr>
              <a:t>Background</a:t>
            </a:r>
            <a:r>
              <a:rPr lang="en-US">
                <a:latin typeface="Tahoma" charset="0"/>
              </a:rPr>
              <a:t>: Bufferless Deflection Routing</a:t>
            </a:r>
          </a:p>
          <a:p>
            <a:endParaRPr lang="en-US" b="1">
              <a:latin typeface="Tahoma" charset="0"/>
            </a:endParaRPr>
          </a:p>
          <a:p>
            <a:r>
              <a:rPr lang="en-US" b="1">
                <a:solidFill>
                  <a:srgbClr val="D9D9D9"/>
                </a:solidFill>
                <a:latin typeface="Tahoma" charset="0"/>
              </a:rPr>
              <a:t>MinBD</a:t>
            </a:r>
            <a:r>
              <a:rPr lang="en-US">
                <a:solidFill>
                  <a:srgbClr val="D9D9D9"/>
                </a:solidFill>
                <a:latin typeface="Tahoma" charset="0"/>
              </a:rPr>
              <a:t>: Reducing Deflections</a:t>
            </a:r>
          </a:p>
          <a:p>
            <a:pPr lvl="1"/>
            <a:r>
              <a:rPr lang="en-US">
                <a:solidFill>
                  <a:srgbClr val="D9D9D9"/>
                </a:solidFill>
                <a:latin typeface="Tahoma" charset="0"/>
              </a:rPr>
              <a:t>Addressing Link Contention</a:t>
            </a:r>
          </a:p>
          <a:p>
            <a:pPr lvl="1"/>
            <a:r>
              <a:rPr lang="en-US">
                <a:solidFill>
                  <a:srgbClr val="D9D9D9"/>
                </a:solidFill>
                <a:latin typeface="Tahoma" charset="0"/>
              </a:rPr>
              <a:t>Addressing the Ejection Bottleneck</a:t>
            </a:r>
          </a:p>
          <a:p>
            <a:pPr lvl="1"/>
            <a:r>
              <a:rPr lang="en-US">
                <a:solidFill>
                  <a:srgbClr val="D9D9D9"/>
                </a:solidFill>
                <a:latin typeface="Tahoma" charset="0"/>
              </a:rPr>
              <a:t>Improving Deflection Arbitration</a:t>
            </a:r>
          </a:p>
          <a:p>
            <a:endParaRPr lang="en-US" b="1">
              <a:solidFill>
                <a:srgbClr val="D9D9D9"/>
              </a:solidFill>
              <a:latin typeface="Tahoma" charset="0"/>
            </a:endParaRPr>
          </a:p>
          <a:p>
            <a:r>
              <a:rPr lang="en-US" b="1">
                <a:solidFill>
                  <a:srgbClr val="D9D9D9"/>
                </a:solidFill>
                <a:latin typeface="Tahoma" charset="0"/>
              </a:rPr>
              <a:t>Results</a:t>
            </a:r>
          </a:p>
          <a:p>
            <a:r>
              <a:rPr lang="en-US" b="1">
                <a:solidFill>
                  <a:srgbClr val="D9D9D9"/>
                </a:solidFill>
                <a:latin typeface="Tahoma" charset="0"/>
              </a:rPr>
              <a:t>Conclusions</a:t>
            </a:r>
          </a:p>
          <a:p>
            <a:pPr lvl="1"/>
            <a:endParaRPr lang="en-US">
              <a:latin typeface="Tahoma" charset="0"/>
            </a:endParaRPr>
          </a:p>
          <a:p>
            <a:pPr lvl="1"/>
            <a:endParaRPr lang="en-US">
              <a:latin typeface="Tahoma" charset="0"/>
            </a:endParaRP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E49D18F-AF63-284E-99B1-63B7B9A3422C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128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750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Issues in Bufferless Deflection 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Tahoma" charset="0"/>
              </a:rPr>
              <a:t>Correctness</a:t>
            </a:r>
            <a:r>
              <a:rPr lang="en-US">
                <a:latin typeface="Tahoma" charset="0"/>
              </a:rPr>
              <a:t>: Deliver all packets without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livelock</a:t>
            </a:r>
          </a:p>
          <a:p>
            <a:endParaRPr lang="en-US" b="1">
              <a:latin typeface="Tahoma" charset="0"/>
            </a:endParaRPr>
          </a:p>
          <a:p>
            <a:pPr lvl="1"/>
            <a:r>
              <a:rPr lang="en-US" b="1">
                <a:latin typeface="Tahoma" charset="0"/>
              </a:rPr>
              <a:t>CHIPPER</a:t>
            </a:r>
            <a:r>
              <a:rPr lang="en-US" baseline="30000">
                <a:latin typeface="Tahoma" charset="0"/>
              </a:rPr>
              <a:t>1</a:t>
            </a:r>
            <a:r>
              <a:rPr lang="en-US">
                <a:latin typeface="Tahoma" charset="0"/>
              </a:rPr>
              <a:t>: </a:t>
            </a:r>
            <a:r>
              <a:rPr lang="en-US" b="1">
                <a:latin typeface="Tahoma" charset="0"/>
              </a:rPr>
              <a:t>Golden Packet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</a:rPr>
              <a:t>Globally prioritize one packet </a:t>
            </a:r>
            <a:r>
              <a:rPr lang="en-US">
                <a:latin typeface="Tahoma" charset="0"/>
              </a:rPr>
              <a:t>until delivered</a:t>
            </a:r>
          </a:p>
          <a:p>
            <a:pPr lvl="1"/>
            <a:endParaRPr lang="en-US" b="1">
              <a:latin typeface="Tahoma" charset="0"/>
            </a:endParaRPr>
          </a:p>
          <a:p>
            <a:r>
              <a:rPr lang="en-US" b="1">
                <a:latin typeface="Tahoma" charset="0"/>
              </a:rPr>
              <a:t>Correctness</a:t>
            </a:r>
            <a:r>
              <a:rPr lang="en-US">
                <a:latin typeface="Tahoma" charset="0"/>
              </a:rPr>
              <a:t>: Reassemble packets without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deadlock</a:t>
            </a:r>
          </a:p>
          <a:p>
            <a:pPr>
              <a:buFont typeface="Wingdings" charset="0"/>
              <a:buNone/>
            </a:pPr>
            <a:endParaRPr lang="en-US" b="1">
              <a:latin typeface="Tahoma" charset="0"/>
            </a:endParaRPr>
          </a:p>
          <a:p>
            <a:pPr lvl="1"/>
            <a:r>
              <a:rPr lang="en-US" b="1">
                <a:latin typeface="Tahoma" charset="0"/>
              </a:rPr>
              <a:t>CHIPPER</a:t>
            </a:r>
            <a:r>
              <a:rPr lang="en-US" baseline="30000">
                <a:latin typeface="Tahoma" charset="0"/>
              </a:rPr>
              <a:t>1</a:t>
            </a:r>
            <a:r>
              <a:rPr lang="en-US">
                <a:latin typeface="Tahoma" charset="0"/>
              </a:rPr>
              <a:t>: </a:t>
            </a:r>
            <a:r>
              <a:rPr lang="en-US" b="1">
                <a:latin typeface="Tahoma" charset="0"/>
              </a:rPr>
              <a:t>Retransmit-Once</a:t>
            </a:r>
          </a:p>
          <a:p>
            <a:pPr lvl="1"/>
            <a:endParaRPr lang="en-US" b="1">
              <a:latin typeface="Tahoma" charset="0"/>
            </a:endParaRPr>
          </a:p>
          <a:p>
            <a:r>
              <a:rPr lang="en-US" b="1">
                <a:latin typeface="Tahoma" charset="0"/>
              </a:rPr>
              <a:t>Performance</a:t>
            </a:r>
            <a:r>
              <a:rPr lang="en-US">
                <a:latin typeface="Tahoma" charset="0"/>
              </a:rPr>
              <a:t>: Avoid performance degradation at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high load</a:t>
            </a:r>
          </a:p>
          <a:p>
            <a:pPr lvl="1"/>
            <a:endParaRPr lang="en-US" b="1">
              <a:solidFill>
                <a:srgbClr val="0000FF"/>
              </a:solidFill>
              <a:latin typeface="Tahoma" charset="0"/>
            </a:endParaRPr>
          </a:p>
          <a:p>
            <a:pPr lvl="1"/>
            <a:r>
              <a:rPr lang="en-US" b="1">
                <a:solidFill>
                  <a:srgbClr val="0000FF"/>
                </a:solidFill>
                <a:latin typeface="Tahoma" charset="0"/>
              </a:rPr>
              <a:t>MinBD</a:t>
            </a: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096F8A2-8FEB-314F-BB98-4CC55C6E0923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129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" y="6488113"/>
            <a:ext cx="876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aseline="30000" smtClean="0">
                <a:solidFill>
                  <a:srgbClr val="000000"/>
                </a:solidFill>
              </a:rPr>
              <a:t>1 </a:t>
            </a:r>
            <a:r>
              <a:rPr lang="en-US" smtClean="0">
                <a:solidFill>
                  <a:srgbClr val="000000"/>
                </a:solidFill>
              </a:rPr>
              <a:t>Fallin et al., </a:t>
            </a:r>
            <a:r>
              <a:rPr lang="ja-JP" altLang="en-US" smtClean="0">
                <a:solidFill>
                  <a:srgbClr val="000000"/>
                </a:solidFill>
              </a:rPr>
              <a:t>“</a:t>
            </a:r>
            <a:r>
              <a:rPr lang="en-US" smtClean="0">
                <a:solidFill>
                  <a:srgbClr val="000000"/>
                </a:solidFill>
              </a:rPr>
              <a:t>CHIPPER: A Low-complexity Bufferless Deflection Router</a:t>
            </a:r>
            <a:r>
              <a:rPr lang="ja-JP" altLang="en-US" smtClean="0">
                <a:solidFill>
                  <a:srgbClr val="000000"/>
                </a:solidFill>
              </a:rPr>
              <a:t>”</a:t>
            </a:r>
            <a:r>
              <a:rPr lang="en-US" smtClean="0">
                <a:solidFill>
                  <a:srgbClr val="000000"/>
                </a:solidFill>
              </a:rPr>
              <a:t>, HPCA 2011. </a:t>
            </a:r>
            <a:endParaRPr lang="en-US" baseline="30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811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for Prefetching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Prefetching</a:t>
            </a:r>
          </a:p>
          <a:p>
            <a:pPr lvl="1"/>
            <a:r>
              <a:rPr lang="en-US" sz="2000" dirty="0" err="1" smtClean="0"/>
              <a:t>Srinath</a:t>
            </a:r>
            <a:r>
              <a:rPr lang="en-US" sz="2000" dirty="0" smtClean="0"/>
              <a:t> et al., “</a:t>
            </a:r>
            <a:r>
              <a:rPr lang="en-US" sz="2000" dirty="0">
                <a:solidFill>
                  <a:srgbClr val="0000FF"/>
                </a:solidFill>
              </a:rPr>
              <a:t>Feedback Directed Prefetching: Improving the Performance and Bandwidth-Efficiency of Hardware </a:t>
            </a:r>
            <a:r>
              <a:rPr lang="en-US" sz="2000" dirty="0" smtClean="0">
                <a:solidFill>
                  <a:srgbClr val="0000FF"/>
                </a:solidFill>
              </a:rPr>
              <a:t>Prefetchers</a:t>
            </a:r>
            <a:r>
              <a:rPr lang="en-US" sz="2000" dirty="0" smtClean="0"/>
              <a:t>,” HPCA 2007.</a:t>
            </a:r>
          </a:p>
          <a:p>
            <a:pPr lvl="1"/>
            <a:r>
              <a:rPr lang="en-US" sz="2000" dirty="0" smtClean="0"/>
              <a:t>Ebrahimi et al., “</a:t>
            </a:r>
            <a:r>
              <a:rPr lang="en-US" sz="2000" dirty="0">
                <a:solidFill>
                  <a:srgbClr val="0000FF"/>
                </a:solidFill>
              </a:rPr>
              <a:t>Coordinated Control of Multiple Prefetchers in Multi-Core </a:t>
            </a:r>
            <a:r>
              <a:rPr lang="en-US" sz="2000" dirty="0" smtClean="0">
                <a:solidFill>
                  <a:srgbClr val="0000FF"/>
                </a:solidFill>
              </a:rPr>
              <a:t>Systems</a:t>
            </a:r>
            <a:r>
              <a:rPr lang="en-US" sz="2000" dirty="0" smtClean="0"/>
              <a:t>,” MICRO 2009.</a:t>
            </a:r>
          </a:p>
          <a:p>
            <a:pPr lvl="1"/>
            <a:r>
              <a:rPr lang="en-US" sz="2000" dirty="0" smtClean="0"/>
              <a:t>Ebrahimi et al., “</a:t>
            </a:r>
            <a:r>
              <a:rPr lang="en-US" sz="2000" dirty="0">
                <a:solidFill>
                  <a:srgbClr val="0000FF"/>
                </a:solidFill>
              </a:rPr>
              <a:t>Techniques for Bandwidth-Efficient Prefetching of Linked Data Structures in Hybrid Prefetching </a:t>
            </a:r>
            <a:r>
              <a:rPr lang="en-US" sz="2000" dirty="0" smtClean="0">
                <a:solidFill>
                  <a:srgbClr val="0000FF"/>
                </a:solidFill>
              </a:rPr>
              <a:t>Systems</a:t>
            </a:r>
            <a:r>
              <a:rPr lang="en-US" sz="2000" dirty="0" smtClean="0"/>
              <a:t>,</a:t>
            </a:r>
            <a:r>
              <a:rPr lang="en-US" sz="2000" dirty="0"/>
              <a:t>” HPCA 2009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Ebrahimi et al., “</a:t>
            </a:r>
            <a:r>
              <a:rPr lang="en-US" sz="2000" dirty="0">
                <a:solidFill>
                  <a:srgbClr val="0000FF"/>
                </a:solidFill>
              </a:rPr>
              <a:t>Prefetch-Aware Shared Resource Management for Multi-Core </a:t>
            </a:r>
            <a:r>
              <a:rPr lang="en-US" sz="2000" dirty="0" smtClean="0">
                <a:solidFill>
                  <a:srgbClr val="0000FF"/>
                </a:solidFill>
              </a:rPr>
              <a:t>Systems</a:t>
            </a:r>
            <a:r>
              <a:rPr lang="en-US" sz="2000" dirty="0" smtClean="0"/>
              <a:t>,” ISCA 2011.</a:t>
            </a:r>
          </a:p>
          <a:p>
            <a:pPr lvl="1"/>
            <a:r>
              <a:rPr lang="en-US" sz="2000" dirty="0" smtClean="0"/>
              <a:t>Lee et al., “</a:t>
            </a:r>
            <a:r>
              <a:rPr lang="en-US" sz="2000" dirty="0">
                <a:solidFill>
                  <a:srgbClr val="0000FF"/>
                </a:solidFill>
              </a:rPr>
              <a:t>Prefetch-Aware DRAM </a:t>
            </a:r>
            <a:r>
              <a:rPr lang="en-US" sz="2000" dirty="0" smtClean="0">
                <a:solidFill>
                  <a:srgbClr val="0000FF"/>
                </a:solidFill>
              </a:rPr>
              <a:t>Controllers</a:t>
            </a:r>
            <a:r>
              <a:rPr lang="en-US" sz="2000" dirty="0" smtClean="0"/>
              <a:t>,</a:t>
            </a:r>
            <a:r>
              <a:rPr lang="en-US" sz="2000" dirty="0"/>
              <a:t>” MICRO 2008. 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dirty="0" smtClean="0"/>
              <a:t>Recommended</a:t>
            </a:r>
          </a:p>
          <a:p>
            <a:pPr lvl="1"/>
            <a:r>
              <a:rPr lang="en-US" sz="2000" dirty="0" smtClean="0"/>
              <a:t>Lee et al., “</a:t>
            </a:r>
            <a:r>
              <a:rPr lang="en-US" sz="2000" dirty="0">
                <a:solidFill>
                  <a:srgbClr val="0000FF"/>
                </a:solidFill>
              </a:rPr>
              <a:t>Improving Memory Bank-Level Parallelism in the Presence of </a:t>
            </a:r>
            <a:r>
              <a:rPr lang="en-US" sz="2000" dirty="0" smtClean="0">
                <a:solidFill>
                  <a:srgbClr val="0000FF"/>
                </a:solidFill>
              </a:rPr>
              <a:t>Prefetching</a:t>
            </a:r>
            <a:r>
              <a:rPr lang="en-US" sz="2000" dirty="0" smtClean="0"/>
              <a:t>,” MICRO 2009.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2F4A62-A2AB-6B48-93FA-0E4BEF2642C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5638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Key Performance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915400" cy="53403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b="1">
                <a:latin typeface="Tahoma" charset="0"/>
                <a:sym typeface="Wingdings" charset="0"/>
              </a:rPr>
              <a:t>	1. 	Link contention</a:t>
            </a:r>
            <a:r>
              <a:rPr lang="en-US">
                <a:latin typeface="Tahoma" charset="0"/>
                <a:sym typeface="Wingdings" charset="0"/>
              </a:rPr>
              <a:t>: no buffers to hold traffic </a:t>
            </a:r>
            <a:br>
              <a:rPr lang="en-US">
                <a:latin typeface="Tahoma" charset="0"/>
                <a:sym typeface="Wingdings" charset="0"/>
              </a:rPr>
            </a:br>
            <a:r>
              <a:rPr lang="en-US">
                <a:latin typeface="Tahoma" charset="0"/>
                <a:sym typeface="Wingdings" charset="0"/>
              </a:rPr>
              <a:t>	</a:t>
            </a:r>
            <a:r>
              <a:rPr lang="en-US">
                <a:solidFill>
                  <a:srgbClr val="FF0000"/>
                </a:solidFill>
                <a:latin typeface="Tahoma" charset="0"/>
                <a:sym typeface="Wingdings" charset="0"/>
              </a:rPr>
              <a:t>any link contention causes a deflection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sym typeface="Wingdings" charset="0"/>
              </a:rPr>
              <a:t>	</a:t>
            </a:r>
            <a:r>
              <a:rPr lang="en-US">
                <a:solidFill>
                  <a:srgbClr val="0000FF"/>
                </a:solidFill>
                <a:latin typeface="Tahoma" charset="0"/>
                <a:sym typeface="Wingdings" charset="0"/>
              </a:rPr>
              <a:t>		 use side buffers</a:t>
            </a:r>
          </a:p>
          <a:p>
            <a:pPr>
              <a:buFont typeface="Wingdings" charset="0"/>
              <a:buNone/>
            </a:pPr>
            <a:r>
              <a:rPr lang="en-US" b="1">
                <a:latin typeface="Tahoma" charset="0"/>
                <a:sym typeface="Wingdings" charset="0"/>
              </a:rPr>
              <a:t>	</a:t>
            </a:r>
          </a:p>
          <a:p>
            <a:pPr>
              <a:buFont typeface="Wingdings" charset="0"/>
              <a:buNone/>
            </a:pPr>
            <a:r>
              <a:rPr lang="en-US" b="1">
                <a:latin typeface="Tahoma" charset="0"/>
                <a:sym typeface="Wingdings" charset="0"/>
              </a:rPr>
              <a:t>	2. 	Ejection bottleneck</a:t>
            </a:r>
            <a:r>
              <a:rPr lang="en-US">
                <a:latin typeface="Tahoma" charset="0"/>
                <a:sym typeface="Wingdings" charset="0"/>
              </a:rPr>
              <a:t>: only one flit can eject per router 	per cycle   </a:t>
            </a:r>
            <a:r>
              <a:rPr lang="en-US">
                <a:solidFill>
                  <a:srgbClr val="FF0000"/>
                </a:solidFill>
                <a:latin typeface="Tahoma" charset="0"/>
                <a:sym typeface="Wingdings" charset="0"/>
              </a:rPr>
              <a:t>simultaneous arrival causes deflection</a:t>
            </a:r>
            <a:endParaRPr lang="en-US">
              <a:latin typeface="Tahoma" charset="0"/>
              <a:sym typeface="Wingdings" charset="0"/>
            </a:endParaRPr>
          </a:p>
          <a:p>
            <a:pPr>
              <a:buFont typeface="Wingdings" charset="0"/>
              <a:buNone/>
            </a:pPr>
            <a:r>
              <a:rPr lang="en-US">
                <a:solidFill>
                  <a:srgbClr val="0000FF"/>
                </a:solidFill>
                <a:latin typeface="Tahoma" charset="0"/>
                <a:sym typeface="Wingdings" charset="0"/>
              </a:rPr>
              <a:t>			 eject up to 2 flits/cycle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sym typeface="Wingdings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sym typeface="Wingdings" charset="0"/>
              </a:rPr>
              <a:t>	</a:t>
            </a:r>
            <a:r>
              <a:rPr lang="en-US" b="1">
                <a:latin typeface="Tahoma" charset="0"/>
                <a:sym typeface="Wingdings" charset="0"/>
              </a:rPr>
              <a:t>3. 	Deflection arbitration</a:t>
            </a:r>
            <a:r>
              <a:rPr lang="en-US">
                <a:latin typeface="Tahoma" charset="0"/>
                <a:sym typeface="Wingdings" charset="0"/>
              </a:rPr>
              <a:t>: practical (fast) deflection 	arbiters </a:t>
            </a:r>
            <a:r>
              <a:rPr lang="en-US">
                <a:solidFill>
                  <a:srgbClr val="FF0000"/>
                </a:solidFill>
                <a:latin typeface="Tahoma" charset="0"/>
                <a:sym typeface="Wingdings" charset="0"/>
              </a:rPr>
              <a:t>deflect unnecessarily</a:t>
            </a:r>
          </a:p>
          <a:p>
            <a:pPr>
              <a:buFont typeface="Wingdings" charset="0"/>
              <a:buNone/>
            </a:pPr>
            <a:r>
              <a:rPr lang="en-US">
                <a:solidFill>
                  <a:srgbClr val="0000FF"/>
                </a:solidFill>
                <a:latin typeface="Tahoma" charset="0"/>
                <a:sym typeface="Wingdings" charset="0"/>
              </a:rPr>
              <a:t>			 new priority scheme (silver flit)</a:t>
            </a: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D5C8F32-72CC-1040-98DB-6D10BDB697F3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130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377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Outline: This Talk</a:t>
            </a:r>
          </a:p>
        </p:txBody>
      </p:sp>
      <p:sp>
        <p:nvSpPr>
          <p:cNvPr id="136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rgbClr val="BFBFBF"/>
                </a:solidFill>
                <a:latin typeface="Tahoma" charset="0"/>
              </a:rPr>
              <a:t>Motivation</a:t>
            </a:r>
          </a:p>
          <a:p>
            <a:endParaRPr lang="en-US" b="1">
              <a:solidFill>
                <a:srgbClr val="BFBFBF"/>
              </a:solidFill>
              <a:latin typeface="Tahoma" charset="0"/>
            </a:endParaRPr>
          </a:p>
          <a:p>
            <a:r>
              <a:rPr lang="en-US" b="1">
                <a:solidFill>
                  <a:srgbClr val="BFBFBF"/>
                </a:solidFill>
                <a:latin typeface="Tahoma" charset="0"/>
              </a:rPr>
              <a:t>Background</a:t>
            </a:r>
            <a:r>
              <a:rPr lang="en-US">
                <a:solidFill>
                  <a:srgbClr val="BFBFBF"/>
                </a:solidFill>
                <a:latin typeface="Tahoma" charset="0"/>
              </a:rPr>
              <a:t>: Bufferless Deflection Routing</a:t>
            </a:r>
          </a:p>
          <a:p>
            <a:endParaRPr lang="en-US" b="1">
              <a:latin typeface="Tahoma" charset="0"/>
            </a:endParaRPr>
          </a:p>
          <a:p>
            <a:r>
              <a:rPr lang="en-US" b="1">
                <a:latin typeface="Tahoma" charset="0"/>
              </a:rPr>
              <a:t>MinBD</a:t>
            </a:r>
            <a:r>
              <a:rPr lang="en-US">
                <a:latin typeface="Tahoma" charset="0"/>
              </a:rPr>
              <a:t>: Reducing Deflections</a:t>
            </a:r>
          </a:p>
          <a:p>
            <a:pPr lvl="1"/>
            <a:r>
              <a:rPr lang="en-US">
                <a:latin typeface="Tahoma" charset="0"/>
              </a:rPr>
              <a:t>Addressing Link Contention</a:t>
            </a:r>
          </a:p>
          <a:p>
            <a:pPr lvl="1"/>
            <a:r>
              <a:rPr lang="en-US">
                <a:latin typeface="Tahoma" charset="0"/>
              </a:rPr>
              <a:t>Addressing the Ejection Bottleneck</a:t>
            </a:r>
          </a:p>
          <a:p>
            <a:pPr lvl="1"/>
            <a:r>
              <a:rPr lang="en-US">
                <a:latin typeface="Tahoma" charset="0"/>
              </a:rPr>
              <a:t>Improving Deflection Arbitration</a:t>
            </a:r>
          </a:p>
          <a:p>
            <a:endParaRPr lang="en-US" b="1">
              <a:solidFill>
                <a:srgbClr val="BFBFBF"/>
              </a:solidFill>
              <a:latin typeface="Tahoma" charset="0"/>
            </a:endParaRPr>
          </a:p>
          <a:p>
            <a:r>
              <a:rPr lang="en-US" b="1">
                <a:solidFill>
                  <a:srgbClr val="BFBFBF"/>
                </a:solidFill>
                <a:latin typeface="Tahoma" charset="0"/>
              </a:rPr>
              <a:t>Results</a:t>
            </a:r>
          </a:p>
          <a:p>
            <a:r>
              <a:rPr lang="en-US" b="1">
                <a:solidFill>
                  <a:srgbClr val="BFBFBF"/>
                </a:solidFill>
                <a:latin typeface="Tahoma" charset="0"/>
              </a:rPr>
              <a:t>Conclusions</a:t>
            </a:r>
          </a:p>
          <a:p>
            <a:pPr lvl="1"/>
            <a:endParaRPr lang="en-US">
              <a:latin typeface="Tahoma" charset="0"/>
            </a:endParaRPr>
          </a:p>
          <a:p>
            <a:pPr lvl="1"/>
            <a:endParaRPr lang="en-US">
              <a:latin typeface="Tahoma" charset="0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B47A5C4-FA57-EA47-B57F-EA1BE6E0B656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131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672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Outline: This Talk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rgbClr val="D9D9D9"/>
                </a:solidFill>
                <a:latin typeface="Tahoma" charset="0"/>
              </a:rPr>
              <a:t>Motivation</a:t>
            </a:r>
          </a:p>
          <a:p>
            <a:endParaRPr lang="en-US" b="1">
              <a:solidFill>
                <a:srgbClr val="D9D9D9"/>
              </a:solidFill>
              <a:latin typeface="Tahoma" charset="0"/>
            </a:endParaRPr>
          </a:p>
          <a:p>
            <a:r>
              <a:rPr lang="en-US" b="1">
                <a:solidFill>
                  <a:srgbClr val="D9D9D9"/>
                </a:solidFill>
                <a:latin typeface="Tahoma" charset="0"/>
              </a:rPr>
              <a:t>Background</a:t>
            </a:r>
            <a:r>
              <a:rPr lang="en-US">
                <a:solidFill>
                  <a:srgbClr val="D9D9D9"/>
                </a:solidFill>
                <a:latin typeface="Tahoma" charset="0"/>
              </a:rPr>
              <a:t>: Bufferless Deflection Routing</a:t>
            </a:r>
          </a:p>
          <a:p>
            <a:endParaRPr lang="en-US" b="1">
              <a:latin typeface="Tahoma" charset="0"/>
            </a:endParaRPr>
          </a:p>
          <a:p>
            <a:r>
              <a:rPr lang="en-US" b="1">
                <a:latin typeface="Tahoma" charset="0"/>
              </a:rPr>
              <a:t>MinBD</a:t>
            </a:r>
            <a:r>
              <a:rPr lang="en-US">
                <a:latin typeface="Tahoma" charset="0"/>
              </a:rPr>
              <a:t>: Reducing Deflections</a:t>
            </a:r>
          </a:p>
          <a:p>
            <a:pPr lvl="1"/>
            <a:r>
              <a:rPr lang="en-US">
                <a:latin typeface="Tahoma" charset="0"/>
              </a:rPr>
              <a:t>Addressing Link Contention</a:t>
            </a:r>
          </a:p>
          <a:p>
            <a:pPr lvl="1"/>
            <a:r>
              <a:rPr lang="en-US">
                <a:solidFill>
                  <a:srgbClr val="D9D9D9"/>
                </a:solidFill>
                <a:latin typeface="Tahoma" charset="0"/>
              </a:rPr>
              <a:t>Addressing the Ejection Bottleneck</a:t>
            </a:r>
          </a:p>
          <a:p>
            <a:pPr lvl="1"/>
            <a:r>
              <a:rPr lang="en-US">
                <a:solidFill>
                  <a:srgbClr val="D9D9D9"/>
                </a:solidFill>
                <a:latin typeface="Tahoma" charset="0"/>
              </a:rPr>
              <a:t>Improving Deflection Arbitration</a:t>
            </a:r>
          </a:p>
          <a:p>
            <a:endParaRPr lang="en-US" b="1">
              <a:solidFill>
                <a:srgbClr val="D9D9D9"/>
              </a:solidFill>
              <a:latin typeface="Tahoma" charset="0"/>
            </a:endParaRPr>
          </a:p>
          <a:p>
            <a:r>
              <a:rPr lang="en-US" b="1">
                <a:solidFill>
                  <a:srgbClr val="D9D9D9"/>
                </a:solidFill>
                <a:latin typeface="Tahoma" charset="0"/>
              </a:rPr>
              <a:t>Results</a:t>
            </a:r>
          </a:p>
          <a:p>
            <a:r>
              <a:rPr lang="en-US" b="1">
                <a:solidFill>
                  <a:srgbClr val="D9D9D9"/>
                </a:solidFill>
                <a:latin typeface="Tahoma" charset="0"/>
              </a:rPr>
              <a:t>Conclusions</a:t>
            </a:r>
          </a:p>
          <a:p>
            <a:pPr lvl="1"/>
            <a:endParaRPr lang="en-US">
              <a:latin typeface="Tahoma" charset="0"/>
            </a:endParaRPr>
          </a:p>
          <a:p>
            <a:pPr lvl="1"/>
            <a:endParaRPr lang="en-US">
              <a:latin typeface="Tahoma" charset="0"/>
            </a:endParaRP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1B2A1DA-CDD6-3C44-BF7C-5D98FE9725FE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132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341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Addressing Link Contention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Tahoma" charset="0"/>
              </a:rPr>
              <a:t>Problem 1</a:t>
            </a:r>
            <a:r>
              <a:rPr lang="en-US">
                <a:latin typeface="Tahoma" charset="0"/>
              </a:rPr>
              <a:t>: Any link contention causes a deflection</a:t>
            </a:r>
          </a:p>
          <a:p>
            <a:pPr lvl="1"/>
            <a:endParaRPr lang="en-US"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Buffering</a:t>
            </a:r>
            <a:r>
              <a:rPr lang="en-US">
                <a:latin typeface="Tahoma" charset="0"/>
              </a:rPr>
              <a:t> a flit can avoid deflection on contention</a:t>
            </a:r>
          </a:p>
          <a:p>
            <a:r>
              <a:rPr lang="en-US">
                <a:latin typeface="Tahoma" charset="0"/>
              </a:rPr>
              <a:t>But, </a:t>
            </a:r>
            <a:r>
              <a:rPr lang="en-US" b="1">
                <a:latin typeface="Tahoma" charset="0"/>
              </a:rPr>
              <a:t>input buffers</a:t>
            </a:r>
            <a:r>
              <a:rPr lang="en-US">
                <a:latin typeface="Tahoma" charset="0"/>
              </a:rPr>
              <a:t> are expensive:</a:t>
            </a:r>
          </a:p>
          <a:p>
            <a:pPr lvl="1"/>
            <a:r>
              <a:rPr lang="en-US">
                <a:latin typeface="Tahoma" charset="0"/>
                <a:sym typeface="Wingdings" charset="0"/>
              </a:rPr>
              <a:t>All flits are buffered on every hop  </a:t>
            </a:r>
            <a:r>
              <a:rPr lang="en-US">
                <a:solidFill>
                  <a:srgbClr val="FF0000"/>
                </a:solidFill>
                <a:latin typeface="Tahoma" charset="0"/>
                <a:sym typeface="Wingdings" charset="0"/>
              </a:rPr>
              <a:t>high dynamic energy</a:t>
            </a:r>
          </a:p>
          <a:p>
            <a:pPr lvl="1"/>
            <a:r>
              <a:rPr lang="en-US">
                <a:latin typeface="Tahoma" charset="0"/>
                <a:sym typeface="Wingdings" charset="0"/>
              </a:rPr>
              <a:t>Large buffers necessary  </a:t>
            </a:r>
            <a:r>
              <a:rPr lang="en-US">
                <a:solidFill>
                  <a:srgbClr val="FF0000"/>
                </a:solidFill>
                <a:latin typeface="Tahoma" charset="0"/>
                <a:sym typeface="Wingdings" charset="0"/>
              </a:rPr>
              <a:t>high static energy </a:t>
            </a:r>
            <a:r>
              <a:rPr lang="en-US">
                <a:latin typeface="Tahoma" charset="0"/>
                <a:sym typeface="Wingdings" charset="0"/>
              </a:rPr>
              <a:t>and </a:t>
            </a:r>
            <a:r>
              <a:rPr lang="en-US">
                <a:solidFill>
                  <a:srgbClr val="FF0000"/>
                </a:solidFill>
                <a:latin typeface="Tahoma" charset="0"/>
                <a:sym typeface="Wingdings" charset="0"/>
              </a:rPr>
              <a:t>large area</a:t>
            </a:r>
          </a:p>
          <a:p>
            <a:endParaRPr lang="en-US">
              <a:latin typeface="Tahoma" charset="0"/>
              <a:sym typeface="Wingdings" charset="0"/>
            </a:endParaRPr>
          </a:p>
          <a:p>
            <a:endParaRPr lang="en-US">
              <a:latin typeface="Tahoma" charset="0"/>
              <a:sym typeface="Wingdings" charset="0"/>
            </a:endParaRPr>
          </a:p>
          <a:p>
            <a:r>
              <a:rPr lang="en-US" b="1">
                <a:latin typeface="Tahoma" charset="0"/>
              </a:rPr>
              <a:t>Key Idea 1</a:t>
            </a:r>
            <a:r>
              <a:rPr lang="en-US">
                <a:latin typeface="Tahoma" charset="0"/>
              </a:rPr>
              <a:t>: add a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small buffer </a:t>
            </a:r>
            <a:r>
              <a:rPr lang="en-US">
                <a:latin typeface="Tahoma" charset="0"/>
              </a:rPr>
              <a:t>to a bufferless deflection router to buffer </a:t>
            </a:r>
            <a:r>
              <a:rPr lang="en-US" b="1">
                <a:latin typeface="Tahoma" charset="0"/>
              </a:rPr>
              <a:t>only</a:t>
            </a:r>
            <a:r>
              <a:rPr lang="en-US">
                <a:latin typeface="Tahoma" charset="0"/>
              </a:rPr>
              <a:t> flits that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would have been deflected</a:t>
            </a:r>
            <a:endParaRPr lang="en-US">
              <a:latin typeface="Tahoma" charset="0"/>
              <a:sym typeface="Wingdings" charset="0"/>
            </a:endParaRPr>
          </a:p>
          <a:p>
            <a:endParaRPr lang="en-US">
              <a:latin typeface="Tahoma" charset="0"/>
              <a:sym typeface="Wingdings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554C5EB-7FBD-1644-AABF-57C899B15C22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133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601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How to Buffer Deflected Flits</a:t>
            </a:r>
          </a:p>
        </p:txBody>
      </p:sp>
      <p:sp>
        <p:nvSpPr>
          <p:cNvPr id="13926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0405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CE38268-602F-3749-88A1-68EB7E2D5CB3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134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139268" name="Group 4"/>
          <p:cNvGrpSpPr>
            <a:grpSpLocks/>
          </p:cNvGrpSpPr>
          <p:nvPr/>
        </p:nvGrpSpPr>
        <p:grpSpPr bwMode="auto">
          <a:xfrm>
            <a:off x="1428750" y="1500188"/>
            <a:ext cx="6565900" cy="4422775"/>
            <a:chOff x="21374446" y="13310485"/>
            <a:chExt cx="7038726" cy="4740688"/>
          </a:xfrm>
        </p:grpSpPr>
        <p:grpSp>
          <p:nvGrpSpPr>
            <p:cNvPr id="139275" name="Group 33"/>
            <p:cNvGrpSpPr>
              <a:grpSpLocks/>
            </p:cNvGrpSpPr>
            <p:nvPr/>
          </p:nvGrpSpPr>
          <p:grpSpPr bwMode="auto">
            <a:xfrm>
              <a:off x="23790444" y="13412290"/>
              <a:ext cx="1352676" cy="1206405"/>
              <a:chOff x="785786" y="4286256"/>
              <a:chExt cx="571504" cy="571504"/>
            </a:xfrm>
          </p:grpSpPr>
          <p:sp>
            <p:nvSpPr>
              <p:cNvPr id="66" name="Rectangle 24"/>
              <p:cNvSpPr>
                <a:spLocks noChangeArrowheads="1"/>
              </p:cNvSpPr>
              <p:nvPr/>
            </p:nvSpPr>
            <p:spPr bwMode="auto">
              <a:xfrm>
                <a:off x="786034" y="4286394"/>
                <a:ext cx="570899" cy="571521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cs typeface="Arial" charset="0"/>
                </a:endParaRPr>
              </a:p>
            </p:txBody>
          </p:sp>
          <p:grpSp>
            <p:nvGrpSpPr>
              <p:cNvPr id="139336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2475078" y="3951871"/>
                  <a:ext cx="214042" cy="18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2475078" y="4902055"/>
                  <a:ext cx="214042" cy="18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16200000" flipH="1">
                  <a:off x="2359813" y="4281178"/>
                  <a:ext cx="950184" cy="2915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5400000" flipH="1" flipV="1">
                  <a:off x="2359813" y="4281178"/>
                  <a:ext cx="950184" cy="2915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2980691" y="3951871"/>
                  <a:ext cx="217413" cy="18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2980691" y="4902055"/>
                  <a:ext cx="217413" cy="18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9276" name="Group 34"/>
            <p:cNvGrpSpPr>
              <a:grpSpLocks/>
            </p:cNvGrpSpPr>
            <p:nvPr/>
          </p:nvGrpSpPr>
          <p:grpSpPr bwMode="auto">
            <a:xfrm>
              <a:off x="26326711" y="13412290"/>
              <a:ext cx="1352676" cy="1206405"/>
              <a:chOff x="785786" y="4286256"/>
              <a:chExt cx="571504" cy="571504"/>
            </a:xfrm>
          </p:grpSpPr>
          <p:sp>
            <p:nvSpPr>
              <p:cNvPr id="58" name="Rectangle 57"/>
              <p:cNvSpPr>
                <a:spLocks noChangeArrowheads="1"/>
              </p:cNvSpPr>
              <p:nvPr/>
            </p:nvSpPr>
            <p:spPr bwMode="auto">
              <a:xfrm>
                <a:off x="785799" y="4286394"/>
                <a:ext cx="571619" cy="571521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cs typeface="Arial" charset="0"/>
                </a:endParaRPr>
              </a:p>
            </p:txBody>
          </p:sp>
          <p:grpSp>
            <p:nvGrpSpPr>
              <p:cNvPr id="139328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>
                  <a:off x="2471157" y="3951871"/>
                  <a:ext cx="219099" cy="18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471157" y="4902055"/>
                  <a:ext cx="219099" cy="18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 flipH="1">
                  <a:off x="2360105" y="4282021"/>
                  <a:ext cx="950184" cy="28988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40"/>
                <p:cNvCxnSpPr/>
                <p:nvPr/>
              </p:nvCxnSpPr>
              <p:spPr>
                <a:xfrm rot="5400000" flipH="1" flipV="1">
                  <a:off x="2360105" y="4282021"/>
                  <a:ext cx="950184" cy="28988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2980140" y="3951871"/>
                  <a:ext cx="219099" cy="18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2980140" y="4902055"/>
                  <a:ext cx="219099" cy="18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9277" name="Group 43"/>
            <p:cNvGrpSpPr>
              <a:grpSpLocks/>
            </p:cNvGrpSpPr>
            <p:nvPr/>
          </p:nvGrpSpPr>
          <p:grpSpPr bwMode="auto">
            <a:xfrm>
              <a:off x="23790444" y="15372697"/>
              <a:ext cx="1352676" cy="1206405"/>
              <a:chOff x="785786" y="4286256"/>
              <a:chExt cx="571504" cy="571504"/>
            </a:xfrm>
          </p:grpSpPr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786034" y="4286323"/>
                <a:ext cx="570899" cy="571521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cs typeface="Arial" charset="0"/>
                </a:endParaRPr>
              </a:p>
            </p:txBody>
          </p:sp>
          <p:grpSp>
            <p:nvGrpSpPr>
              <p:cNvPr id="139320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2475078" y="3951703"/>
                  <a:ext cx="214042" cy="18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475078" y="4901887"/>
                  <a:ext cx="214042" cy="18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 flipH="1">
                  <a:off x="2359813" y="4281010"/>
                  <a:ext cx="950184" cy="2915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5400000" flipH="1" flipV="1">
                  <a:off x="2359813" y="4281010"/>
                  <a:ext cx="950184" cy="2915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980691" y="3951703"/>
                  <a:ext cx="217413" cy="18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980691" y="4901887"/>
                  <a:ext cx="217413" cy="18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9278" name="Group 52"/>
            <p:cNvGrpSpPr>
              <a:grpSpLocks/>
            </p:cNvGrpSpPr>
            <p:nvPr/>
          </p:nvGrpSpPr>
          <p:grpSpPr bwMode="auto">
            <a:xfrm>
              <a:off x="26326711" y="15372697"/>
              <a:ext cx="1352676" cy="1206405"/>
              <a:chOff x="785786" y="4286256"/>
              <a:chExt cx="571504" cy="571504"/>
            </a:xfrm>
          </p:grpSpPr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785799" y="4286323"/>
                <a:ext cx="571619" cy="571521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cs typeface="Arial" charset="0"/>
                </a:endParaRPr>
              </a:p>
            </p:txBody>
          </p:sp>
          <p:grpSp>
            <p:nvGrpSpPr>
              <p:cNvPr id="139312" name="Group 50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471157" y="3951703"/>
                  <a:ext cx="219099" cy="18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471157" y="4901887"/>
                  <a:ext cx="219099" cy="18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 flipH="1">
                  <a:off x="2360105" y="4281853"/>
                  <a:ext cx="950184" cy="28988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 flipH="1" flipV="1">
                  <a:off x="2360105" y="4281853"/>
                  <a:ext cx="950184" cy="28988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980140" y="3951703"/>
                  <a:ext cx="219099" cy="18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980140" y="4901887"/>
                  <a:ext cx="219099" cy="18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9279" name="Group 70"/>
            <p:cNvGrpSpPr>
              <a:grpSpLocks/>
            </p:cNvGrpSpPr>
            <p:nvPr/>
          </p:nvGrpSpPr>
          <p:grpSpPr bwMode="auto">
            <a:xfrm>
              <a:off x="25131447" y="14316627"/>
              <a:ext cx="1195259" cy="1393404"/>
              <a:chOff x="1478449" y="4786322"/>
              <a:chExt cx="310519" cy="405897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1478609" y="4786179"/>
                <a:ext cx="93287" cy="49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478609" y="5191643"/>
                <a:ext cx="93287" cy="49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6200000" flipH="1">
                <a:off x="1431061" y="4927014"/>
                <a:ext cx="405464" cy="12379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431061" y="4927014"/>
                <a:ext cx="405464" cy="12379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695690" y="4786179"/>
                <a:ext cx="93287" cy="49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695690" y="5191643"/>
                <a:ext cx="93287" cy="49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25142275" y="13713766"/>
              <a:ext cx="1184466" cy="34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142275" y="16278094"/>
              <a:ext cx="1184466" cy="34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3283888" y="13713766"/>
              <a:ext cx="507142" cy="34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3283888" y="14317839"/>
              <a:ext cx="507142" cy="34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83888" y="15674022"/>
              <a:ext cx="507142" cy="34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283888" y="16278094"/>
              <a:ext cx="507142" cy="34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7706917" y="13681436"/>
              <a:ext cx="507142" cy="340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7706917" y="14283806"/>
              <a:ext cx="507142" cy="340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7706917" y="15641692"/>
              <a:ext cx="507142" cy="340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7706917" y="16244062"/>
              <a:ext cx="507142" cy="340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2841415" y="13310485"/>
              <a:ext cx="418648" cy="3273899"/>
            </a:xfrm>
            <a:prstGeom prst="rect">
              <a:avLst/>
            </a:prstGeom>
            <a:gradFill rotWithShape="1">
              <a:gsLst>
                <a:gs pos="0">
                  <a:srgbClr val="B3DCAF"/>
                </a:gs>
                <a:gs pos="35001">
                  <a:srgbClr val="CAE5C7"/>
                </a:gs>
                <a:gs pos="100000">
                  <a:srgbClr val="EBF6EA"/>
                </a:gs>
              </a:gsLst>
              <a:lin ang="16200000" scaled="1"/>
            </a:gradFill>
            <a:ln w="9525">
              <a:solidFill>
                <a:srgbClr val="38802C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2329167" y="13681436"/>
              <a:ext cx="507142" cy="340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329167" y="14283806"/>
              <a:ext cx="507142" cy="340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2329167" y="15641692"/>
              <a:ext cx="507142" cy="340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2329167" y="16244062"/>
              <a:ext cx="507142" cy="340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295" name="TextBox 25"/>
            <p:cNvSpPr txBox="1">
              <a:spLocks noChangeArrowheads="1"/>
            </p:cNvSpPr>
            <p:nvPr/>
          </p:nvSpPr>
          <p:spPr bwMode="auto">
            <a:xfrm>
              <a:off x="24437445" y="17292384"/>
              <a:ext cx="3975727" cy="758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000" smtClean="0">
                  <a:solidFill>
                    <a:srgbClr val="000000"/>
                  </a:solidFill>
                </a:rPr>
                <a:t>Baseline Router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1886694" y="13310485"/>
              <a:ext cx="418648" cy="3273899"/>
            </a:xfrm>
            <a:prstGeom prst="rect">
              <a:avLst/>
            </a:prstGeom>
            <a:gradFill rotWithShape="1">
              <a:gsLst>
                <a:gs pos="0">
                  <a:srgbClr val="B3DCAF"/>
                </a:gs>
                <a:gs pos="35001">
                  <a:srgbClr val="CAE5C7"/>
                </a:gs>
                <a:gs pos="100000">
                  <a:srgbClr val="EBF6EA"/>
                </a:gs>
              </a:gsLst>
              <a:lin ang="16200000" scaled="1"/>
            </a:gradFill>
            <a:ln w="9525">
              <a:solidFill>
                <a:srgbClr val="38802C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21374446" y="13681436"/>
              <a:ext cx="507142" cy="340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1374446" y="14283806"/>
              <a:ext cx="507142" cy="340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1374446" y="15641692"/>
              <a:ext cx="507142" cy="340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1374446" y="16244062"/>
              <a:ext cx="507142" cy="340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21" idx="2"/>
            </p:cNvCxnSpPr>
            <p:nvPr/>
          </p:nvCxnSpPr>
          <p:spPr>
            <a:xfrm rot="5400000" flipH="1" flipV="1">
              <a:off x="22729134" y="16904287"/>
              <a:ext cx="641507" cy="170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7" idx="2"/>
            </p:cNvCxnSpPr>
            <p:nvPr/>
          </p:nvCxnSpPr>
          <p:spPr>
            <a:xfrm rot="16200000" flipH="1">
              <a:off x="21787176" y="16893226"/>
              <a:ext cx="631297" cy="13615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303" name="TextBox 33"/>
            <p:cNvSpPr txBox="1">
              <a:spLocks noChangeArrowheads="1"/>
            </p:cNvSpPr>
            <p:nvPr/>
          </p:nvSpPr>
          <p:spPr bwMode="auto">
            <a:xfrm>
              <a:off x="21688453" y="17280805"/>
              <a:ext cx="8691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smtClean="0">
                  <a:solidFill>
                    <a:srgbClr val="000000"/>
                  </a:solidFill>
                </a:rPr>
                <a:t>Eject</a:t>
              </a:r>
            </a:p>
          </p:txBody>
        </p:sp>
        <p:sp>
          <p:nvSpPr>
            <p:cNvPr id="139304" name="TextBox 34"/>
            <p:cNvSpPr txBox="1">
              <a:spLocks noChangeArrowheads="1"/>
            </p:cNvSpPr>
            <p:nvPr/>
          </p:nvSpPr>
          <p:spPr bwMode="auto">
            <a:xfrm>
              <a:off x="22566567" y="17288061"/>
              <a:ext cx="9204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smtClean="0">
                  <a:solidFill>
                    <a:srgbClr val="000000"/>
                  </a:solidFill>
                </a:rPr>
                <a:t>Inject</a:t>
              </a:r>
            </a:p>
          </p:txBody>
        </p:sp>
      </p:grpSp>
      <p:sp>
        <p:nvSpPr>
          <p:cNvPr id="139269" name="TextBox 73"/>
          <p:cNvSpPr txBox="1">
            <a:spLocks noChangeArrowheads="1"/>
          </p:cNvSpPr>
          <p:nvPr/>
        </p:nvSpPr>
        <p:spPr bwMode="auto">
          <a:xfrm>
            <a:off x="0" y="6248400"/>
            <a:ext cx="876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aseline="30000" smtClean="0">
                <a:solidFill>
                  <a:srgbClr val="000000"/>
                </a:solidFill>
              </a:rPr>
              <a:t>1 </a:t>
            </a:r>
            <a:r>
              <a:rPr lang="en-US" smtClean="0">
                <a:solidFill>
                  <a:srgbClr val="000000"/>
                </a:solidFill>
              </a:rPr>
              <a:t>Fallin et al., </a:t>
            </a:r>
            <a:r>
              <a:rPr lang="ja-JP" altLang="en-US" smtClean="0">
                <a:solidFill>
                  <a:srgbClr val="000000"/>
                </a:solidFill>
              </a:rPr>
              <a:t>“</a:t>
            </a:r>
            <a:r>
              <a:rPr lang="en-US" smtClean="0">
                <a:solidFill>
                  <a:srgbClr val="000000"/>
                </a:solidFill>
              </a:rPr>
              <a:t>CHIPPER: A Low-complexity Bufferless Deflection Router</a:t>
            </a:r>
            <a:r>
              <a:rPr lang="ja-JP" altLang="en-US" smtClean="0">
                <a:solidFill>
                  <a:srgbClr val="000000"/>
                </a:solidFill>
              </a:rPr>
              <a:t>”</a:t>
            </a:r>
            <a:r>
              <a:rPr lang="en-US" smtClean="0">
                <a:solidFill>
                  <a:srgbClr val="000000"/>
                </a:solidFill>
              </a:rPr>
              <a:t>, HPCA 2011. </a:t>
            </a:r>
            <a:endParaRPr lang="en-US" baseline="30000" smtClean="0">
              <a:solidFill>
                <a:srgbClr val="000000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381375" y="1676400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381375" y="2209800"/>
            <a:ext cx="142875" cy="428625"/>
          </a:xfrm>
          <a:prstGeom prst="roundRect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7789863" y="1687513"/>
            <a:ext cx="1328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Destination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7800975" y="2133600"/>
            <a:ext cx="1330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Destination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6858000" y="4648200"/>
            <a:ext cx="196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</a:rPr>
              <a:t>DEFLECTED</a:t>
            </a:r>
          </a:p>
        </p:txBody>
      </p:sp>
    </p:spTree>
    <p:extLst>
      <p:ext uri="{BB962C8B-B14F-4D97-AF65-F5344CB8AC3E}">
        <p14:creationId xmlns:p14="http://schemas.microsoft.com/office/powerpoint/2010/main" xmlns="" val="649758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43907 0.3465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00" y="173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4474 -0.086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6100" y="-43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  <p:bldP spid="79" grpId="0"/>
      <p:bldP spid="80" grpId="0"/>
      <p:bldP spid="81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How to Buffer Deflected Flits</a:t>
            </a:r>
          </a:p>
        </p:txBody>
      </p:sp>
      <p:sp>
        <p:nvSpPr>
          <p:cNvPr id="1402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312DDAE-AE61-6C44-91F5-9F0AFE3C6A2D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135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140292" name="Group 4"/>
          <p:cNvGrpSpPr>
            <a:grpSpLocks/>
          </p:cNvGrpSpPr>
          <p:nvPr/>
        </p:nvGrpSpPr>
        <p:grpSpPr bwMode="auto">
          <a:xfrm>
            <a:off x="1130300" y="1220788"/>
            <a:ext cx="7581900" cy="4851400"/>
            <a:chOff x="17750427" y="18316748"/>
            <a:chExt cx="9775747" cy="5994520"/>
          </a:xfrm>
        </p:grpSpPr>
        <p:grpSp>
          <p:nvGrpSpPr>
            <p:cNvPr id="140306" name="Group 33"/>
            <p:cNvGrpSpPr>
              <a:grpSpLocks/>
            </p:cNvGrpSpPr>
            <p:nvPr/>
          </p:nvGrpSpPr>
          <p:grpSpPr bwMode="auto">
            <a:xfrm>
              <a:off x="21066293" y="19602633"/>
              <a:ext cx="1352676" cy="1206405"/>
              <a:chOff x="785786" y="4286256"/>
              <a:chExt cx="571504" cy="571504"/>
            </a:xfrm>
          </p:grpSpPr>
          <p:sp>
            <p:nvSpPr>
              <p:cNvPr id="88" name="Rectangle 24"/>
              <p:cNvSpPr>
                <a:spLocks noChangeArrowheads="1"/>
              </p:cNvSpPr>
              <p:nvPr/>
            </p:nvSpPr>
            <p:spPr bwMode="auto">
              <a:xfrm>
                <a:off x="785798" y="4286681"/>
                <a:ext cx="571627" cy="571481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cs typeface="Arial" charset="0"/>
                </a:endParaRPr>
              </a:p>
            </p:txBody>
          </p:sp>
          <p:grpSp>
            <p:nvGrpSpPr>
              <p:cNvPr id="140383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2470231" y="3952095"/>
                  <a:ext cx="218923" cy="21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2470231" y="4901532"/>
                  <a:ext cx="218923" cy="21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77"/>
                <p:cNvCxnSpPr/>
                <p:nvPr/>
              </p:nvCxnSpPr>
              <p:spPr>
                <a:xfrm rot="16200000" flipH="1">
                  <a:off x="2359371" y="4281878"/>
                  <a:ext cx="949437" cy="28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2359371" y="4281878"/>
                  <a:ext cx="949437" cy="28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79025" y="3952095"/>
                  <a:ext cx="218923" cy="21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2979025" y="4901532"/>
                  <a:ext cx="218923" cy="21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0307" name="Group 34"/>
            <p:cNvGrpSpPr>
              <a:grpSpLocks/>
            </p:cNvGrpSpPr>
            <p:nvPr/>
          </p:nvGrpSpPr>
          <p:grpSpPr bwMode="auto">
            <a:xfrm>
              <a:off x="23602560" y="19602633"/>
              <a:ext cx="1352676" cy="1206405"/>
              <a:chOff x="785786" y="4286256"/>
              <a:chExt cx="571504" cy="571504"/>
            </a:xfrm>
          </p:grpSpPr>
          <p:sp>
            <p:nvSpPr>
              <p:cNvPr id="80" name="Rectangle 79"/>
              <p:cNvSpPr>
                <a:spLocks noChangeArrowheads="1"/>
              </p:cNvSpPr>
              <p:nvPr/>
            </p:nvSpPr>
            <p:spPr bwMode="auto">
              <a:xfrm>
                <a:off x="785704" y="4286681"/>
                <a:ext cx="571627" cy="571481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cs typeface="Arial" charset="0"/>
                </a:endParaRPr>
              </a:p>
            </p:txBody>
          </p:sp>
          <p:grpSp>
            <p:nvGrpSpPr>
              <p:cNvPr id="140375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>
                  <a:off x="2470010" y="3952095"/>
                  <a:ext cx="218923" cy="21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2470010" y="4901532"/>
                  <a:ext cx="218923" cy="21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69"/>
                <p:cNvCxnSpPr/>
                <p:nvPr/>
              </p:nvCxnSpPr>
              <p:spPr>
                <a:xfrm rot="16200000" flipH="1">
                  <a:off x="2359152" y="4281877"/>
                  <a:ext cx="949437" cy="2898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40"/>
                <p:cNvCxnSpPr/>
                <p:nvPr/>
              </p:nvCxnSpPr>
              <p:spPr>
                <a:xfrm rot="5400000" flipH="1" flipV="1">
                  <a:off x="2359152" y="4281877"/>
                  <a:ext cx="949437" cy="2898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2978805" y="3952095"/>
                  <a:ext cx="218923" cy="21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2978805" y="4901532"/>
                  <a:ext cx="218923" cy="21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0308" name="Group 43"/>
            <p:cNvGrpSpPr>
              <a:grpSpLocks/>
            </p:cNvGrpSpPr>
            <p:nvPr/>
          </p:nvGrpSpPr>
          <p:grpSpPr bwMode="auto">
            <a:xfrm>
              <a:off x="21066293" y="21563040"/>
              <a:ext cx="1352676" cy="1206405"/>
              <a:chOff x="785786" y="4286256"/>
              <a:chExt cx="571504" cy="571504"/>
            </a:xfrm>
          </p:grpSpPr>
          <p:sp>
            <p:nvSpPr>
              <p:cNvPr id="72" name="Rectangle 71"/>
              <p:cNvSpPr>
                <a:spLocks noChangeArrowheads="1"/>
              </p:cNvSpPr>
              <p:nvPr/>
            </p:nvSpPr>
            <p:spPr bwMode="auto">
              <a:xfrm>
                <a:off x="785798" y="4286296"/>
                <a:ext cx="571627" cy="571482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cs typeface="Arial" charset="0"/>
                </a:endParaRPr>
              </a:p>
            </p:txBody>
          </p:sp>
          <p:grpSp>
            <p:nvGrpSpPr>
              <p:cNvPr id="140367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>
                  <a:off x="2470231" y="3951195"/>
                  <a:ext cx="218923" cy="217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470231" y="4900632"/>
                  <a:ext cx="218923" cy="217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61"/>
                <p:cNvCxnSpPr/>
                <p:nvPr/>
              </p:nvCxnSpPr>
              <p:spPr>
                <a:xfrm rot="16200000" flipH="1">
                  <a:off x="2359371" y="4280978"/>
                  <a:ext cx="949437" cy="28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 flipH="1" flipV="1">
                  <a:off x="2359371" y="4280978"/>
                  <a:ext cx="949437" cy="2898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2979025" y="3951195"/>
                  <a:ext cx="218923" cy="217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979025" y="4900632"/>
                  <a:ext cx="218923" cy="217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0309" name="Group 52"/>
            <p:cNvGrpSpPr>
              <a:grpSpLocks/>
            </p:cNvGrpSpPr>
            <p:nvPr/>
          </p:nvGrpSpPr>
          <p:grpSpPr bwMode="auto">
            <a:xfrm>
              <a:off x="23602560" y="21563040"/>
              <a:ext cx="1352676" cy="1206405"/>
              <a:chOff x="785786" y="4286256"/>
              <a:chExt cx="571504" cy="571504"/>
            </a:xfrm>
          </p:grpSpPr>
          <p:sp>
            <p:nvSpPr>
              <p:cNvPr id="64" name="Rectangle 63"/>
              <p:cNvSpPr>
                <a:spLocks noChangeArrowheads="1"/>
              </p:cNvSpPr>
              <p:nvPr/>
            </p:nvSpPr>
            <p:spPr bwMode="auto">
              <a:xfrm>
                <a:off x="785704" y="4286296"/>
                <a:ext cx="571627" cy="571482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cs typeface="Arial" charset="0"/>
                </a:endParaRPr>
              </a:p>
            </p:txBody>
          </p:sp>
          <p:grpSp>
            <p:nvGrpSpPr>
              <p:cNvPr id="140359" name="Group 50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470010" y="3951195"/>
                  <a:ext cx="218923" cy="217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470010" y="4900632"/>
                  <a:ext cx="218923" cy="217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2359152" y="4280977"/>
                  <a:ext cx="949437" cy="2898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5400000" flipH="1" flipV="1">
                  <a:off x="2359152" y="4280977"/>
                  <a:ext cx="949437" cy="2898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2978805" y="3951195"/>
                  <a:ext cx="218923" cy="217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2978805" y="4900632"/>
                  <a:ext cx="218923" cy="217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0310" name="Group 70"/>
            <p:cNvGrpSpPr>
              <a:grpSpLocks/>
            </p:cNvGrpSpPr>
            <p:nvPr/>
          </p:nvGrpSpPr>
          <p:grpSpPr bwMode="auto">
            <a:xfrm>
              <a:off x="22407296" y="20506970"/>
              <a:ext cx="1195259" cy="1393404"/>
              <a:chOff x="1478449" y="4786322"/>
              <a:chExt cx="310519" cy="40589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1478374" y="4786566"/>
                <a:ext cx="93057" cy="57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478374" y="5191688"/>
                <a:ext cx="93057" cy="57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 flipH="1">
                <a:off x="1431085" y="4926912"/>
                <a:ext cx="405122" cy="1244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431085" y="4926912"/>
                <a:ext cx="405122" cy="1244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695862" y="4786566"/>
                <a:ext cx="93057" cy="57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695862" y="5191688"/>
                <a:ext cx="93057" cy="57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22419288" y="19903647"/>
              <a:ext cx="1183078" cy="392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2419288" y="22467404"/>
              <a:ext cx="1183078" cy="392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558703" y="19903647"/>
              <a:ext cx="507618" cy="392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58703" y="20507807"/>
              <a:ext cx="507618" cy="392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558703" y="21865205"/>
              <a:ext cx="507618" cy="196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558703" y="22467404"/>
              <a:ext cx="507618" cy="392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4955333" y="19903647"/>
              <a:ext cx="507618" cy="392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4955333" y="20507807"/>
              <a:ext cx="507618" cy="392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4955333" y="21865205"/>
              <a:ext cx="507618" cy="196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4955333" y="22467404"/>
              <a:ext cx="507618" cy="392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5450670" y="19501529"/>
              <a:ext cx="417557" cy="3273839"/>
            </a:xfrm>
            <a:prstGeom prst="rect">
              <a:avLst/>
            </a:prstGeom>
            <a:gradFill rotWithShape="1">
              <a:gsLst>
                <a:gs pos="0">
                  <a:srgbClr val="B3DCAF"/>
                </a:gs>
                <a:gs pos="35001">
                  <a:srgbClr val="CAE5C7"/>
                </a:gs>
                <a:gs pos="100000">
                  <a:srgbClr val="EBF6EA"/>
                </a:gs>
              </a:gsLst>
              <a:lin ang="16200000" scaled="1"/>
            </a:gradFill>
            <a:ln w="9525">
              <a:solidFill>
                <a:srgbClr val="38802C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1776578" y="18316748"/>
              <a:ext cx="1113485" cy="766968"/>
            </a:xfrm>
            <a:prstGeom prst="rect">
              <a:avLst/>
            </a:prstGeom>
            <a:gradFill rotWithShape="1">
              <a:gsLst>
                <a:gs pos="0">
                  <a:srgbClr val="B3DCAF"/>
                </a:gs>
                <a:gs pos="35001">
                  <a:srgbClr val="CAE5C7"/>
                </a:gs>
                <a:gs pos="100000">
                  <a:srgbClr val="EBF6EA"/>
                </a:gs>
              </a:gsLst>
              <a:lin ang="16200000" scaled="1"/>
            </a:gradFill>
            <a:ln w="9525">
              <a:solidFill>
                <a:srgbClr val="38802C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5878462" y="19872263"/>
              <a:ext cx="507618" cy="196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5878462" y="20474461"/>
              <a:ext cx="507618" cy="392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5878462" y="21831859"/>
              <a:ext cx="507618" cy="392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5878462" y="22434057"/>
              <a:ext cx="507618" cy="392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0116584" y="19501529"/>
              <a:ext cx="419605" cy="3273839"/>
            </a:xfrm>
            <a:prstGeom prst="rect">
              <a:avLst/>
            </a:prstGeom>
            <a:gradFill rotWithShape="1">
              <a:gsLst>
                <a:gs pos="0">
                  <a:srgbClr val="B3DCAF"/>
                </a:gs>
                <a:gs pos="35001">
                  <a:srgbClr val="CAE5C7"/>
                </a:gs>
                <a:gs pos="100000">
                  <a:srgbClr val="EBF6EA"/>
                </a:gs>
              </a:gsLst>
              <a:lin ang="16200000" scaled="1"/>
            </a:gradFill>
            <a:ln w="9525">
              <a:solidFill>
                <a:srgbClr val="38802C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9604871" y="19872263"/>
              <a:ext cx="507618" cy="196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9604871" y="20474461"/>
              <a:ext cx="507618" cy="392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9604871" y="21831859"/>
              <a:ext cx="507618" cy="392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9604871" y="22434057"/>
              <a:ext cx="507618" cy="392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21671465" y="18700232"/>
              <a:ext cx="76696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21948813" y="18699208"/>
              <a:ext cx="766968" cy="204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22227184" y="18699208"/>
              <a:ext cx="766968" cy="204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hape 34"/>
            <p:cNvCxnSpPr>
              <a:stCxn id="21" idx="0"/>
            </p:cNvCxnSpPr>
            <p:nvPr/>
          </p:nvCxnSpPr>
          <p:spPr>
            <a:xfrm rot="16200000" flipV="1">
              <a:off x="23879758" y="17721838"/>
              <a:ext cx="802278" cy="2757104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hape 35"/>
            <p:cNvCxnSpPr>
              <a:endCxn id="38" idx="0"/>
            </p:cNvCxnSpPr>
            <p:nvPr/>
          </p:nvCxnSpPr>
          <p:spPr>
            <a:xfrm rot="10800000" flipV="1">
              <a:off x="19398140" y="18699251"/>
              <a:ext cx="2390719" cy="788546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337" name="TextBox 36"/>
            <p:cNvSpPr txBox="1">
              <a:spLocks noChangeArrowheads="1"/>
            </p:cNvSpPr>
            <p:nvPr/>
          </p:nvSpPr>
          <p:spPr bwMode="auto">
            <a:xfrm>
              <a:off x="21204809" y="23436565"/>
              <a:ext cx="6321365" cy="874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000" smtClean="0">
                  <a:solidFill>
                    <a:srgbClr val="000000"/>
                  </a:solidFill>
                </a:rPr>
                <a:t>Side-Buffered Router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9189362" y="19487797"/>
              <a:ext cx="419603" cy="3273840"/>
            </a:xfrm>
            <a:prstGeom prst="rect">
              <a:avLst/>
            </a:prstGeom>
            <a:gradFill rotWithShape="1">
              <a:gsLst>
                <a:gs pos="0">
                  <a:srgbClr val="B3DCAF"/>
                </a:gs>
                <a:gs pos="35001">
                  <a:srgbClr val="CAE5C7"/>
                </a:gs>
                <a:gs pos="100000">
                  <a:srgbClr val="EBF6EA"/>
                </a:gs>
              </a:gsLst>
              <a:lin ang="16200000" scaled="1"/>
            </a:gradFill>
            <a:ln w="9525">
              <a:solidFill>
                <a:srgbClr val="38802C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8677650" y="19858532"/>
              <a:ext cx="507618" cy="392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8677650" y="20462692"/>
              <a:ext cx="507618" cy="196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8677650" y="21818128"/>
              <a:ext cx="507618" cy="392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8677650" y="22422287"/>
              <a:ext cx="507618" cy="392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18262139" y="19501529"/>
              <a:ext cx="419605" cy="3273839"/>
            </a:xfrm>
            <a:prstGeom prst="rect">
              <a:avLst/>
            </a:prstGeom>
            <a:gradFill rotWithShape="1">
              <a:gsLst>
                <a:gs pos="0">
                  <a:srgbClr val="B3DCAF"/>
                </a:gs>
                <a:gs pos="35001">
                  <a:srgbClr val="CAE5C7"/>
                </a:gs>
                <a:gs pos="100000">
                  <a:srgbClr val="EBF6EA"/>
                </a:gs>
              </a:gsLst>
              <a:lin ang="16200000" scaled="1"/>
            </a:gradFill>
            <a:ln w="9525">
              <a:solidFill>
                <a:srgbClr val="38802C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7750427" y="19872263"/>
              <a:ext cx="507618" cy="196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750427" y="20474461"/>
              <a:ext cx="507618" cy="392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750427" y="21831859"/>
              <a:ext cx="507618" cy="392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7750427" y="22434057"/>
              <a:ext cx="507618" cy="392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27" idx="2"/>
            </p:cNvCxnSpPr>
            <p:nvPr/>
          </p:nvCxnSpPr>
          <p:spPr>
            <a:xfrm rot="5400000" flipH="1" flipV="1">
              <a:off x="20004605" y="23094079"/>
              <a:ext cx="639468" cy="204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3" idx="2"/>
            </p:cNvCxnSpPr>
            <p:nvPr/>
          </p:nvCxnSpPr>
          <p:spPr>
            <a:xfrm rot="16200000" flipH="1">
              <a:off x="18163295" y="23085038"/>
              <a:ext cx="631622" cy="1228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350" name="TextBox 55"/>
            <p:cNvSpPr txBox="1">
              <a:spLocks noChangeArrowheads="1"/>
            </p:cNvSpPr>
            <p:nvPr/>
          </p:nvSpPr>
          <p:spPr bwMode="auto">
            <a:xfrm>
              <a:off x="18004039" y="23524839"/>
              <a:ext cx="8691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smtClean="0">
                  <a:solidFill>
                    <a:srgbClr val="000000"/>
                  </a:solidFill>
                </a:rPr>
                <a:t>Eject</a:t>
              </a:r>
            </a:p>
          </p:txBody>
        </p:sp>
        <p:sp>
          <p:nvSpPr>
            <p:cNvPr id="140351" name="TextBox 56"/>
            <p:cNvSpPr txBox="1">
              <a:spLocks noChangeArrowheads="1"/>
            </p:cNvSpPr>
            <p:nvPr/>
          </p:nvSpPr>
          <p:spPr bwMode="auto">
            <a:xfrm>
              <a:off x="19827902" y="23434862"/>
              <a:ext cx="9204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smtClean="0">
                  <a:solidFill>
                    <a:srgbClr val="000000"/>
                  </a:solidFill>
                </a:rPr>
                <a:t>Inject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3810000" y="4435475"/>
            <a:ext cx="2714625" cy="923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u="sng" smtClean="0">
                <a:solidFill>
                  <a:srgbClr val="000000"/>
                </a:solidFill>
              </a:rPr>
              <a:t>Step 1</a:t>
            </a:r>
            <a:r>
              <a:rPr lang="en-US" smtClean="0">
                <a:solidFill>
                  <a:srgbClr val="000000"/>
                </a:solidFill>
              </a:rPr>
              <a:t>. Remove </a:t>
            </a:r>
            <a:r>
              <a:rPr lang="en-US" i="1" smtClean="0">
                <a:solidFill>
                  <a:srgbClr val="000000"/>
                </a:solidFill>
              </a:rPr>
              <a:t>up to one</a:t>
            </a:r>
            <a:r>
              <a:rPr lang="en-US" smtClean="0">
                <a:solidFill>
                  <a:srgbClr val="000000"/>
                </a:solidFill>
              </a:rPr>
              <a:t> deflected flit per cycle from the outputs.</a:t>
            </a:r>
            <a:endParaRPr lang="en-US" b="1" u="sng" smtClean="0">
              <a:solidFill>
                <a:srgbClr val="000000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705600" y="2006600"/>
            <a:ext cx="1066800" cy="29289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200400" y="2133600"/>
            <a:ext cx="3357563" cy="64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u="sng" smtClean="0">
                <a:solidFill>
                  <a:srgbClr val="000000"/>
                </a:solidFill>
              </a:rPr>
              <a:t>Step 2</a:t>
            </a:r>
            <a:r>
              <a:rPr lang="en-US" smtClean="0">
                <a:solidFill>
                  <a:srgbClr val="000000"/>
                </a:solidFill>
              </a:rPr>
              <a:t>. Buffer this flit in a small FIFO </a:t>
            </a:r>
            <a:r>
              <a:rPr lang="ja-JP" altLang="en-US" smtClean="0">
                <a:solidFill>
                  <a:srgbClr val="000000"/>
                </a:solidFill>
              </a:rPr>
              <a:t>“</a:t>
            </a:r>
            <a:r>
              <a:rPr lang="en-US" b="1" smtClean="0">
                <a:solidFill>
                  <a:srgbClr val="000000"/>
                </a:solidFill>
              </a:rPr>
              <a:t>side buffer.</a:t>
            </a:r>
            <a:r>
              <a:rPr lang="ja-JP" altLang="en-US" b="1" smtClean="0">
                <a:solidFill>
                  <a:srgbClr val="000000"/>
                </a:solidFill>
              </a:rPr>
              <a:t>”</a:t>
            </a:r>
            <a:endParaRPr lang="en-US" b="1" u="sng" smtClean="0">
              <a:solidFill>
                <a:srgbClr val="00000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071938" y="1077913"/>
            <a:ext cx="1357312" cy="9286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071688" y="1863725"/>
            <a:ext cx="642937" cy="30718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928938" y="3506788"/>
            <a:ext cx="3571875" cy="646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u="sng" smtClean="0">
                <a:solidFill>
                  <a:srgbClr val="000000"/>
                </a:solidFill>
              </a:rPr>
              <a:t>Step 3</a:t>
            </a:r>
            <a:r>
              <a:rPr lang="en-US" smtClean="0">
                <a:solidFill>
                  <a:srgbClr val="000000"/>
                </a:solidFill>
              </a:rPr>
              <a:t>. Re-inject this flit into pipeline when a slot is available.</a:t>
            </a:r>
            <a:endParaRPr lang="en-US" b="1" u="sng" smtClean="0">
              <a:solidFill>
                <a:srgbClr val="00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143375" y="1077913"/>
            <a:ext cx="1357313" cy="9286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40300" name="TextBox 2"/>
          <p:cNvSpPr txBox="1">
            <a:spLocks noChangeArrowheads="1"/>
          </p:cNvSpPr>
          <p:nvPr/>
        </p:nvSpPr>
        <p:spPr bwMode="auto">
          <a:xfrm>
            <a:off x="5638800" y="990600"/>
            <a:ext cx="167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smtClean="0">
                <a:solidFill>
                  <a:srgbClr val="000000"/>
                </a:solidFill>
              </a:rPr>
              <a:t>Side Buffer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3429000" y="2286000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429000" y="2819400"/>
            <a:ext cx="142875" cy="428625"/>
          </a:xfrm>
          <a:prstGeom prst="roundRect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835900" y="2297113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Destination</a:t>
            </a: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7848600" y="2743200"/>
            <a:ext cx="1330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Destination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6705600" y="5029200"/>
            <a:ext cx="196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</a:rPr>
              <a:t>DEFLECTED</a:t>
            </a:r>
          </a:p>
        </p:txBody>
      </p:sp>
    </p:spTree>
    <p:extLst>
      <p:ext uri="{BB962C8B-B14F-4D97-AF65-F5344CB8AC3E}">
        <p14:creationId xmlns:p14="http://schemas.microsoft.com/office/powerpoint/2010/main" xmlns="" val="2585507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8541E-6 -1.22335E-6 L 0.38406 0.2912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9400" y="145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8541E-6 -1.08434E-6 L 0.38406 -0.0757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9400" y="-38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406 -0.07576 L 0.4591 -0.0757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-0.14236 L 0.23716 -0.14236 C 0.30261 -0.14236 0.38386 -0.0199 0.38386 0.07986 L 0.38386 0.30209 " pathEditMode="relative" rAng="0" ptsTypes="FfFF">
                                      <p:cBhvr>
                                        <p:cTn id="58" dur="1000" spd="-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00" y="22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68 -0.14236 L -0.01684 -0.14236 C -0.0618 -0.14236 -0.11666 -0.10324 -0.11666 -0.07129 L -0.11666 -3.33333E-6 " pathEditMode="relative" rAng="0" ptsTypes="FfFF">
                                      <p:cBhvr>
                                        <p:cTn id="7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700" y="7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72 6.14458E-6 L -1.10474E-6 6.14458E-6 " pathEditMode="relative" ptsTypes="AA">
                                      <p:cBhvr>
                                        <p:cTn id="8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8354 0.06672 " pathEditMode="relative" ptsTypes="AA">
                                      <p:cBhvr>
                                        <p:cTn id="8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53 0.06672 L 0.45024 0.06672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3" grpId="0" animBg="1"/>
      <p:bldP spid="103" grpId="1" animBg="1"/>
      <p:bldP spid="103" grpId="2" animBg="1"/>
      <p:bldP spid="103" grpId="3" animBg="1"/>
      <p:bldP spid="103" grpId="4" animBg="1"/>
      <p:bldP spid="103" grpId="5" animBg="1"/>
      <p:bldP spid="103" grpId="6" animBg="1"/>
      <p:bldP spid="103" grpId="7" animBg="1"/>
      <p:bldP spid="104" grpId="0" animBg="1"/>
      <p:bldP spid="104" grpId="1" animBg="1"/>
      <p:bldP spid="104" grpId="2" animBg="1"/>
      <p:bldP spid="104" grpId="3" animBg="1"/>
      <p:bldP spid="50" grpId="0"/>
      <p:bldP spid="105" grpId="0"/>
      <p:bldP spid="106" grpId="0"/>
      <p:bldP spid="106" grpId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Why Could A Side Buffer Work Well?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Buffer some flits and deflect other flits at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per-flit level</a:t>
            </a:r>
          </a:p>
          <a:p>
            <a:endParaRPr lang="en-US">
              <a:solidFill>
                <a:srgbClr val="0000FF"/>
              </a:solidFill>
              <a:latin typeface="Tahoma" charset="0"/>
            </a:endParaRPr>
          </a:p>
          <a:p>
            <a:pPr lvl="1"/>
            <a:r>
              <a:rPr lang="en-US" sz="2400">
                <a:latin typeface="Tahoma" charset="0"/>
              </a:rPr>
              <a:t>Relative to </a:t>
            </a:r>
            <a:r>
              <a:rPr lang="en-US" sz="2400" b="1">
                <a:latin typeface="Tahoma" charset="0"/>
              </a:rPr>
              <a:t>bufferless routers</a:t>
            </a:r>
            <a:r>
              <a:rPr lang="en-US" sz="2400">
                <a:solidFill>
                  <a:srgbClr val="000000"/>
                </a:solidFill>
                <a:latin typeface="Tahoma" charset="0"/>
              </a:rPr>
              <a:t>,</a:t>
            </a:r>
            <a:r>
              <a:rPr lang="en-US" sz="2400">
                <a:solidFill>
                  <a:srgbClr val="0000FF"/>
                </a:solidFill>
                <a:latin typeface="Tahoma" charset="0"/>
              </a:rPr>
              <a:t> deflection rate reduces</a:t>
            </a:r>
            <a:br>
              <a:rPr lang="en-US" sz="2400">
                <a:solidFill>
                  <a:srgbClr val="0000FF"/>
                </a:solidFill>
                <a:latin typeface="Tahoma" charset="0"/>
              </a:rPr>
            </a:br>
            <a:r>
              <a:rPr lang="en-US" sz="2400">
                <a:solidFill>
                  <a:srgbClr val="000000"/>
                </a:solidFill>
                <a:latin typeface="Tahoma" charset="0"/>
              </a:rPr>
              <a:t>(need not deflect all contending flits)</a:t>
            </a:r>
          </a:p>
          <a:p>
            <a:pPr lvl="1">
              <a:buFont typeface="Wingdings" charset="0"/>
              <a:buNone/>
            </a:pPr>
            <a:r>
              <a:rPr lang="en-US" sz="2400" b="1">
                <a:solidFill>
                  <a:srgbClr val="000000"/>
                </a:solidFill>
                <a:latin typeface="Tahoma" charset="0"/>
              </a:rPr>
              <a:t>	</a:t>
            </a:r>
            <a:r>
              <a:rPr lang="en-US" sz="2400" b="1">
                <a:solidFill>
                  <a:srgbClr val="000000"/>
                </a:solidFill>
                <a:latin typeface="Tahoma" charset="0"/>
                <a:sym typeface="Wingdings" charset="0"/>
              </a:rPr>
              <a:t> </a:t>
            </a:r>
            <a:r>
              <a:rPr lang="en-US" sz="2400">
                <a:latin typeface="Tahoma" charset="0"/>
                <a:sym typeface="Wingdings" charset="0"/>
              </a:rPr>
              <a:t>4-flit buffer reduces deflection rate by </a:t>
            </a:r>
            <a:r>
              <a:rPr lang="en-US" sz="2400">
                <a:solidFill>
                  <a:srgbClr val="0000FF"/>
                </a:solidFill>
                <a:latin typeface="Tahoma" charset="0"/>
                <a:sym typeface="Wingdings" charset="0"/>
              </a:rPr>
              <a:t>39%</a:t>
            </a:r>
            <a:endParaRPr lang="en-US" sz="2400">
              <a:solidFill>
                <a:srgbClr val="0000FF"/>
              </a:solidFill>
              <a:latin typeface="Tahoma" charset="0"/>
            </a:endParaRPr>
          </a:p>
          <a:p>
            <a:pPr lvl="1">
              <a:buFont typeface="Wingdings" charset="0"/>
              <a:buNone/>
            </a:pPr>
            <a:endParaRPr lang="en-US" sz="2400" b="1">
              <a:solidFill>
                <a:srgbClr val="000000"/>
              </a:solidFill>
              <a:latin typeface="Tahoma" charset="0"/>
            </a:endParaRPr>
          </a:p>
          <a:p>
            <a:pPr lvl="1"/>
            <a:endParaRPr lang="en-US" sz="2400" b="1">
              <a:latin typeface="Tahoma" charset="0"/>
            </a:endParaRPr>
          </a:p>
          <a:p>
            <a:pPr lvl="1"/>
            <a:r>
              <a:rPr lang="en-US" sz="2400">
                <a:solidFill>
                  <a:srgbClr val="000000"/>
                </a:solidFill>
                <a:latin typeface="Tahoma" charset="0"/>
              </a:rPr>
              <a:t>Relative to </a:t>
            </a:r>
            <a:r>
              <a:rPr lang="en-US" sz="2400" b="1">
                <a:solidFill>
                  <a:srgbClr val="000000"/>
                </a:solidFill>
                <a:latin typeface="Tahoma" charset="0"/>
              </a:rPr>
              <a:t>buffered routers</a:t>
            </a:r>
            <a:r>
              <a:rPr lang="en-US" sz="2400">
                <a:solidFill>
                  <a:srgbClr val="000000"/>
                </a:solidFill>
                <a:latin typeface="Tahoma" charset="0"/>
              </a:rPr>
              <a:t>, </a:t>
            </a:r>
            <a:r>
              <a:rPr lang="en-US" sz="2400">
                <a:solidFill>
                  <a:srgbClr val="0000FF"/>
                </a:solidFill>
                <a:latin typeface="Tahoma" charset="0"/>
              </a:rPr>
              <a:t>buffer is more efficiently used </a:t>
            </a:r>
            <a:r>
              <a:rPr lang="en-US" sz="2400">
                <a:latin typeface="Tahoma" charset="0"/>
              </a:rPr>
              <a:t>(need not buffer all flits)</a:t>
            </a:r>
          </a:p>
          <a:p>
            <a:pPr marL="669925" lvl="2" indent="0">
              <a:buFont typeface="Wingdings" charset="0"/>
              <a:buNone/>
            </a:pPr>
            <a:r>
              <a:rPr lang="en-US" sz="2400">
                <a:latin typeface="Tahoma" charset="0"/>
              </a:rPr>
              <a:t>	</a:t>
            </a:r>
            <a:r>
              <a:rPr lang="en-US" sz="2400">
                <a:latin typeface="Tahoma" charset="0"/>
                <a:sym typeface="Wingdings" charset="0"/>
              </a:rPr>
              <a:t> similar performance with </a:t>
            </a:r>
            <a:r>
              <a:rPr lang="en-US" sz="2400">
                <a:solidFill>
                  <a:srgbClr val="0000FF"/>
                </a:solidFill>
                <a:latin typeface="Tahoma" charset="0"/>
                <a:sym typeface="Wingdings" charset="0"/>
              </a:rPr>
              <a:t>25%</a:t>
            </a:r>
            <a:r>
              <a:rPr lang="en-US" sz="2400">
                <a:latin typeface="Tahoma" charset="0"/>
                <a:sym typeface="Wingdings" charset="0"/>
              </a:rPr>
              <a:t> of buffer space</a:t>
            </a:r>
            <a:endParaRPr lang="en-US" sz="2400">
              <a:latin typeface="Tahoma" charset="0"/>
            </a:endParaRPr>
          </a:p>
          <a:p>
            <a:pPr marL="669925" lvl="2" indent="0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marL="669925" lvl="2" indent="0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67B55E2-1435-D141-A690-BF29CB8EF1B7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136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217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Outline: This Talk</a:t>
            </a:r>
          </a:p>
        </p:txBody>
      </p:sp>
      <p:sp>
        <p:nvSpPr>
          <p:cNvPr id="142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rgbClr val="D9D9D9"/>
                </a:solidFill>
                <a:latin typeface="Tahoma" charset="0"/>
              </a:rPr>
              <a:t>Motivation</a:t>
            </a:r>
          </a:p>
          <a:p>
            <a:endParaRPr lang="en-US" b="1">
              <a:solidFill>
                <a:srgbClr val="D9D9D9"/>
              </a:solidFill>
              <a:latin typeface="Tahoma" charset="0"/>
            </a:endParaRPr>
          </a:p>
          <a:p>
            <a:r>
              <a:rPr lang="en-US" b="1">
                <a:solidFill>
                  <a:srgbClr val="D9D9D9"/>
                </a:solidFill>
                <a:latin typeface="Tahoma" charset="0"/>
              </a:rPr>
              <a:t>Background</a:t>
            </a:r>
            <a:r>
              <a:rPr lang="en-US">
                <a:solidFill>
                  <a:srgbClr val="D9D9D9"/>
                </a:solidFill>
                <a:latin typeface="Tahoma" charset="0"/>
              </a:rPr>
              <a:t>: Bufferless Deflection Routing</a:t>
            </a:r>
          </a:p>
          <a:p>
            <a:endParaRPr lang="en-US" b="1">
              <a:latin typeface="Tahoma" charset="0"/>
            </a:endParaRPr>
          </a:p>
          <a:p>
            <a:r>
              <a:rPr lang="en-US" b="1">
                <a:latin typeface="Tahoma" charset="0"/>
              </a:rPr>
              <a:t>MinBD</a:t>
            </a:r>
            <a:r>
              <a:rPr lang="en-US">
                <a:latin typeface="Tahoma" charset="0"/>
              </a:rPr>
              <a:t>: Reducing Deflections</a:t>
            </a:r>
          </a:p>
          <a:p>
            <a:pPr lvl="1"/>
            <a:r>
              <a:rPr lang="en-US">
                <a:solidFill>
                  <a:srgbClr val="D9D9D9"/>
                </a:solidFill>
                <a:latin typeface="Tahoma" charset="0"/>
              </a:rPr>
              <a:t>Addressing Link Contention</a:t>
            </a:r>
          </a:p>
          <a:p>
            <a:pPr lvl="1"/>
            <a:r>
              <a:rPr lang="en-US">
                <a:latin typeface="Tahoma" charset="0"/>
              </a:rPr>
              <a:t>Addressing the Ejection Bottleneck</a:t>
            </a:r>
          </a:p>
          <a:p>
            <a:pPr lvl="1"/>
            <a:r>
              <a:rPr lang="en-US">
                <a:solidFill>
                  <a:srgbClr val="D9D9D9"/>
                </a:solidFill>
                <a:latin typeface="Tahoma" charset="0"/>
              </a:rPr>
              <a:t>Improving Deflection Arbitration</a:t>
            </a:r>
          </a:p>
          <a:p>
            <a:endParaRPr lang="en-US" b="1">
              <a:solidFill>
                <a:srgbClr val="D9D9D9"/>
              </a:solidFill>
              <a:latin typeface="Tahoma" charset="0"/>
            </a:endParaRPr>
          </a:p>
          <a:p>
            <a:r>
              <a:rPr lang="en-US" b="1">
                <a:solidFill>
                  <a:srgbClr val="D9D9D9"/>
                </a:solidFill>
                <a:latin typeface="Tahoma" charset="0"/>
              </a:rPr>
              <a:t>Results</a:t>
            </a:r>
          </a:p>
          <a:p>
            <a:r>
              <a:rPr lang="en-US" b="1">
                <a:solidFill>
                  <a:srgbClr val="D9D9D9"/>
                </a:solidFill>
                <a:latin typeface="Tahoma" charset="0"/>
              </a:rPr>
              <a:t>Conclusions</a:t>
            </a:r>
          </a:p>
          <a:p>
            <a:pPr lvl="1"/>
            <a:endParaRPr lang="en-US">
              <a:latin typeface="Tahoma" charset="0"/>
            </a:endParaRPr>
          </a:p>
          <a:p>
            <a:pPr lvl="1"/>
            <a:endParaRPr lang="en-US">
              <a:latin typeface="Tahoma" charset="0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F7C3B4E-48AB-854E-9472-34AF5F2239E4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137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194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Addressing the Ejection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Tahoma" charset="0"/>
              </a:rPr>
              <a:t>Problem 2</a:t>
            </a:r>
            <a:r>
              <a:rPr lang="en-US">
                <a:latin typeface="Tahoma" charset="0"/>
              </a:rPr>
              <a:t>: Flits deflect unnecessarily because only one flit can </a:t>
            </a:r>
            <a:r>
              <a:rPr lang="en-US" b="1">
                <a:latin typeface="Tahoma" charset="0"/>
              </a:rPr>
              <a:t>eject</a:t>
            </a:r>
            <a:r>
              <a:rPr lang="en-US">
                <a:latin typeface="Tahoma" charset="0"/>
              </a:rPr>
              <a:t> per router per cycle</a:t>
            </a:r>
            <a:endParaRPr lang="en-US" b="1">
              <a:latin typeface="Tahoma" charset="0"/>
            </a:endParaRPr>
          </a:p>
          <a:p>
            <a:endParaRPr lang="en-US" b="1">
              <a:latin typeface="Tahoma" charset="0"/>
            </a:endParaRPr>
          </a:p>
          <a:p>
            <a:r>
              <a:rPr lang="en-US">
                <a:latin typeface="Tahoma" charset="0"/>
              </a:rPr>
              <a:t>In 20% of all ejections, ≥ 2 flits could have ejected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  <a:sym typeface="Wingdings" charset="0"/>
              </a:rPr>
              <a:t> all but one flit must </a:t>
            </a:r>
            <a:r>
              <a:rPr lang="en-US" b="1">
                <a:solidFill>
                  <a:srgbClr val="FF0000"/>
                </a:solidFill>
                <a:latin typeface="Tahoma" charset="0"/>
                <a:sym typeface="Wingdings" charset="0"/>
              </a:rPr>
              <a:t>deflect</a:t>
            </a:r>
            <a:r>
              <a:rPr lang="en-US">
                <a:solidFill>
                  <a:srgbClr val="FF0000"/>
                </a:solidFill>
                <a:latin typeface="Tahoma" charset="0"/>
                <a:sym typeface="Wingdings" charset="0"/>
              </a:rPr>
              <a:t> and try again</a:t>
            </a:r>
          </a:p>
          <a:p>
            <a:pPr>
              <a:buFont typeface="Wingdings" charset="0"/>
              <a:buNone/>
            </a:pPr>
            <a:r>
              <a:rPr lang="en-US">
                <a:solidFill>
                  <a:srgbClr val="000000"/>
                </a:solidFill>
                <a:latin typeface="Tahoma" charset="0"/>
                <a:sym typeface="Wingdings" charset="0"/>
              </a:rPr>
              <a:t>     these deflected flits cause additional contention</a:t>
            </a:r>
          </a:p>
          <a:p>
            <a:endParaRPr lang="en-US">
              <a:latin typeface="Tahoma" charset="0"/>
              <a:sym typeface="Wingdings" charset="0"/>
            </a:endParaRPr>
          </a:p>
          <a:p>
            <a:r>
              <a:rPr lang="en-US">
                <a:latin typeface="Tahoma" charset="0"/>
                <a:sym typeface="Wingdings" charset="0"/>
              </a:rPr>
              <a:t>Ejection width of 2 flits/cycle reduces </a:t>
            </a:r>
            <a:r>
              <a:rPr lang="en-US">
                <a:solidFill>
                  <a:srgbClr val="0000FF"/>
                </a:solidFill>
                <a:latin typeface="Tahoma" charset="0"/>
                <a:sym typeface="Wingdings" charset="0"/>
              </a:rPr>
              <a:t>deflection rate 21%</a:t>
            </a:r>
          </a:p>
          <a:p>
            <a:endParaRPr lang="en-US">
              <a:latin typeface="Tahoma" charset="0"/>
              <a:sym typeface="Wingdings" charset="0"/>
            </a:endParaRPr>
          </a:p>
          <a:p>
            <a:endParaRPr lang="en-US" b="1">
              <a:latin typeface="Tahoma" charset="0"/>
            </a:endParaRPr>
          </a:p>
          <a:p>
            <a:r>
              <a:rPr lang="en-US" b="1">
                <a:latin typeface="Tahoma" charset="0"/>
              </a:rPr>
              <a:t>Key idea 2</a:t>
            </a:r>
            <a:r>
              <a:rPr lang="en-US">
                <a:latin typeface="Tahoma" charset="0"/>
              </a:rPr>
              <a:t>: Reduce deflections due to a single-flit ejection port by allowing </a:t>
            </a:r>
            <a:r>
              <a:rPr lang="en-US" b="1">
                <a:latin typeface="Tahoma" charset="0"/>
              </a:rPr>
              <a:t>two flits </a:t>
            </a:r>
            <a:r>
              <a:rPr lang="en-US">
                <a:latin typeface="Tahoma" charset="0"/>
              </a:rPr>
              <a:t>to eject per cycle</a:t>
            </a:r>
            <a:endParaRPr lang="en-US">
              <a:latin typeface="Tahoma" charset="0"/>
              <a:sym typeface="Wingdings" charset="0"/>
            </a:endParaRPr>
          </a:p>
          <a:p>
            <a:endParaRPr lang="en-US">
              <a:latin typeface="Tahoma" charset="0"/>
              <a:sym typeface="Wingdings" charset="0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9C7783C-1CCB-6E4F-85BB-92B51BAE7A2D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138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253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Addressing the Ejection Bottleneck</a:t>
            </a:r>
          </a:p>
        </p:txBody>
      </p:sp>
      <p:sp>
        <p:nvSpPr>
          <p:cNvPr id="1443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A6D4ED2-A391-2B4B-9F3C-9045A6A0E1EA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139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144388" name="Group 4"/>
          <p:cNvGrpSpPr>
            <a:grpSpLocks/>
          </p:cNvGrpSpPr>
          <p:nvPr/>
        </p:nvGrpSpPr>
        <p:grpSpPr bwMode="auto">
          <a:xfrm>
            <a:off x="1377950" y="1158875"/>
            <a:ext cx="7766050" cy="5035550"/>
            <a:chOff x="17750427" y="18316748"/>
            <a:chExt cx="9343743" cy="6058821"/>
          </a:xfrm>
        </p:grpSpPr>
        <p:grpSp>
          <p:nvGrpSpPr>
            <p:cNvPr id="144393" name="Group 33"/>
            <p:cNvGrpSpPr>
              <a:grpSpLocks/>
            </p:cNvGrpSpPr>
            <p:nvPr/>
          </p:nvGrpSpPr>
          <p:grpSpPr bwMode="auto">
            <a:xfrm>
              <a:off x="21066293" y="19602633"/>
              <a:ext cx="1352676" cy="1206405"/>
              <a:chOff x="785786" y="4286256"/>
              <a:chExt cx="571504" cy="571504"/>
            </a:xfrm>
          </p:grpSpPr>
          <p:sp>
            <p:nvSpPr>
              <p:cNvPr id="88" name="Rectangle 24"/>
              <p:cNvSpPr>
                <a:spLocks noChangeArrowheads="1"/>
              </p:cNvSpPr>
              <p:nvPr/>
            </p:nvSpPr>
            <p:spPr bwMode="auto">
              <a:xfrm>
                <a:off x="785745" y="4286071"/>
                <a:ext cx="571338" cy="571871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cs typeface="Arial" charset="0"/>
                </a:endParaRPr>
              </a:p>
            </p:txBody>
          </p:sp>
          <p:grpSp>
            <p:nvGrpSpPr>
              <p:cNvPr id="144470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2470445" y="3946266"/>
                  <a:ext cx="219420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2470445" y="4900481"/>
                  <a:ext cx="219420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77"/>
                <p:cNvCxnSpPr/>
                <p:nvPr/>
              </p:nvCxnSpPr>
              <p:spPr>
                <a:xfrm rot="16200000" flipH="1">
                  <a:off x="2358406" y="4277724"/>
                  <a:ext cx="954215" cy="2912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2358406" y="4277724"/>
                  <a:ext cx="954215" cy="2912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79271" y="3946266"/>
                  <a:ext cx="219420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2979271" y="4900481"/>
                  <a:ext cx="219420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4394" name="Group 34"/>
            <p:cNvGrpSpPr>
              <a:grpSpLocks/>
            </p:cNvGrpSpPr>
            <p:nvPr/>
          </p:nvGrpSpPr>
          <p:grpSpPr bwMode="auto">
            <a:xfrm>
              <a:off x="23602560" y="19602633"/>
              <a:ext cx="1352676" cy="1206405"/>
              <a:chOff x="785786" y="4286256"/>
              <a:chExt cx="571504" cy="571504"/>
            </a:xfrm>
          </p:grpSpPr>
          <p:sp>
            <p:nvSpPr>
              <p:cNvPr id="80" name="Rectangle 79"/>
              <p:cNvSpPr>
                <a:spLocks noChangeArrowheads="1"/>
              </p:cNvSpPr>
              <p:nvPr/>
            </p:nvSpPr>
            <p:spPr bwMode="auto">
              <a:xfrm>
                <a:off x="785837" y="4286071"/>
                <a:ext cx="571338" cy="571871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cs typeface="Arial" charset="0"/>
                </a:endParaRPr>
              </a:p>
            </p:txBody>
          </p:sp>
          <p:grpSp>
            <p:nvGrpSpPr>
              <p:cNvPr id="144462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>
                  <a:off x="2470662" y="3946266"/>
                  <a:ext cx="219420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2470662" y="4900481"/>
                  <a:ext cx="219420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69"/>
                <p:cNvCxnSpPr/>
                <p:nvPr/>
              </p:nvCxnSpPr>
              <p:spPr>
                <a:xfrm rot="16200000" flipH="1">
                  <a:off x="2358623" y="4277724"/>
                  <a:ext cx="954215" cy="2912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40"/>
                <p:cNvCxnSpPr/>
                <p:nvPr/>
              </p:nvCxnSpPr>
              <p:spPr>
                <a:xfrm rot="5400000" flipH="1" flipV="1">
                  <a:off x="2358623" y="4277724"/>
                  <a:ext cx="954215" cy="2912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2979488" y="3946266"/>
                  <a:ext cx="219420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2979488" y="4900481"/>
                  <a:ext cx="219420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4395" name="Group 43"/>
            <p:cNvGrpSpPr>
              <a:grpSpLocks/>
            </p:cNvGrpSpPr>
            <p:nvPr/>
          </p:nvGrpSpPr>
          <p:grpSpPr bwMode="auto">
            <a:xfrm>
              <a:off x="21066293" y="21563040"/>
              <a:ext cx="1352676" cy="1206405"/>
              <a:chOff x="785786" y="4286256"/>
              <a:chExt cx="571504" cy="571504"/>
            </a:xfrm>
          </p:grpSpPr>
          <p:sp>
            <p:nvSpPr>
              <p:cNvPr id="72" name="Rectangle 71"/>
              <p:cNvSpPr>
                <a:spLocks noChangeArrowheads="1"/>
              </p:cNvSpPr>
              <p:nvPr/>
            </p:nvSpPr>
            <p:spPr bwMode="auto">
              <a:xfrm>
                <a:off x="785745" y="4286668"/>
                <a:ext cx="571338" cy="570966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cs typeface="Arial" charset="0"/>
                </a:endParaRPr>
              </a:p>
            </p:txBody>
          </p:sp>
          <p:grpSp>
            <p:nvGrpSpPr>
              <p:cNvPr id="144454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>
                  <a:off x="2470445" y="3951907"/>
                  <a:ext cx="219420" cy="21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470445" y="4901881"/>
                  <a:ext cx="219420" cy="21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61"/>
                <p:cNvCxnSpPr/>
                <p:nvPr/>
              </p:nvCxnSpPr>
              <p:spPr>
                <a:xfrm rot="16200000" flipH="1">
                  <a:off x="2360527" y="4281244"/>
                  <a:ext cx="949974" cy="2912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 flipH="1" flipV="1">
                  <a:off x="2360527" y="4281244"/>
                  <a:ext cx="949974" cy="2912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2979271" y="3951907"/>
                  <a:ext cx="219420" cy="21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979271" y="4901881"/>
                  <a:ext cx="219420" cy="21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4396" name="Group 52"/>
            <p:cNvGrpSpPr>
              <a:grpSpLocks/>
            </p:cNvGrpSpPr>
            <p:nvPr/>
          </p:nvGrpSpPr>
          <p:grpSpPr bwMode="auto">
            <a:xfrm>
              <a:off x="23602560" y="21563040"/>
              <a:ext cx="1352676" cy="1206405"/>
              <a:chOff x="785786" y="4286256"/>
              <a:chExt cx="571504" cy="571504"/>
            </a:xfrm>
          </p:grpSpPr>
          <p:sp>
            <p:nvSpPr>
              <p:cNvPr id="64" name="Rectangle 63"/>
              <p:cNvSpPr>
                <a:spLocks noChangeArrowheads="1"/>
              </p:cNvSpPr>
              <p:nvPr/>
            </p:nvSpPr>
            <p:spPr bwMode="auto">
              <a:xfrm>
                <a:off x="785837" y="4286668"/>
                <a:ext cx="571338" cy="570966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cs typeface="Arial" charset="0"/>
                </a:endParaRPr>
              </a:p>
            </p:txBody>
          </p:sp>
          <p:grpSp>
            <p:nvGrpSpPr>
              <p:cNvPr id="144446" name="Group 50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470662" y="3951907"/>
                  <a:ext cx="219420" cy="21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470662" y="4901881"/>
                  <a:ext cx="219420" cy="21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2360744" y="4281244"/>
                  <a:ext cx="949974" cy="2912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5400000" flipH="1" flipV="1">
                  <a:off x="2360744" y="4281244"/>
                  <a:ext cx="949974" cy="2912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2979488" y="3951907"/>
                  <a:ext cx="219420" cy="21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2979488" y="4901881"/>
                  <a:ext cx="219420" cy="21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4397" name="Group 70"/>
            <p:cNvGrpSpPr>
              <a:grpSpLocks/>
            </p:cNvGrpSpPr>
            <p:nvPr/>
          </p:nvGrpSpPr>
          <p:grpSpPr bwMode="auto">
            <a:xfrm>
              <a:off x="22407296" y="20506970"/>
              <a:ext cx="1195259" cy="1393404"/>
              <a:chOff x="1478449" y="4786322"/>
              <a:chExt cx="310519" cy="40589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1478377" y="4786513"/>
                <a:ext cx="93286" cy="55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478377" y="5191579"/>
                <a:ext cx="93286" cy="55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 flipH="1">
                <a:off x="1431156" y="4927020"/>
                <a:ext cx="405065" cy="12405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431156" y="4927020"/>
                <a:ext cx="405065" cy="12405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695714" y="4786513"/>
                <a:ext cx="93286" cy="55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695714" y="5191579"/>
                <a:ext cx="93286" cy="55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22418478" y="19904037"/>
              <a:ext cx="1184203" cy="38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2418478" y="22467385"/>
              <a:ext cx="1184203" cy="38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558134" y="19904037"/>
              <a:ext cx="508061" cy="38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58134" y="20507627"/>
              <a:ext cx="508061" cy="38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558134" y="21863795"/>
              <a:ext cx="508061" cy="38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558134" y="22467385"/>
              <a:ext cx="508061" cy="38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4954965" y="19904037"/>
              <a:ext cx="508061" cy="38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4954965" y="20507627"/>
              <a:ext cx="508061" cy="38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4954965" y="21863795"/>
              <a:ext cx="508061" cy="38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4954965" y="22467385"/>
              <a:ext cx="508061" cy="38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5451566" y="19501007"/>
              <a:ext cx="416381" cy="3273903"/>
            </a:xfrm>
            <a:prstGeom prst="rect">
              <a:avLst/>
            </a:prstGeom>
            <a:gradFill rotWithShape="1">
              <a:gsLst>
                <a:gs pos="0">
                  <a:srgbClr val="B3DCAF"/>
                </a:gs>
                <a:gs pos="35001">
                  <a:srgbClr val="CAE5C7"/>
                </a:gs>
                <a:gs pos="100000">
                  <a:srgbClr val="EBF6EA"/>
                </a:gs>
              </a:gsLst>
              <a:lin ang="16200000" scaled="1"/>
            </a:gradFill>
            <a:ln w="9525">
              <a:solidFill>
                <a:srgbClr val="38802C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1776717" y="18316748"/>
              <a:ext cx="1113533" cy="765949"/>
            </a:xfrm>
            <a:prstGeom prst="rect">
              <a:avLst/>
            </a:prstGeom>
            <a:gradFill rotWithShape="1">
              <a:gsLst>
                <a:gs pos="0">
                  <a:srgbClr val="B3DCAF"/>
                </a:gs>
                <a:gs pos="35001">
                  <a:srgbClr val="CAE5C7"/>
                </a:gs>
                <a:gs pos="100000">
                  <a:srgbClr val="EBF6EA"/>
                </a:gs>
              </a:gsLst>
              <a:lin ang="16200000" scaled="1"/>
            </a:gradFill>
            <a:ln w="9525">
              <a:solidFill>
                <a:srgbClr val="38802C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5879407" y="19871565"/>
              <a:ext cx="506152" cy="382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5879407" y="20475155"/>
              <a:ext cx="506152" cy="191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5879407" y="21831323"/>
              <a:ext cx="506152" cy="382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5879407" y="22434913"/>
              <a:ext cx="506152" cy="382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0116923" y="19501007"/>
              <a:ext cx="418290" cy="3273903"/>
            </a:xfrm>
            <a:prstGeom prst="rect">
              <a:avLst/>
            </a:prstGeom>
            <a:gradFill rotWithShape="1">
              <a:gsLst>
                <a:gs pos="0">
                  <a:srgbClr val="B3DCAF"/>
                </a:gs>
                <a:gs pos="35001">
                  <a:srgbClr val="CAE5C7"/>
                </a:gs>
                <a:gs pos="100000">
                  <a:srgbClr val="EBF6EA"/>
                </a:gs>
              </a:gsLst>
              <a:lin ang="16200000" scaled="1"/>
            </a:gradFill>
            <a:ln w="9525">
              <a:solidFill>
                <a:srgbClr val="38802C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9605042" y="19871565"/>
              <a:ext cx="506151" cy="382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9605042" y="20475155"/>
              <a:ext cx="506151" cy="191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9605042" y="21831323"/>
              <a:ext cx="506151" cy="382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9605042" y="22434913"/>
              <a:ext cx="506151" cy="382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21670694" y="18699722"/>
              <a:ext cx="767858" cy="19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21949555" y="18699722"/>
              <a:ext cx="76594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22228415" y="18699722"/>
              <a:ext cx="76594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hape 34"/>
            <p:cNvCxnSpPr>
              <a:stCxn id="21" idx="0"/>
            </p:cNvCxnSpPr>
            <p:nvPr/>
          </p:nvCxnSpPr>
          <p:spPr>
            <a:xfrm rot="16200000" flipV="1">
              <a:off x="23881524" y="17722773"/>
              <a:ext cx="800329" cy="2756137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hape 35"/>
            <p:cNvCxnSpPr>
              <a:endCxn id="38" idx="0"/>
            </p:cNvCxnSpPr>
            <p:nvPr/>
          </p:nvCxnSpPr>
          <p:spPr>
            <a:xfrm rot="10800000" flipV="1">
              <a:off x="19398762" y="18700678"/>
              <a:ext cx="2389415" cy="786959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424" name="TextBox 36"/>
            <p:cNvSpPr txBox="1">
              <a:spLocks noChangeArrowheads="1"/>
            </p:cNvSpPr>
            <p:nvPr/>
          </p:nvSpPr>
          <p:spPr bwMode="auto">
            <a:xfrm>
              <a:off x="21090791" y="23523906"/>
              <a:ext cx="6003379" cy="85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000" smtClean="0">
                  <a:solidFill>
                    <a:srgbClr val="000000"/>
                  </a:solidFill>
                </a:rPr>
                <a:t>Single-Width Ejection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9190571" y="19487637"/>
              <a:ext cx="418292" cy="3273903"/>
            </a:xfrm>
            <a:prstGeom prst="rect">
              <a:avLst/>
            </a:prstGeom>
            <a:gradFill rotWithShape="1">
              <a:gsLst>
                <a:gs pos="0">
                  <a:srgbClr val="B3DCAF"/>
                </a:gs>
                <a:gs pos="35001">
                  <a:srgbClr val="CAE5C7"/>
                </a:gs>
                <a:gs pos="100000">
                  <a:srgbClr val="EBF6EA"/>
                </a:gs>
              </a:gsLst>
              <a:lin ang="16200000" scaled="1"/>
            </a:gradFill>
            <a:ln w="9525">
              <a:solidFill>
                <a:srgbClr val="38802C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8676780" y="19858195"/>
              <a:ext cx="508061" cy="382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8676780" y="20461785"/>
              <a:ext cx="508061" cy="382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8676780" y="21819862"/>
              <a:ext cx="508061" cy="191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8676780" y="22421543"/>
              <a:ext cx="508061" cy="382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18262308" y="19501007"/>
              <a:ext cx="418292" cy="3273903"/>
            </a:xfrm>
            <a:prstGeom prst="rect">
              <a:avLst/>
            </a:prstGeom>
            <a:gradFill rotWithShape="1">
              <a:gsLst>
                <a:gs pos="0">
                  <a:srgbClr val="B3DCAF"/>
                </a:gs>
                <a:gs pos="35001">
                  <a:srgbClr val="CAE5C7"/>
                </a:gs>
                <a:gs pos="100000">
                  <a:srgbClr val="EBF6EA"/>
                </a:gs>
              </a:gsLst>
              <a:lin ang="16200000" scaled="1"/>
            </a:gradFill>
            <a:ln w="9525">
              <a:solidFill>
                <a:srgbClr val="38802C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7750427" y="19871565"/>
              <a:ext cx="508061" cy="382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750427" y="20475155"/>
              <a:ext cx="508061" cy="191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750427" y="21831323"/>
              <a:ext cx="508061" cy="382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7750427" y="22434913"/>
              <a:ext cx="508061" cy="382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27" idx="2"/>
            </p:cNvCxnSpPr>
            <p:nvPr/>
          </p:nvCxnSpPr>
          <p:spPr>
            <a:xfrm rot="5400000" flipH="1" flipV="1">
              <a:off x="20004219" y="23093895"/>
              <a:ext cx="641792" cy="382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3" idx="2"/>
            </p:cNvCxnSpPr>
            <p:nvPr/>
          </p:nvCxnSpPr>
          <p:spPr>
            <a:xfrm rot="16200000" flipH="1">
              <a:off x="18162973" y="23084345"/>
              <a:ext cx="632242" cy="1337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437" name="TextBox 55"/>
            <p:cNvSpPr txBox="1">
              <a:spLocks noChangeArrowheads="1"/>
            </p:cNvSpPr>
            <p:nvPr/>
          </p:nvSpPr>
          <p:spPr bwMode="auto">
            <a:xfrm>
              <a:off x="18060032" y="23544074"/>
              <a:ext cx="8691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smtClean="0">
                  <a:solidFill>
                    <a:srgbClr val="000000"/>
                  </a:solidFill>
                </a:rPr>
                <a:t>Eject</a:t>
              </a:r>
            </a:p>
          </p:txBody>
        </p:sp>
        <p:sp>
          <p:nvSpPr>
            <p:cNvPr id="144438" name="TextBox 56"/>
            <p:cNvSpPr txBox="1">
              <a:spLocks noChangeArrowheads="1"/>
            </p:cNvSpPr>
            <p:nvPr/>
          </p:nvSpPr>
          <p:spPr bwMode="auto">
            <a:xfrm>
              <a:off x="19827902" y="23523909"/>
              <a:ext cx="9204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smtClean="0">
                  <a:solidFill>
                    <a:srgbClr val="000000"/>
                  </a:solidFill>
                </a:rPr>
                <a:t>Inject</a:t>
              </a:r>
            </a:p>
          </p:txBody>
        </p:sp>
      </p:grpSp>
      <p:sp>
        <p:nvSpPr>
          <p:cNvPr id="89" name="Rounded Rectangle 88"/>
          <p:cNvSpPr/>
          <p:nvPr/>
        </p:nvSpPr>
        <p:spPr>
          <a:xfrm>
            <a:off x="1143000" y="2238375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1143000" y="2743200"/>
            <a:ext cx="142875" cy="428625"/>
          </a:xfrm>
          <a:prstGeom prst="roundRect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096000" y="1600200"/>
            <a:ext cx="1798638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ahoma"/>
              </a:rPr>
              <a:t>DEFLECTED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143000" y="2227263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131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0922E-6 3.24374E-7 L 0.04186 3.24374E-7 C 0.06062 3.24374E-7 0.08373 0.10171 0.08373 0.18443 L 0.08373 0.36886 " pathEditMode="relative" rAng="0" ptsTypes="FfFF">
                                      <p:cBhvr>
                                        <p:cTn id="1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600" y="184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0922E-6 -3.4291E-7 L 0.77593 -0.002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8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0922E-6 1.52919E-6 L 0.04186 1.52919E-6 C 0.06062 1.52919E-6 0.08373 0.12233 0.08373 0.22219 L 0.08373 0.44416 " pathEditMode="relative" rAng="0" ptsTypes="FfFF">
                                      <p:cBhvr>
                                        <p:cTn id="3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600" y="22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89" grpId="2" animBg="1"/>
      <p:bldP spid="96" grpId="0" animBg="1"/>
      <p:bldP spid="96" grpId="1" animBg="1"/>
      <p:bldP spid="96" grpId="2" animBg="1"/>
      <p:bldP spid="99" grpId="0" animBg="1"/>
      <p:bldP spid="99" grpId="1" animBg="1"/>
      <p:bldP spid="100" grpId="0" animBg="1"/>
      <p:bldP spid="100" grpId="1" animBg="1"/>
      <p:bldP spid="100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for Prefetching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Prefetching</a:t>
            </a:r>
          </a:p>
          <a:p>
            <a:pPr lvl="1"/>
            <a:r>
              <a:rPr lang="en-US" dirty="0">
                <a:hlinkClick r:id="rId2"/>
              </a:rPr>
              <a:t>http://www.youtube.com/watch?v=IIkIwiNNl0c&amp;list=PL5PHm2jkkXmidJOd59REog9jDnPDTG6IJ&amp;index=</a:t>
            </a:r>
            <a:r>
              <a:rPr lang="en-US" dirty="0" smtClean="0">
                <a:hlinkClick r:id="rId2"/>
              </a:rPr>
              <a:t>29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http://www.youtube.com/watch?v=yapQavK6LUk&amp;list=PL5PHm2jkkXmidJOd59REog9jDnPDTG6IJ&amp;index=</a:t>
            </a:r>
            <a:r>
              <a:rPr lang="en-US" dirty="0" smtClean="0">
                <a:hlinkClick r:id="rId3"/>
              </a:rPr>
              <a:t>30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2F4A62-A2AB-6B48-93FA-0E4BEF2642C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9116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Addressing the Ejection Bottleneck</a:t>
            </a: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FB6268-27DF-C341-ACEA-DB45624B3B74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140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145412" name="Group 4"/>
          <p:cNvGrpSpPr>
            <a:grpSpLocks/>
          </p:cNvGrpSpPr>
          <p:nvPr/>
        </p:nvGrpSpPr>
        <p:grpSpPr bwMode="auto">
          <a:xfrm>
            <a:off x="979488" y="1158875"/>
            <a:ext cx="8164512" cy="5037138"/>
            <a:chOff x="17270961" y="18316748"/>
            <a:chExt cx="9823197" cy="6061633"/>
          </a:xfrm>
        </p:grpSpPr>
        <p:grpSp>
          <p:nvGrpSpPr>
            <p:cNvPr id="145417" name="Group 33"/>
            <p:cNvGrpSpPr>
              <a:grpSpLocks/>
            </p:cNvGrpSpPr>
            <p:nvPr/>
          </p:nvGrpSpPr>
          <p:grpSpPr bwMode="auto">
            <a:xfrm>
              <a:off x="21066293" y="19602633"/>
              <a:ext cx="1352676" cy="1206405"/>
              <a:chOff x="785786" y="4286256"/>
              <a:chExt cx="571504" cy="571504"/>
            </a:xfrm>
          </p:grpSpPr>
          <p:sp>
            <p:nvSpPr>
              <p:cNvPr id="88" name="Rectangle 24"/>
              <p:cNvSpPr>
                <a:spLocks noChangeArrowheads="1"/>
              </p:cNvSpPr>
              <p:nvPr/>
            </p:nvSpPr>
            <p:spPr bwMode="auto">
              <a:xfrm>
                <a:off x="785729" y="4286161"/>
                <a:ext cx="571341" cy="571956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cs typeface="Arial" charset="0"/>
                </a:endParaRPr>
              </a:p>
            </p:txBody>
          </p:sp>
          <p:grpSp>
            <p:nvGrpSpPr>
              <p:cNvPr id="145496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2470408" y="3950744"/>
                  <a:ext cx="219421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2470408" y="4900860"/>
                  <a:ext cx="219421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77"/>
                <p:cNvCxnSpPr/>
                <p:nvPr/>
              </p:nvCxnSpPr>
              <p:spPr>
                <a:xfrm rot="16200000" flipH="1">
                  <a:off x="2360422" y="4280151"/>
                  <a:ext cx="950116" cy="291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2360422" y="4280151"/>
                  <a:ext cx="950116" cy="291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79237" y="3950744"/>
                  <a:ext cx="219421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2979237" y="4900860"/>
                  <a:ext cx="219421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5418" name="Group 34"/>
            <p:cNvGrpSpPr>
              <a:grpSpLocks/>
            </p:cNvGrpSpPr>
            <p:nvPr/>
          </p:nvGrpSpPr>
          <p:grpSpPr bwMode="auto">
            <a:xfrm>
              <a:off x="23602560" y="19602633"/>
              <a:ext cx="1352676" cy="1206405"/>
              <a:chOff x="785786" y="4286256"/>
              <a:chExt cx="571504" cy="571504"/>
            </a:xfrm>
          </p:grpSpPr>
          <p:sp>
            <p:nvSpPr>
              <p:cNvPr id="80" name="Rectangle 79"/>
              <p:cNvSpPr>
                <a:spLocks noChangeArrowheads="1"/>
              </p:cNvSpPr>
              <p:nvPr/>
            </p:nvSpPr>
            <p:spPr bwMode="auto">
              <a:xfrm>
                <a:off x="785826" y="4286161"/>
                <a:ext cx="571341" cy="571956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cs typeface="Arial" charset="0"/>
                </a:endParaRPr>
              </a:p>
            </p:txBody>
          </p:sp>
          <p:grpSp>
            <p:nvGrpSpPr>
              <p:cNvPr id="145488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>
                  <a:off x="2470635" y="3950744"/>
                  <a:ext cx="219421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2470635" y="4900860"/>
                  <a:ext cx="219421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69"/>
                <p:cNvCxnSpPr/>
                <p:nvPr/>
              </p:nvCxnSpPr>
              <p:spPr>
                <a:xfrm rot="16200000" flipH="1">
                  <a:off x="2360649" y="4280151"/>
                  <a:ext cx="950116" cy="291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40"/>
                <p:cNvCxnSpPr/>
                <p:nvPr/>
              </p:nvCxnSpPr>
              <p:spPr>
                <a:xfrm rot="5400000" flipH="1" flipV="1">
                  <a:off x="2360649" y="4280151"/>
                  <a:ext cx="950116" cy="291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2979464" y="3950744"/>
                  <a:ext cx="219421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2979464" y="4900860"/>
                  <a:ext cx="219421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5419" name="Group 43"/>
            <p:cNvGrpSpPr>
              <a:grpSpLocks/>
            </p:cNvGrpSpPr>
            <p:nvPr/>
          </p:nvGrpSpPr>
          <p:grpSpPr bwMode="auto">
            <a:xfrm>
              <a:off x="21066293" y="21563040"/>
              <a:ext cx="1352676" cy="1206405"/>
              <a:chOff x="785786" y="4286256"/>
              <a:chExt cx="571504" cy="571504"/>
            </a:xfrm>
          </p:grpSpPr>
          <p:sp>
            <p:nvSpPr>
              <p:cNvPr id="72" name="Rectangle 71"/>
              <p:cNvSpPr>
                <a:spLocks noChangeArrowheads="1"/>
              </p:cNvSpPr>
              <p:nvPr/>
            </p:nvSpPr>
            <p:spPr bwMode="auto">
              <a:xfrm>
                <a:off x="785729" y="4285992"/>
                <a:ext cx="571341" cy="571956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cs typeface="Arial" charset="0"/>
                </a:endParaRPr>
              </a:p>
            </p:txBody>
          </p:sp>
          <p:grpSp>
            <p:nvGrpSpPr>
              <p:cNvPr id="145480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>
                  <a:off x="2470408" y="3946106"/>
                  <a:ext cx="219421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470408" y="4900463"/>
                  <a:ext cx="219421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61"/>
                <p:cNvCxnSpPr/>
                <p:nvPr/>
              </p:nvCxnSpPr>
              <p:spPr>
                <a:xfrm rot="16200000" flipH="1">
                  <a:off x="2358300" y="4277635"/>
                  <a:ext cx="954357" cy="291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 flipH="1" flipV="1">
                  <a:off x="2358300" y="4277635"/>
                  <a:ext cx="954357" cy="291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2979237" y="3946106"/>
                  <a:ext cx="219421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979237" y="4900463"/>
                  <a:ext cx="219421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5420" name="Group 52"/>
            <p:cNvGrpSpPr>
              <a:grpSpLocks/>
            </p:cNvGrpSpPr>
            <p:nvPr/>
          </p:nvGrpSpPr>
          <p:grpSpPr bwMode="auto">
            <a:xfrm>
              <a:off x="23602560" y="21563040"/>
              <a:ext cx="1352676" cy="1206405"/>
              <a:chOff x="785786" y="4286256"/>
              <a:chExt cx="571504" cy="571504"/>
            </a:xfrm>
          </p:grpSpPr>
          <p:sp>
            <p:nvSpPr>
              <p:cNvPr id="64" name="Rectangle 63"/>
              <p:cNvSpPr>
                <a:spLocks noChangeArrowheads="1"/>
              </p:cNvSpPr>
              <p:nvPr/>
            </p:nvSpPr>
            <p:spPr bwMode="auto">
              <a:xfrm>
                <a:off x="785826" y="4285992"/>
                <a:ext cx="571341" cy="571956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cs typeface="Arial" charset="0"/>
                </a:endParaRPr>
              </a:p>
            </p:txBody>
          </p:sp>
          <p:grpSp>
            <p:nvGrpSpPr>
              <p:cNvPr id="145472" name="Group 50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470635" y="3946106"/>
                  <a:ext cx="219421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470635" y="4900463"/>
                  <a:ext cx="219421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2358528" y="4277635"/>
                  <a:ext cx="954357" cy="291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5400000" flipH="1" flipV="1">
                  <a:off x="2358528" y="4277635"/>
                  <a:ext cx="954357" cy="2913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2979464" y="3946106"/>
                  <a:ext cx="219421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2979464" y="4900463"/>
                  <a:ext cx="219421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5421" name="Group 70"/>
            <p:cNvGrpSpPr>
              <a:grpSpLocks/>
            </p:cNvGrpSpPr>
            <p:nvPr/>
          </p:nvGrpSpPr>
          <p:grpSpPr bwMode="auto">
            <a:xfrm>
              <a:off x="22407296" y="20506970"/>
              <a:ext cx="1195259" cy="1393404"/>
              <a:chOff x="1478449" y="4786322"/>
              <a:chExt cx="310519" cy="40589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1478368" y="4786052"/>
                <a:ext cx="93287" cy="55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478368" y="5191734"/>
                <a:ext cx="93287" cy="55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 flipH="1">
                <a:off x="1430840" y="4926867"/>
                <a:ext cx="405682" cy="1240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430840" y="4926867"/>
                <a:ext cx="405682" cy="12405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695707" y="4786052"/>
                <a:ext cx="93287" cy="55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695707" y="5191734"/>
                <a:ext cx="93287" cy="55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22418446" y="19904274"/>
              <a:ext cx="1184208" cy="38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2418446" y="22468002"/>
              <a:ext cx="1184208" cy="38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558093" y="19904274"/>
              <a:ext cx="508063" cy="38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58093" y="20507953"/>
              <a:ext cx="508063" cy="19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558093" y="21864322"/>
              <a:ext cx="508063" cy="38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558093" y="22468002"/>
              <a:ext cx="508063" cy="38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4954943" y="19904274"/>
              <a:ext cx="508063" cy="38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4954943" y="20507953"/>
              <a:ext cx="508063" cy="19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4954943" y="21864322"/>
              <a:ext cx="508063" cy="38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4954943" y="22468002"/>
              <a:ext cx="508063" cy="38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5451547" y="19501183"/>
              <a:ext cx="416383" cy="3272480"/>
            </a:xfrm>
            <a:prstGeom prst="rect">
              <a:avLst/>
            </a:prstGeom>
            <a:gradFill rotWithShape="1">
              <a:gsLst>
                <a:gs pos="0">
                  <a:srgbClr val="B3DCAF"/>
                </a:gs>
                <a:gs pos="35001">
                  <a:srgbClr val="CAE5C7"/>
                </a:gs>
                <a:gs pos="100000">
                  <a:srgbClr val="EBF6EA"/>
                </a:gs>
              </a:gsLst>
              <a:lin ang="16200000" scaled="1"/>
            </a:gradFill>
            <a:ln w="9525">
              <a:solidFill>
                <a:srgbClr val="38802C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1776681" y="18316748"/>
              <a:ext cx="1113538" cy="766063"/>
            </a:xfrm>
            <a:prstGeom prst="rect">
              <a:avLst/>
            </a:prstGeom>
            <a:gradFill rotWithShape="1">
              <a:gsLst>
                <a:gs pos="0">
                  <a:srgbClr val="B3DCAF"/>
                </a:gs>
                <a:gs pos="35001">
                  <a:srgbClr val="CAE5C7"/>
                </a:gs>
                <a:gs pos="100000">
                  <a:srgbClr val="EBF6EA"/>
                </a:gs>
              </a:gsLst>
              <a:lin ang="16200000" scaled="1"/>
            </a:gradFill>
            <a:ln w="9525">
              <a:solidFill>
                <a:srgbClr val="38802C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5879390" y="19871796"/>
              <a:ext cx="506154" cy="382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5879390" y="20475476"/>
              <a:ext cx="506154" cy="191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5879390" y="21831845"/>
              <a:ext cx="506154" cy="382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5879390" y="22435525"/>
              <a:ext cx="506154" cy="191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0116881" y="19501183"/>
              <a:ext cx="418292" cy="3272480"/>
            </a:xfrm>
            <a:prstGeom prst="rect">
              <a:avLst/>
            </a:prstGeom>
            <a:gradFill rotWithShape="1">
              <a:gsLst>
                <a:gs pos="0">
                  <a:srgbClr val="B3DCAF"/>
                </a:gs>
                <a:gs pos="35001">
                  <a:srgbClr val="CAE5C7"/>
                </a:gs>
                <a:gs pos="100000">
                  <a:srgbClr val="EBF6EA"/>
                </a:gs>
              </a:gsLst>
              <a:lin ang="16200000" scaled="1"/>
            </a:gradFill>
            <a:ln w="9525">
              <a:solidFill>
                <a:srgbClr val="38802C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9604997" y="19871796"/>
              <a:ext cx="506153" cy="382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9604997" y="20475476"/>
              <a:ext cx="506153" cy="191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9604997" y="21831845"/>
              <a:ext cx="506153" cy="382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9604997" y="22435525"/>
              <a:ext cx="506153" cy="191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21671558" y="18698824"/>
              <a:ext cx="766063" cy="19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21949465" y="18699779"/>
              <a:ext cx="76606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22228326" y="18699779"/>
              <a:ext cx="76606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hape 34"/>
            <p:cNvCxnSpPr>
              <a:stCxn id="21" idx="0"/>
            </p:cNvCxnSpPr>
            <p:nvPr/>
          </p:nvCxnSpPr>
          <p:spPr>
            <a:xfrm rot="16200000" flipV="1">
              <a:off x="23881440" y="17722883"/>
              <a:ext cx="800448" cy="2756150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hape 35"/>
            <p:cNvCxnSpPr>
              <a:endCxn id="38" idx="0"/>
            </p:cNvCxnSpPr>
            <p:nvPr/>
          </p:nvCxnSpPr>
          <p:spPr>
            <a:xfrm rot="10800000" flipV="1">
              <a:off x="19398716" y="18700735"/>
              <a:ext cx="2389426" cy="787076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448" name="TextBox 36"/>
            <p:cNvSpPr txBox="1">
              <a:spLocks noChangeArrowheads="1"/>
            </p:cNvSpPr>
            <p:nvPr/>
          </p:nvSpPr>
          <p:spPr bwMode="auto">
            <a:xfrm>
              <a:off x="21497713" y="23526718"/>
              <a:ext cx="5596445" cy="85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000" smtClean="0">
                  <a:solidFill>
                    <a:srgbClr val="000000"/>
                  </a:solidFill>
                </a:rPr>
                <a:t>Dual-Width Ejection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9190524" y="19487811"/>
              <a:ext cx="418293" cy="3274390"/>
            </a:xfrm>
            <a:prstGeom prst="rect">
              <a:avLst/>
            </a:prstGeom>
            <a:gradFill rotWithShape="1">
              <a:gsLst>
                <a:gs pos="0">
                  <a:srgbClr val="B3DCAF"/>
                </a:gs>
                <a:gs pos="35001">
                  <a:srgbClr val="CAE5C7"/>
                </a:gs>
                <a:gs pos="100000">
                  <a:srgbClr val="EBF6EA"/>
                </a:gs>
              </a:gsLst>
              <a:lin ang="16200000" scaled="1"/>
            </a:gradFill>
            <a:ln w="9525">
              <a:solidFill>
                <a:srgbClr val="38802C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8676731" y="19858424"/>
              <a:ext cx="508063" cy="382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8676731" y="20462104"/>
              <a:ext cx="508063" cy="382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8676731" y="21818473"/>
              <a:ext cx="508063" cy="382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8676731" y="22422153"/>
              <a:ext cx="508063" cy="382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18262257" y="19501183"/>
              <a:ext cx="418293" cy="3272480"/>
            </a:xfrm>
            <a:prstGeom prst="rect">
              <a:avLst/>
            </a:prstGeom>
            <a:gradFill rotWithShape="1">
              <a:gsLst>
                <a:gs pos="0">
                  <a:srgbClr val="B3DCAF"/>
                </a:gs>
                <a:gs pos="35001">
                  <a:srgbClr val="CAE5C7"/>
                </a:gs>
                <a:gs pos="100000">
                  <a:srgbClr val="EBF6EA"/>
                </a:gs>
              </a:gsLst>
              <a:lin ang="16200000" scaled="1"/>
            </a:gradFill>
            <a:ln w="9525">
              <a:solidFill>
                <a:srgbClr val="38802C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cxnSp>
          <p:nvCxnSpPr>
            <p:cNvPr id="48" name="Straight Connector 47"/>
            <p:cNvCxnSpPr>
              <a:endCxn id="27" idx="2"/>
            </p:cNvCxnSpPr>
            <p:nvPr/>
          </p:nvCxnSpPr>
          <p:spPr>
            <a:xfrm rot="5400000" flipH="1" flipV="1">
              <a:off x="20004129" y="23092696"/>
              <a:ext cx="641887" cy="382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3" idx="2"/>
            </p:cNvCxnSpPr>
            <p:nvPr/>
          </p:nvCxnSpPr>
          <p:spPr>
            <a:xfrm rot="16200000" flipH="1">
              <a:off x="18162877" y="23083144"/>
              <a:ext cx="632335" cy="1337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17782845" y="19508824"/>
              <a:ext cx="418292" cy="3272480"/>
            </a:xfrm>
            <a:prstGeom prst="rect">
              <a:avLst/>
            </a:prstGeom>
            <a:gradFill rotWithShape="1">
              <a:gsLst>
                <a:gs pos="0">
                  <a:srgbClr val="B3DCAF"/>
                </a:gs>
                <a:gs pos="35001">
                  <a:srgbClr val="CAE5C7"/>
                </a:gs>
                <a:gs pos="100000">
                  <a:srgbClr val="EBF6EA"/>
                </a:gs>
              </a:gsLst>
              <a:lin ang="16200000" scaled="1"/>
            </a:gradFill>
            <a:ln w="9525">
              <a:solidFill>
                <a:srgbClr val="38802C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7270961" y="19879438"/>
              <a:ext cx="508063" cy="191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7270961" y="20481208"/>
              <a:ext cx="508063" cy="382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7270961" y="21839487"/>
              <a:ext cx="508063" cy="382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270961" y="22443167"/>
              <a:ext cx="508063" cy="191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0" idx="2"/>
            </p:cNvCxnSpPr>
            <p:nvPr/>
          </p:nvCxnSpPr>
          <p:spPr>
            <a:xfrm rot="16200000" flipH="1">
              <a:off x="17683463" y="23090787"/>
              <a:ext cx="632335" cy="13369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463" name="TextBox 55"/>
            <p:cNvSpPr txBox="1">
              <a:spLocks noChangeArrowheads="1"/>
            </p:cNvSpPr>
            <p:nvPr/>
          </p:nvSpPr>
          <p:spPr bwMode="auto">
            <a:xfrm>
              <a:off x="17743125" y="23514690"/>
              <a:ext cx="8691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smtClean="0">
                  <a:solidFill>
                    <a:srgbClr val="000000"/>
                  </a:solidFill>
                </a:rPr>
                <a:t>Eject</a:t>
              </a:r>
            </a:p>
          </p:txBody>
        </p:sp>
        <p:sp>
          <p:nvSpPr>
            <p:cNvPr id="145464" name="TextBox 56"/>
            <p:cNvSpPr txBox="1">
              <a:spLocks noChangeArrowheads="1"/>
            </p:cNvSpPr>
            <p:nvPr/>
          </p:nvSpPr>
          <p:spPr bwMode="auto">
            <a:xfrm>
              <a:off x="19827902" y="23520627"/>
              <a:ext cx="9204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smtClean="0">
                  <a:solidFill>
                    <a:srgbClr val="000000"/>
                  </a:solidFill>
                </a:rPr>
                <a:t>Inject</a:t>
              </a:r>
            </a:p>
          </p:txBody>
        </p:sp>
      </p:grp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914400" y="1905000"/>
            <a:ext cx="1371600" cy="411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cs typeface="Arial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04800" y="4267200"/>
            <a:ext cx="8429625" cy="1077913"/>
          </a:xfrm>
          <a:prstGeom prst="rect">
            <a:avLst/>
          </a:prstGeom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Tahoma"/>
              </a:rPr>
              <a:t>For fair comparison, </a:t>
            </a:r>
            <a:r>
              <a:rPr lang="en-US" sz="3200" b="1" dirty="0">
                <a:solidFill>
                  <a:srgbClr val="000000"/>
                </a:solidFill>
                <a:latin typeface="Tahoma"/>
              </a:rPr>
              <a:t>baseline routers</a:t>
            </a:r>
            <a:r>
              <a:rPr lang="en-US" sz="3200" dirty="0">
                <a:solidFill>
                  <a:srgbClr val="000000"/>
                </a:solidFill>
                <a:latin typeface="Tahoma"/>
              </a:rPr>
              <a:t> have dual-width ejection for </a:t>
            </a:r>
            <a:r>
              <a:rPr lang="en-US" sz="3200" dirty="0" err="1">
                <a:solidFill>
                  <a:srgbClr val="000000"/>
                </a:solidFill>
                <a:latin typeface="Tahoma"/>
              </a:rPr>
              <a:t>perf</a:t>
            </a:r>
            <a:r>
              <a:rPr lang="en-US" sz="3200" dirty="0">
                <a:solidFill>
                  <a:srgbClr val="000000"/>
                </a:solidFill>
                <a:latin typeface="Tahoma"/>
              </a:rPr>
              <a:t>. (not power/area)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143000" y="2743200"/>
            <a:ext cx="142875" cy="428625"/>
          </a:xfrm>
          <a:prstGeom prst="roundRect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143000" y="2227263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694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0922E-6 3.24374E-7 L 0.02102 3.24374E-7 C 0.0304 3.24374E-7 0.04204 0.10171 0.04204 0.18443 L 0.04204 0.36886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00" y="184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0922E-6 1.52919E-6 L 0.04186 1.52919E-6 C 0.06045 1.52919E-6 0.08373 0.1221 0.08373 0.22196 L 0.08373 0.44416 " pathEditMode="relative" rAng="0" ptsTypes="FfFF">
                                      <p:cBhvr>
                                        <p:cTn id="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600" y="22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7" grpId="1" animBg="1"/>
      <p:bldP spid="98" grpId="0" animBg="1"/>
      <p:bldP spid="98" grpId="1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Outline: This Talk</a:t>
            </a:r>
          </a:p>
        </p:txBody>
      </p:sp>
      <p:sp>
        <p:nvSpPr>
          <p:cNvPr id="146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rgbClr val="D9D9D9"/>
                </a:solidFill>
                <a:latin typeface="Tahoma" charset="0"/>
              </a:rPr>
              <a:t>Motivation</a:t>
            </a:r>
          </a:p>
          <a:p>
            <a:endParaRPr lang="en-US" b="1">
              <a:solidFill>
                <a:srgbClr val="D9D9D9"/>
              </a:solidFill>
              <a:latin typeface="Tahoma" charset="0"/>
            </a:endParaRPr>
          </a:p>
          <a:p>
            <a:r>
              <a:rPr lang="en-US" b="1">
                <a:solidFill>
                  <a:srgbClr val="D9D9D9"/>
                </a:solidFill>
                <a:latin typeface="Tahoma" charset="0"/>
              </a:rPr>
              <a:t>Background</a:t>
            </a:r>
            <a:r>
              <a:rPr lang="en-US">
                <a:solidFill>
                  <a:srgbClr val="D9D9D9"/>
                </a:solidFill>
                <a:latin typeface="Tahoma" charset="0"/>
              </a:rPr>
              <a:t>: Bufferless Deflection Routing</a:t>
            </a:r>
          </a:p>
          <a:p>
            <a:endParaRPr lang="en-US" b="1">
              <a:latin typeface="Tahoma" charset="0"/>
            </a:endParaRPr>
          </a:p>
          <a:p>
            <a:r>
              <a:rPr lang="en-US" b="1">
                <a:latin typeface="Tahoma" charset="0"/>
              </a:rPr>
              <a:t>MinBD</a:t>
            </a:r>
            <a:r>
              <a:rPr lang="en-US">
                <a:latin typeface="Tahoma" charset="0"/>
              </a:rPr>
              <a:t>: Reducing Deflections</a:t>
            </a:r>
          </a:p>
          <a:p>
            <a:pPr lvl="1"/>
            <a:r>
              <a:rPr lang="en-US">
                <a:solidFill>
                  <a:srgbClr val="D9D9D9"/>
                </a:solidFill>
                <a:latin typeface="Tahoma" charset="0"/>
              </a:rPr>
              <a:t>Addressing Link Contention</a:t>
            </a:r>
          </a:p>
          <a:p>
            <a:pPr lvl="1"/>
            <a:r>
              <a:rPr lang="en-US">
                <a:solidFill>
                  <a:srgbClr val="D9D9D9"/>
                </a:solidFill>
                <a:latin typeface="Tahoma" charset="0"/>
              </a:rPr>
              <a:t>Addressing the Ejection Bottleneck</a:t>
            </a:r>
          </a:p>
          <a:p>
            <a:pPr lvl="1"/>
            <a:r>
              <a:rPr lang="en-US">
                <a:latin typeface="Tahoma" charset="0"/>
              </a:rPr>
              <a:t>Improving Deflection Arbitration</a:t>
            </a:r>
          </a:p>
          <a:p>
            <a:endParaRPr lang="en-US" b="1">
              <a:latin typeface="Tahoma" charset="0"/>
            </a:endParaRPr>
          </a:p>
          <a:p>
            <a:r>
              <a:rPr lang="en-US" b="1">
                <a:solidFill>
                  <a:srgbClr val="D9D9D9"/>
                </a:solidFill>
                <a:latin typeface="Tahoma" charset="0"/>
              </a:rPr>
              <a:t>Results</a:t>
            </a:r>
          </a:p>
          <a:p>
            <a:r>
              <a:rPr lang="en-US" b="1">
                <a:solidFill>
                  <a:srgbClr val="D9D9D9"/>
                </a:solidFill>
                <a:latin typeface="Tahoma" charset="0"/>
              </a:rPr>
              <a:t>Conclusions</a:t>
            </a:r>
          </a:p>
          <a:p>
            <a:pPr lvl="1"/>
            <a:endParaRPr lang="en-US">
              <a:latin typeface="Tahoma" charset="0"/>
            </a:endParaRPr>
          </a:p>
          <a:p>
            <a:pPr lvl="1"/>
            <a:endParaRPr lang="en-US">
              <a:latin typeface="Tahoma" charset="0"/>
            </a:endParaRP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C850693-A570-DA48-B972-6B9688DAF0EC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141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223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Improving Deflection Arbitration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Tahoma" charset="0"/>
              </a:rPr>
              <a:t>Problem 3</a:t>
            </a:r>
            <a:r>
              <a:rPr lang="en-US">
                <a:latin typeface="Tahoma" charset="0"/>
              </a:rPr>
              <a:t>: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Deflections occur unnecessarily </a:t>
            </a:r>
            <a:r>
              <a:rPr lang="en-US">
                <a:latin typeface="Tahoma" charset="0"/>
              </a:rPr>
              <a:t>because fast arbiters must use simple priority schemes</a:t>
            </a:r>
            <a:endParaRPr lang="en-US" b="1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Age-based priorities (several past works): full priority order </a:t>
            </a:r>
            <a:r>
              <a:rPr lang="en-US">
                <a:latin typeface="Tahoma" charset="0"/>
                <a:sym typeface="Wingdings" charset="0"/>
              </a:rPr>
              <a:t>gives fewer deflections</a:t>
            </a:r>
            <a:r>
              <a:rPr lang="en-US">
                <a:latin typeface="Tahoma" charset="0"/>
              </a:rPr>
              <a:t>, but requires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slow arbiters</a:t>
            </a:r>
            <a:endParaRPr lang="en-US">
              <a:latin typeface="Tahoma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State-of-the-art deflection arbitration (Golden Packet &amp; two-stage permutation network)</a:t>
            </a:r>
          </a:p>
          <a:p>
            <a:pPr lvl="1"/>
            <a:r>
              <a:rPr lang="en-US">
                <a:latin typeface="Tahoma" charset="0"/>
              </a:rPr>
              <a:t>Prioritize one packet globally (</a:t>
            </a:r>
            <a:r>
              <a:rPr lang="en-US" b="1">
                <a:latin typeface="Tahoma" charset="0"/>
              </a:rPr>
              <a:t>ensure forward progress</a:t>
            </a:r>
            <a:r>
              <a:rPr lang="en-US">
                <a:latin typeface="Tahoma" charset="0"/>
              </a:rPr>
              <a:t>)</a:t>
            </a:r>
          </a:p>
          <a:p>
            <a:pPr lvl="1"/>
            <a:r>
              <a:rPr lang="en-US">
                <a:latin typeface="Tahoma" charset="0"/>
              </a:rPr>
              <a:t>Arbitrate other flits randomly (</a:t>
            </a:r>
            <a:r>
              <a:rPr lang="en-US" b="1">
                <a:latin typeface="Tahoma" charset="0"/>
              </a:rPr>
              <a:t>fast critical path</a:t>
            </a:r>
            <a:r>
              <a:rPr lang="en-US">
                <a:latin typeface="Tahoma" charset="0"/>
              </a:rPr>
              <a:t>)</a:t>
            </a:r>
          </a:p>
          <a:p>
            <a:pPr>
              <a:buFont typeface="Wingdings" charset="0"/>
              <a:buNone/>
            </a:pPr>
            <a:endParaRPr lang="en-US">
              <a:solidFill>
                <a:srgbClr val="0000FF"/>
              </a:solidFill>
              <a:latin typeface="Tahoma" charset="0"/>
            </a:endParaRPr>
          </a:p>
          <a:p>
            <a:r>
              <a:rPr lang="en-US">
                <a:latin typeface="Tahoma" charset="0"/>
              </a:rPr>
              <a:t>Random common case leads to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uncoordinated arbitration</a:t>
            </a:r>
            <a:endParaRPr lang="en-US">
              <a:latin typeface="Tahoma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84F5D86-7256-294A-9B13-37F79B74129E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142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792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Fast Deflection Routing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Let</a:t>
            </a:r>
            <a:r>
              <a:rPr lang="ja-JP" altLang="en-US">
                <a:latin typeface="Tahoma" charset="0"/>
              </a:rPr>
              <a:t>’</a:t>
            </a:r>
            <a:r>
              <a:rPr lang="en-US">
                <a:latin typeface="Tahoma" charset="0"/>
              </a:rPr>
              <a:t>s route in a two-input router first: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  <a:p>
            <a:r>
              <a:rPr lang="en-US" b="1">
                <a:latin typeface="Tahoma" charset="0"/>
              </a:rPr>
              <a:t>Step 1</a:t>
            </a:r>
            <a:r>
              <a:rPr lang="en-US">
                <a:latin typeface="Tahoma" charset="0"/>
              </a:rPr>
              <a:t>: pick a </a:t>
            </a:r>
            <a:r>
              <a:rPr lang="ja-JP" altLang="en-US">
                <a:solidFill>
                  <a:srgbClr val="0000FF"/>
                </a:solidFill>
                <a:latin typeface="Tahoma" charset="0"/>
              </a:rPr>
              <a:t>“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winning</a:t>
            </a:r>
            <a:r>
              <a:rPr lang="ja-JP" altLang="en-US">
                <a:solidFill>
                  <a:srgbClr val="0000FF"/>
                </a:solidFill>
                <a:latin typeface="Tahoma" charset="0"/>
              </a:rPr>
              <a:t>”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 flit </a:t>
            </a:r>
            <a:r>
              <a:rPr lang="en-US">
                <a:latin typeface="Tahoma" charset="0"/>
              </a:rPr>
              <a:t>(Golden Packet, else random)</a:t>
            </a:r>
          </a:p>
          <a:p>
            <a:r>
              <a:rPr lang="en-US" b="1">
                <a:latin typeface="Tahoma" charset="0"/>
              </a:rPr>
              <a:t>Step 2</a:t>
            </a:r>
            <a:r>
              <a:rPr lang="en-US">
                <a:latin typeface="Tahoma" charset="0"/>
              </a:rPr>
              <a:t>: steer the winning flit to its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desired output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</a:rPr>
              <a:t>		      and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deflect other flit</a:t>
            </a:r>
          </a:p>
          <a:p>
            <a:pPr>
              <a:buFont typeface="Wingdings" charset="0"/>
              <a:buNone/>
            </a:pPr>
            <a:endParaRPr lang="en-US">
              <a:solidFill>
                <a:srgbClr val="0000FF"/>
              </a:solidFill>
              <a:latin typeface="Tahoma" charset="0"/>
            </a:endParaRPr>
          </a:p>
          <a:p>
            <a:pPr lvl="1">
              <a:buFont typeface="Wingdings" charset="0"/>
              <a:buNone/>
            </a:pPr>
            <a:r>
              <a:rPr lang="en-US" b="1">
                <a:latin typeface="Tahoma" charset="0"/>
                <a:sym typeface="Wingdings" charset="0"/>
              </a:rPr>
              <a:t>	 Highest-priority flit always routes to destination</a:t>
            </a:r>
          </a:p>
          <a:p>
            <a:pPr lvl="1">
              <a:buFont typeface="Wingdings" charset="0"/>
              <a:buNone/>
            </a:pPr>
            <a:endParaRPr lang="en-US" b="1">
              <a:latin typeface="Tahoma" charset="0"/>
              <a:sym typeface="Wingdings" charset="0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D0F5309-1486-9F46-982F-46E696C58318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143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148485" name="Group 15"/>
          <p:cNvGrpSpPr>
            <a:grpSpLocks/>
          </p:cNvGrpSpPr>
          <p:nvPr/>
        </p:nvGrpSpPr>
        <p:grpSpPr bwMode="auto">
          <a:xfrm>
            <a:off x="2984500" y="1828800"/>
            <a:ext cx="2413000" cy="1236663"/>
            <a:chOff x="2984938" y="1828800"/>
            <a:chExt cx="2412124" cy="1237343"/>
          </a:xfrm>
        </p:grpSpPr>
        <p:sp>
          <p:nvSpPr>
            <p:cNvPr id="5" name="Rectangle 4"/>
            <p:cNvSpPr/>
            <p:nvPr/>
          </p:nvSpPr>
          <p:spPr>
            <a:xfrm>
              <a:off x="3505449" y="1828800"/>
              <a:ext cx="1386971" cy="12373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851398" y="1984461"/>
              <a:ext cx="226931" cy="15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51398" y="2861242"/>
              <a:ext cx="226931" cy="15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3790696" y="2272093"/>
              <a:ext cx="876782" cy="3015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3790696" y="2272093"/>
              <a:ext cx="876782" cy="3015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79844" y="1984461"/>
              <a:ext cx="225343" cy="15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79844" y="2861242"/>
              <a:ext cx="225343" cy="15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84938" y="2138533"/>
              <a:ext cx="520511" cy="31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984938" y="2756410"/>
              <a:ext cx="520511" cy="31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876551" y="2133768"/>
              <a:ext cx="520511" cy="31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876551" y="2751645"/>
              <a:ext cx="520511" cy="47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838995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Fast Deflection Routing with Four Inputs</a:t>
            </a:r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8589269-CC03-5642-B6A7-D1172248CB99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144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149508" name="Group 8"/>
          <p:cNvGrpSpPr>
            <a:grpSpLocks noGrp="1"/>
          </p:cNvGrpSpPr>
          <p:nvPr/>
        </p:nvGrpSpPr>
        <p:grpSpPr bwMode="auto">
          <a:xfrm>
            <a:off x="1828800" y="2819400"/>
            <a:ext cx="5029200" cy="3248025"/>
            <a:chOff x="642910" y="4286256"/>
            <a:chExt cx="2071702" cy="1500198"/>
          </a:xfrm>
        </p:grpSpPr>
        <p:grpSp>
          <p:nvGrpSpPr>
            <p:cNvPr id="149518" name="Group 33"/>
            <p:cNvGrpSpPr>
              <a:grpSpLocks/>
            </p:cNvGrpSpPr>
            <p:nvPr/>
          </p:nvGrpSpPr>
          <p:grpSpPr bwMode="auto">
            <a:xfrm>
              <a:off x="857224" y="4286256"/>
              <a:ext cx="571504" cy="571504"/>
              <a:chOff x="785786" y="4286256"/>
              <a:chExt cx="571504" cy="571504"/>
            </a:xfrm>
          </p:grpSpPr>
          <p:sp>
            <p:nvSpPr>
              <p:cNvPr id="51" name="Rectangle 24"/>
              <p:cNvSpPr/>
              <p:nvPr/>
            </p:nvSpPr>
            <p:spPr>
              <a:xfrm>
                <a:off x="785966" y="4286256"/>
                <a:ext cx="571549" cy="57119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49564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474920" y="3951815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2474920" y="4896873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 flipH="1">
                  <a:off x="2364143" y="4280257"/>
                  <a:ext cx="945057" cy="2881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5400000" flipH="1" flipV="1">
                  <a:off x="2364143" y="4280257"/>
                  <a:ext cx="945057" cy="2881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980760" y="3951815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2980760" y="4896873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519" name="Group 34"/>
            <p:cNvGrpSpPr>
              <a:grpSpLocks/>
            </p:cNvGrpSpPr>
            <p:nvPr/>
          </p:nvGrpSpPr>
          <p:grpSpPr bwMode="auto">
            <a:xfrm>
              <a:off x="1928794" y="4286256"/>
              <a:ext cx="571504" cy="571504"/>
              <a:chOff x="785786" y="4286256"/>
              <a:chExt cx="571504" cy="571504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785561" y="4286256"/>
                <a:ext cx="571549" cy="57119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49556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470903" y="3951815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470903" y="4896873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2361660" y="4278723"/>
                  <a:ext cx="945057" cy="2912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0"/>
                <p:cNvCxnSpPr/>
                <p:nvPr/>
              </p:nvCxnSpPr>
              <p:spPr>
                <a:xfrm rot="5400000" flipH="1" flipV="1">
                  <a:off x="2361660" y="4278723"/>
                  <a:ext cx="945057" cy="2912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979809" y="3951815"/>
                  <a:ext cx="214599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979809" y="4896873"/>
                  <a:ext cx="214599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520" name="Group 43"/>
            <p:cNvGrpSpPr>
              <a:grpSpLocks/>
            </p:cNvGrpSpPr>
            <p:nvPr/>
          </p:nvGrpSpPr>
          <p:grpSpPr bwMode="auto">
            <a:xfrm>
              <a:off x="857224" y="5214950"/>
              <a:ext cx="571504" cy="571504"/>
              <a:chOff x="785786" y="4286256"/>
              <a:chExt cx="571504" cy="57150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785966" y="4286571"/>
                <a:ext cx="571549" cy="5711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49548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474920" y="3952553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474920" y="4901046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362425" y="4282712"/>
                  <a:ext cx="948494" cy="2881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362425" y="4282712"/>
                  <a:ext cx="948494" cy="2881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980760" y="3952553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980760" y="4901046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521" name="Group 52"/>
            <p:cNvGrpSpPr>
              <a:grpSpLocks/>
            </p:cNvGrpSpPr>
            <p:nvPr/>
          </p:nvGrpSpPr>
          <p:grpSpPr bwMode="auto">
            <a:xfrm>
              <a:off x="1928794" y="5214950"/>
              <a:ext cx="571504" cy="571504"/>
              <a:chOff x="785786" y="4286256"/>
              <a:chExt cx="571504" cy="571504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85561" y="4286571"/>
                <a:ext cx="571549" cy="5711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49540" name="Group 27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470903" y="3952553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470903" y="4901046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2359942" y="4281178"/>
                  <a:ext cx="948494" cy="2912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 flipH="1" flipV="1">
                  <a:off x="2359942" y="4281178"/>
                  <a:ext cx="948494" cy="2912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979809" y="3952553"/>
                  <a:ext cx="214599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979809" y="4901046"/>
                  <a:ext cx="214599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522" name="Group 70"/>
            <p:cNvGrpSpPr>
              <a:grpSpLocks/>
            </p:cNvGrpSpPr>
            <p:nvPr/>
          </p:nvGrpSpPr>
          <p:grpSpPr bwMode="auto">
            <a:xfrm>
              <a:off x="1423794" y="4714719"/>
              <a:ext cx="504995" cy="660095"/>
              <a:chOff x="1478449" y="4786322"/>
              <a:chExt cx="310519" cy="405897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478405" y="4786166"/>
                <a:ext cx="93289" cy="9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478405" y="5191499"/>
                <a:ext cx="93289" cy="9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1430952" y="4926908"/>
                <a:ext cx="405333" cy="12384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430952" y="4926908"/>
                <a:ext cx="405333" cy="12384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695543" y="4786166"/>
                <a:ext cx="93289" cy="9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695543" y="5191499"/>
                <a:ext cx="93289" cy="9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1428953" y="4429237"/>
              <a:ext cx="499615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428953" y="5643473"/>
              <a:ext cx="499615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2910" y="4429237"/>
              <a:ext cx="214494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2910" y="4715198"/>
              <a:ext cx="214494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42910" y="5357512"/>
              <a:ext cx="214494" cy="21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2910" y="5643473"/>
              <a:ext cx="214494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00118" y="4429237"/>
              <a:ext cx="214494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500118" y="4715198"/>
              <a:ext cx="214494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00118" y="5357512"/>
              <a:ext cx="214494" cy="21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00118" y="5643473"/>
              <a:ext cx="214494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228600" y="908050"/>
            <a:ext cx="86106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CC9900"/>
              </a:buClr>
              <a:buSzPct val="65000"/>
              <a:buFont typeface="Wingdings" charset="0"/>
              <a:buChar char="n"/>
            </a:pPr>
            <a:r>
              <a:rPr lang="en-US" sz="2800" smtClean="0">
                <a:solidFill>
                  <a:srgbClr val="000000"/>
                </a:solidFill>
              </a:rPr>
              <a:t>Each block makes decisions </a:t>
            </a:r>
            <a:r>
              <a:rPr lang="en-US" sz="2800" smtClean="0">
                <a:solidFill>
                  <a:srgbClr val="0000FF"/>
                </a:solidFill>
              </a:rPr>
              <a:t>independently</a:t>
            </a:r>
            <a:endParaRPr lang="en-US" sz="2800" smtClean="0">
              <a:solidFill>
                <a:srgbClr val="000000"/>
              </a:solidFill>
            </a:endParaRPr>
          </a:p>
          <a:p>
            <a:pPr lvl="1">
              <a:spcBef>
                <a:spcPct val="20000"/>
              </a:spcBef>
              <a:buClr>
                <a:srgbClr val="CC9900"/>
              </a:buClr>
              <a:buSzPct val="65000"/>
              <a:buFont typeface="Wingdings" charset="0"/>
              <a:buChar char="n"/>
            </a:pPr>
            <a:r>
              <a:rPr lang="en-US" sz="2800" b="1" smtClean="0">
                <a:solidFill>
                  <a:srgbClr val="000000"/>
                </a:solidFill>
                <a:ea typeface="ＭＳ Ｐゴシック" charset="0"/>
              </a:rPr>
              <a:t>Deflection is a distributed decision</a:t>
            </a:r>
          </a:p>
          <a:p>
            <a:pPr lvl="1">
              <a:spcBef>
                <a:spcPct val="20000"/>
              </a:spcBef>
              <a:buClr>
                <a:srgbClr val="CC9900"/>
              </a:buClr>
              <a:buSzPct val="65000"/>
              <a:buFont typeface="Wingdings" charset="0"/>
              <a:buChar char="n"/>
            </a:pPr>
            <a:endParaRPr lang="en-US" sz="2800" b="1" smtClean="0">
              <a:solidFill>
                <a:srgbClr val="000000"/>
              </a:solidFill>
              <a:ea typeface="ＭＳ Ｐゴシック" charset="0"/>
            </a:endParaRPr>
          </a:p>
          <a:p>
            <a:pPr>
              <a:spcBef>
                <a:spcPct val="20000"/>
              </a:spcBef>
              <a:buClr>
                <a:srgbClr val="CC9900"/>
              </a:buClr>
              <a:buSzPct val="65000"/>
              <a:buFont typeface="Wingdings" charset="0"/>
              <a:buChar char="n"/>
            </a:pPr>
            <a:endParaRPr lang="en-US" sz="280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49510" name="TextBox 60"/>
          <p:cNvSpPr txBox="1">
            <a:spLocks noChangeArrowheads="1"/>
          </p:cNvSpPr>
          <p:nvPr/>
        </p:nvSpPr>
        <p:spPr bwMode="auto">
          <a:xfrm>
            <a:off x="1295400" y="2895600"/>
            <a:ext cx="422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49511" name="TextBox 61"/>
          <p:cNvSpPr txBox="1">
            <a:spLocks noChangeArrowheads="1"/>
          </p:cNvSpPr>
          <p:nvPr/>
        </p:nvSpPr>
        <p:spPr bwMode="auto">
          <a:xfrm>
            <a:off x="1295400" y="3505200"/>
            <a:ext cx="37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49512" name="TextBox 62"/>
          <p:cNvSpPr txBox="1">
            <a:spLocks noChangeArrowheads="1"/>
          </p:cNvSpPr>
          <p:nvPr/>
        </p:nvSpPr>
        <p:spPr bwMode="auto">
          <a:xfrm>
            <a:off x="1295400" y="4899025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49513" name="TextBox 63"/>
          <p:cNvSpPr txBox="1">
            <a:spLocks noChangeArrowheads="1"/>
          </p:cNvSpPr>
          <p:nvPr/>
        </p:nvSpPr>
        <p:spPr bwMode="auto">
          <a:xfrm>
            <a:off x="1219200" y="5508625"/>
            <a:ext cx="50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149514" name="TextBox 64"/>
          <p:cNvSpPr txBox="1">
            <a:spLocks noChangeArrowheads="1"/>
          </p:cNvSpPr>
          <p:nvPr/>
        </p:nvSpPr>
        <p:spPr bwMode="auto">
          <a:xfrm>
            <a:off x="6858000" y="2895600"/>
            <a:ext cx="422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49515" name="TextBox 65"/>
          <p:cNvSpPr txBox="1">
            <a:spLocks noChangeArrowheads="1"/>
          </p:cNvSpPr>
          <p:nvPr/>
        </p:nvSpPr>
        <p:spPr bwMode="auto">
          <a:xfrm>
            <a:off x="6858000" y="35052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49516" name="TextBox 66"/>
          <p:cNvSpPr txBox="1">
            <a:spLocks noChangeArrowheads="1"/>
          </p:cNvSpPr>
          <p:nvPr/>
        </p:nvSpPr>
        <p:spPr bwMode="auto">
          <a:xfrm>
            <a:off x="6858000" y="4899025"/>
            <a:ext cx="37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49517" name="TextBox 67"/>
          <p:cNvSpPr txBox="1">
            <a:spLocks noChangeArrowheads="1"/>
          </p:cNvSpPr>
          <p:nvPr/>
        </p:nvSpPr>
        <p:spPr bwMode="auto">
          <a:xfrm>
            <a:off x="6781800" y="5508625"/>
            <a:ext cx="50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000000"/>
                </a:solidFill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xmlns="" val="3329031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Unnecessary Deflections in Fast Arbiters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10600" cy="2063750"/>
          </a:xfrm>
        </p:spPr>
        <p:txBody>
          <a:bodyPr/>
          <a:lstStyle/>
          <a:p>
            <a:r>
              <a:rPr lang="en-US" sz="2200">
                <a:latin typeface="Tahoma" charset="0"/>
              </a:rPr>
              <a:t>How does lack of coordination cause unnecessary deflections?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</a:rPr>
              <a:t>1. No flit is golden (pseudorandom arbitration)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</a:rPr>
              <a:t>2.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Red</a:t>
            </a:r>
            <a:r>
              <a:rPr lang="en-US">
                <a:latin typeface="Tahoma" charset="0"/>
              </a:rPr>
              <a:t> flit wins at first stage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</a:rPr>
              <a:t>3. </a:t>
            </a:r>
            <a:r>
              <a:rPr lang="en-US">
                <a:solidFill>
                  <a:srgbClr val="008000"/>
                </a:solidFill>
                <a:latin typeface="Tahoma" charset="0"/>
              </a:rPr>
              <a:t>Green</a:t>
            </a:r>
            <a:r>
              <a:rPr lang="en-US">
                <a:solidFill>
                  <a:srgbClr val="2C6123"/>
                </a:solidFill>
                <a:latin typeface="Tahoma" charset="0"/>
              </a:rPr>
              <a:t> </a:t>
            </a:r>
            <a:r>
              <a:rPr lang="en-US">
                <a:latin typeface="Tahoma" charset="0"/>
              </a:rPr>
              <a:t>flit loses at first stage (must be deflected now)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</a:rPr>
              <a:t>4.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Red</a:t>
            </a:r>
            <a:r>
              <a:rPr lang="en-US">
                <a:latin typeface="Tahoma" charset="0"/>
              </a:rPr>
              <a:t> flit loses at second stage;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Red</a:t>
            </a:r>
            <a:r>
              <a:rPr lang="en-US">
                <a:latin typeface="Tahoma" charset="0"/>
              </a:rPr>
              <a:t> and </a:t>
            </a:r>
            <a:r>
              <a:rPr lang="en-US">
                <a:solidFill>
                  <a:srgbClr val="008000"/>
                </a:solidFill>
                <a:latin typeface="Tahoma" charset="0"/>
              </a:rPr>
              <a:t>Green</a:t>
            </a:r>
            <a:r>
              <a:rPr lang="en-US">
                <a:solidFill>
                  <a:srgbClr val="2C6123"/>
                </a:solidFill>
                <a:latin typeface="Tahoma" charset="0"/>
              </a:rPr>
              <a:t> </a:t>
            </a:r>
            <a:r>
              <a:rPr lang="en-US">
                <a:latin typeface="Tahoma" charset="0"/>
              </a:rPr>
              <a:t>are deflected</a:t>
            </a: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008AF87-7A03-544E-8F2D-0DDD658D0457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145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2" name="Group 8"/>
          <p:cNvGrpSpPr>
            <a:grpSpLocks noGrp="1"/>
          </p:cNvGrpSpPr>
          <p:nvPr/>
        </p:nvGrpSpPr>
        <p:grpSpPr bwMode="auto">
          <a:xfrm>
            <a:off x="1828800" y="2949575"/>
            <a:ext cx="5029200" cy="3248025"/>
            <a:chOff x="642910" y="4286256"/>
            <a:chExt cx="2071702" cy="1500198"/>
          </a:xfrm>
        </p:grpSpPr>
        <p:grpSp>
          <p:nvGrpSpPr>
            <p:cNvPr id="150552" name="Group 33"/>
            <p:cNvGrpSpPr>
              <a:grpSpLocks/>
            </p:cNvGrpSpPr>
            <p:nvPr/>
          </p:nvGrpSpPr>
          <p:grpSpPr bwMode="auto">
            <a:xfrm>
              <a:off x="857224" y="4286256"/>
              <a:ext cx="571504" cy="571504"/>
              <a:chOff x="785786" y="4286256"/>
              <a:chExt cx="571504" cy="571504"/>
            </a:xfrm>
          </p:grpSpPr>
          <p:sp>
            <p:nvSpPr>
              <p:cNvPr id="51" name="Rectangle 24"/>
              <p:cNvSpPr/>
              <p:nvPr/>
            </p:nvSpPr>
            <p:spPr>
              <a:xfrm>
                <a:off x="785966" y="4286256"/>
                <a:ext cx="571549" cy="57119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50598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474920" y="3951815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2474920" y="4896873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 flipH="1">
                  <a:off x="2364143" y="4280257"/>
                  <a:ext cx="945057" cy="2881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5400000" flipH="1" flipV="1">
                  <a:off x="2364143" y="4280257"/>
                  <a:ext cx="945057" cy="2881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980760" y="3951815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2980760" y="4896873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0553" name="Group 34"/>
            <p:cNvGrpSpPr>
              <a:grpSpLocks/>
            </p:cNvGrpSpPr>
            <p:nvPr/>
          </p:nvGrpSpPr>
          <p:grpSpPr bwMode="auto">
            <a:xfrm>
              <a:off x="1928794" y="4286256"/>
              <a:ext cx="571504" cy="571504"/>
              <a:chOff x="785786" y="4286256"/>
              <a:chExt cx="571504" cy="571504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785561" y="4286256"/>
                <a:ext cx="571549" cy="57119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50590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470903" y="3951815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470903" y="4896873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2361660" y="4278723"/>
                  <a:ext cx="945057" cy="2912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0"/>
                <p:cNvCxnSpPr/>
                <p:nvPr/>
              </p:nvCxnSpPr>
              <p:spPr>
                <a:xfrm rot="5400000" flipH="1" flipV="1">
                  <a:off x="2361660" y="4278723"/>
                  <a:ext cx="945057" cy="2912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979809" y="3951815"/>
                  <a:ext cx="214599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979809" y="4896873"/>
                  <a:ext cx="214599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0554" name="Group 43"/>
            <p:cNvGrpSpPr>
              <a:grpSpLocks/>
            </p:cNvGrpSpPr>
            <p:nvPr/>
          </p:nvGrpSpPr>
          <p:grpSpPr bwMode="auto">
            <a:xfrm>
              <a:off x="857224" y="5214950"/>
              <a:ext cx="571504" cy="571504"/>
              <a:chOff x="785786" y="4286256"/>
              <a:chExt cx="571504" cy="57150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785966" y="4286571"/>
                <a:ext cx="571549" cy="5711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50582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474920" y="3952553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474920" y="4901046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362425" y="4282712"/>
                  <a:ext cx="948494" cy="2881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362425" y="4282712"/>
                  <a:ext cx="948494" cy="2881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980760" y="3952553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980760" y="4901046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0555" name="Group 52"/>
            <p:cNvGrpSpPr>
              <a:grpSpLocks/>
            </p:cNvGrpSpPr>
            <p:nvPr/>
          </p:nvGrpSpPr>
          <p:grpSpPr bwMode="auto">
            <a:xfrm>
              <a:off x="1928794" y="5214950"/>
              <a:ext cx="571504" cy="571504"/>
              <a:chOff x="785786" y="4286256"/>
              <a:chExt cx="571504" cy="571504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85561" y="4286571"/>
                <a:ext cx="571549" cy="5711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50574" name="Group 27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470903" y="3952553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470903" y="4901046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2359942" y="4281178"/>
                  <a:ext cx="948494" cy="2912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 flipH="1" flipV="1">
                  <a:off x="2359942" y="4281178"/>
                  <a:ext cx="948494" cy="2912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979809" y="3952553"/>
                  <a:ext cx="214599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979809" y="4901046"/>
                  <a:ext cx="214599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0556" name="Group 70"/>
            <p:cNvGrpSpPr>
              <a:grpSpLocks/>
            </p:cNvGrpSpPr>
            <p:nvPr/>
          </p:nvGrpSpPr>
          <p:grpSpPr bwMode="auto">
            <a:xfrm>
              <a:off x="1423794" y="4714719"/>
              <a:ext cx="504995" cy="660095"/>
              <a:chOff x="1478449" y="4786322"/>
              <a:chExt cx="310519" cy="405897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478405" y="4786166"/>
                <a:ext cx="93289" cy="9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478405" y="5191499"/>
                <a:ext cx="93289" cy="9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1430952" y="4926908"/>
                <a:ext cx="405333" cy="12384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430952" y="4926908"/>
                <a:ext cx="405333" cy="12384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695543" y="4786166"/>
                <a:ext cx="93289" cy="9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695543" y="5191499"/>
                <a:ext cx="93289" cy="9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1428953" y="4429237"/>
              <a:ext cx="499615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428953" y="5643473"/>
              <a:ext cx="499615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2910" y="4429237"/>
              <a:ext cx="214494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2910" y="4715198"/>
              <a:ext cx="214494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42910" y="5357512"/>
              <a:ext cx="214494" cy="21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2910" y="5643473"/>
              <a:ext cx="214494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00118" y="4429237"/>
              <a:ext cx="214494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500118" y="4715198"/>
              <a:ext cx="214494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00118" y="5357512"/>
              <a:ext cx="214494" cy="21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00118" y="5643473"/>
              <a:ext cx="214494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ounded Rectangle 58"/>
          <p:cNvSpPr/>
          <p:nvPr/>
        </p:nvSpPr>
        <p:spPr>
          <a:xfrm>
            <a:off x="1524000" y="3025775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524000" y="3663950"/>
            <a:ext cx="142875" cy="428625"/>
          </a:xfrm>
          <a:prstGeom prst="roundRect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010400" y="2997200"/>
            <a:ext cx="171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Destination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524000" y="5054600"/>
            <a:ext cx="142875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010400" y="5049838"/>
            <a:ext cx="171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smtClean="0">
                <a:solidFill>
                  <a:srgbClr val="008000"/>
                </a:solidFill>
              </a:rPr>
              <a:t>Destination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524000" y="5692775"/>
            <a:ext cx="142875" cy="428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648200" y="3683000"/>
            <a:ext cx="142875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648200" y="3073400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553200" y="3683000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6553200" y="3051175"/>
            <a:ext cx="142875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>
            <a:off x="1600200" y="3276600"/>
            <a:ext cx="31242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" name="Straight Connector 70"/>
          <p:cNvCxnSpPr>
            <a:cxnSpLocks noChangeShapeType="1"/>
          </p:cNvCxnSpPr>
          <p:nvPr/>
        </p:nvCxnSpPr>
        <p:spPr bwMode="auto">
          <a:xfrm>
            <a:off x="1676400" y="3886200"/>
            <a:ext cx="3048000" cy="144780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" name="Straight Connector 72"/>
          <p:cNvCxnSpPr>
            <a:cxnSpLocks noChangeShapeType="1"/>
            <a:endCxn id="67" idx="1"/>
          </p:cNvCxnSpPr>
          <p:nvPr/>
        </p:nvCxnSpPr>
        <p:spPr bwMode="auto">
          <a:xfrm flipV="1">
            <a:off x="1676400" y="3897313"/>
            <a:ext cx="2971800" cy="1360487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5" name="Straight Connector 74"/>
          <p:cNvCxnSpPr>
            <a:cxnSpLocks noChangeShapeType="1"/>
          </p:cNvCxnSpPr>
          <p:nvPr/>
        </p:nvCxnSpPr>
        <p:spPr bwMode="auto">
          <a:xfrm>
            <a:off x="1676400" y="5892800"/>
            <a:ext cx="2895600" cy="25400"/>
          </a:xfrm>
          <a:prstGeom prst="line">
            <a:avLst/>
          </a:prstGeom>
          <a:noFill/>
          <a:ln w="57150">
            <a:solidFill>
              <a:srgbClr val="FFD147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7" name="Straight Connector 76"/>
          <p:cNvCxnSpPr>
            <a:cxnSpLocks noChangeShapeType="1"/>
            <a:stCxn id="68" idx="3"/>
            <a:endCxn id="69" idx="1"/>
          </p:cNvCxnSpPr>
          <p:nvPr/>
        </p:nvCxnSpPr>
        <p:spPr bwMode="auto">
          <a:xfrm>
            <a:off x="4791075" y="3287713"/>
            <a:ext cx="1762125" cy="6096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" name="Straight Connector 79"/>
          <p:cNvCxnSpPr>
            <a:cxnSpLocks noChangeShapeType="1"/>
            <a:stCxn id="67" idx="1"/>
            <a:endCxn id="70" idx="1"/>
          </p:cNvCxnSpPr>
          <p:nvPr/>
        </p:nvCxnSpPr>
        <p:spPr bwMode="auto">
          <a:xfrm flipV="1">
            <a:off x="4648200" y="3265488"/>
            <a:ext cx="1905000" cy="631825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52400" y="4160838"/>
            <a:ext cx="1970088" cy="8302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smtClean="0">
                <a:solidFill>
                  <a:srgbClr val="000000"/>
                </a:solidFill>
              </a:rPr>
              <a:t>all flits have</a:t>
            </a:r>
          </a:p>
          <a:p>
            <a:pPr eaLnBrk="1" hangingPunct="1"/>
            <a:r>
              <a:rPr lang="en-US" sz="2400" smtClean="0">
                <a:solidFill>
                  <a:srgbClr val="000000"/>
                </a:solidFill>
              </a:rPr>
              <a:t>equal priority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6935788" y="3581400"/>
            <a:ext cx="19034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unnecessary</a:t>
            </a:r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deflection!</a:t>
            </a:r>
          </a:p>
        </p:txBody>
      </p:sp>
    </p:spTree>
    <p:extLst>
      <p:ext uri="{BB962C8B-B14F-4D97-AF65-F5344CB8AC3E}">
        <p14:creationId xmlns:p14="http://schemas.microsoft.com/office/powerpoint/2010/main" xmlns="" val="3424062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3401 0.00811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700" y="3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34219 0.2122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00" y="106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34097 -0.20278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00" y="-10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3334 0 " pathEditMode="relative" ptsTypes="AA">
                                      <p:cBhvr>
                                        <p:cTn id="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833 0.08889 " pathEditMode="relative" ptsTypes="AA">
                                      <p:cBhvr>
                                        <p:cTn id="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764 -0.0926 " pathEditMode="relative" ptsTypes="AA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59" grpId="2" animBg="1"/>
      <p:bldP spid="60" grpId="0" animBg="1"/>
      <p:bldP spid="60" grpId="1" animBg="1"/>
      <p:bldP spid="63" grpId="0"/>
      <p:bldP spid="64" grpId="0" animBg="1"/>
      <p:bldP spid="64" grpId="1" animBg="1"/>
      <p:bldP spid="64" grpId="2" animBg="1"/>
      <p:bldP spid="65" grpId="0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70" grpId="0" animBg="1"/>
      <p:bldP spid="61" grpId="0" animBg="1"/>
      <p:bldP spid="76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Improving Deflection Arbitration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Tahoma" charset="0"/>
              </a:rPr>
              <a:t>Key idea 3: Add a priority level </a:t>
            </a:r>
            <a:r>
              <a:rPr lang="en-US">
                <a:latin typeface="Tahoma" charset="0"/>
              </a:rPr>
              <a:t>and prioritize one flit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to ensure at least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one flit is not deflected in each cycle</a:t>
            </a:r>
            <a:endParaRPr lang="en-US" b="1">
              <a:solidFill>
                <a:srgbClr val="0000FF"/>
              </a:solidFill>
              <a:latin typeface="Tahoma" charset="0"/>
            </a:endParaRPr>
          </a:p>
          <a:p>
            <a:endParaRPr lang="en-US" b="1">
              <a:latin typeface="Tahoma" charset="0"/>
            </a:endParaRPr>
          </a:p>
          <a:p>
            <a:endParaRPr lang="en-US" b="1">
              <a:latin typeface="Tahoma" charset="0"/>
            </a:endParaRPr>
          </a:p>
          <a:p>
            <a:r>
              <a:rPr lang="en-US" b="1">
                <a:latin typeface="Tahoma" charset="0"/>
              </a:rPr>
              <a:t>Highest priority: </a:t>
            </a:r>
            <a:r>
              <a:rPr lang="en-US">
                <a:latin typeface="Tahoma" charset="0"/>
              </a:rPr>
              <a:t>one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Golden Packet </a:t>
            </a:r>
            <a:r>
              <a:rPr lang="en-US">
                <a:solidFill>
                  <a:srgbClr val="000000"/>
                </a:solidFill>
                <a:latin typeface="Tahoma" charset="0"/>
              </a:rPr>
              <a:t>in network</a:t>
            </a:r>
          </a:p>
          <a:p>
            <a:pPr lvl="1"/>
            <a:r>
              <a:rPr lang="en-US">
                <a:latin typeface="Tahoma" charset="0"/>
              </a:rPr>
              <a:t>Chosen in static round-robin schedule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</a:rPr>
              <a:t>Ensures correctness</a:t>
            </a:r>
          </a:p>
          <a:p>
            <a:pPr lvl="1"/>
            <a:endParaRPr lang="en-US">
              <a:latin typeface="Tahoma" charset="0"/>
            </a:endParaRPr>
          </a:p>
          <a:p>
            <a:r>
              <a:rPr lang="en-US" b="1">
                <a:latin typeface="Tahoma" charset="0"/>
              </a:rPr>
              <a:t>Next-highest priority</a:t>
            </a:r>
            <a:r>
              <a:rPr lang="en-US">
                <a:latin typeface="Tahoma" charset="0"/>
              </a:rPr>
              <a:t>: one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silver flit </a:t>
            </a:r>
            <a:r>
              <a:rPr lang="en-US">
                <a:latin typeface="Tahoma" charset="0"/>
              </a:rPr>
              <a:t>per router per cycle</a:t>
            </a:r>
          </a:p>
          <a:p>
            <a:pPr lvl="1"/>
            <a:r>
              <a:rPr lang="en-US">
                <a:latin typeface="Tahoma" charset="0"/>
              </a:rPr>
              <a:t>Chosen pseudo-randomly &amp; local to one router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</a:rPr>
              <a:t>Enhances performance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BD9A61-E1F7-FE4B-A9F2-96EA6EC7B1DC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146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164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Adding A Silver Flit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10600" cy="2063750"/>
          </a:xfrm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sz="2200" dirty="0" smtClean="0">
                <a:ea typeface="+mn-ea"/>
              </a:rPr>
              <a:t>Randomly picking a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silver flit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ea typeface="+mn-ea"/>
              </a:rPr>
              <a:t> </a:t>
            </a:r>
            <a:r>
              <a:rPr lang="en-US" sz="2200" dirty="0" smtClean="0">
                <a:ea typeface="+mn-ea"/>
              </a:rPr>
              <a:t>ensures </a:t>
            </a:r>
            <a:r>
              <a:rPr lang="en-US" sz="2200" b="1" dirty="0" smtClean="0">
                <a:ea typeface="+mn-ea"/>
              </a:rPr>
              <a:t>one flit is not deflected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dirty="0" smtClean="0"/>
              <a:t>1. No flit is golden but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flit is </a:t>
            </a:r>
            <a:r>
              <a:rPr lang="en-US" dirty="0" smtClean="0">
                <a:solidFill>
                  <a:srgbClr val="7F7F7F"/>
                </a:solidFill>
              </a:rPr>
              <a:t>silver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flit wins at first stage (</a:t>
            </a:r>
            <a:r>
              <a:rPr lang="en-US" dirty="0" smtClean="0">
                <a:solidFill>
                  <a:srgbClr val="7F7F7F"/>
                </a:solidFill>
              </a:rPr>
              <a:t>silver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dirty="0" smtClean="0"/>
              <a:t>3. </a:t>
            </a:r>
            <a:r>
              <a:rPr lang="en-US" dirty="0" smtClean="0">
                <a:solidFill>
                  <a:srgbClr val="008000"/>
                </a:solidFill>
              </a:rPr>
              <a:t>Green</a:t>
            </a:r>
            <a:r>
              <a:rPr lang="en-US" dirty="0" smtClean="0">
                <a:solidFill>
                  <a:srgbClr val="2C6123"/>
                </a:solidFill>
              </a:rPr>
              <a:t> </a:t>
            </a:r>
            <a:r>
              <a:rPr lang="en-US" dirty="0" smtClean="0"/>
              <a:t>flit is deflected at first stage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dirty="0" smtClean="0"/>
              <a:t>4.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flit wins at second stage (</a:t>
            </a:r>
            <a:r>
              <a:rPr lang="en-US" dirty="0" smtClean="0">
                <a:solidFill>
                  <a:srgbClr val="7F7F7F"/>
                </a:solidFill>
              </a:rPr>
              <a:t>silver</a:t>
            </a:r>
            <a:r>
              <a:rPr lang="en-US" dirty="0" smtClean="0"/>
              <a:t>); not deflected</a:t>
            </a:r>
            <a:endParaRPr lang="en-US" dirty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0DE5D1A-06A5-CD46-A0D1-0227386FFD45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147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2" name="Group 8"/>
          <p:cNvGrpSpPr>
            <a:grpSpLocks noGrp="1"/>
          </p:cNvGrpSpPr>
          <p:nvPr/>
        </p:nvGrpSpPr>
        <p:grpSpPr bwMode="auto">
          <a:xfrm>
            <a:off x="1828800" y="2949575"/>
            <a:ext cx="5029200" cy="3248025"/>
            <a:chOff x="642910" y="4286256"/>
            <a:chExt cx="2071702" cy="1500198"/>
          </a:xfrm>
        </p:grpSpPr>
        <p:grpSp>
          <p:nvGrpSpPr>
            <p:cNvPr id="152601" name="Group 33"/>
            <p:cNvGrpSpPr>
              <a:grpSpLocks/>
            </p:cNvGrpSpPr>
            <p:nvPr/>
          </p:nvGrpSpPr>
          <p:grpSpPr bwMode="auto">
            <a:xfrm>
              <a:off x="857224" y="4286256"/>
              <a:ext cx="571504" cy="571504"/>
              <a:chOff x="785786" y="4286256"/>
              <a:chExt cx="571504" cy="571504"/>
            </a:xfrm>
          </p:grpSpPr>
          <p:sp>
            <p:nvSpPr>
              <p:cNvPr id="51" name="Rectangle 24"/>
              <p:cNvSpPr/>
              <p:nvPr/>
            </p:nvSpPr>
            <p:spPr>
              <a:xfrm>
                <a:off x="785966" y="4286256"/>
                <a:ext cx="571549" cy="57119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52647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474920" y="3951815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2474920" y="4896873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 flipH="1">
                  <a:off x="2364143" y="4280257"/>
                  <a:ext cx="945057" cy="2881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5400000" flipH="1" flipV="1">
                  <a:off x="2364143" y="4280257"/>
                  <a:ext cx="945057" cy="2881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980760" y="3951815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2980760" y="4896873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2602" name="Group 34"/>
            <p:cNvGrpSpPr>
              <a:grpSpLocks/>
            </p:cNvGrpSpPr>
            <p:nvPr/>
          </p:nvGrpSpPr>
          <p:grpSpPr bwMode="auto">
            <a:xfrm>
              <a:off x="1928794" y="4286256"/>
              <a:ext cx="571504" cy="571504"/>
              <a:chOff x="785786" y="4286256"/>
              <a:chExt cx="571504" cy="571504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785561" y="4286256"/>
                <a:ext cx="571549" cy="57119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52639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470903" y="3951815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470903" y="4896873"/>
                  <a:ext cx="217665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2361660" y="4278723"/>
                  <a:ext cx="945057" cy="2912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0"/>
                <p:cNvCxnSpPr/>
                <p:nvPr/>
              </p:nvCxnSpPr>
              <p:spPr>
                <a:xfrm rot="5400000" flipH="1" flipV="1">
                  <a:off x="2361660" y="4278723"/>
                  <a:ext cx="945057" cy="2912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979809" y="3951815"/>
                  <a:ext cx="214599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979809" y="4896873"/>
                  <a:ext cx="214599" cy="171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2603" name="Group 43"/>
            <p:cNvGrpSpPr>
              <a:grpSpLocks/>
            </p:cNvGrpSpPr>
            <p:nvPr/>
          </p:nvGrpSpPr>
          <p:grpSpPr bwMode="auto">
            <a:xfrm>
              <a:off x="857224" y="5214950"/>
              <a:ext cx="571504" cy="571504"/>
              <a:chOff x="785786" y="4286256"/>
              <a:chExt cx="571504" cy="57150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785966" y="4286571"/>
                <a:ext cx="571549" cy="5711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52631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474920" y="3952553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474920" y="4901046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362425" y="4282712"/>
                  <a:ext cx="948494" cy="2881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362425" y="4282712"/>
                  <a:ext cx="948494" cy="2881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980760" y="3952553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980760" y="4901046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2604" name="Group 52"/>
            <p:cNvGrpSpPr>
              <a:grpSpLocks/>
            </p:cNvGrpSpPr>
            <p:nvPr/>
          </p:nvGrpSpPr>
          <p:grpSpPr bwMode="auto">
            <a:xfrm>
              <a:off x="1928794" y="5214950"/>
              <a:ext cx="571504" cy="571504"/>
              <a:chOff x="785786" y="4286256"/>
              <a:chExt cx="571504" cy="571504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85561" y="4286571"/>
                <a:ext cx="571549" cy="5711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52623" name="Group 27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470903" y="3952553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470903" y="4901046"/>
                  <a:ext cx="217665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2359942" y="4281178"/>
                  <a:ext cx="948494" cy="2912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 flipH="1" flipV="1">
                  <a:off x="2359942" y="4281178"/>
                  <a:ext cx="948494" cy="29124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979809" y="3952553"/>
                  <a:ext cx="214599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979809" y="4901046"/>
                  <a:ext cx="214599" cy="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2605" name="Group 70"/>
            <p:cNvGrpSpPr>
              <a:grpSpLocks/>
            </p:cNvGrpSpPr>
            <p:nvPr/>
          </p:nvGrpSpPr>
          <p:grpSpPr bwMode="auto">
            <a:xfrm>
              <a:off x="1423794" y="4714719"/>
              <a:ext cx="504995" cy="660095"/>
              <a:chOff x="1478449" y="4786322"/>
              <a:chExt cx="310519" cy="405897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478405" y="4786166"/>
                <a:ext cx="93289" cy="9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478405" y="5191499"/>
                <a:ext cx="93289" cy="9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1430952" y="4926908"/>
                <a:ext cx="405333" cy="12384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430952" y="4926908"/>
                <a:ext cx="405333" cy="12384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695543" y="4786166"/>
                <a:ext cx="93289" cy="9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695543" y="5191499"/>
                <a:ext cx="93289" cy="9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1428953" y="4429237"/>
              <a:ext cx="499615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428953" y="5643473"/>
              <a:ext cx="499615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2910" y="4429237"/>
              <a:ext cx="214494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2910" y="4715198"/>
              <a:ext cx="214494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42910" y="5357512"/>
              <a:ext cx="214494" cy="21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2910" y="5643473"/>
              <a:ext cx="214494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00118" y="4429237"/>
              <a:ext cx="214494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500118" y="4715198"/>
              <a:ext cx="214494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00118" y="5357512"/>
              <a:ext cx="214494" cy="21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00118" y="5643473"/>
              <a:ext cx="214494" cy="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ounded Rectangle 58"/>
          <p:cNvSpPr/>
          <p:nvPr/>
        </p:nvSpPr>
        <p:spPr>
          <a:xfrm>
            <a:off x="1524000" y="3025775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524000" y="3663950"/>
            <a:ext cx="142875" cy="428625"/>
          </a:xfrm>
          <a:prstGeom prst="roundRect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010400" y="2997200"/>
            <a:ext cx="171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Destination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524000" y="5054600"/>
            <a:ext cx="142875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010400" y="5049838"/>
            <a:ext cx="171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smtClean="0">
                <a:solidFill>
                  <a:srgbClr val="008000"/>
                </a:solidFill>
              </a:rPr>
              <a:t>Destination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524000" y="5692775"/>
            <a:ext cx="142875" cy="42862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648200" y="3683000"/>
            <a:ext cx="142875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648200" y="3073400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A6A6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553200" y="3048000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A6A6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6553200" y="3657600"/>
            <a:ext cx="142875" cy="428625"/>
          </a:xfrm>
          <a:prstGeom prst="roundRect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>
            <a:off x="1600200" y="3276600"/>
            <a:ext cx="31242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" name="Straight Connector 70"/>
          <p:cNvCxnSpPr>
            <a:cxnSpLocks noChangeShapeType="1"/>
          </p:cNvCxnSpPr>
          <p:nvPr/>
        </p:nvCxnSpPr>
        <p:spPr bwMode="auto">
          <a:xfrm>
            <a:off x="1676400" y="3886200"/>
            <a:ext cx="3048000" cy="144780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" name="Straight Connector 72"/>
          <p:cNvCxnSpPr>
            <a:cxnSpLocks noChangeShapeType="1"/>
            <a:endCxn id="67" idx="1"/>
          </p:cNvCxnSpPr>
          <p:nvPr/>
        </p:nvCxnSpPr>
        <p:spPr bwMode="auto">
          <a:xfrm flipV="1">
            <a:off x="1676400" y="3897313"/>
            <a:ext cx="2971800" cy="1360487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5" name="Straight Connector 74"/>
          <p:cNvCxnSpPr>
            <a:cxnSpLocks noChangeShapeType="1"/>
          </p:cNvCxnSpPr>
          <p:nvPr/>
        </p:nvCxnSpPr>
        <p:spPr bwMode="auto">
          <a:xfrm>
            <a:off x="1676400" y="5892800"/>
            <a:ext cx="2895600" cy="25400"/>
          </a:xfrm>
          <a:prstGeom prst="line">
            <a:avLst/>
          </a:prstGeom>
          <a:noFill/>
          <a:ln w="57150">
            <a:solidFill>
              <a:srgbClr val="FFD147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7" name="Straight Connector 76"/>
          <p:cNvCxnSpPr>
            <a:cxnSpLocks noChangeShapeType="1"/>
            <a:stCxn id="68" idx="3"/>
            <a:endCxn id="69" idx="1"/>
          </p:cNvCxnSpPr>
          <p:nvPr/>
        </p:nvCxnSpPr>
        <p:spPr bwMode="auto">
          <a:xfrm flipV="1">
            <a:off x="4791075" y="3262313"/>
            <a:ext cx="1762125" cy="254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" name="Straight Connector 79"/>
          <p:cNvCxnSpPr>
            <a:cxnSpLocks noChangeShapeType="1"/>
            <a:stCxn id="67" idx="1"/>
            <a:endCxn id="70" idx="1"/>
          </p:cNvCxnSpPr>
          <p:nvPr/>
        </p:nvCxnSpPr>
        <p:spPr bwMode="auto">
          <a:xfrm flipV="1">
            <a:off x="4648200" y="3871913"/>
            <a:ext cx="1905000" cy="254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6781800" y="4114800"/>
            <a:ext cx="2306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At least one flit</a:t>
            </a:r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is not deflected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38100" y="4160838"/>
            <a:ext cx="2095500" cy="8302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smtClean="0">
                <a:solidFill>
                  <a:srgbClr val="000000"/>
                </a:solidFill>
              </a:rPr>
              <a:t>red flit has</a:t>
            </a:r>
          </a:p>
          <a:p>
            <a:pPr eaLnBrk="1" hangingPunct="1"/>
            <a:r>
              <a:rPr lang="en-US" sz="2400" smtClean="0">
                <a:solidFill>
                  <a:srgbClr val="000000"/>
                </a:solidFill>
              </a:rPr>
              <a:t>higher priority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63500" y="4160838"/>
            <a:ext cx="1970088" cy="8302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smtClean="0">
                <a:solidFill>
                  <a:srgbClr val="000000"/>
                </a:solidFill>
              </a:rPr>
              <a:t>all flits have</a:t>
            </a:r>
          </a:p>
          <a:p>
            <a:pPr eaLnBrk="1" hangingPunct="1"/>
            <a:r>
              <a:rPr lang="en-US" sz="2400" smtClean="0">
                <a:solidFill>
                  <a:srgbClr val="000000"/>
                </a:solidFill>
              </a:rPr>
              <a:t>equal priority</a:t>
            </a:r>
          </a:p>
        </p:txBody>
      </p:sp>
    </p:spTree>
    <p:extLst>
      <p:ext uri="{BB962C8B-B14F-4D97-AF65-F5344CB8AC3E}">
        <p14:creationId xmlns:p14="http://schemas.microsoft.com/office/powerpoint/2010/main" xmlns="" val="1040636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3401 0.00811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700" y="3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34219 0.2122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00" y="106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34097 -0.20278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00" y="-10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34097 -0.00092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116 L 0.20729 -0.0004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00" y="-93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0.20955 0.00116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00" y="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59" grpId="2" animBg="1"/>
      <p:bldP spid="60" grpId="0" animBg="1"/>
      <p:bldP spid="60" grpId="1" animBg="1"/>
      <p:bldP spid="63" grpId="0"/>
      <p:bldP spid="64" grpId="0" animBg="1"/>
      <p:bldP spid="64" grpId="1" animBg="1"/>
      <p:bldP spid="64" grpId="2" animBg="1"/>
      <p:bldP spid="65" grpId="0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70" grpId="0" animBg="1"/>
      <p:bldP spid="76" grpId="0"/>
      <p:bldP spid="78" grpId="0" animBg="1"/>
      <p:bldP spid="79" grpId="0" animBg="1"/>
      <p:bldP spid="79" grpId="1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Minimally-Buffered Deflection Router</a:t>
            </a:r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E7BC02A-9022-BD4B-86DA-50BF888DBF82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148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153604" name="Group 4"/>
          <p:cNvGrpSpPr>
            <a:grpSpLocks/>
          </p:cNvGrpSpPr>
          <p:nvPr/>
        </p:nvGrpSpPr>
        <p:grpSpPr bwMode="auto">
          <a:xfrm>
            <a:off x="979488" y="1158875"/>
            <a:ext cx="7575550" cy="4708525"/>
            <a:chOff x="17270961" y="18316748"/>
            <a:chExt cx="9114964" cy="5665544"/>
          </a:xfrm>
        </p:grpSpPr>
        <p:grpSp>
          <p:nvGrpSpPr>
            <p:cNvPr id="153611" name="Group 33"/>
            <p:cNvGrpSpPr>
              <a:grpSpLocks/>
            </p:cNvGrpSpPr>
            <p:nvPr/>
          </p:nvGrpSpPr>
          <p:grpSpPr bwMode="auto">
            <a:xfrm>
              <a:off x="21066293" y="19602633"/>
              <a:ext cx="1352676" cy="1206405"/>
              <a:chOff x="785786" y="4286256"/>
              <a:chExt cx="571504" cy="571504"/>
            </a:xfrm>
          </p:grpSpPr>
          <p:sp>
            <p:nvSpPr>
              <p:cNvPr id="88" name="Rectangle 24"/>
              <p:cNvSpPr>
                <a:spLocks noChangeArrowheads="1"/>
              </p:cNvSpPr>
              <p:nvPr/>
            </p:nvSpPr>
            <p:spPr bwMode="auto">
              <a:xfrm>
                <a:off x="785796" y="4286093"/>
                <a:ext cx="571365" cy="571892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cs typeface="Arial" charset="0"/>
                </a:endParaRPr>
              </a:p>
            </p:txBody>
          </p:sp>
          <p:grpSp>
            <p:nvGrpSpPr>
              <p:cNvPr id="153689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2470579" y="3946323"/>
                  <a:ext cx="219430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2470579" y="4900573"/>
                  <a:ext cx="219430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77"/>
                <p:cNvCxnSpPr/>
                <p:nvPr/>
              </p:nvCxnSpPr>
              <p:spPr>
                <a:xfrm rot="16200000" flipH="1">
                  <a:off x="2358540" y="4277792"/>
                  <a:ext cx="954250" cy="2913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2358540" y="4277792"/>
                  <a:ext cx="954250" cy="2913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79429" y="3946323"/>
                  <a:ext cx="219430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2979429" y="4900573"/>
                  <a:ext cx="219430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3612" name="Group 34"/>
            <p:cNvGrpSpPr>
              <a:grpSpLocks/>
            </p:cNvGrpSpPr>
            <p:nvPr/>
          </p:nvGrpSpPr>
          <p:grpSpPr bwMode="auto">
            <a:xfrm>
              <a:off x="23602560" y="19602633"/>
              <a:ext cx="1352676" cy="1206405"/>
              <a:chOff x="785786" y="4286256"/>
              <a:chExt cx="571504" cy="571504"/>
            </a:xfrm>
          </p:grpSpPr>
          <p:sp>
            <p:nvSpPr>
              <p:cNvPr id="80" name="Rectangle 79"/>
              <p:cNvSpPr>
                <a:spLocks noChangeArrowheads="1"/>
              </p:cNvSpPr>
              <p:nvPr/>
            </p:nvSpPr>
            <p:spPr bwMode="auto">
              <a:xfrm>
                <a:off x="785937" y="4286093"/>
                <a:ext cx="571365" cy="571892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cs typeface="Arial" charset="0"/>
                </a:endParaRPr>
              </a:p>
            </p:txBody>
          </p:sp>
          <p:grpSp>
            <p:nvGrpSpPr>
              <p:cNvPr id="153681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>
                  <a:off x="2470912" y="3946323"/>
                  <a:ext cx="219430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2470912" y="4900573"/>
                  <a:ext cx="219430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69"/>
                <p:cNvCxnSpPr/>
                <p:nvPr/>
              </p:nvCxnSpPr>
              <p:spPr>
                <a:xfrm rot="16200000" flipH="1">
                  <a:off x="2358873" y="4277792"/>
                  <a:ext cx="954250" cy="2913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40"/>
                <p:cNvCxnSpPr/>
                <p:nvPr/>
              </p:nvCxnSpPr>
              <p:spPr>
                <a:xfrm rot="5400000" flipH="1" flipV="1">
                  <a:off x="2358873" y="4277792"/>
                  <a:ext cx="954250" cy="2913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2979762" y="3946323"/>
                  <a:ext cx="219430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2979762" y="4900573"/>
                  <a:ext cx="219430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3613" name="Group 43"/>
            <p:cNvGrpSpPr>
              <a:grpSpLocks/>
            </p:cNvGrpSpPr>
            <p:nvPr/>
          </p:nvGrpSpPr>
          <p:grpSpPr bwMode="auto">
            <a:xfrm>
              <a:off x="21066293" y="21563040"/>
              <a:ext cx="1352676" cy="1206405"/>
              <a:chOff x="785786" y="4286256"/>
              <a:chExt cx="571504" cy="571504"/>
            </a:xfrm>
          </p:grpSpPr>
          <p:sp>
            <p:nvSpPr>
              <p:cNvPr id="72" name="Rectangle 71"/>
              <p:cNvSpPr>
                <a:spLocks noChangeArrowheads="1"/>
              </p:cNvSpPr>
              <p:nvPr/>
            </p:nvSpPr>
            <p:spPr bwMode="auto">
              <a:xfrm>
                <a:off x="785796" y="4285818"/>
                <a:ext cx="571365" cy="571892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cs typeface="Arial" charset="0"/>
                </a:endParaRPr>
              </a:p>
            </p:txBody>
          </p:sp>
          <p:grpSp>
            <p:nvGrpSpPr>
              <p:cNvPr id="153673" name="Group 31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>
                  <a:off x="2470579" y="3945679"/>
                  <a:ext cx="219430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470579" y="4895688"/>
                  <a:ext cx="219430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61"/>
                <p:cNvCxnSpPr/>
                <p:nvPr/>
              </p:nvCxnSpPr>
              <p:spPr>
                <a:xfrm rot="16200000" flipH="1">
                  <a:off x="2360661" y="4275027"/>
                  <a:ext cx="950009" cy="2913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 flipH="1" flipV="1">
                  <a:off x="2360661" y="4275027"/>
                  <a:ext cx="950009" cy="2913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2979429" y="3945679"/>
                  <a:ext cx="219430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979429" y="4895688"/>
                  <a:ext cx="219430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3614" name="Group 52"/>
            <p:cNvGrpSpPr>
              <a:grpSpLocks/>
            </p:cNvGrpSpPr>
            <p:nvPr/>
          </p:nvGrpSpPr>
          <p:grpSpPr bwMode="auto">
            <a:xfrm>
              <a:off x="23602560" y="21563040"/>
              <a:ext cx="1352676" cy="1206405"/>
              <a:chOff x="785786" y="4286256"/>
              <a:chExt cx="571504" cy="571504"/>
            </a:xfrm>
          </p:grpSpPr>
          <p:sp>
            <p:nvSpPr>
              <p:cNvPr id="64" name="Rectangle 63"/>
              <p:cNvSpPr>
                <a:spLocks noChangeArrowheads="1"/>
              </p:cNvSpPr>
              <p:nvPr/>
            </p:nvSpPr>
            <p:spPr bwMode="auto">
              <a:xfrm>
                <a:off x="785937" y="4285818"/>
                <a:ext cx="571365" cy="571892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 smtClean="0">
                  <a:solidFill>
                    <a:srgbClr val="000000"/>
                  </a:solidFill>
                  <a:latin typeface="Tahoma" charset="0"/>
                  <a:cs typeface="Arial" charset="0"/>
                </a:endParaRPr>
              </a:p>
            </p:txBody>
          </p:sp>
          <p:grpSp>
            <p:nvGrpSpPr>
              <p:cNvPr id="153665" name="Group 50"/>
              <p:cNvGrpSpPr>
                <a:grpSpLocks/>
              </p:cNvGrpSpPr>
              <p:nvPr/>
            </p:nvGrpSpPr>
            <p:grpSpPr bwMode="auto">
              <a:xfrm>
                <a:off x="928665" y="4358105"/>
                <a:ext cx="310520" cy="405996"/>
                <a:chOff x="2470645" y="3951797"/>
                <a:chExt cx="727859" cy="951425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470912" y="3945679"/>
                  <a:ext cx="219430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470912" y="4895688"/>
                  <a:ext cx="219430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2360994" y="4275027"/>
                  <a:ext cx="950009" cy="2913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5400000" flipH="1" flipV="1">
                  <a:off x="2360994" y="4275027"/>
                  <a:ext cx="950009" cy="2913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2979762" y="3945679"/>
                  <a:ext cx="219430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2979762" y="4895688"/>
                  <a:ext cx="219430" cy="2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3615" name="Group 70"/>
            <p:cNvGrpSpPr>
              <a:grpSpLocks/>
            </p:cNvGrpSpPr>
            <p:nvPr/>
          </p:nvGrpSpPr>
          <p:grpSpPr bwMode="auto">
            <a:xfrm>
              <a:off x="22407296" y="20506970"/>
              <a:ext cx="1195259" cy="1393404"/>
              <a:chOff x="1478449" y="4786322"/>
              <a:chExt cx="310519" cy="40589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1478424" y="4786536"/>
                <a:ext cx="93291" cy="55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478424" y="5191616"/>
                <a:ext cx="93291" cy="55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 flipH="1">
                <a:off x="1431204" y="4927048"/>
                <a:ext cx="405080" cy="12405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431204" y="4927048"/>
                <a:ext cx="405080" cy="12405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695772" y="4786536"/>
                <a:ext cx="93291" cy="55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695772" y="5191616"/>
                <a:ext cx="93291" cy="55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22418661" y="19904094"/>
              <a:ext cx="1184258" cy="38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2418661" y="22467533"/>
              <a:ext cx="1184258" cy="38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558231" y="19904094"/>
              <a:ext cx="508085" cy="38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58231" y="20507706"/>
              <a:ext cx="508085" cy="38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558231" y="21863922"/>
              <a:ext cx="508085" cy="38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558231" y="22467533"/>
              <a:ext cx="508085" cy="38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4955265" y="19904094"/>
              <a:ext cx="508085" cy="38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4955265" y="20507706"/>
              <a:ext cx="508085" cy="38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4955265" y="21863922"/>
              <a:ext cx="508085" cy="38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4955265" y="22467533"/>
              <a:ext cx="508085" cy="38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5449979" y="19501049"/>
              <a:ext cx="418310" cy="3274020"/>
            </a:xfrm>
            <a:prstGeom prst="rect">
              <a:avLst/>
            </a:prstGeom>
            <a:gradFill rotWithShape="1">
              <a:gsLst>
                <a:gs pos="0">
                  <a:srgbClr val="B3DCAF"/>
                </a:gs>
                <a:gs pos="35001">
                  <a:srgbClr val="CAE5C7"/>
                </a:gs>
                <a:gs pos="100000">
                  <a:srgbClr val="EBF6EA"/>
                </a:gs>
              </a:gsLst>
              <a:lin ang="16200000" scaled="1"/>
            </a:gradFill>
            <a:ln w="9525">
              <a:solidFill>
                <a:srgbClr val="38802C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1776870" y="18316748"/>
              <a:ext cx="1113585" cy="765976"/>
            </a:xfrm>
            <a:prstGeom prst="rect">
              <a:avLst/>
            </a:prstGeom>
            <a:gradFill rotWithShape="1">
              <a:gsLst>
                <a:gs pos="0">
                  <a:srgbClr val="B3DCAF"/>
                </a:gs>
                <a:gs pos="35001">
                  <a:srgbClr val="CAE5C7"/>
                </a:gs>
                <a:gs pos="100000">
                  <a:srgbClr val="EBF6EA"/>
                </a:gs>
              </a:gsLst>
              <a:lin ang="16200000" scaled="1"/>
            </a:gradFill>
            <a:ln w="9525">
              <a:solidFill>
                <a:srgbClr val="38802C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5877840" y="19871621"/>
              <a:ext cx="508085" cy="382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5877840" y="20475232"/>
              <a:ext cx="508085" cy="191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5877840" y="21831448"/>
              <a:ext cx="508085" cy="382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5877840" y="22435060"/>
              <a:ext cx="508085" cy="382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0117000" y="19501049"/>
              <a:ext cx="418310" cy="3274020"/>
            </a:xfrm>
            <a:prstGeom prst="rect">
              <a:avLst/>
            </a:prstGeom>
            <a:gradFill rotWithShape="1">
              <a:gsLst>
                <a:gs pos="0">
                  <a:srgbClr val="B3DCAF"/>
                </a:gs>
                <a:gs pos="35001">
                  <a:srgbClr val="CAE5C7"/>
                </a:gs>
                <a:gs pos="100000">
                  <a:srgbClr val="EBF6EA"/>
                </a:gs>
              </a:gsLst>
              <a:lin ang="16200000" scaled="1"/>
            </a:gradFill>
            <a:ln w="9525">
              <a:solidFill>
                <a:srgbClr val="38802C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9605095" y="19871621"/>
              <a:ext cx="506174" cy="382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9605095" y="20475232"/>
              <a:ext cx="506174" cy="191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9605095" y="21831448"/>
              <a:ext cx="506174" cy="382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9605095" y="22435060"/>
              <a:ext cx="506174" cy="382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21670846" y="18699736"/>
              <a:ext cx="767886" cy="19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21949720" y="18699736"/>
              <a:ext cx="76597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22227638" y="18698781"/>
              <a:ext cx="765976" cy="191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hape 34"/>
            <p:cNvCxnSpPr>
              <a:stCxn id="21" idx="0"/>
            </p:cNvCxnSpPr>
            <p:nvPr/>
          </p:nvCxnSpPr>
          <p:spPr>
            <a:xfrm rot="16200000" flipV="1">
              <a:off x="23881779" y="17722737"/>
              <a:ext cx="800358" cy="2756265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hape 35"/>
            <p:cNvCxnSpPr>
              <a:endCxn id="38" idx="0"/>
            </p:cNvCxnSpPr>
            <p:nvPr/>
          </p:nvCxnSpPr>
          <p:spPr>
            <a:xfrm rot="10800000" flipV="1">
              <a:off x="19398805" y="18700691"/>
              <a:ext cx="2389526" cy="786987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9190604" y="19487679"/>
              <a:ext cx="418311" cy="3274020"/>
            </a:xfrm>
            <a:prstGeom prst="rect">
              <a:avLst/>
            </a:prstGeom>
            <a:gradFill rotWithShape="1">
              <a:gsLst>
                <a:gs pos="0">
                  <a:srgbClr val="B3DCAF"/>
                </a:gs>
                <a:gs pos="35001">
                  <a:srgbClr val="CAE5C7"/>
                </a:gs>
                <a:gs pos="100000">
                  <a:srgbClr val="EBF6EA"/>
                </a:gs>
              </a:gsLst>
              <a:lin ang="16200000" scaled="1"/>
            </a:gradFill>
            <a:ln w="9525">
              <a:solidFill>
                <a:srgbClr val="38802C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8676789" y="19858250"/>
              <a:ext cx="508085" cy="382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8676789" y="20461862"/>
              <a:ext cx="508085" cy="382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8676789" y="21819987"/>
              <a:ext cx="508085" cy="191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8676789" y="22421689"/>
              <a:ext cx="508085" cy="382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18262299" y="19501049"/>
              <a:ext cx="418311" cy="3274020"/>
            </a:xfrm>
            <a:prstGeom prst="rect">
              <a:avLst/>
            </a:prstGeom>
            <a:gradFill rotWithShape="1">
              <a:gsLst>
                <a:gs pos="0">
                  <a:srgbClr val="B3DCAF"/>
                </a:gs>
                <a:gs pos="35001">
                  <a:srgbClr val="CAE5C7"/>
                </a:gs>
                <a:gs pos="100000">
                  <a:srgbClr val="EBF6EA"/>
                </a:gs>
              </a:gsLst>
              <a:lin ang="16200000" scaled="1"/>
            </a:gradFill>
            <a:ln w="9525">
              <a:solidFill>
                <a:srgbClr val="38802C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cxnSp>
          <p:nvCxnSpPr>
            <p:cNvPr id="48" name="Straight Connector 47"/>
            <p:cNvCxnSpPr>
              <a:endCxn id="27" idx="2"/>
            </p:cNvCxnSpPr>
            <p:nvPr/>
          </p:nvCxnSpPr>
          <p:spPr>
            <a:xfrm rot="5400000" flipH="1" flipV="1">
              <a:off x="20005247" y="23093111"/>
              <a:ext cx="639905" cy="382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3" idx="2"/>
            </p:cNvCxnSpPr>
            <p:nvPr/>
          </p:nvCxnSpPr>
          <p:spPr>
            <a:xfrm rot="16200000" flipH="1">
              <a:off x="18163918" y="23083560"/>
              <a:ext cx="630354" cy="1337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17782866" y="19508690"/>
              <a:ext cx="418310" cy="3272110"/>
            </a:xfrm>
            <a:prstGeom prst="rect">
              <a:avLst/>
            </a:prstGeom>
            <a:gradFill rotWithShape="1">
              <a:gsLst>
                <a:gs pos="0">
                  <a:srgbClr val="B3DCAF"/>
                </a:gs>
                <a:gs pos="35001">
                  <a:srgbClr val="CAE5C7"/>
                </a:gs>
                <a:gs pos="100000">
                  <a:srgbClr val="EBF6EA"/>
                </a:gs>
              </a:gsLst>
              <a:lin ang="16200000" scaled="1"/>
            </a:gradFill>
            <a:ln w="9525">
              <a:solidFill>
                <a:srgbClr val="38802C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7270961" y="19879261"/>
              <a:ext cx="508085" cy="191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7270961" y="20480963"/>
              <a:ext cx="508085" cy="382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7270961" y="21839089"/>
              <a:ext cx="508085" cy="382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270961" y="22442700"/>
              <a:ext cx="508085" cy="382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0" idx="2"/>
            </p:cNvCxnSpPr>
            <p:nvPr/>
          </p:nvCxnSpPr>
          <p:spPr>
            <a:xfrm rot="16200000" flipH="1">
              <a:off x="17683529" y="23090247"/>
              <a:ext cx="632263" cy="1337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656" name="TextBox 55"/>
            <p:cNvSpPr txBox="1">
              <a:spLocks noChangeArrowheads="1"/>
            </p:cNvSpPr>
            <p:nvPr/>
          </p:nvSpPr>
          <p:spPr bwMode="auto">
            <a:xfrm>
              <a:off x="17743125" y="23514690"/>
              <a:ext cx="8691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smtClean="0">
                  <a:solidFill>
                    <a:srgbClr val="000000"/>
                  </a:solidFill>
                </a:rPr>
                <a:t>Eject</a:t>
              </a:r>
            </a:p>
          </p:txBody>
        </p:sp>
        <p:sp>
          <p:nvSpPr>
            <p:cNvPr id="153657" name="TextBox 56"/>
            <p:cNvSpPr txBox="1">
              <a:spLocks noChangeArrowheads="1"/>
            </p:cNvSpPr>
            <p:nvPr/>
          </p:nvSpPr>
          <p:spPr bwMode="auto">
            <a:xfrm>
              <a:off x="19827902" y="23520627"/>
              <a:ext cx="9204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smtClean="0">
                  <a:solidFill>
                    <a:srgbClr val="000000"/>
                  </a:solidFill>
                </a:rPr>
                <a:t>Inject</a:t>
              </a:r>
            </a:p>
          </p:txBody>
        </p:sp>
      </p:grp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914400" y="1905000"/>
            <a:ext cx="1371600" cy="411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cs typeface="Arial" charset="0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4419600" y="990600"/>
            <a:ext cx="1600200" cy="990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cs typeface="Arial" charset="0"/>
            </a:endParaRP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4038600" y="2133600"/>
            <a:ext cx="3505200" cy="2895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cs typeface="Arial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124200" y="2286000"/>
            <a:ext cx="4114800" cy="830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000000"/>
                </a:solidFill>
              </a:rPr>
              <a:t>Problem 1</a:t>
            </a:r>
            <a:r>
              <a:rPr lang="en-US" sz="2400" smtClean="0">
                <a:solidFill>
                  <a:srgbClr val="000000"/>
                </a:solidFill>
              </a:rPr>
              <a:t>: Link Contention</a:t>
            </a:r>
          </a:p>
          <a:p>
            <a:pPr eaLnBrk="1" hangingPunct="1"/>
            <a:r>
              <a:rPr lang="en-US" sz="2400" b="1" smtClean="0">
                <a:solidFill>
                  <a:srgbClr val="000000"/>
                </a:solidFill>
              </a:rPr>
              <a:t>Solution 1</a:t>
            </a:r>
            <a:r>
              <a:rPr lang="en-US" sz="2400" smtClean="0">
                <a:solidFill>
                  <a:srgbClr val="000000"/>
                </a:solidFill>
              </a:rPr>
              <a:t>: Side Buffer</a:t>
            </a: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667000" y="3733800"/>
            <a:ext cx="4648200" cy="830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000000"/>
                </a:solidFill>
              </a:rPr>
              <a:t>Problem 2</a:t>
            </a:r>
            <a:r>
              <a:rPr lang="en-US" sz="2400" smtClean="0">
                <a:solidFill>
                  <a:srgbClr val="000000"/>
                </a:solidFill>
              </a:rPr>
              <a:t>: Ejection Bottleneck</a:t>
            </a:r>
          </a:p>
          <a:p>
            <a:pPr eaLnBrk="1" hangingPunct="1"/>
            <a:r>
              <a:rPr lang="en-US" sz="2400" b="1" smtClean="0">
                <a:solidFill>
                  <a:srgbClr val="000000"/>
                </a:solidFill>
              </a:rPr>
              <a:t>Solution 2</a:t>
            </a:r>
            <a:r>
              <a:rPr lang="en-US" sz="2400" smtClean="0">
                <a:solidFill>
                  <a:srgbClr val="000000"/>
                </a:solidFill>
              </a:rPr>
              <a:t>: Dual-Width Ejection</a:t>
            </a: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352800" y="5334000"/>
            <a:ext cx="5486400" cy="830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000000"/>
                </a:solidFill>
              </a:rPr>
              <a:t>Problem 3</a:t>
            </a:r>
            <a:r>
              <a:rPr lang="en-US" sz="2400" smtClean="0">
                <a:solidFill>
                  <a:srgbClr val="000000"/>
                </a:solidFill>
              </a:rPr>
              <a:t>: Unnecessary Deflections</a:t>
            </a:r>
          </a:p>
          <a:p>
            <a:pPr eaLnBrk="1" hangingPunct="1"/>
            <a:r>
              <a:rPr lang="en-US" sz="2400" b="1" smtClean="0">
                <a:solidFill>
                  <a:srgbClr val="000000"/>
                </a:solidFill>
              </a:rPr>
              <a:t>Solution 3</a:t>
            </a:r>
            <a:r>
              <a:rPr lang="en-US" sz="2400" smtClean="0">
                <a:solidFill>
                  <a:srgbClr val="000000"/>
                </a:solidFill>
              </a:rPr>
              <a:t>: Two-level priority scheme</a:t>
            </a:r>
            <a:endParaRPr lang="en-US" sz="24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659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Outline: This Talk</a:t>
            </a:r>
          </a:p>
        </p:txBody>
      </p:sp>
      <p:sp>
        <p:nvSpPr>
          <p:cNvPr id="154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rgbClr val="D9D9D9"/>
                </a:solidFill>
                <a:latin typeface="Tahoma" charset="0"/>
              </a:rPr>
              <a:t>Motivation</a:t>
            </a:r>
          </a:p>
          <a:p>
            <a:endParaRPr lang="en-US" b="1">
              <a:solidFill>
                <a:srgbClr val="D9D9D9"/>
              </a:solidFill>
              <a:latin typeface="Tahoma" charset="0"/>
            </a:endParaRPr>
          </a:p>
          <a:p>
            <a:r>
              <a:rPr lang="en-US" b="1">
                <a:solidFill>
                  <a:srgbClr val="D9D9D9"/>
                </a:solidFill>
                <a:latin typeface="Tahoma" charset="0"/>
              </a:rPr>
              <a:t>Background</a:t>
            </a:r>
            <a:r>
              <a:rPr lang="en-US">
                <a:solidFill>
                  <a:srgbClr val="D9D9D9"/>
                </a:solidFill>
                <a:latin typeface="Tahoma" charset="0"/>
              </a:rPr>
              <a:t>: Bufferless Deflection Routing</a:t>
            </a:r>
          </a:p>
          <a:p>
            <a:endParaRPr lang="en-US" b="1">
              <a:latin typeface="Tahoma" charset="0"/>
            </a:endParaRPr>
          </a:p>
          <a:p>
            <a:r>
              <a:rPr lang="en-US" b="1">
                <a:latin typeface="Tahoma" charset="0"/>
              </a:rPr>
              <a:t>MinBD</a:t>
            </a:r>
            <a:r>
              <a:rPr lang="en-US">
                <a:latin typeface="Tahoma" charset="0"/>
              </a:rPr>
              <a:t>: Reducing Deflections</a:t>
            </a:r>
          </a:p>
          <a:p>
            <a:pPr lvl="1"/>
            <a:r>
              <a:rPr lang="en-US">
                <a:latin typeface="Tahoma" charset="0"/>
              </a:rPr>
              <a:t>Addressing Link Contention</a:t>
            </a:r>
          </a:p>
          <a:p>
            <a:pPr lvl="1"/>
            <a:r>
              <a:rPr lang="en-US">
                <a:latin typeface="Tahoma" charset="0"/>
              </a:rPr>
              <a:t>Addressing the Ejection Bottleneck</a:t>
            </a:r>
          </a:p>
          <a:p>
            <a:pPr lvl="1"/>
            <a:r>
              <a:rPr lang="en-US">
                <a:latin typeface="Tahoma" charset="0"/>
              </a:rPr>
              <a:t>Improving Deflection Arbitration</a:t>
            </a:r>
          </a:p>
          <a:p>
            <a:endParaRPr lang="en-US" b="1">
              <a:latin typeface="Tahoma" charset="0"/>
            </a:endParaRPr>
          </a:p>
          <a:p>
            <a:pPr lvl="1"/>
            <a:endParaRPr lang="en-US">
              <a:latin typeface="Tahoma" charset="0"/>
            </a:endParaRPr>
          </a:p>
          <a:p>
            <a:pPr lvl="1"/>
            <a:endParaRPr lang="en-US">
              <a:latin typeface="Tahoma" charset="0"/>
            </a:endParaRP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40138DA-C655-0745-807F-790B6405A9D4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149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410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for GPUs and SIMD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GPUs and SIMD processing</a:t>
            </a:r>
          </a:p>
          <a:p>
            <a:pPr lvl="1"/>
            <a:r>
              <a:rPr lang="en-US" dirty="0" err="1" smtClean="0"/>
              <a:t>Narasiman</a:t>
            </a:r>
            <a:r>
              <a:rPr lang="en-US" dirty="0" smtClean="0"/>
              <a:t> et al., “</a:t>
            </a:r>
            <a:r>
              <a:rPr lang="en-US" dirty="0">
                <a:solidFill>
                  <a:srgbClr val="0000FF"/>
                </a:solidFill>
              </a:rPr>
              <a:t>Improving GPU Performance via Large Warps and Two-Level Warp </a:t>
            </a:r>
            <a:r>
              <a:rPr lang="en-US" dirty="0" smtClean="0">
                <a:solidFill>
                  <a:srgbClr val="0000FF"/>
                </a:solidFill>
              </a:rPr>
              <a:t>Scheduling</a:t>
            </a:r>
            <a:r>
              <a:rPr lang="en-US" dirty="0" smtClean="0"/>
              <a:t>,” MICRO 2011.</a:t>
            </a:r>
          </a:p>
          <a:p>
            <a:pPr lvl="1"/>
            <a:r>
              <a:rPr lang="en-US" dirty="0" smtClean="0"/>
              <a:t>Jog et al., “</a:t>
            </a:r>
            <a:r>
              <a:rPr lang="en-US" dirty="0">
                <a:solidFill>
                  <a:srgbClr val="0000FF"/>
                </a:solidFill>
              </a:rPr>
              <a:t>OWL: Cooperative Thread Array Aware Scheduling Techniques for Improving GPGPU </a:t>
            </a:r>
            <a:r>
              <a:rPr lang="en-US" dirty="0" smtClean="0">
                <a:solidFill>
                  <a:srgbClr val="0000FF"/>
                </a:solidFill>
              </a:rPr>
              <a:t>Performance</a:t>
            </a:r>
            <a:r>
              <a:rPr lang="en-US" dirty="0" smtClean="0"/>
              <a:t>,” ASPLOS 2013.</a:t>
            </a:r>
            <a:endParaRPr lang="en-US" dirty="0"/>
          </a:p>
          <a:p>
            <a:pPr lvl="1"/>
            <a:r>
              <a:rPr lang="en-US" dirty="0" smtClean="0"/>
              <a:t>Jog et al., “</a:t>
            </a:r>
            <a:r>
              <a:rPr lang="en-US" dirty="0">
                <a:solidFill>
                  <a:srgbClr val="0000FF"/>
                </a:solidFill>
              </a:rPr>
              <a:t>Orchestrated Scheduling and Prefetching for </a:t>
            </a:r>
            <a:r>
              <a:rPr lang="en-US" dirty="0" smtClean="0">
                <a:solidFill>
                  <a:srgbClr val="0000FF"/>
                </a:solidFill>
              </a:rPr>
              <a:t>GPGPUs</a:t>
            </a:r>
            <a:r>
              <a:rPr lang="en-US" dirty="0" smtClean="0"/>
              <a:t>,” ISCA 2013. </a:t>
            </a:r>
          </a:p>
          <a:p>
            <a:pPr lvl="1"/>
            <a:r>
              <a:rPr lang="en-US" dirty="0" err="1"/>
              <a:t>Lindholm</a:t>
            </a:r>
            <a:r>
              <a:rPr lang="en-US" dirty="0"/>
              <a:t> et al., </a:t>
            </a:r>
            <a:r>
              <a:rPr lang="en-US" dirty="0" smtClean="0"/>
              <a:t>“</a:t>
            </a:r>
            <a:r>
              <a:rPr lang="en-US" dirty="0">
                <a:solidFill>
                  <a:srgbClr val="0000FF"/>
                </a:solidFill>
              </a:rPr>
              <a:t>NVIDIA Tesla: A Unified Graphics and Computing </a:t>
            </a:r>
            <a:r>
              <a:rPr lang="en-US" dirty="0" smtClean="0">
                <a:solidFill>
                  <a:srgbClr val="0000FF"/>
                </a:solidFill>
              </a:rPr>
              <a:t>Architecture</a:t>
            </a:r>
            <a:r>
              <a:rPr lang="en-US" dirty="0" smtClean="0"/>
              <a:t>,” IEEE Micro 2008.</a:t>
            </a:r>
            <a:endParaRPr lang="en-US" dirty="0"/>
          </a:p>
          <a:p>
            <a:pPr lvl="1"/>
            <a:r>
              <a:rPr lang="en-US" dirty="0" smtClean="0"/>
              <a:t>Fung et al.</a:t>
            </a:r>
            <a:r>
              <a:rPr lang="en-US" dirty="0"/>
              <a:t>, “</a:t>
            </a:r>
            <a:r>
              <a:rPr lang="en-US" dirty="0">
                <a:solidFill>
                  <a:srgbClr val="0000FF"/>
                </a:solidFill>
              </a:rPr>
              <a:t>Dynamic Warp Formation and Scheduling for Efficient GPU Control Flow</a:t>
            </a:r>
            <a:r>
              <a:rPr lang="en-US" dirty="0"/>
              <a:t>,</a:t>
            </a:r>
            <a:r>
              <a:rPr lang="en-US" dirty="0" smtClean="0"/>
              <a:t>” MICRO 2007.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2F4A62-A2AB-6B48-93FA-0E4BEF2642C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9693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Outline: This Talk</a:t>
            </a:r>
          </a:p>
        </p:txBody>
      </p:sp>
      <p:sp>
        <p:nvSpPr>
          <p:cNvPr id="155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rgbClr val="D9D9D9"/>
                </a:solidFill>
                <a:latin typeface="Tahoma" charset="0"/>
              </a:rPr>
              <a:t>Motivation</a:t>
            </a:r>
          </a:p>
          <a:p>
            <a:endParaRPr lang="en-US" b="1">
              <a:solidFill>
                <a:srgbClr val="D9D9D9"/>
              </a:solidFill>
              <a:latin typeface="Tahoma" charset="0"/>
            </a:endParaRPr>
          </a:p>
          <a:p>
            <a:r>
              <a:rPr lang="en-US" b="1">
                <a:solidFill>
                  <a:srgbClr val="D9D9D9"/>
                </a:solidFill>
                <a:latin typeface="Tahoma" charset="0"/>
              </a:rPr>
              <a:t>Background</a:t>
            </a:r>
            <a:r>
              <a:rPr lang="en-US">
                <a:solidFill>
                  <a:srgbClr val="D9D9D9"/>
                </a:solidFill>
                <a:latin typeface="Tahoma" charset="0"/>
              </a:rPr>
              <a:t>: Bufferless Deflection Routing</a:t>
            </a:r>
          </a:p>
          <a:p>
            <a:endParaRPr lang="en-US" b="1">
              <a:solidFill>
                <a:srgbClr val="D9D9D9"/>
              </a:solidFill>
              <a:latin typeface="Tahoma" charset="0"/>
            </a:endParaRPr>
          </a:p>
          <a:p>
            <a:r>
              <a:rPr lang="en-US" b="1">
                <a:solidFill>
                  <a:srgbClr val="D9D9D9"/>
                </a:solidFill>
                <a:latin typeface="Tahoma" charset="0"/>
              </a:rPr>
              <a:t>MinBD</a:t>
            </a:r>
            <a:r>
              <a:rPr lang="en-US">
                <a:solidFill>
                  <a:srgbClr val="D9D9D9"/>
                </a:solidFill>
                <a:latin typeface="Tahoma" charset="0"/>
              </a:rPr>
              <a:t>: Reducing Deflections</a:t>
            </a:r>
          </a:p>
          <a:p>
            <a:pPr lvl="1"/>
            <a:r>
              <a:rPr lang="en-US">
                <a:solidFill>
                  <a:srgbClr val="D9D9D9"/>
                </a:solidFill>
                <a:latin typeface="Tahoma" charset="0"/>
              </a:rPr>
              <a:t>Addressing Link Contention</a:t>
            </a:r>
          </a:p>
          <a:p>
            <a:pPr lvl="1"/>
            <a:r>
              <a:rPr lang="en-US">
                <a:solidFill>
                  <a:srgbClr val="D9D9D9"/>
                </a:solidFill>
                <a:latin typeface="Tahoma" charset="0"/>
              </a:rPr>
              <a:t>Addressing the Ejection Bottleneck</a:t>
            </a:r>
          </a:p>
          <a:p>
            <a:pPr lvl="1"/>
            <a:r>
              <a:rPr lang="en-US">
                <a:solidFill>
                  <a:srgbClr val="D9D9D9"/>
                </a:solidFill>
                <a:latin typeface="Tahoma" charset="0"/>
              </a:rPr>
              <a:t>Improving Deflection Arbitration</a:t>
            </a:r>
          </a:p>
          <a:p>
            <a:endParaRPr lang="en-US" b="1">
              <a:latin typeface="Tahoma" charset="0"/>
            </a:endParaRPr>
          </a:p>
          <a:p>
            <a:r>
              <a:rPr lang="en-US" b="1">
                <a:latin typeface="Tahoma" charset="0"/>
              </a:rPr>
              <a:t>Results</a:t>
            </a:r>
          </a:p>
          <a:p>
            <a:r>
              <a:rPr lang="en-US" b="1">
                <a:latin typeface="Tahoma" charset="0"/>
              </a:rPr>
              <a:t>Conclusions</a:t>
            </a:r>
          </a:p>
          <a:p>
            <a:pPr lvl="1"/>
            <a:endParaRPr lang="en-US">
              <a:latin typeface="Tahoma" charset="0"/>
            </a:endParaRPr>
          </a:p>
          <a:p>
            <a:pPr lvl="1"/>
            <a:endParaRPr lang="en-US">
              <a:latin typeface="Tahoma" charset="0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D23B156-6C8C-2044-872A-CAE2CF31EF53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150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721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Methodology: Simulated System</a:t>
            </a:r>
          </a:p>
        </p:txBody>
      </p:sp>
      <p:sp>
        <p:nvSpPr>
          <p:cNvPr id="156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Tahoma" charset="0"/>
              </a:rPr>
              <a:t>Chip Multiprocessor Simulation</a:t>
            </a:r>
          </a:p>
          <a:p>
            <a:pPr lvl="1"/>
            <a:r>
              <a:rPr lang="en-US" b="1">
                <a:latin typeface="Tahoma" charset="0"/>
              </a:rPr>
              <a:t>64-core</a:t>
            </a:r>
            <a:r>
              <a:rPr lang="en-US">
                <a:latin typeface="Tahoma" charset="0"/>
              </a:rPr>
              <a:t> and </a:t>
            </a:r>
            <a:r>
              <a:rPr lang="en-US" b="1">
                <a:latin typeface="Tahoma" charset="0"/>
              </a:rPr>
              <a:t>16-core</a:t>
            </a:r>
            <a:r>
              <a:rPr lang="en-US">
                <a:latin typeface="Tahoma" charset="0"/>
              </a:rPr>
              <a:t> models</a:t>
            </a:r>
            <a:endParaRPr lang="en-US" b="1">
              <a:latin typeface="Tahoma" charset="0"/>
            </a:endParaRPr>
          </a:p>
          <a:p>
            <a:pPr lvl="1"/>
            <a:r>
              <a:rPr lang="en-US" b="1">
                <a:latin typeface="Tahoma" charset="0"/>
              </a:rPr>
              <a:t>Closed-loop</a:t>
            </a:r>
            <a:r>
              <a:rPr lang="en-US">
                <a:latin typeface="Tahoma" charset="0"/>
              </a:rPr>
              <a:t> core/cache/NoC cycle-level model</a:t>
            </a:r>
            <a:endParaRPr lang="en-US" b="1">
              <a:latin typeface="Tahoma" charset="0"/>
            </a:endParaRPr>
          </a:p>
          <a:p>
            <a:pPr lvl="1"/>
            <a:r>
              <a:rPr lang="en-US">
                <a:latin typeface="Tahoma" charset="0"/>
              </a:rPr>
              <a:t>Directory cache coherence protocol (SGI Origin-based)</a:t>
            </a:r>
          </a:p>
          <a:p>
            <a:pPr lvl="1"/>
            <a:r>
              <a:rPr lang="en-US">
                <a:latin typeface="Tahoma" charset="0"/>
              </a:rPr>
              <a:t>64KB L1, perfect L2 (stresses interconnect), XOR-mapping</a:t>
            </a:r>
          </a:p>
          <a:p>
            <a:pPr lvl="1"/>
            <a:r>
              <a:rPr lang="en-US">
                <a:latin typeface="Tahoma" charset="0"/>
              </a:rPr>
              <a:t>Performance metric: </a:t>
            </a:r>
            <a:r>
              <a:rPr lang="en-US" b="1">
                <a:latin typeface="Tahoma" charset="0"/>
              </a:rPr>
              <a:t>Weighted Speedup</a:t>
            </a:r>
            <a:r>
              <a:rPr lang="en-US">
                <a:latin typeface="Tahoma" charset="0"/>
              </a:rPr>
              <a:t/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(similar conclusions from network-level latency)</a:t>
            </a:r>
          </a:p>
          <a:p>
            <a:pPr lvl="1"/>
            <a:r>
              <a:rPr lang="en-US">
                <a:latin typeface="Tahoma" charset="0"/>
              </a:rPr>
              <a:t>Workloads: multiprogrammed SPEC CPU2006</a:t>
            </a:r>
          </a:p>
          <a:p>
            <a:pPr lvl="2"/>
            <a:r>
              <a:rPr lang="en-US">
                <a:latin typeface="Tahoma" charset="0"/>
              </a:rPr>
              <a:t>75 randomly-chosen workloads</a:t>
            </a:r>
          </a:p>
          <a:p>
            <a:pPr lvl="2"/>
            <a:r>
              <a:rPr lang="en-US">
                <a:latin typeface="Tahoma" charset="0"/>
              </a:rPr>
              <a:t>Binned into network-load categories by average injection rate</a:t>
            </a:r>
          </a:p>
          <a:p>
            <a:pPr lvl="1"/>
            <a:endParaRPr lang="en-US">
              <a:latin typeface="Tahoma" charset="0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5485AC0-38E4-2649-A7E3-E469B319D74D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151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678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Methodology: Routers and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Tahoma" charset="0"/>
              </a:rPr>
              <a:t>Input-buffered</a:t>
            </a:r>
            <a:r>
              <a:rPr lang="en-US">
                <a:latin typeface="Tahoma" charset="0"/>
              </a:rPr>
              <a:t> virtual-channel router</a:t>
            </a:r>
          </a:p>
          <a:p>
            <a:pPr lvl="1"/>
            <a:r>
              <a:rPr lang="en-US">
                <a:latin typeface="Tahoma" charset="0"/>
              </a:rPr>
              <a:t>8 VCs, 8 flits/VC [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Buffered(8,8)</a:t>
            </a:r>
            <a:r>
              <a:rPr lang="en-US">
                <a:latin typeface="Tahoma" charset="0"/>
              </a:rPr>
              <a:t>]: large buffered router</a:t>
            </a:r>
          </a:p>
          <a:p>
            <a:pPr lvl="1"/>
            <a:r>
              <a:rPr lang="en-US">
                <a:latin typeface="Tahoma" charset="0"/>
              </a:rPr>
              <a:t>4 VCs, 4 flits/VC [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Buffered(4,4)</a:t>
            </a:r>
            <a:r>
              <a:rPr lang="en-US">
                <a:latin typeface="Tahoma" charset="0"/>
              </a:rPr>
              <a:t>]: typical buffered router</a:t>
            </a:r>
          </a:p>
          <a:p>
            <a:pPr lvl="1"/>
            <a:r>
              <a:rPr lang="en-US">
                <a:latin typeface="Tahoma" charset="0"/>
              </a:rPr>
              <a:t>4 VCs, 1 flit/VC [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Buffered(4,1)</a:t>
            </a:r>
            <a:r>
              <a:rPr lang="en-US">
                <a:latin typeface="Tahoma" charset="0"/>
              </a:rPr>
              <a:t>]: smallest deadlock-free router</a:t>
            </a:r>
          </a:p>
          <a:p>
            <a:pPr lvl="1"/>
            <a:r>
              <a:rPr lang="en-US">
                <a:latin typeface="Tahoma" charset="0"/>
              </a:rPr>
              <a:t>All power-of-2 buffer sizes up to (8, 8) for perf/power sweep</a:t>
            </a:r>
          </a:p>
          <a:p>
            <a:r>
              <a:rPr lang="en-US" b="1">
                <a:latin typeface="Tahoma" charset="0"/>
              </a:rPr>
              <a:t>Bufferless deflection </a:t>
            </a:r>
            <a:r>
              <a:rPr lang="en-US">
                <a:latin typeface="Tahoma" charset="0"/>
              </a:rPr>
              <a:t>router: </a:t>
            </a:r>
            <a:r>
              <a:rPr lang="en-US" b="1">
                <a:latin typeface="Tahoma" charset="0"/>
              </a:rPr>
              <a:t>CHIPPER</a:t>
            </a:r>
            <a:r>
              <a:rPr lang="en-US" baseline="30000">
                <a:latin typeface="Tahoma" charset="0"/>
              </a:rPr>
              <a:t>1</a:t>
            </a:r>
          </a:p>
          <a:p>
            <a:r>
              <a:rPr lang="en-US" b="1">
                <a:latin typeface="Tahoma" charset="0"/>
              </a:rPr>
              <a:t>Bufferless-buffered hybrid</a:t>
            </a:r>
            <a:r>
              <a:rPr lang="en-US">
                <a:latin typeface="Tahoma" charset="0"/>
              </a:rPr>
              <a:t> router: </a:t>
            </a:r>
            <a:r>
              <a:rPr lang="en-US" b="1">
                <a:latin typeface="Tahoma" charset="0"/>
              </a:rPr>
              <a:t>AFC</a:t>
            </a:r>
            <a:r>
              <a:rPr lang="en-US" baseline="30000">
                <a:latin typeface="Tahoma" charset="0"/>
              </a:rPr>
              <a:t>2</a:t>
            </a:r>
          </a:p>
          <a:p>
            <a:pPr lvl="1"/>
            <a:r>
              <a:rPr lang="en-US">
                <a:latin typeface="Tahoma" charset="0"/>
              </a:rPr>
              <a:t>Has input buffers and deflection routing logic</a:t>
            </a:r>
          </a:p>
          <a:p>
            <a:pPr lvl="1"/>
            <a:r>
              <a:rPr lang="en-US">
                <a:latin typeface="Tahoma" charset="0"/>
              </a:rPr>
              <a:t>Performs coarse-grained (multi-cycle) mode switching</a:t>
            </a:r>
          </a:p>
          <a:p>
            <a:r>
              <a:rPr lang="en-US" b="1">
                <a:latin typeface="Tahoma" charset="0"/>
              </a:rPr>
              <a:t>Common parameters</a:t>
            </a:r>
            <a:endParaRPr lang="en-US">
              <a:latin typeface="Tahoma" charset="0"/>
            </a:endParaRPr>
          </a:p>
          <a:p>
            <a:pPr lvl="1"/>
            <a:r>
              <a:rPr lang="en-US">
                <a:latin typeface="Tahoma" charset="0"/>
              </a:rPr>
              <a:t>2-cycle router latency, 1-cycle link latency</a:t>
            </a:r>
          </a:p>
          <a:p>
            <a:pPr lvl="1"/>
            <a:r>
              <a:rPr lang="en-US">
                <a:latin typeface="Tahoma" charset="0"/>
              </a:rPr>
              <a:t>2D-mesh topology (16-node: 4x4; 64-node: 8x8)</a:t>
            </a:r>
          </a:p>
          <a:p>
            <a:pPr lvl="1"/>
            <a:r>
              <a:rPr lang="en-US">
                <a:latin typeface="Tahoma" charset="0"/>
              </a:rPr>
              <a:t>Dual ejection assumed for baseline routers (for perf. only)</a:t>
            </a: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10400" y="6375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4301F45-2A5A-F643-860C-5D1CF42BD593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152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24600"/>
            <a:ext cx="906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aseline="30000" smtClean="0">
                <a:solidFill>
                  <a:srgbClr val="000000"/>
                </a:solidFill>
              </a:rPr>
              <a:t>1</a:t>
            </a:r>
            <a:r>
              <a:rPr lang="en-US" sz="1600" smtClean="0">
                <a:solidFill>
                  <a:srgbClr val="000000"/>
                </a:solidFill>
              </a:rPr>
              <a:t>Fallin et al., </a:t>
            </a:r>
            <a:r>
              <a:rPr lang="ja-JP" altLang="en-US" sz="1600" smtClean="0">
                <a:solidFill>
                  <a:srgbClr val="000000"/>
                </a:solidFill>
              </a:rPr>
              <a:t>“</a:t>
            </a:r>
            <a:r>
              <a:rPr lang="en-US" sz="1600" smtClean="0">
                <a:solidFill>
                  <a:srgbClr val="000000"/>
                </a:solidFill>
              </a:rPr>
              <a:t>CHIPPER: A Low-complexity Bufferless Deflection Router</a:t>
            </a:r>
            <a:r>
              <a:rPr lang="ja-JP" altLang="en-US" sz="1600" smtClean="0">
                <a:solidFill>
                  <a:srgbClr val="000000"/>
                </a:solidFill>
              </a:rPr>
              <a:t>”</a:t>
            </a:r>
            <a:r>
              <a:rPr lang="en-US" sz="1600" smtClean="0">
                <a:solidFill>
                  <a:srgbClr val="000000"/>
                </a:solidFill>
              </a:rPr>
              <a:t>, HPCA 2011.</a:t>
            </a:r>
          </a:p>
          <a:p>
            <a:pPr eaLnBrk="1" hangingPunct="1"/>
            <a:r>
              <a:rPr lang="en-US" sz="1600" baseline="30000" smtClean="0">
                <a:solidFill>
                  <a:srgbClr val="000000"/>
                </a:solidFill>
              </a:rPr>
              <a:t>2</a:t>
            </a:r>
            <a:r>
              <a:rPr lang="en-US" sz="1600" smtClean="0">
                <a:solidFill>
                  <a:srgbClr val="000000"/>
                </a:solidFill>
              </a:rPr>
              <a:t>Jafri et al., </a:t>
            </a:r>
            <a:r>
              <a:rPr lang="ja-JP" altLang="en-US" sz="1600" smtClean="0">
                <a:solidFill>
                  <a:srgbClr val="000000"/>
                </a:solidFill>
              </a:rPr>
              <a:t>“</a:t>
            </a:r>
            <a:r>
              <a:rPr lang="en-US" sz="1600" smtClean="0">
                <a:solidFill>
                  <a:srgbClr val="000000"/>
                </a:solidFill>
              </a:rPr>
              <a:t>Adaptive Flow Control for Robust Performance and Energy</a:t>
            </a:r>
            <a:r>
              <a:rPr lang="ja-JP" altLang="en-US" sz="1600" smtClean="0">
                <a:solidFill>
                  <a:srgbClr val="000000"/>
                </a:solidFill>
              </a:rPr>
              <a:t>”</a:t>
            </a:r>
            <a:r>
              <a:rPr lang="en-US" sz="1600" smtClean="0">
                <a:solidFill>
                  <a:srgbClr val="000000"/>
                </a:solidFill>
              </a:rPr>
              <a:t>, MICRO 2010.</a:t>
            </a:r>
            <a:endParaRPr lang="en-US" sz="1600" baseline="30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432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Methodology: Power, Die Area, Crit. Path</a:t>
            </a:r>
          </a:p>
        </p:txBody>
      </p:sp>
      <p:sp>
        <p:nvSpPr>
          <p:cNvPr id="158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Tahoma" charset="0"/>
              </a:rPr>
              <a:t>Hardware modeling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</a:rPr>
              <a:t>Verilog models </a:t>
            </a:r>
            <a:r>
              <a:rPr lang="en-US">
                <a:latin typeface="Tahoma" charset="0"/>
              </a:rPr>
              <a:t>for CHIPPER, MinBD, buffered control logic</a:t>
            </a:r>
          </a:p>
          <a:p>
            <a:pPr lvl="2"/>
            <a:r>
              <a:rPr lang="en-US">
                <a:latin typeface="Tahoma" charset="0"/>
              </a:rPr>
              <a:t>Synthesized with commercial 65nm library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</a:rPr>
              <a:t>ORION 2.0</a:t>
            </a:r>
            <a:r>
              <a:rPr lang="en-US">
                <a:latin typeface="Tahoma" charset="0"/>
              </a:rPr>
              <a:t> for datapath: crossbar, muxes, buffers and links</a:t>
            </a:r>
          </a:p>
          <a:p>
            <a:pPr lvl="1"/>
            <a:endParaRPr lang="en-US">
              <a:latin typeface="Tahoma" charset="0"/>
            </a:endParaRPr>
          </a:p>
          <a:p>
            <a:r>
              <a:rPr lang="en-US" b="1">
                <a:latin typeface="Tahoma" charset="0"/>
              </a:rPr>
              <a:t>Power</a:t>
            </a:r>
            <a:endParaRPr lang="en-US">
              <a:latin typeface="Tahoma" charset="0"/>
            </a:endParaRPr>
          </a:p>
          <a:p>
            <a:pPr lvl="1"/>
            <a:r>
              <a:rPr lang="en-US">
                <a:latin typeface="Tahoma" charset="0"/>
              </a:rPr>
              <a:t>Static and dynamic power from hardware models</a:t>
            </a:r>
          </a:p>
          <a:p>
            <a:pPr lvl="1"/>
            <a:r>
              <a:rPr lang="en-US">
                <a:latin typeface="Tahoma" charset="0"/>
              </a:rPr>
              <a:t>Based on event counts in cycle-accurate simulations</a:t>
            </a:r>
          </a:p>
          <a:p>
            <a:pPr lvl="1"/>
            <a:r>
              <a:rPr lang="en-US">
                <a:latin typeface="Tahoma" charset="0"/>
              </a:rPr>
              <a:t>Broken down into buffer, link, other</a:t>
            </a:r>
          </a:p>
          <a:p>
            <a:pPr lvl="1"/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37059B0-6F34-4D44-8D5F-4E830E3AFBF4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153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303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6"/>
          <p:cNvSpPr>
            <a:spLocks noChangeArrowheads="1"/>
          </p:cNvSpPr>
          <p:nvPr/>
        </p:nvSpPr>
        <p:spPr bwMode="auto">
          <a:xfrm>
            <a:off x="568325" y="5548313"/>
            <a:ext cx="11842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  <a:latin typeface="Tahoma" charset="0"/>
                <a:cs typeface="Arial" charset="0"/>
              </a:rPr>
              <a:t>Deflection</a:t>
            </a: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9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Reduced Deflections &amp; Improved Perf.</a:t>
            </a: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9F9D3E8-1906-5A45-B25F-B39732B529CC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154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0" y="1143000"/>
          <a:ext cx="9144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9750" name="AutoShape 4"/>
          <p:cNvSpPr>
            <a:spLocks noChangeAspect="1" noChangeArrowheads="1" noTextEdit="1"/>
          </p:cNvSpPr>
          <p:nvPr/>
        </p:nvSpPr>
        <p:spPr bwMode="auto">
          <a:xfrm>
            <a:off x="1076325" y="5257800"/>
            <a:ext cx="63150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9751" name="Rectangle 6"/>
          <p:cNvSpPr>
            <a:spLocks noChangeArrowheads="1"/>
          </p:cNvSpPr>
          <p:nvPr/>
        </p:nvSpPr>
        <p:spPr bwMode="auto">
          <a:xfrm>
            <a:off x="1862138" y="5492750"/>
            <a:ext cx="9525" cy="66675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9752" name="Rectangle 7"/>
          <p:cNvSpPr>
            <a:spLocks noChangeArrowheads="1"/>
          </p:cNvSpPr>
          <p:nvPr/>
        </p:nvSpPr>
        <p:spPr bwMode="auto">
          <a:xfrm>
            <a:off x="2638425" y="5492750"/>
            <a:ext cx="9525" cy="66675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9753" name="Rectangle 8"/>
          <p:cNvSpPr>
            <a:spLocks noChangeArrowheads="1"/>
          </p:cNvSpPr>
          <p:nvPr/>
        </p:nvSpPr>
        <p:spPr bwMode="auto">
          <a:xfrm>
            <a:off x="3476625" y="5492750"/>
            <a:ext cx="9525" cy="66675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9754" name="Rectangle 9"/>
          <p:cNvSpPr>
            <a:spLocks noChangeArrowheads="1"/>
          </p:cNvSpPr>
          <p:nvPr/>
        </p:nvSpPr>
        <p:spPr bwMode="auto">
          <a:xfrm>
            <a:off x="4314825" y="5492750"/>
            <a:ext cx="9525" cy="66675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9755" name="Rectangle 10"/>
          <p:cNvSpPr>
            <a:spLocks noChangeArrowheads="1"/>
          </p:cNvSpPr>
          <p:nvPr/>
        </p:nvSpPr>
        <p:spPr bwMode="auto">
          <a:xfrm>
            <a:off x="5153025" y="5492750"/>
            <a:ext cx="9525" cy="66675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9756" name="Rectangle 11"/>
          <p:cNvSpPr>
            <a:spLocks noChangeArrowheads="1"/>
          </p:cNvSpPr>
          <p:nvPr/>
        </p:nvSpPr>
        <p:spPr bwMode="auto">
          <a:xfrm>
            <a:off x="5991225" y="5492750"/>
            <a:ext cx="9525" cy="66675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9757" name="Rectangle 12"/>
          <p:cNvSpPr>
            <a:spLocks noChangeArrowheads="1"/>
          </p:cNvSpPr>
          <p:nvPr/>
        </p:nvSpPr>
        <p:spPr bwMode="auto">
          <a:xfrm>
            <a:off x="533400" y="5492750"/>
            <a:ext cx="9525" cy="66675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9758" name="Rectangle 13"/>
          <p:cNvSpPr>
            <a:spLocks noChangeArrowheads="1"/>
          </p:cNvSpPr>
          <p:nvPr/>
        </p:nvSpPr>
        <p:spPr bwMode="auto">
          <a:xfrm>
            <a:off x="6829425" y="5492750"/>
            <a:ext cx="9525" cy="66675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9759" name="Rectangle 14"/>
          <p:cNvSpPr>
            <a:spLocks noChangeArrowheads="1"/>
          </p:cNvSpPr>
          <p:nvPr/>
        </p:nvSpPr>
        <p:spPr bwMode="auto">
          <a:xfrm>
            <a:off x="533400" y="5497513"/>
            <a:ext cx="6313488" cy="4603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9760" name="Rectangle 15"/>
          <p:cNvSpPr>
            <a:spLocks noChangeArrowheads="1"/>
          </p:cNvSpPr>
          <p:nvPr/>
        </p:nvSpPr>
        <p:spPr bwMode="auto">
          <a:xfrm>
            <a:off x="533400" y="6126163"/>
            <a:ext cx="6337300" cy="4603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9761" name="Rectangle 18"/>
          <p:cNvSpPr>
            <a:spLocks noChangeArrowheads="1"/>
          </p:cNvSpPr>
          <p:nvPr/>
        </p:nvSpPr>
        <p:spPr bwMode="auto">
          <a:xfrm>
            <a:off x="1181100" y="5824538"/>
            <a:ext cx="647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  <a:latin typeface="Tahoma" charset="0"/>
                <a:cs typeface="Arial" charset="0"/>
              </a:rPr>
              <a:t>Rate</a:t>
            </a: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1962150" y="5548313"/>
            <a:ext cx="67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  <a:latin typeface="Tahoma" charset="0"/>
                <a:cs typeface="Arial" charset="0"/>
              </a:rPr>
              <a:t>28%</a:t>
            </a: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2833688" y="5548313"/>
            <a:ext cx="67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  <a:latin typeface="Tahoma" charset="0"/>
                <a:cs typeface="Arial" charset="0"/>
              </a:rPr>
              <a:t>17%</a:t>
            </a: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703638" y="5548313"/>
            <a:ext cx="67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  <a:latin typeface="Tahoma" charset="0"/>
                <a:cs typeface="Arial" charset="0"/>
              </a:rPr>
              <a:t>22%</a:t>
            </a: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4467225" y="5548313"/>
            <a:ext cx="67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  <a:latin typeface="Tahoma" charset="0"/>
                <a:cs typeface="Arial" charset="0"/>
              </a:rPr>
              <a:t>27%</a:t>
            </a: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5305425" y="5548313"/>
            <a:ext cx="67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  <a:latin typeface="Tahoma" charset="0"/>
                <a:cs typeface="Arial" charset="0"/>
              </a:rPr>
              <a:t>11%</a:t>
            </a: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6143625" y="5548313"/>
            <a:ext cx="67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  <a:latin typeface="Tahoma" charset="0"/>
                <a:cs typeface="Arial" charset="0"/>
              </a:rPr>
              <a:t>10%</a:t>
            </a: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447800" y="990600"/>
            <a:ext cx="7239000" cy="46196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All mechanisms individually reduce deflections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447800" y="1608138"/>
            <a:ext cx="7280275" cy="830262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2. Side buffer alone is not sufficient for performance</a:t>
            </a:r>
            <a:b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</a:b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(ejection bottleneck remains)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62000" y="1009650"/>
            <a:ext cx="8001000" cy="83026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3. Overall, </a:t>
            </a: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5.8%</a:t>
            </a: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 over baseline, </a:t>
            </a: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2.7%</a:t>
            </a: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 over dual-eject</a:t>
            </a:r>
            <a:b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</a:b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by reducing deflections </a:t>
            </a: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64%</a:t>
            </a: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 / </a:t>
            </a: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54%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514600" y="2424113"/>
            <a:ext cx="3581400" cy="1096962"/>
            <a:chOff x="6019800" y="2271712"/>
            <a:chExt cx="3581400" cy="1097415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6019800" y="2271712"/>
              <a:ext cx="3581400" cy="1588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019800" y="2286005"/>
              <a:ext cx="1588" cy="108312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776" name="TextBox 30"/>
            <p:cNvSpPr txBox="1">
              <a:spLocks noChangeArrowheads="1"/>
            </p:cNvSpPr>
            <p:nvPr/>
          </p:nvSpPr>
          <p:spPr bwMode="auto">
            <a:xfrm>
              <a:off x="6172200" y="2590800"/>
              <a:ext cx="731991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FF0000"/>
                  </a:solidFill>
                </a:rPr>
                <a:t>5.8%</a:t>
              </a: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4038600" y="2438400"/>
            <a:ext cx="0" cy="45720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191000" y="2514600"/>
            <a:ext cx="72707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2.7%</a:t>
            </a:r>
          </a:p>
        </p:txBody>
      </p:sp>
    </p:spTree>
    <p:extLst>
      <p:ext uri="{BB962C8B-B14F-4D97-AF65-F5344CB8AC3E}">
        <p14:creationId xmlns:p14="http://schemas.microsoft.com/office/powerpoint/2010/main" xmlns="" val="3724326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/>
      <p:bldP spid="1044" grpId="0"/>
      <p:bldP spid="1045" grpId="0"/>
      <p:bldP spid="1046" grpId="0"/>
      <p:bldP spid="1047" grpId="0"/>
      <p:bldP spid="1048" grpId="0"/>
      <p:bldP spid="35" grpId="0" animBg="1"/>
      <p:bldP spid="35" grpId="1" animBg="1"/>
      <p:bldP spid="36" grpId="0" animBg="1"/>
      <p:bldP spid="36" grpId="1" animBg="1"/>
      <p:bldP spid="37" grpId="0" animBg="1"/>
      <p:bldP spid="43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Overall Performance Results</a:t>
            </a:r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F4DAD2F-61B2-8444-A95A-B8092ECC8D80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155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0" y="9144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5710238"/>
            <a:ext cx="8229600" cy="461962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Improves</a:t>
            </a: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 2.7%</a:t>
            </a: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 over CHIPPER (</a:t>
            </a: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8.1%</a:t>
            </a: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 at high load)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5715000"/>
            <a:ext cx="8229600" cy="46196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Similar </a:t>
            </a:r>
            <a:r>
              <a:rPr lang="en-US" sz="2400" dirty="0" err="1">
                <a:solidFill>
                  <a:srgbClr val="000000"/>
                </a:solidFill>
                <a:latin typeface="Tahoma"/>
                <a:cs typeface="Arial" charset="0"/>
              </a:rPr>
              <a:t>perf</a:t>
            </a: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. to Buffered (4,1) @  25% of buffering space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16725" y="1765300"/>
            <a:ext cx="1989138" cy="369888"/>
            <a:chOff x="6817246" y="1752600"/>
            <a:chExt cx="1988936" cy="36933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817246" y="2063282"/>
              <a:ext cx="990499" cy="1586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045823" y="1911111"/>
              <a:ext cx="761923" cy="1586"/>
            </a:xfrm>
            <a:prstGeom prst="line">
              <a:avLst/>
            </a:prstGeom>
            <a:ln w="19050">
              <a:solidFill>
                <a:srgbClr val="8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794" name="TextBox 12"/>
            <p:cNvSpPr txBox="1">
              <a:spLocks noChangeArrowheads="1"/>
            </p:cNvSpPr>
            <p:nvPr/>
          </p:nvSpPr>
          <p:spPr bwMode="auto">
            <a:xfrm>
              <a:off x="8077200" y="1752600"/>
              <a:ext cx="728982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FF0000"/>
                  </a:solidFill>
                </a:rPr>
                <a:t>2.7%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715000" y="3416300"/>
            <a:ext cx="735013" cy="838200"/>
            <a:chOff x="5715000" y="3352800"/>
            <a:chExt cx="734496" cy="838200"/>
          </a:xfrm>
        </p:grpSpPr>
        <p:sp>
          <p:nvSpPr>
            <p:cNvPr id="160788" name="TextBox 18"/>
            <p:cNvSpPr txBox="1">
              <a:spLocks noChangeArrowheads="1"/>
            </p:cNvSpPr>
            <p:nvPr/>
          </p:nvSpPr>
          <p:spPr bwMode="auto">
            <a:xfrm>
              <a:off x="5715000" y="3821668"/>
              <a:ext cx="734496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FF0000"/>
                  </a:solidFill>
                </a:rPr>
                <a:t>8.1%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754660" y="3719513"/>
              <a:ext cx="533025" cy="1587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059246" y="3375025"/>
              <a:ext cx="228439" cy="1588"/>
            </a:xfrm>
            <a:prstGeom prst="line">
              <a:avLst/>
            </a:prstGeom>
            <a:ln w="19050">
              <a:solidFill>
                <a:srgbClr val="8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6216297" y="3352800"/>
              <a:ext cx="6346" cy="38417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6524625" y="1371600"/>
            <a:ext cx="1824038" cy="376238"/>
            <a:chOff x="6524658" y="1371600"/>
            <a:chExt cx="1824324" cy="375735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524658" y="1745749"/>
              <a:ext cx="914543" cy="1586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787" name="TextBox 29"/>
            <p:cNvSpPr txBox="1">
              <a:spLocks noChangeArrowheads="1"/>
            </p:cNvSpPr>
            <p:nvPr/>
          </p:nvSpPr>
          <p:spPr bwMode="auto">
            <a:xfrm>
              <a:off x="7620000" y="1371600"/>
              <a:ext cx="728982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FF0000"/>
                  </a:solidFill>
                </a:rPr>
                <a:t>2.7%</a:t>
              </a:r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5486400" y="2362200"/>
            <a:ext cx="735013" cy="1031875"/>
            <a:chOff x="5486400" y="2362200"/>
            <a:chExt cx="734496" cy="103232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502264" y="3005420"/>
              <a:ext cx="533025" cy="158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5821690" y="3192033"/>
              <a:ext cx="403402" cy="158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785" name="TextBox 34"/>
            <p:cNvSpPr txBox="1">
              <a:spLocks noChangeArrowheads="1"/>
            </p:cNvSpPr>
            <p:nvPr/>
          </p:nvSpPr>
          <p:spPr bwMode="auto">
            <a:xfrm>
              <a:off x="5486400" y="2362200"/>
              <a:ext cx="734496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mtClean="0">
                  <a:solidFill>
                    <a:srgbClr val="FF0000"/>
                  </a:solidFill>
                </a:rPr>
                <a:t>8.3%</a:t>
              </a:r>
            </a:p>
          </p:txBody>
        </p:sp>
      </p:grp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04800" y="6243638"/>
            <a:ext cx="8229600" cy="461962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Within </a:t>
            </a: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2.7%</a:t>
            </a: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 of Buffered (4,4) (</a:t>
            </a: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8.3% </a:t>
            </a: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at high load)</a:t>
            </a:r>
          </a:p>
        </p:txBody>
      </p:sp>
      <p:sp>
        <p:nvSpPr>
          <p:cNvPr id="3" name="Rectangle 2"/>
          <p:cNvSpPr/>
          <p:nvPr/>
        </p:nvSpPr>
        <p:spPr>
          <a:xfrm>
            <a:off x="7391400" y="2362200"/>
            <a:ext cx="1676400" cy="838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000000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67600" y="3505200"/>
            <a:ext cx="1676400" cy="838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000000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60782" name="TextBox 7"/>
          <p:cNvSpPr txBox="1">
            <a:spLocks noChangeArrowheads="1"/>
          </p:cNvSpPr>
          <p:nvPr/>
        </p:nvSpPr>
        <p:spPr bwMode="auto">
          <a:xfrm>
            <a:off x="9461500" y="1447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432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39" grpId="0" animBg="1"/>
      <p:bldP spid="39" grpId="1" animBg="1"/>
      <p:bldP spid="3" grpId="0" animBg="1"/>
      <p:bldP spid="25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/>
          </p:cNvGraphicFramePr>
          <p:nvPr/>
        </p:nvGraphicFramePr>
        <p:xfrm>
          <a:off x="0" y="914400"/>
          <a:ext cx="9220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/>
        </p:nvGraphicFramePr>
        <p:xfrm>
          <a:off x="0" y="914400"/>
          <a:ext cx="9220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0" y="914400"/>
          <a:ext cx="9144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17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Overall Power Results</a:t>
            </a:r>
          </a:p>
        </p:txBody>
      </p:sp>
      <p:sp>
        <p:nvSpPr>
          <p:cNvPr id="16179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87A95C3-D624-DE4C-9643-6982436F0B14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156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800" y="5951538"/>
            <a:ext cx="8534400" cy="830262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Buffers are significant fraction of power in baseline routers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Buffer power is much smaller in </a:t>
            </a:r>
            <a:r>
              <a:rPr lang="en-US" sz="2400" dirty="0" err="1">
                <a:solidFill>
                  <a:srgbClr val="000000"/>
                </a:solidFill>
                <a:latin typeface="Tahoma"/>
                <a:cs typeface="Arial" charset="0"/>
              </a:rPr>
              <a:t>MinBD</a:t>
            </a: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 (4-flit buffer)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4800" y="5791200"/>
            <a:ext cx="8534400" cy="46196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Dynamic power increases with deflection routing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3276600"/>
            <a:ext cx="3733800" cy="18288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000000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6200" y="4495800"/>
            <a:ext cx="1295400" cy="9144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000000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2400" y="2590800"/>
            <a:ext cx="2362200" cy="1981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000000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4800" y="2971800"/>
            <a:ext cx="990600" cy="13716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000000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800" y="6324600"/>
            <a:ext cx="8534400" cy="46196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Dynamic power reduces in </a:t>
            </a:r>
            <a:r>
              <a:rPr lang="en-US" sz="2400" dirty="0" err="1">
                <a:solidFill>
                  <a:srgbClr val="000000"/>
                </a:solidFill>
                <a:latin typeface="Tahoma"/>
                <a:cs typeface="Arial" charset="0"/>
              </a:rPr>
              <a:t>MinBD</a:t>
            </a: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 relative to CHIPPER</a:t>
            </a:r>
          </a:p>
        </p:txBody>
      </p:sp>
    </p:spTree>
    <p:extLst>
      <p:ext uri="{BB962C8B-B14F-4D97-AF65-F5344CB8AC3E}">
        <p14:creationId xmlns:p14="http://schemas.microsoft.com/office/powerpoint/2010/main" xmlns="" val="2203228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3" grpId="0" animBg="1"/>
      <p:bldP spid="3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Performance-Power Spectrum</a:t>
            </a:r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D2C038E-06CA-BD4A-A9BD-3706EA5DE264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157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0" y="914400"/>
          <a:ext cx="9143999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5105400"/>
            <a:ext cx="8229600" cy="10160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en-US" sz="3000" dirty="0">
                <a:solidFill>
                  <a:srgbClr val="000000"/>
                </a:solidFill>
                <a:latin typeface="Tahoma"/>
                <a:cs typeface="Arial" charset="0"/>
              </a:rPr>
              <a:t>Most </a:t>
            </a:r>
            <a:r>
              <a:rPr lang="en-US" sz="3000" b="1" dirty="0">
                <a:solidFill>
                  <a:srgbClr val="000000"/>
                </a:solidFill>
                <a:latin typeface="Tahoma"/>
                <a:cs typeface="Arial" charset="0"/>
              </a:rPr>
              <a:t>energy-efficient </a:t>
            </a:r>
            <a:r>
              <a:rPr lang="en-US" sz="3000" dirty="0">
                <a:solidFill>
                  <a:srgbClr val="000000"/>
                </a:solidFill>
                <a:latin typeface="Tahoma"/>
                <a:cs typeface="Arial" charset="0"/>
              </a:rPr>
              <a:t>(</a:t>
            </a:r>
            <a:r>
              <a:rPr lang="en-US" sz="3000" dirty="0" err="1">
                <a:solidFill>
                  <a:srgbClr val="000000"/>
                </a:solidFill>
                <a:latin typeface="Tahoma"/>
                <a:cs typeface="Arial" charset="0"/>
              </a:rPr>
              <a:t>perf</a:t>
            </a:r>
            <a:r>
              <a:rPr lang="en-US" sz="3000" dirty="0">
                <a:solidFill>
                  <a:srgbClr val="000000"/>
                </a:solidFill>
                <a:latin typeface="Tahoma"/>
                <a:cs typeface="Arial" charset="0"/>
              </a:rPr>
              <a:t>/watt) of any evaluated network router design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38800" y="2362200"/>
            <a:ext cx="1395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smtClean="0">
                <a:solidFill>
                  <a:srgbClr val="0000FF"/>
                </a:solidFill>
              </a:rPr>
              <a:t>Buf (4,4)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19600" y="3124200"/>
            <a:ext cx="1395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smtClean="0">
                <a:solidFill>
                  <a:srgbClr val="0080FF"/>
                </a:solidFill>
              </a:rPr>
              <a:t>Buf (4,1)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47800" y="1143000"/>
            <a:ext cx="1905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smtClean="0">
                <a:solidFill>
                  <a:srgbClr val="FF0000"/>
                </a:solidFill>
                <a:latin typeface="Tahoma" charset="0"/>
              </a:rPr>
              <a:t>More Perf/Power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38600" y="1143000"/>
            <a:ext cx="1905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smtClean="0">
                <a:solidFill>
                  <a:srgbClr val="FF0000"/>
                </a:solidFill>
                <a:latin typeface="Tahoma" charset="0"/>
              </a:rPr>
              <a:t>Less Perf/Power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86600" y="1905000"/>
            <a:ext cx="1398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smtClean="0">
                <a:solidFill>
                  <a:srgbClr val="004080"/>
                </a:solidFill>
              </a:rPr>
              <a:t>Buf (8,8)</a:t>
            </a:r>
          </a:p>
        </p:txBody>
      </p:sp>
      <p:sp>
        <p:nvSpPr>
          <p:cNvPr id="12" name="Straight Arrow Connector 11"/>
          <p:cNvSpPr/>
          <p:nvPr/>
        </p:nvSpPr>
        <p:spPr>
          <a:xfrm rot="16200000" flipV="1">
            <a:off x="4229100" y="3009900"/>
            <a:ext cx="304800" cy="228600"/>
          </a:xfrm>
          <a:prstGeom prst="straightConnector1">
            <a:avLst/>
          </a:prstGeom>
          <a:ln w="38100">
            <a:solidFill>
              <a:srgbClr val="008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1100" smtClean="0">
              <a:solidFill>
                <a:srgbClr val="000000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3" name="Straight Arrow Connector 12"/>
          <p:cNvSpPr/>
          <p:nvPr/>
        </p:nvSpPr>
        <p:spPr>
          <a:xfrm rot="16200000" flipV="1">
            <a:off x="5486400" y="2057400"/>
            <a:ext cx="304800" cy="304800"/>
          </a:xfrm>
          <a:prstGeom prst="straightConnector1">
            <a:avLst/>
          </a:prstGeom>
          <a:ln w="38100">
            <a:solidFill>
              <a:srgbClr val="2A55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1100" smtClean="0">
              <a:solidFill>
                <a:srgbClr val="000000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9538" y="2730500"/>
            <a:ext cx="911225" cy="469900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FFFFFF">
                    <a:lumMod val="50000"/>
                  </a:srgbClr>
                </a:solidFill>
                <a:latin typeface="Tahoma"/>
              </a:rPr>
              <a:t>AFC</a:t>
            </a:r>
          </a:p>
        </p:txBody>
      </p:sp>
      <p:sp>
        <p:nvSpPr>
          <p:cNvPr id="15" name="Straight Arrow Connector 14"/>
          <p:cNvSpPr/>
          <p:nvPr/>
        </p:nvSpPr>
        <p:spPr>
          <a:xfrm rot="16200000" flipV="1">
            <a:off x="5067300" y="2676525"/>
            <a:ext cx="228600" cy="1524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1100" smtClean="0">
              <a:solidFill>
                <a:srgbClr val="000000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00600" y="3568700"/>
            <a:ext cx="9112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smtClean="0">
                <a:solidFill>
                  <a:srgbClr val="008000"/>
                </a:solidFill>
                <a:latin typeface="Tahoma" charset="0"/>
              </a:rPr>
              <a:t>CHIPPER</a:t>
            </a:r>
          </a:p>
        </p:txBody>
      </p:sp>
      <p:sp>
        <p:nvSpPr>
          <p:cNvPr id="17" name="Straight Arrow Connector 16"/>
          <p:cNvSpPr/>
          <p:nvPr/>
        </p:nvSpPr>
        <p:spPr>
          <a:xfrm rot="16200000" flipV="1">
            <a:off x="4565650" y="3511550"/>
            <a:ext cx="165100" cy="30480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1100" smtClean="0">
              <a:solidFill>
                <a:srgbClr val="000000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438400" y="2667000"/>
            <a:ext cx="9112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smtClean="0">
                <a:solidFill>
                  <a:srgbClr val="8C0000"/>
                </a:solidFill>
                <a:latin typeface="Tahoma" charset="0"/>
              </a:rPr>
              <a:t>MinBD</a:t>
            </a:r>
          </a:p>
        </p:txBody>
      </p:sp>
    </p:spTree>
    <p:extLst>
      <p:ext uri="{BB962C8B-B14F-4D97-AF65-F5344CB8AC3E}">
        <p14:creationId xmlns:p14="http://schemas.microsoft.com/office/powerpoint/2010/main" xmlns="" val="2683662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9" grpId="0"/>
      <p:bldP spid="8" grpId="0"/>
      <p:bldP spid="10" grpId="0"/>
      <p:bldP spid="11" grpId="0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152400" y="990600"/>
          <a:ext cx="4495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4648200" y="990600"/>
          <a:ext cx="4495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8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Die Area and Critical Path</a:t>
            </a:r>
          </a:p>
        </p:txBody>
      </p:sp>
      <p:sp>
        <p:nvSpPr>
          <p:cNvPr id="16384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03B9B92-5B93-5E44-9DA3-E93F8CC4FAB4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158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5037138"/>
            <a:ext cx="8534400" cy="830262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Only </a:t>
            </a: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3%</a:t>
            </a: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 area increase over CHIPPER (4-flit buffer)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Reduces area by </a:t>
            </a: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36%</a:t>
            </a: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 from Buffered (4,4)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1000" y="5405438"/>
            <a:ext cx="8534400" cy="461962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Increases by </a:t>
            </a: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7%</a:t>
            </a: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 over CHIPPER, </a:t>
            </a:r>
            <a:r>
              <a:rPr lang="en-US" sz="2400" b="1" dirty="0">
                <a:solidFill>
                  <a:srgbClr val="000000"/>
                </a:solidFill>
                <a:latin typeface="Tahoma"/>
                <a:cs typeface="Arial" charset="0"/>
              </a:rPr>
              <a:t>8%</a:t>
            </a: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 over Buffered (4,4)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2667000"/>
            <a:ext cx="703263" cy="369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B812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+3%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H="1">
            <a:off x="3213100" y="3060700"/>
            <a:ext cx="9779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H="1">
            <a:off x="1828800" y="2400300"/>
            <a:ext cx="2286000" cy="63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657600" y="1905000"/>
            <a:ext cx="7461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-36%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114800" y="2400300"/>
            <a:ext cx="1588" cy="62230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flipH="1">
            <a:off x="7823200" y="1955800"/>
            <a:ext cx="927100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7467600" y="1524000"/>
            <a:ext cx="703263" cy="36988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B812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+7%</a:t>
            </a:r>
          </a:p>
        </p:txBody>
      </p: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 flipH="1">
            <a:off x="6388100" y="1955800"/>
            <a:ext cx="2374900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6019800" y="1524000"/>
            <a:ext cx="703263" cy="36988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B812F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+8%</a:t>
            </a:r>
          </a:p>
        </p:txBody>
      </p:sp>
    </p:spTree>
    <p:extLst>
      <p:ext uri="{BB962C8B-B14F-4D97-AF65-F5344CB8AC3E}">
        <p14:creationId xmlns:p14="http://schemas.microsoft.com/office/powerpoint/2010/main" xmlns="" val="2764984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3" grpId="0" animBg="1"/>
      <p:bldP spid="21" grpId="0" animBg="1"/>
      <p:bldP spid="29" grpId="0" animBg="1"/>
      <p:bldP spid="30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>
                <a:latin typeface="Tahoma" charset="0"/>
              </a:rPr>
              <a:t>Bufferless deflection routing offers </a:t>
            </a:r>
            <a:r>
              <a:rPr lang="en-US" sz="2200">
                <a:solidFill>
                  <a:srgbClr val="0000FF"/>
                </a:solidFill>
                <a:latin typeface="Tahoma" charset="0"/>
              </a:rPr>
              <a:t>reduced power &amp; area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ahoma" charset="0"/>
              </a:rPr>
              <a:t>But, high deflection rate hurts </a:t>
            </a:r>
            <a:r>
              <a:rPr lang="en-US" sz="2200">
                <a:solidFill>
                  <a:srgbClr val="FF0000"/>
                </a:solidFill>
                <a:latin typeface="Tahoma" charset="0"/>
              </a:rPr>
              <a:t>performance at high load</a:t>
            </a:r>
          </a:p>
          <a:p>
            <a:pPr>
              <a:lnSpc>
                <a:spcPct val="90000"/>
              </a:lnSpc>
            </a:pPr>
            <a:endParaRPr lang="en-US" sz="2200">
              <a:solidFill>
                <a:srgbClr val="FF0000"/>
              </a:solidFill>
              <a:latin typeface="Tahoma" charset="0"/>
            </a:endParaRPr>
          </a:p>
          <a:p>
            <a:pPr>
              <a:lnSpc>
                <a:spcPct val="90000"/>
              </a:lnSpc>
            </a:pPr>
            <a:r>
              <a:rPr lang="en-US" sz="2200" b="1">
                <a:latin typeface="Tahoma" charset="0"/>
              </a:rPr>
              <a:t>MinBD</a:t>
            </a:r>
            <a:r>
              <a:rPr lang="en-US" sz="2200">
                <a:latin typeface="Tahoma" charset="0"/>
              </a:rPr>
              <a:t> (Minimally-Buffered Deflection Router) introduces: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FF"/>
                </a:solidFill>
                <a:latin typeface="Tahoma" charset="0"/>
              </a:rPr>
              <a:t>Side buffer </a:t>
            </a:r>
            <a:r>
              <a:rPr lang="en-US" sz="2000">
                <a:latin typeface="Tahoma" charset="0"/>
              </a:rPr>
              <a:t>to hold </a:t>
            </a:r>
            <a:r>
              <a:rPr lang="en-US" sz="2000" b="1">
                <a:latin typeface="Tahoma" charset="0"/>
              </a:rPr>
              <a:t>only</a:t>
            </a:r>
            <a:r>
              <a:rPr lang="en-US" sz="2000">
                <a:latin typeface="Tahoma" charset="0"/>
              </a:rPr>
              <a:t> flits that would have been deflected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FF"/>
                </a:solidFill>
                <a:latin typeface="Tahoma" charset="0"/>
              </a:rPr>
              <a:t>Dual-width ejection </a:t>
            </a:r>
            <a:r>
              <a:rPr lang="en-US" sz="2000">
                <a:latin typeface="Tahoma" charset="0"/>
              </a:rPr>
              <a:t>to address ejection bottleneck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FF"/>
                </a:solidFill>
                <a:latin typeface="Tahoma" charset="0"/>
              </a:rPr>
              <a:t>Two-level prioritization </a:t>
            </a:r>
            <a:r>
              <a:rPr lang="en-US" sz="2000">
                <a:latin typeface="Tahoma" charset="0"/>
              </a:rPr>
              <a:t>to avoid unnecessary deflections</a:t>
            </a:r>
            <a:endParaRPr lang="en-US" sz="2000">
              <a:solidFill>
                <a:srgbClr val="0000FF"/>
              </a:solidFill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 sz="2200">
              <a:latin typeface="Tahoma" charset="0"/>
            </a:endParaRPr>
          </a:p>
          <a:p>
            <a:pPr>
              <a:lnSpc>
                <a:spcPct val="90000"/>
              </a:lnSpc>
            </a:pPr>
            <a:r>
              <a:rPr lang="en-US" sz="2200">
                <a:latin typeface="Tahoma" charset="0"/>
              </a:rPr>
              <a:t>MinBD yields </a:t>
            </a:r>
            <a:r>
              <a:rPr lang="en-US" sz="2200">
                <a:solidFill>
                  <a:srgbClr val="0000FF"/>
                </a:solidFill>
                <a:latin typeface="Tahoma" charset="0"/>
              </a:rPr>
              <a:t>reduced power (31%) </a:t>
            </a:r>
            <a:r>
              <a:rPr lang="en-US" sz="2200">
                <a:latin typeface="Tahoma" charset="0"/>
              </a:rPr>
              <a:t>&amp;</a:t>
            </a:r>
            <a:r>
              <a:rPr lang="en-US" sz="2200">
                <a:solidFill>
                  <a:srgbClr val="0000FF"/>
                </a:solidFill>
                <a:latin typeface="Tahoma" charset="0"/>
              </a:rPr>
              <a:t> reduced area (36%)</a:t>
            </a:r>
            <a:br>
              <a:rPr lang="en-US" sz="2200">
                <a:solidFill>
                  <a:srgbClr val="0000FF"/>
                </a:solidFill>
                <a:latin typeface="Tahoma" charset="0"/>
              </a:rPr>
            </a:br>
            <a:r>
              <a:rPr lang="en-US" sz="2200">
                <a:latin typeface="Tahoma" charset="0"/>
              </a:rPr>
              <a:t>relative to </a:t>
            </a:r>
            <a:r>
              <a:rPr lang="en-US" sz="2200" b="1">
                <a:latin typeface="Tahoma" charset="0"/>
              </a:rPr>
              <a:t>buffered</a:t>
            </a:r>
            <a:r>
              <a:rPr lang="en-US" sz="2200">
                <a:latin typeface="Tahoma" charset="0"/>
              </a:rPr>
              <a:t> routers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Tahoma" charset="0"/>
              </a:rPr>
              <a:t>MinBD yields </a:t>
            </a:r>
            <a:r>
              <a:rPr lang="en-US" sz="2200">
                <a:solidFill>
                  <a:srgbClr val="0000FF"/>
                </a:solidFill>
                <a:latin typeface="Tahoma" charset="0"/>
              </a:rPr>
              <a:t>improved performance (8.1% at high load)</a:t>
            </a:r>
            <a:br>
              <a:rPr lang="en-US" sz="2200">
                <a:solidFill>
                  <a:srgbClr val="0000FF"/>
                </a:solidFill>
                <a:latin typeface="Tahoma" charset="0"/>
              </a:rPr>
            </a:br>
            <a:r>
              <a:rPr lang="en-US" sz="2200">
                <a:latin typeface="Tahoma" charset="0"/>
              </a:rPr>
              <a:t>relative to </a:t>
            </a:r>
            <a:r>
              <a:rPr lang="en-US" sz="2200" b="1">
                <a:latin typeface="Tahoma" charset="0"/>
              </a:rPr>
              <a:t>bufferless</a:t>
            </a:r>
            <a:r>
              <a:rPr lang="en-US" sz="2200">
                <a:latin typeface="Tahoma" charset="0"/>
              </a:rPr>
              <a:t> routers </a:t>
            </a:r>
            <a:r>
              <a:rPr lang="en-US" sz="2200">
                <a:latin typeface="Tahoma" charset="0"/>
                <a:sym typeface="Wingdings" charset="0"/>
              </a:rPr>
              <a:t> closes half of perf. gap</a:t>
            </a:r>
            <a:endParaRPr lang="en-US" sz="2200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 sz="2200">
              <a:latin typeface="Tahoma" charset="0"/>
            </a:endParaRPr>
          </a:p>
          <a:p>
            <a:pPr>
              <a:lnSpc>
                <a:spcPct val="90000"/>
              </a:lnSpc>
            </a:pPr>
            <a:r>
              <a:rPr lang="en-US" sz="2200">
                <a:latin typeface="Tahoma" charset="0"/>
              </a:rPr>
              <a:t>MinBD has the </a:t>
            </a:r>
            <a:r>
              <a:rPr lang="en-US" sz="2200" b="1">
                <a:latin typeface="Tahoma" charset="0"/>
              </a:rPr>
              <a:t>best energy efficiency </a:t>
            </a:r>
            <a:r>
              <a:rPr lang="en-US" sz="2200">
                <a:latin typeface="Tahoma" charset="0"/>
              </a:rPr>
              <a:t>of all evaluated designs with </a:t>
            </a:r>
            <a:r>
              <a:rPr lang="en-US" sz="2200" b="1">
                <a:latin typeface="Tahoma" charset="0"/>
              </a:rPr>
              <a:t>competitive performance</a:t>
            </a:r>
            <a:endParaRPr lang="en-US" sz="2200">
              <a:latin typeface="Tahoma" charset="0"/>
            </a:endParaRPr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A8B80C-D456-ED48-8E71-43DCB8DD69B7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159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210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for GPUs and SIMD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GPUs and SIMD processing</a:t>
            </a:r>
          </a:p>
          <a:p>
            <a:pPr lvl="1"/>
            <a:r>
              <a:rPr lang="en-US" sz="1900" dirty="0"/>
              <a:t>Vector/array processing basics: </a:t>
            </a:r>
            <a:r>
              <a:rPr lang="en-US" sz="1900" dirty="0">
                <a:hlinkClick r:id="rId2"/>
              </a:rPr>
              <a:t>http://www.youtube.com/watch?v=f-XL4BNRoBA&amp;list=PL5PHm2jkkXmidJOd59REog9jDnPDTG6IJ&amp;index=15</a:t>
            </a:r>
            <a:r>
              <a:rPr lang="en-US" sz="1900" dirty="0"/>
              <a:t> </a:t>
            </a:r>
          </a:p>
          <a:p>
            <a:pPr lvl="1"/>
            <a:r>
              <a:rPr lang="en-US" sz="1900" dirty="0"/>
              <a:t>GPUs versus other execution models: </a:t>
            </a:r>
            <a:r>
              <a:rPr lang="en-US" sz="1900" dirty="0">
                <a:hlinkClick r:id="rId3"/>
              </a:rPr>
              <a:t>http://www.youtube.com/watch?v=dl5TZ4-oao0&amp;list=PL5PHm2jkkXmidJOd59REog9jDnPDTG6IJ&amp;index=19</a:t>
            </a:r>
            <a:endParaRPr lang="en-US" sz="1900" dirty="0"/>
          </a:p>
          <a:p>
            <a:pPr lvl="1"/>
            <a:r>
              <a:rPr lang="en-US" sz="1900" dirty="0" smtClean="0"/>
              <a:t>GPUs </a:t>
            </a:r>
            <a:r>
              <a:rPr lang="en-US" sz="1900" dirty="0"/>
              <a:t>in more detail: </a:t>
            </a:r>
            <a:r>
              <a:rPr lang="en-US" sz="1900" dirty="0">
                <a:hlinkClick r:id="rId4"/>
              </a:rPr>
              <a:t>http://www.youtube.com/watch?v=vr5hbSkb1Eg&amp;list=PL5PHm2jkkXmidJOd59REog9jDnPDTG6IJ&amp;index=20</a:t>
            </a:r>
            <a:r>
              <a:rPr lang="en-US" sz="1900" dirty="0"/>
              <a:t>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2F4A62-A2AB-6B48-93FA-0E4BEF2642C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2731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Studies of congestion and congestion control in on-chip vs. internet-like networks</a:t>
            </a:r>
          </a:p>
          <a:p>
            <a:endParaRPr lang="en-US" sz="2000" dirty="0" smtClean="0"/>
          </a:p>
          <a:p>
            <a:r>
              <a:rPr lang="en-US" sz="2000" dirty="0" smtClean="0"/>
              <a:t>George </a:t>
            </a:r>
            <a:r>
              <a:rPr lang="en-US" sz="2000" dirty="0" err="1" smtClean="0"/>
              <a:t>Nychis</a:t>
            </a:r>
            <a:r>
              <a:rPr lang="en-US" sz="2000" dirty="0" smtClean="0"/>
              <a:t>, Chris Fallin, Thomas Moscibroda, </a:t>
            </a:r>
            <a:r>
              <a:rPr lang="en-US" sz="2000" u="sng" dirty="0" smtClean="0"/>
              <a:t>Onur Mutlu</a:t>
            </a:r>
            <a:r>
              <a:rPr lang="en-US" sz="2000" dirty="0" smtClean="0"/>
              <a:t>, and </a:t>
            </a:r>
            <a:r>
              <a:rPr lang="en-US" sz="2000" dirty="0" err="1" smtClean="0"/>
              <a:t>Srinivasan</a:t>
            </a:r>
            <a:r>
              <a:rPr lang="en-US" sz="2000" dirty="0" smtClean="0"/>
              <a:t> </a:t>
            </a:r>
            <a:r>
              <a:rPr lang="en-US" sz="2000" dirty="0" err="1" smtClean="0"/>
              <a:t>Seshan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b="1" dirty="0" smtClean="0">
                <a:hlinkClick r:id="rId2"/>
              </a:rPr>
              <a:t>"On-Chip Networks from a Networking Perspective: Congestion and Scalability in Many-core Interconnects"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smtClean="0"/>
              <a:t>Proceedings of the </a:t>
            </a:r>
            <a:r>
              <a:rPr lang="en-US" sz="2000" i="1" dirty="0" smtClean="0">
                <a:hlinkClick r:id="rId3"/>
              </a:rPr>
              <a:t>2012 ACM SIGCOMM Conference</a:t>
            </a:r>
            <a:r>
              <a:rPr lang="en-US" sz="2000" i="1" dirty="0" smtClean="0"/>
              <a:t> (</a:t>
            </a:r>
            <a:r>
              <a:rPr lang="en-US" sz="2000" b="1" i="1" dirty="0" smtClean="0"/>
              <a:t>SIGCOMM</a:t>
            </a:r>
            <a:r>
              <a:rPr lang="en-US" sz="2000" i="1" dirty="0" smtClean="0"/>
              <a:t>)</a:t>
            </a:r>
            <a:r>
              <a:rPr lang="en-US" sz="2000" dirty="0" smtClean="0"/>
              <a:t>, Helsinki, Finland, August 2012. </a:t>
            </a:r>
            <a:r>
              <a:rPr lang="en-US" sz="2000" dirty="0" smtClean="0">
                <a:hlinkClick r:id="rId4"/>
              </a:rPr>
              <a:t>Slides (pptx)</a:t>
            </a:r>
            <a:r>
              <a:rPr lang="en-US" sz="2000" dirty="0" smtClean="0"/>
              <a:t> </a:t>
            </a:r>
          </a:p>
          <a:p>
            <a:endParaRPr lang="en-US" sz="2000" dirty="0"/>
          </a:p>
          <a:p>
            <a:r>
              <a:rPr lang="en-US" sz="2000" dirty="0" smtClean="0"/>
              <a:t>George </a:t>
            </a:r>
            <a:r>
              <a:rPr lang="en-US" sz="2000" dirty="0" err="1" smtClean="0"/>
              <a:t>Nychis</a:t>
            </a:r>
            <a:r>
              <a:rPr lang="en-US" sz="2000" dirty="0" smtClean="0"/>
              <a:t>, Chris Fallin, Thomas Moscibroda, and </a:t>
            </a:r>
            <a:r>
              <a:rPr lang="en-US" sz="2000" u="sng" dirty="0" smtClean="0"/>
              <a:t>Onur Mutlu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b="1" dirty="0" smtClean="0">
                <a:hlinkClick r:id="rId5"/>
              </a:rPr>
              <a:t>"Next Generation On-Chip Networks: What Kind of Congestion Control Do We Need?"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i="1" dirty="0" smtClean="0"/>
              <a:t>Proceedings of the </a:t>
            </a:r>
            <a:r>
              <a:rPr lang="en-US" sz="2000" i="1" dirty="0" smtClean="0">
                <a:hlinkClick r:id="rId6"/>
              </a:rPr>
              <a:t>9th ACM Workshop on Hot Topics in Networks</a:t>
            </a:r>
            <a:r>
              <a:rPr lang="en-US" sz="2000" i="1" dirty="0" smtClean="0"/>
              <a:t> (</a:t>
            </a:r>
            <a:r>
              <a:rPr lang="en-US" sz="2000" b="1" i="1" dirty="0" smtClean="0"/>
              <a:t>HOTNETS</a:t>
            </a:r>
            <a:r>
              <a:rPr lang="en-US" sz="2000" i="1" dirty="0" smtClean="0"/>
              <a:t>)</a:t>
            </a:r>
            <a:r>
              <a:rPr lang="en-US" sz="2000" dirty="0" smtClean="0"/>
              <a:t>, Monterey, CA, October 2010. </a:t>
            </a:r>
            <a:r>
              <a:rPr lang="en-US" sz="2000" dirty="0" smtClean="0">
                <a:hlinkClick r:id="rId7"/>
              </a:rPr>
              <a:t>Slides (ppt)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8"/>
              </a:rPr>
              <a:t>(key)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5746E8-4EAE-2744-A615-D35555628E7E}" type="slidenum">
              <a:rPr lang="en-US" smtClean="0"/>
              <a:pPr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6914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3813" y="152400"/>
            <a:ext cx="9144000" cy="3352800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5000" b="1" dirty="0" smtClean="0">
                <a:latin typeface="Calibri" pitchFamily="34" charset="0"/>
                <a:cs typeface="Calibri" pitchFamily="34" charset="0"/>
              </a:rPr>
              <a:t>HAT: Heterogeneous Adaptive Throttling for On-Chip Networks</a:t>
            </a:r>
            <a:endParaRPr lang="en-US" sz="5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429001"/>
            <a:ext cx="8534400" cy="2819399"/>
          </a:xfrm>
        </p:spPr>
        <p:txBody>
          <a:bodyPr>
            <a:noAutofit/>
          </a:bodyPr>
          <a:lstStyle/>
          <a:p>
            <a:r>
              <a:rPr lang="en-US" sz="2000" dirty="0"/>
              <a:t>Kevin Chang, </a:t>
            </a:r>
            <a:r>
              <a:rPr lang="en-US" sz="2000" dirty="0" err="1"/>
              <a:t>Rachata</a:t>
            </a:r>
            <a:r>
              <a:rPr lang="en-US" sz="2000" dirty="0"/>
              <a:t> </a:t>
            </a:r>
            <a:r>
              <a:rPr lang="en-US" sz="2000" dirty="0" err="1"/>
              <a:t>Ausavarungnirun</a:t>
            </a:r>
            <a:r>
              <a:rPr lang="en-US" sz="2000" dirty="0"/>
              <a:t>, Chris Fallin, and </a:t>
            </a:r>
            <a:r>
              <a:rPr lang="en-US" sz="2000" u="sng" dirty="0"/>
              <a:t>Onur Mutlu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b="1" dirty="0">
                <a:hlinkClick r:id="rId3"/>
              </a:rPr>
              <a:t>"HAT: Heterogeneous Adaptive Throttling for On-Chip Networks"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dirty="0"/>
              <a:t>Proceedings of the </a:t>
            </a:r>
            <a:r>
              <a:rPr lang="en-US" sz="2000" i="1" dirty="0">
                <a:hlinkClick r:id="rId4"/>
              </a:rPr>
              <a:t>24th International Symposium on Computer Architecture and High Performance Computing</a:t>
            </a:r>
            <a:r>
              <a:rPr lang="en-US" sz="2000" i="1" dirty="0"/>
              <a:t> (</a:t>
            </a:r>
            <a:r>
              <a:rPr lang="en-US" sz="2000" b="1" i="1" dirty="0"/>
              <a:t>SBAC-PAD</a:t>
            </a:r>
            <a:r>
              <a:rPr lang="en-US" sz="2000" i="1" dirty="0"/>
              <a:t>)</a:t>
            </a:r>
            <a:r>
              <a:rPr lang="en-US" sz="2000" dirty="0"/>
              <a:t>, New York, NY, October 2012. </a:t>
            </a:r>
            <a:r>
              <a:rPr lang="en-US" sz="2000" dirty="0">
                <a:hlinkClick r:id="rId5"/>
              </a:rPr>
              <a:t>Slides (pptx)</a:t>
            </a:r>
            <a:r>
              <a:rPr lang="en-US" sz="2000" dirty="0"/>
              <a:t> </a:t>
            </a:r>
            <a:r>
              <a:rPr lang="en-US" sz="2000" dirty="0">
                <a:hlinkClick r:id="rId6"/>
              </a:rPr>
              <a:t>(pdf)</a:t>
            </a:r>
            <a:r>
              <a:rPr lang="en-US" sz="2000" dirty="0"/>
              <a:t>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1" y="5469511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endParaRPr lang="en-US" sz="2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1" y="5753190"/>
            <a:ext cx="2501587" cy="723810"/>
          </a:xfrm>
          <a:prstGeom prst="rect">
            <a:avLst/>
          </a:prstGeom>
        </p:spPr>
      </p:pic>
      <p:pic>
        <p:nvPicPr>
          <p:cNvPr id="7" name="Picture 6" descr="CMU_logo_horiz_r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5943601"/>
            <a:ext cx="5638800" cy="5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774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972"/>
    </mc:Choice>
    <mc:Fallback>
      <p:transition spd="slow" advTm="2972"/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b="1" u="sng" dirty="0" smtClean="0">
                <a:solidFill>
                  <a:srgbClr val="FF0000"/>
                </a:solidFill>
              </a:rPr>
              <a:t>Problem</a:t>
            </a:r>
            <a:r>
              <a:rPr lang="en-US" sz="2600" b="1" dirty="0" smtClean="0">
                <a:solidFill>
                  <a:srgbClr val="FF0000"/>
                </a:solidFill>
              </a:rPr>
              <a:t>: </a:t>
            </a:r>
            <a:r>
              <a:rPr lang="en-US" sz="2600" dirty="0" smtClean="0">
                <a:solidFill>
                  <a:srgbClr val="FF0000"/>
                </a:solidFill>
              </a:rPr>
              <a:t>Packets contend in on-chip networks (</a:t>
            </a:r>
            <a:r>
              <a:rPr lang="en-US" sz="2600" dirty="0" err="1" smtClean="0">
                <a:solidFill>
                  <a:srgbClr val="FF0000"/>
                </a:solidFill>
              </a:rPr>
              <a:t>NoCs</a:t>
            </a:r>
            <a:r>
              <a:rPr lang="en-US" sz="2600" dirty="0" smtClean="0">
                <a:solidFill>
                  <a:srgbClr val="FF0000"/>
                </a:solidFill>
              </a:rPr>
              <a:t>), causing congestion, thus reducing performance</a:t>
            </a:r>
          </a:p>
          <a:p>
            <a:r>
              <a:rPr lang="en-US" sz="2600" b="1" u="sng" dirty="0" smtClean="0"/>
              <a:t>Observations</a:t>
            </a:r>
            <a:r>
              <a:rPr lang="en-US" sz="2600" b="1" dirty="0" smtClean="0"/>
              <a:t>: </a:t>
            </a:r>
          </a:p>
          <a:p>
            <a:pPr>
              <a:buNone/>
            </a:pPr>
            <a:r>
              <a:rPr lang="en-US" sz="2600" dirty="0" smtClean="0"/>
              <a:t>	1) Some applications are more sensitive to network latency than others</a:t>
            </a:r>
            <a:br>
              <a:rPr lang="en-US" sz="2600" dirty="0" smtClean="0"/>
            </a:br>
            <a:r>
              <a:rPr lang="en-US" sz="2600" dirty="0" smtClean="0"/>
              <a:t>2) Applications must be throttled differently to achieve peak performance</a:t>
            </a:r>
          </a:p>
          <a:p>
            <a:r>
              <a:rPr lang="en-US" sz="2600" b="1" u="sng" dirty="0" smtClean="0">
                <a:solidFill>
                  <a:srgbClr val="2A55D6"/>
                </a:solidFill>
              </a:rPr>
              <a:t>Key Idea</a:t>
            </a:r>
            <a:r>
              <a:rPr lang="en-US" sz="2600" b="1" dirty="0" smtClean="0">
                <a:solidFill>
                  <a:srgbClr val="2A55D6"/>
                </a:solidFill>
              </a:rPr>
              <a:t>: Heterogeneous Adaptive Throttling (HAT)</a:t>
            </a:r>
            <a:r>
              <a:rPr lang="en-US" sz="2600" dirty="0" smtClean="0">
                <a:solidFill>
                  <a:srgbClr val="2A55D6"/>
                </a:solidFill>
              </a:rPr>
              <a:t/>
            </a:r>
            <a:br>
              <a:rPr lang="en-US" sz="2600" dirty="0" smtClean="0">
                <a:solidFill>
                  <a:srgbClr val="2A55D6"/>
                </a:solidFill>
              </a:rPr>
            </a:br>
            <a:r>
              <a:rPr lang="en-US" sz="2600" dirty="0" smtClean="0">
                <a:solidFill>
                  <a:srgbClr val="2A55D6"/>
                </a:solidFill>
              </a:rPr>
              <a:t>1) Application-aware source throttling </a:t>
            </a:r>
            <a:br>
              <a:rPr lang="en-US" sz="2600" dirty="0" smtClean="0">
                <a:solidFill>
                  <a:srgbClr val="2A55D6"/>
                </a:solidFill>
              </a:rPr>
            </a:br>
            <a:r>
              <a:rPr lang="en-US" sz="2600" dirty="0" smtClean="0">
                <a:solidFill>
                  <a:srgbClr val="2A55D6"/>
                </a:solidFill>
              </a:rPr>
              <a:t>2) Network-load-aware throttling rate adjustment</a:t>
            </a:r>
          </a:p>
          <a:p>
            <a:r>
              <a:rPr lang="en-US" sz="2600" b="1" u="sng" dirty="0" smtClean="0"/>
              <a:t>Result</a:t>
            </a:r>
            <a:r>
              <a:rPr lang="en-US" sz="2600" b="1" dirty="0" smtClean="0"/>
              <a:t>:</a:t>
            </a:r>
            <a:r>
              <a:rPr lang="en-US" sz="2600" dirty="0" smtClean="0"/>
              <a:t> Improves performance and energy efficiency over state-of-the-art source throttling policies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162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84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09900"/>
                </a:solidFill>
              </a:rPr>
              <a:t>Background and Motivation</a:t>
            </a:r>
          </a:p>
          <a:p>
            <a:r>
              <a:rPr lang="en-US" sz="4200" dirty="0" smtClean="0">
                <a:solidFill>
                  <a:schemeClr val="bg1">
                    <a:lumMod val="85000"/>
                  </a:schemeClr>
                </a:solidFill>
              </a:rPr>
              <a:t>Mechanism</a:t>
            </a:r>
          </a:p>
          <a:p>
            <a:r>
              <a:rPr lang="en-US" sz="4200" dirty="0" smtClean="0">
                <a:solidFill>
                  <a:schemeClr val="bg1">
                    <a:lumMod val="85000"/>
                  </a:schemeClr>
                </a:solidFill>
              </a:rPr>
              <a:t>Prior Works</a:t>
            </a:r>
          </a:p>
          <a:p>
            <a:r>
              <a:rPr lang="en-US" sz="4200" dirty="0" smtClean="0">
                <a:solidFill>
                  <a:schemeClr val="bg1">
                    <a:lumMod val="85000"/>
                  </a:schemeClr>
                </a:solidFill>
              </a:rPr>
              <a:t>Results</a:t>
            </a:r>
            <a:endParaRPr lang="en-US" sz="4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163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5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On-Chip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164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29" name="Table 128"/>
          <p:cNvGraphicFramePr>
            <a:graphicFrameLocks noGrp="1"/>
          </p:cNvGraphicFramePr>
          <p:nvPr/>
        </p:nvGraphicFramePr>
        <p:xfrm>
          <a:off x="990600" y="2482850"/>
          <a:ext cx="2019302" cy="1665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9651"/>
                <a:gridCol w="1009651"/>
              </a:tblGrid>
              <a:tr h="8329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9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78" name="Group 150"/>
          <p:cNvGrpSpPr>
            <a:grpSpLocks/>
          </p:cNvGrpSpPr>
          <p:nvPr/>
        </p:nvGrpSpPr>
        <p:grpSpPr bwMode="auto">
          <a:xfrm>
            <a:off x="1371600" y="3549650"/>
            <a:ext cx="838200" cy="717550"/>
            <a:chOff x="5715000" y="2286000"/>
            <a:chExt cx="838200" cy="717187"/>
          </a:xfrm>
        </p:grpSpPr>
        <p:sp>
          <p:nvSpPr>
            <p:cNvPr id="179" name="Oval 178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</a:rPr>
                <a:t>R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181" name="Straight Connector 180"/>
            <p:cNvCxnSpPr>
              <a:endCxn id="179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2" name="Group 150"/>
          <p:cNvGrpSpPr>
            <a:grpSpLocks/>
          </p:cNvGrpSpPr>
          <p:nvPr/>
        </p:nvGrpSpPr>
        <p:grpSpPr bwMode="auto">
          <a:xfrm>
            <a:off x="2362200" y="3549650"/>
            <a:ext cx="838200" cy="717550"/>
            <a:chOff x="5715000" y="2286000"/>
            <a:chExt cx="838200" cy="717187"/>
          </a:xfrm>
        </p:grpSpPr>
        <p:sp>
          <p:nvSpPr>
            <p:cNvPr id="273" name="Oval 272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</a:rPr>
                <a:t>R</a:t>
              </a: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75" name="Straight Connector 274"/>
            <p:cNvCxnSpPr>
              <a:endCxn id="273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150"/>
          <p:cNvGrpSpPr>
            <a:grpSpLocks/>
          </p:cNvGrpSpPr>
          <p:nvPr/>
        </p:nvGrpSpPr>
        <p:grpSpPr bwMode="auto">
          <a:xfrm>
            <a:off x="381000" y="3549650"/>
            <a:ext cx="838200" cy="717550"/>
            <a:chOff x="5715000" y="2286000"/>
            <a:chExt cx="838200" cy="717187"/>
          </a:xfrm>
        </p:grpSpPr>
        <p:sp>
          <p:nvSpPr>
            <p:cNvPr id="277" name="Oval 276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</a:rPr>
                <a:t>R</a:t>
              </a: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79" name="Straight Connector 278"/>
            <p:cNvCxnSpPr>
              <a:endCxn id="277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150"/>
          <p:cNvGrpSpPr>
            <a:grpSpLocks/>
          </p:cNvGrpSpPr>
          <p:nvPr/>
        </p:nvGrpSpPr>
        <p:grpSpPr bwMode="auto">
          <a:xfrm>
            <a:off x="1371600" y="2711450"/>
            <a:ext cx="838200" cy="717550"/>
            <a:chOff x="5715000" y="2286000"/>
            <a:chExt cx="838200" cy="717187"/>
          </a:xfrm>
        </p:grpSpPr>
        <p:sp>
          <p:nvSpPr>
            <p:cNvPr id="281" name="Oval 280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</a:rPr>
                <a:t>R</a:t>
              </a: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83" name="Straight Connector 282"/>
            <p:cNvCxnSpPr>
              <a:endCxn id="281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150"/>
          <p:cNvGrpSpPr>
            <a:grpSpLocks/>
          </p:cNvGrpSpPr>
          <p:nvPr/>
        </p:nvGrpSpPr>
        <p:grpSpPr bwMode="auto">
          <a:xfrm>
            <a:off x="2362200" y="2711450"/>
            <a:ext cx="838200" cy="717550"/>
            <a:chOff x="5715000" y="2286000"/>
            <a:chExt cx="838200" cy="717187"/>
          </a:xfrm>
        </p:grpSpPr>
        <p:sp>
          <p:nvSpPr>
            <p:cNvPr id="285" name="Oval 284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</a:rPr>
                <a:t>R</a:t>
              </a: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87" name="Straight Connector 286"/>
            <p:cNvCxnSpPr>
              <a:endCxn id="285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150"/>
          <p:cNvGrpSpPr>
            <a:grpSpLocks/>
          </p:cNvGrpSpPr>
          <p:nvPr/>
        </p:nvGrpSpPr>
        <p:grpSpPr bwMode="auto">
          <a:xfrm>
            <a:off x="381000" y="2711450"/>
            <a:ext cx="838200" cy="717550"/>
            <a:chOff x="5715000" y="2286000"/>
            <a:chExt cx="838200" cy="717187"/>
          </a:xfrm>
        </p:grpSpPr>
        <p:sp>
          <p:nvSpPr>
            <p:cNvPr id="289" name="Oval 288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</a:rPr>
                <a:t>R</a:t>
              </a:r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91" name="Straight Connector 290"/>
            <p:cNvCxnSpPr>
              <a:endCxn id="289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oup 150"/>
          <p:cNvGrpSpPr>
            <a:grpSpLocks/>
          </p:cNvGrpSpPr>
          <p:nvPr/>
        </p:nvGrpSpPr>
        <p:grpSpPr bwMode="auto">
          <a:xfrm>
            <a:off x="1371600" y="1873250"/>
            <a:ext cx="838200" cy="717550"/>
            <a:chOff x="5715000" y="2286000"/>
            <a:chExt cx="838200" cy="717187"/>
          </a:xfrm>
        </p:grpSpPr>
        <p:sp>
          <p:nvSpPr>
            <p:cNvPr id="293" name="Oval 292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</a:rPr>
                <a:t>R</a:t>
              </a:r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95" name="Straight Connector 294"/>
            <p:cNvCxnSpPr>
              <a:endCxn id="293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150"/>
          <p:cNvGrpSpPr>
            <a:grpSpLocks/>
          </p:cNvGrpSpPr>
          <p:nvPr/>
        </p:nvGrpSpPr>
        <p:grpSpPr bwMode="auto">
          <a:xfrm>
            <a:off x="2362200" y="1873250"/>
            <a:ext cx="838200" cy="717550"/>
            <a:chOff x="5715000" y="2286000"/>
            <a:chExt cx="838200" cy="717187"/>
          </a:xfrm>
        </p:grpSpPr>
        <p:sp>
          <p:nvSpPr>
            <p:cNvPr id="297" name="Oval 296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</a:rPr>
                <a:t>R</a:t>
              </a:r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99" name="Straight Connector 298"/>
            <p:cNvCxnSpPr>
              <a:endCxn id="297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Group 150"/>
          <p:cNvGrpSpPr>
            <a:grpSpLocks/>
          </p:cNvGrpSpPr>
          <p:nvPr/>
        </p:nvGrpSpPr>
        <p:grpSpPr bwMode="auto">
          <a:xfrm>
            <a:off x="381000" y="1873250"/>
            <a:ext cx="838200" cy="717550"/>
            <a:chOff x="5715000" y="2286000"/>
            <a:chExt cx="838200" cy="717187"/>
          </a:xfrm>
        </p:grpSpPr>
        <p:sp>
          <p:nvSpPr>
            <p:cNvPr id="301" name="Oval 300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</a:rPr>
                <a:t>R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303" name="Straight Connector 302"/>
            <p:cNvCxnSpPr>
              <a:endCxn id="301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381002" y="5029200"/>
            <a:ext cx="4258599" cy="1103531"/>
            <a:chOff x="228600" y="4800600"/>
            <a:chExt cx="4258599" cy="1103531"/>
          </a:xfrm>
        </p:grpSpPr>
        <p:sp>
          <p:nvSpPr>
            <p:cNvPr id="243" name="Oval 242"/>
            <p:cNvSpPr/>
            <p:nvPr/>
          </p:nvSpPr>
          <p:spPr>
            <a:xfrm>
              <a:off x="228600" y="4876800"/>
              <a:ext cx="385763" cy="3365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</a:rPr>
                <a:t>R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762000" y="4800600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Router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762000" y="5257800"/>
              <a:ext cx="37251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Processing Element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(Cores, L2 Banks, Memory Controllers, etc)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228600" y="5410200"/>
              <a:ext cx="457200" cy="381000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</p:grpSp>
      <p:sp>
        <p:nvSpPr>
          <p:cNvPr id="308" name="Content Placeholder 2"/>
          <p:cNvSpPr>
            <a:spLocks noGrp="1"/>
          </p:cNvSpPr>
          <p:nvPr>
            <p:ph idx="1"/>
          </p:nvPr>
        </p:nvSpPr>
        <p:spPr>
          <a:xfrm>
            <a:off x="3276600" y="1371600"/>
            <a:ext cx="5715000" cy="4038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Connect </a:t>
            </a:r>
            <a:r>
              <a:rPr lang="en-US" sz="2400" b="1" dirty="0" smtClean="0"/>
              <a:t>cores, caches, memory controllers, etc</a:t>
            </a:r>
          </a:p>
          <a:p>
            <a:r>
              <a:rPr lang="en-US" sz="2400" b="1" dirty="0" smtClean="0"/>
              <a:t>Packet switched</a:t>
            </a:r>
          </a:p>
          <a:p>
            <a:r>
              <a:rPr lang="en-US" sz="2400" b="1" dirty="0" smtClean="0"/>
              <a:t>2D mesh: </a:t>
            </a:r>
            <a:r>
              <a:rPr lang="en-US" sz="2400" dirty="0" smtClean="0"/>
              <a:t>Most commonly used topology</a:t>
            </a:r>
          </a:p>
          <a:p>
            <a:r>
              <a:rPr lang="en-US" sz="2400" dirty="0" smtClean="0"/>
              <a:t>Primarily serve </a:t>
            </a:r>
            <a:r>
              <a:rPr lang="en-US" sz="2400" b="1" dirty="0" smtClean="0"/>
              <a:t>cache misses </a:t>
            </a:r>
            <a:r>
              <a:rPr lang="en-US" sz="2400" dirty="0" smtClean="0"/>
              <a:t>and</a:t>
            </a:r>
            <a:r>
              <a:rPr lang="en-US" sz="2400" b="1" dirty="0" smtClean="0"/>
              <a:t> memory requests</a:t>
            </a:r>
          </a:p>
          <a:p>
            <a:r>
              <a:rPr lang="en-US" sz="2400" b="1" dirty="0" smtClean="0"/>
              <a:t>Router designs</a:t>
            </a:r>
          </a:p>
          <a:p>
            <a:pPr lvl="1"/>
            <a:r>
              <a:rPr lang="en-US" sz="2200" dirty="0" smtClean="0"/>
              <a:t>Buffered: </a:t>
            </a:r>
            <a:r>
              <a:rPr lang="en-US" sz="2200" b="1" dirty="0" smtClean="0"/>
              <a:t>Input buffers</a:t>
            </a:r>
            <a:r>
              <a:rPr lang="en-US" sz="2200" dirty="0" smtClean="0"/>
              <a:t> to hold contending packets</a:t>
            </a:r>
          </a:p>
          <a:p>
            <a:pPr lvl="1"/>
            <a:r>
              <a:rPr lang="en-US" sz="2200" dirty="0" err="1" smtClean="0"/>
              <a:t>Bufferless</a:t>
            </a:r>
            <a:r>
              <a:rPr lang="en-US" sz="2200" dirty="0" smtClean="0"/>
              <a:t>: </a:t>
            </a:r>
            <a:r>
              <a:rPr lang="en-US" sz="2200" b="1" dirty="0" smtClean="0"/>
              <a:t>Misroute (deflect)</a:t>
            </a:r>
            <a:br>
              <a:rPr lang="en-US" sz="2200" b="1" dirty="0" smtClean="0"/>
            </a:br>
            <a:r>
              <a:rPr lang="en-US" sz="2200" dirty="0" smtClean="0"/>
              <a:t>contending packets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70875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Network Congestion Reduces Performance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165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29" name="Table 128"/>
          <p:cNvGraphicFramePr>
            <a:graphicFrameLocks noGrp="1"/>
          </p:cNvGraphicFramePr>
          <p:nvPr/>
        </p:nvGraphicFramePr>
        <p:xfrm>
          <a:off x="1447800" y="2438400"/>
          <a:ext cx="2743200" cy="2362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371600"/>
              </a:tblGrid>
              <a:tr h="11811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11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800600" y="3705761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Network congestion:</a:t>
            </a:r>
            <a:endParaRPr lang="en-US" sz="28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</a:t>
            </a:r>
            <a:r>
              <a:rPr lang="en-US" sz="2600" dirty="0" err="1" smtClean="0">
                <a:solidFill>
                  <a:srgbClr val="FF0000"/>
                </a:solidFill>
                <a:latin typeface="Calibri"/>
              </a:rPr>
              <a:t>Network</a:t>
            </a:r>
            <a:r>
              <a:rPr lang="en-US" sz="2600" dirty="0" smtClean="0">
                <a:solidFill>
                  <a:srgbClr val="FF0000"/>
                </a:solidFill>
                <a:latin typeface="Calibri"/>
              </a:rPr>
              <a:t> throughput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</a:t>
            </a:r>
            <a:r>
              <a:rPr lang="en-US" sz="2600" dirty="0" err="1" smtClean="0">
                <a:solidFill>
                  <a:srgbClr val="FF0000"/>
                </a:solidFill>
                <a:latin typeface="Calibri"/>
              </a:rPr>
              <a:t>Application</a:t>
            </a:r>
            <a:r>
              <a:rPr lang="en-US" sz="2600" dirty="0" smtClean="0">
                <a:solidFill>
                  <a:srgbClr val="FF0000"/>
                </a:solidFill>
                <a:latin typeface="Calibri"/>
              </a:rPr>
              <a:t> performance</a:t>
            </a:r>
            <a:endParaRPr lang="en-US" sz="2600" dirty="0" smtClea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150"/>
          <p:cNvGrpSpPr>
            <a:grpSpLocks/>
          </p:cNvGrpSpPr>
          <p:nvPr/>
        </p:nvGrpSpPr>
        <p:grpSpPr bwMode="auto">
          <a:xfrm>
            <a:off x="1925595" y="4024250"/>
            <a:ext cx="1178011" cy="1004951"/>
            <a:chOff x="5715000" y="2286000"/>
            <a:chExt cx="838200" cy="717187"/>
          </a:xfrm>
        </p:grpSpPr>
        <p:sp>
          <p:nvSpPr>
            <p:cNvPr id="179" name="Oval 178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</a:rPr>
                <a:t>R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181" name="Straight Connector 180"/>
            <p:cNvCxnSpPr>
              <a:endCxn id="179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50"/>
          <p:cNvGrpSpPr>
            <a:grpSpLocks/>
          </p:cNvGrpSpPr>
          <p:nvPr/>
        </p:nvGrpSpPr>
        <p:grpSpPr bwMode="auto">
          <a:xfrm>
            <a:off x="3317789" y="4024250"/>
            <a:ext cx="1178011" cy="1004951"/>
            <a:chOff x="5715000" y="2286000"/>
            <a:chExt cx="838200" cy="717187"/>
          </a:xfrm>
        </p:grpSpPr>
        <p:sp>
          <p:nvSpPr>
            <p:cNvPr id="273" name="Oval 272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</a:rPr>
                <a:t>R</a:t>
              </a: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75" name="Straight Connector 274"/>
            <p:cNvCxnSpPr>
              <a:endCxn id="273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50"/>
          <p:cNvGrpSpPr>
            <a:grpSpLocks/>
          </p:cNvGrpSpPr>
          <p:nvPr/>
        </p:nvGrpSpPr>
        <p:grpSpPr bwMode="auto">
          <a:xfrm>
            <a:off x="533400" y="4024250"/>
            <a:ext cx="1178011" cy="1004951"/>
            <a:chOff x="5715000" y="2286000"/>
            <a:chExt cx="838200" cy="717187"/>
          </a:xfrm>
        </p:grpSpPr>
        <p:sp>
          <p:nvSpPr>
            <p:cNvPr id="277" name="Oval 276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</a:rPr>
                <a:t>R</a:t>
              </a: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79" name="Straight Connector 278"/>
            <p:cNvCxnSpPr>
              <a:endCxn id="277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50"/>
          <p:cNvGrpSpPr>
            <a:grpSpLocks/>
          </p:cNvGrpSpPr>
          <p:nvPr/>
        </p:nvGrpSpPr>
        <p:grpSpPr bwMode="auto">
          <a:xfrm>
            <a:off x="1925595" y="2850326"/>
            <a:ext cx="1178011" cy="1004951"/>
            <a:chOff x="5715000" y="2286000"/>
            <a:chExt cx="838200" cy="717187"/>
          </a:xfrm>
        </p:grpSpPr>
        <p:sp>
          <p:nvSpPr>
            <p:cNvPr id="281" name="Oval 280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</a:rPr>
                <a:t>R</a:t>
              </a: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83" name="Straight Connector 282"/>
            <p:cNvCxnSpPr>
              <a:endCxn id="281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50"/>
          <p:cNvGrpSpPr>
            <a:grpSpLocks/>
          </p:cNvGrpSpPr>
          <p:nvPr/>
        </p:nvGrpSpPr>
        <p:grpSpPr bwMode="auto">
          <a:xfrm>
            <a:off x="3317789" y="2850326"/>
            <a:ext cx="1178011" cy="1004951"/>
            <a:chOff x="5715000" y="2286000"/>
            <a:chExt cx="838200" cy="717187"/>
          </a:xfrm>
        </p:grpSpPr>
        <p:sp>
          <p:nvSpPr>
            <p:cNvPr id="285" name="Oval 284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</a:rPr>
                <a:t>R</a:t>
              </a: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87" name="Straight Connector 286"/>
            <p:cNvCxnSpPr>
              <a:endCxn id="285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50"/>
          <p:cNvGrpSpPr>
            <a:grpSpLocks/>
          </p:cNvGrpSpPr>
          <p:nvPr/>
        </p:nvGrpSpPr>
        <p:grpSpPr bwMode="auto">
          <a:xfrm>
            <a:off x="533400" y="2850326"/>
            <a:ext cx="1178011" cy="1004951"/>
            <a:chOff x="5715000" y="2286000"/>
            <a:chExt cx="838200" cy="717187"/>
          </a:xfrm>
        </p:grpSpPr>
        <p:sp>
          <p:nvSpPr>
            <p:cNvPr id="289" name="Oval 288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</a:rPr>
                <a:t>R</a:t>
              </a:r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91" name="Straight Connector 290"/>
            <p:cNvCxnSpPr>
              <a:endCxn id="289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50"/>
          <p:cNvGrpSpPr>
            <a:grpSpLocks/>
          </p:cNvGrpSpPr>
          <p:nvPr/>
        </p:nvGrpSpPr>
        <p:grpSpPr bwMode="auto">
          <a:xfrm>
            <a:off x="1925595" y="1676401"/>
            <a:ext cx="1178011" cy="1004951"/>
            <a:chOff x="5715000" y="2286000"/>
            <a:chExt cx="838200" cy="717187"/>
          </a:xfrm>
        </p:grpSpPr>
        <p:sp>
          <p:nvSpPr>
            <p:cNvPr id="293" name="Oval 292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</a:rPr>
                <a:t>R</a:t>
              </a:r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95" name="Straight Connector 294"/>
            <p:cNvCxnSpPr>
              <a:endCxn id="293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50"/>
          <p:cNvGrpSpPr>
            <a:grpSpLocks/>
          </p:cNvGrpSpPr>
          <p:nvPr/>
        </p:nvGrpSpPr>
        <p:grpSpPr bwMode="auto">
          <a:xfrm>
            <a:off x="3317789" y="1676401"/>
            <a:ext cx="1178011" cy="1004951"/>
            <a:chOff x="5715000" y="2286000"/>
            <a:chExt cx="838200" cy="717187"/>
          </a:xfrm>
        </p:grpSpPr>
        <p:sp>
          <p:nvSpPr>
            <p:cNvPr id="297" name="Oval 296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</a:rPr>
                <a:t>R</a:t>
              </a:r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99" name="Straight Connector 298"/>
            <p:cNvCxnSpPr>
              <a:endCxn id="297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50"/>
          <p:cNvGrpSpPr>
            <a:grpSpLocks/>
          </p:cNvGrpSpPr>
          <p:nvPr/>
        </p:nvGrpSpPr>
        <p:grpSpPr bwMode="auto">
          <a:xfrm>
            <a:off x="533400" y="1676401"/>
            <a:ext cx="1178011" cy="1004951"/>
            <a:chOff x="5715000" y="2286000"/>
            <a:chExt cx="838200" cy="717187"/>
          </a:xfrm>
        </p:grpSpPr>
        <p:sp>
          <p:nvSpPr>
            <p:cNvPr id="301" name="Oval 300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</a:rPr>
                <a:t>R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303" name="Straight Connector 302"/>
            <p:cNvCxnSpPr>
              <a:endCxn id="301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685800" y="3048001"/>
            <a:ext cx="430696" cy="26469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P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057400" y="2971801"/>
            <a:ext cx="430696" cy="264695"/>
          </a:xfrm>
          <a:prstGeom prst="rect">
            <a:avLst/>
          </a:prstGeom>
          <a:solidFill>
            <a:srgbClr val="E4FF34"/>
          </a:solidFill>
          <a:ln w="28575" cmpd="sng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P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505200" y="3048001"/>
            <a:ext cx="430696" cy="26469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P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057400" y="1905001"/>
            <a:ext cx="430696" cy="26469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P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057400" y="4191001"/>
            <a:ext cx="430696" cy="26469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P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 rot="21230970">
            <a:off x="1349900" y="2959031"/>
            <a:ext cx="2668849" cy="116070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Calibri"/>
              </a:rPr>
              <a:t>Congestion</a:t>
            </a:r>
            <a:endParaRPr lang="en-US" sz="40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465802" y="5333999"/>
            <a:ext cx="4258599" cy="990600"/>
            <a:chOff x="237201" y="5791200"/>
            <a:chExt cx="4258599" cy="990600"/>
          </a:xfrm>
        </p:grpSpPr>
        <p:grpSp>
          <p:nvGrpSpPr>
            <p:cNvPr id="48" name="Group 47"/>
            <p:cNvGrpSpPr/>
            <p:nvPr/>
          </p:nvGrpSpPr>
          <p:grpSpPr>
            <a:xfrm>
              <a:off x="237201" y="5791200"/>
              <a:ext cx="4258599" cy="990600"/>
              <a:chOff x="228600" y="4913531"/>
              <a:chExt cx="4258599" cy="990600"/>
            </a:xfrm>
          </p:grpSpPr>
          <p:sp>
            <p:nvSpPr>
              <p:cNvPr id="243" name="Oval 242"/>
              <p:cNvSpPr/>
              <p:nvPr/>
            </p:nvSpPr>
            <p:spPr>
              <a:xfrm>
                <a:off x="228600" y="4989731"/>
                <a:ext cx="385763" cy="33655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rgbClr val="FF99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ko-KR" sz="1600" b="1" dirty="0">
                    <a:solidFill>
                      <a:prstClr val="black"/>
                    </a:solidFill>
                    <a:latin typeface="FrutigerNextLT Regular" pitchFamily="18" charset="0"/>
                    <a:ea typeface="굴림" pitchFamily="50" charset="-127"/>
                  </a:rPr>
                  <a:t>R</a:t>
                </a:r>
              </a:p>
            </p:txBody>
          </p:sp>
          <p:sp>
            <p:nvSpPr>
              <p:cNvPr id="270" name="TextBox 269"/>
              <p:cNvSpPr txBox="1"/>
              <p:nvPr/>
            </p:nvSpPr>
            <p:spPr>
              <a:xfrm>
                <a:off x="762000" y="4913531"/>
                <a:ext cx="8899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Router</a:t>
                </a:r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1" name="TextBox 270"/>
              <p:cNvSpPr txBox="1"/>
              <p:nvPr/>
            </p:nvSpPr>
            <p:spPr>
              <a:xfrm>
                <a:off x="762000" y="5257800"/>
                <a:ext cx="37251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Processing Element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Calibri"/>
                  </a:rPr>
                  <a:t>(Cores, L2 Banks, Memory Controllers, etc)</a:t>
                </a:r>
                <a:endParaRPr lang="en-US" sz="16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 bwMode="auto">
              <a:xfrm>
                <a:off x="228600" y="5410200"/>
                <a:ext cx="457200" cy="381000"/>
              </a:xfrm>
              <a:prstGeom prst="rect">
                <a:avLst/>
              </a:prstGeom>
              <a:solidFill>
                <a:srgbClr val="6ACE5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PE</a:t>
                </a:r>
              </a:p>
            </p:txBody>
          </p:sp>
        </p:grpSp>
        <p:sp>
          <p:nvSpPr>
            <p:cNvPr id="73" name="Rectangle 72"/>
            <p:cNvSpPr/>
            <p:nvPr/>
          </p:nvSpPr>
          <p:spPr>
            <a:xfrm>
              <a:off x="2057400" y="5867400"/>
              <a:ext cx="430696" cy="264695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P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667000" y="5791202"/>
              <a:ext cx="8634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Packet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724400" y="1524000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Limited shared resources (buffers and links)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 Design constraints: power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 chip area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, and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timing</a:t>
            </a:r>
          </a:p>
        </p:txBody>
      </p:sp>
    </p:spTree>
    <p:extLst>
      <p:ext uri="{BB962C8B-B14F-4D97-AF65-F5344CB8AC3E}">
        <p14:creationId xmlns:p14="http://schemas.microsoft.com/office/powerpoint/2010/main" xmlns="" val="229994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0301 C 0.03681 0.01435 0.05556 0.02569 0.06372 0.05995 C 0.07188 0.09421 0.06684 0.18449 0.06736 0.20926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103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55556E-6 C 0.02795 0.02244 0.0559 0.04513 0.0434 0.0567 C 0.0309 0.06828 -0.02205 0.06851 -0.075 0.06897 " pathEditMode="relative" ptsTypes="aaA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C 0.01979 0.03612 0.03958 0.07223 0.05 0.06181 C 0.06041 0.05139 0.06163 -0.00578 0.06302 -0.06296 " pathEditMode="relative" ptsTypes="aaA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01412 C 0.01771 0.03379 0.02587 0.0537 0.05521 0.06296 C 0.08455 0.07245 0.13542 0.07152 0.18629 0.07083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C 0.01945 0.02616 0.03907 0.05255 0.03559 0.05533 C 0.03247 0.05834 0.00677 0.03681 -0.01857 0.01528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5" grpId="0" animBg="1"/>
      <p:bldP spid="55" grpId="1" animBg="1"/>
      <p:bldP spid="66" grpId="0" animBg="1"/>
      <p:bldP spid="66" grpId="1" animBg="1"/>
      <p:bldP spid="67" grpId="0" animBg="1"/>
      <p:bldP spid="67" grpId="1" animBg="1"/>
      <p:bldP spid="70" grpId="0" animBg="1"/>
      <p:bldP spid="70" grpId="1" animBg="1"/>
      <p:bldP spid="71" grpId="0" animBg="1"/>
      <p:bldP spid="71" grpId="1" animBg="1"/>
      <p:bldP spid="61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3E82F7"/>
                </a:solidFill>
              </a:rPr>
              <a:t>Improve performance in a highly congested </a:t>
            </a:r>
            <a:r>
              <a:rPr lang="en-US" sz="2800" b="1" dirty="0" err="1" smtClean="0">
                <a:solidFill>
                  <a:srgbClr val="3E82F7"/>
                </a:solidFill>
              </a:rPr>
              <a:t>NoC</a:t>
            </a:r>
            <a:endParaRPr lang="en-US" sz="2800" b="1" dirty="0" smtClean="0">
              <a:solidFill>
                <a:srgbClr val="3E82F7"/>
              </a:solidFill>
            </a:endParaRPr>
          </a:p>
          <a:p>
            <a:endParaRPr lang="en-US" sz="2800" dirty="0" smtClean="0"/>
          </a:p>
          <a:p>
            <a:r>
              <a:rPr lang="en-US" sz="2800" dirty="0" smtClean="0"/>
              <a:t>Reducing network load decreases network congestion, hence improves performance</a:t>
            </a:r>
          </a:p>
          <a:p>
            <a:endParaRPr lang="en-US" sz="2800" dirty="0" smtClean="0"/>
          </a:p>
          <a:p>
            <a:r>
              <a:rPr lang="en-US" sz="2800" b="1" u="sng" dirty="0" smtClean="0"/>
              <a:t>Approach:</a:t>
            </a:r>
            <a:r>
              <a:rPr lang="en-US" sz="2800" b="1" dirty="0" smtClean="0"/>
              <a:t> source throttling to reduce network load</a:t>
            </a:r>
          </a:p>
          <a:p>
            <a:pPr lvl="1"/>
            <a:r>
              <a:rPr lang="en-US" sz="2400" dirty="0" smtClean="0"/>
              <a:t>Temporarily delay new traffic injection</a:t>
            </a:r>
          </a:p>
          <a:p>
            <a:pPr lvl="1"/>
            <a:endParaRPr lang="en-US" sz="2400" dirty="0" smtClean="0">
              <a:solidFill>
                <a:srgbClr val="3E82F7"/>
              </a:solidFill>
            </a:endParaRPr>
          </a:p>
          <a:p>
            <a:r>
              <a:rPr lang="en-US" sz="2800" b="1" u="sng" dirty="0" smtClean="0">
                <a:solidFill>
                  <a:srgbClr val="FF0000"/>
                </a:solidFill>
              </a:rPr>
              <a:t>Naïve mechanism</a:t>
            </a:r>
            <a:r>
              <a:rPr lang="en-US" sz="2800" b="1" dirty="0" smtClean="0">
                <a:solidFill>
                  <a:srgbClr val="FF0000"/>
                </a:solidFill>
              </a:rPr>
              <a:t>: throttle every single node</a:t>
            </a:r>
          </a:p>
          <a:p>
            <a:pPr lvl="1"/>
            <a:endParaRPr lang="en-US" sz="2400" b="1" dirty="0" smtClean="0"/>
          </a:p>
          <a:p>
            <a:pPr lvl="1"/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166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5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/>
        </p:nvGraphicFramePr>
        <p:xfrm>
          <a:off x="457200" y="2819400"/>
          <a:ext cx="8534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Observation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167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05001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srgbClr val="2A55D6"/>
                </a:solidFill>
                <a:latin typeface="Calibri"/>
              </a:rPr>
              <a:t>gromacs</a:t>
            </a:r>
            <a:r>
              <a:rPr lang="en-US" sz="2400" dirty="0" smtClean="0">
                <a:solidFill>
                  <a:srgbClr val="2A55D6"/>
                </a:solidFill>
                <a:latin typeface="Calibri"/>
              </a:rPr>
              <a:t>: network-</a:t>
            </a:r>
            <a:r>
              <a:rPr lang="en-US" sz="2400" b="1" dirty="0" smtClean="0">
                <a:solidFill>
                  <a:srgbClr val="2A55D6"/>
                </a:solidFill>
                <a:latin typeface="Calibri"/>
              </a:rPr>
              <a:t>non</a:t>
            </a:r>
            <a:r>
              <a:rPr lang="en-US" sz="2400" dirty="0" smtClean="0">
                <a:solidFill>
                  <a:srgbClr val="2A55D6"/>
                </a:solidFill>
                <a:latin typeface="Calibri"/>
              </a:rPr>
              <a:t>-intensive</a:t>
            </a:r>
            <a:endParaRPr lang="en-US" sz="24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1" y="2662536"/>
            <a:ext cx="78739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9900"/>
                </a:solidFill>
                <a:latin typeface="Calibri"/>
              </a:rPr>
              <a:t>+ 9%</a:t>
            </a:r>
            <a:endParaRPr lang="en-US" sz="2400" b="1" dirty="0">
              <a:solidFill>
                <a:srgbClr val="00990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9125" y="2819401"/>
            <a:ext cx="72883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- 2%</a:t>
            </a:r>
            <a:endParaRPr lang="en-US" sz="2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066800"/>
            <a:ext cx="8610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Different applications respond differently to changes in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network latency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0976" y="2286001"/>
            <a:ext cx="75438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srgbClr val="FF0000"/>
                </a:solidFill>
                <a:latin typeface="Calibri"/>
              </a:rPr>
              <a:t>mcf</a:t>
            </a: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: network-intensive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53340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Throttling </a:t>
            </a:r>
            <a:r>
              <a:rPr lang="en-US" sz="3000" dirty="0" err="1" smtClean="0">
                <a:solidFill>
                  <a:srgbClr val="FF0000"/>
                </a:solidFill>
                <a:latin typeface="Calibri"/>
              </a:rPr>
              <a:t>mcf</a:t>
            </a: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 reduces congestion</a:t>
            </a:r>
            <a:endParaRPr lang="en-US" sz="3000" dirty="0" smtClean="0">
              <a:solidFill>
                <a:srgbClr val="2A55D6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dirty="0" err="1" smtClean="0">
                <a:solidFill>
                  <a:srgbClr val="2A55D6"/>
                </a:solidFill>
                <a:latin typeface="Calibri"/>
              </a:rPr>
              <a:t>gromacs</a:t>
            </a: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 is more sensitive to network latency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410200"/>
            <a:ext cx="8305800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rgbClr val="2A55D6"/>
                </a:solidFill>
                <a:latin typeface="Calibri"/>
              </a:rPr>
              <a:t>Throttling </a:t>
            </a:r>
            <a:r>
              <a:rPr lang="en-US" sz="3000" b="1" dirty="0" smtClean="0">
                <a:solidFill>
                  <a:srgbClr val="2A55D6"/>
                </a:solidFill>
                <a:latin typeface="Calibri"/>
              </a:rPr>
              <a:t>network-intensive</a:t>
            </a:r>
            <a:r>
              <a:rPr lang="en-US" sz="3000" dirty="0" smtClean="0">
                <a:solidFill>
                  <a:srgbClr val="2A55D6"/>
                </a:solidFill>
                <a:latin typeface="Calibri"/>
              </a:rPr>
              <a:t> applications benefits system performance more</a:t>
            </a:r>
          </a:p>
        </p:txBody>
      </p:sp>
      <p:sp>
        <p:nvSpPr>
          <p:cNvPr id="19" name="Oval 18"/>
          <p:cNvSpPr/>
          <p:nvPr/>
        </p:nvSpPr>
        <p:spPr>
          <a:xfrm>
            <a:off x="4267200" y="2819400"/>
            <a:ext cx="609600" cy="457200"/>
          </a:xfrm>
          <a:prstGeom prst="ellipse">
            <a:avLst/>
          </a:prstGeom>
          <a:noFill/>
          <a:ln w="31750" cap="flat" cmpd="sng" algn="ctr">
            <a:solidFill>
              <a:srgbClr val="4199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87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5" grpId="0"/>
      <p:bldP spid="8" grpId="0" animBg="1"/>
      <p:bldP spid="9" grpId="0" animBg="1"/>
      <p:bldP spid="12" grpId="0"/>
      <p:bldP spid="14" grpId="0"/>
      <p:bldP spid="10" grpId="0" animBg="1"/>
      <p:bldP spid="19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8"/>
          <p:cNvGraphicFramePr/>
          <p:nvPr/>
        </p:nvGraphicFramePr>
        <p:xfrm>
          <a:off x="457200" y="1981200"/>
          <a:ext cx="7924800" cy="379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Observation #2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168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066801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Different workloads achieve peak performance at different throttling rates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681009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rgbClr val="2A55D6"/>
                </a:solidFill>
                <a:latin typeface="Calibri"/>
              </a:rPr>
              <a:t>Dynamically adjusting throttling rate yields better performance than a single static rate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1476" y="2845714"/>
            <a:ext cx="676324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009900"/>
                </a:solidFill>
                <a:latin typeface="Calibri"/>
              </a:rPr>
              <a:t>90%</a:t>
            </a:r>
            <a:endParaRPr lang="en-US" sz="2200" b="1" dirty="0">
              <a:solidFill>
                <a:srgbClr val="00990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2819401"/>
            <a:ext cx="676324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Calibri"/>
              </a:rPr>
              <a:t>92%</a:t>
            </a:r>
            <a:endParaRPr lang="en-US" sz="2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0676" y="4114801"/>
            <a:ext cx="676324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94%</a:t>
            </a:r>
            <a:endParaRPr lang="en-US" sz="2200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5906295" y="3999707"/>
            <a:ext cx="381000" cy="1588"/>
          </a:xfrm>
          <a:prstGeom prst="straightConnector1">
            <a:avLst/>
          </a:prstGeom>
          <a:ln w="38100" cap="flat" cmpd="sng" algn="ctr">
            <a:solidFill>
              <a:srgbClr val="3E82F7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335192" y="3351609"/>
            <a:ext cx="304006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4687095" y="2730620"/>
            <a:ext cx="381000" cy="1588"/>
          </a:xfrm>
          <a:prstGeom prst="straightConnector1">
            <a:avLst/>
          </a:prstGeom>
          <a:ln w="38100" cap="flat" cmpd="sng" algn="ctr">
            <a:solidFill>
              <a:srgbClr val="4199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029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Background and Motivation</a:t>
            </a:r>
          </a:p>
          <a:p>
            <a:r>
              <a:rPr lang="en-US" sz="4200" b="1" dirty="0" smtClean="0">
                <a:solidFill>
                  <a:srgbClr val="009900"/>
                </a:solidFill>
              </a:rPr>
              <a:t>Mechanism</a:t>
            </a:r>
          </a:p>
          <a:p>
            <a:r>
              <a:rPr lang="en-US" sz="4200" dirty="0" smtClean="0">
                <a:solidFill>
                  <a:schemeClr val="bg1">
                    <a:lumMod val="85000"/>
                  </a:schemeClr>
                </a:solidFill>
              </a:rPr>
              <a:t>Prior Works</a:t>
            </a:r>
          </a:p>
          <a:p>
            <a:r>
              <a:rPr lang="en-US" sz="4200" dirty="0" smtClean="0">
                <a:solidFill>
                  <a:schemeClr val="bg1">
                    <a:lumMod val="85000"/>
                  </a:schemeClr>
                </a:solidFill>
              </a:rPr>
              <a:t>Results</a:t>
            </a:r>
            <a:endParaRPr lang="en-US" sz="4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169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3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Lectures and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839200" cy="5193723"/>
          </a:xfrm>
        </p:spPr>
        <p:txBody>
          <a:bodyPr/>
          <a:lstStyle/>
          <a:p>
            <a:r>
              <a:rPr lang="en-US" dirty="0" smtClean="0"/>
              <a:t>Online Computer Architecture Lectures</a:t>
            </a:r>
          </a:p>
          <a:p>
            <a:pPr lvl="1"/>
            <a:r>
              <a:rPr lang="en-US" dirty="0" smtClean="0">
                <a:hlinkClick r:id="rId2"/>
              </a:rPr>
              <a:t>http://www.youtube.com/playlist?list=PL5PHm2jkkXmidJOd59REog9jDnPDTG6IJ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Online Computer Architecture Courses</a:t>
            </a:r>
          </a:p>
          <a:p>
            <a:pPr lvl="1"/>
            <a:r>
              <a:rPr lang="en-US" dirty="0" smtClean="0"/>
              <a:t>Intro:</a:t>
            </a:r>
            <a:r>
              <a:rPr lang="en-US" dirty="0"/>
              <a:t> </a:t>
            </a:r>
            <a:r>
              <a:rPr lang="en-US" dirty="0" smtClean="0">
                <a:hlinkClick r:id="rId3"/>
              </a:rPr>
              <a:t>http://www.ece.cmu.edu/~ece447/s13/doku.php</a:t>
            </a:r>
            <a:endParaRPr lang="en-US" dirty="0" smtClean="0"/>
          </a:p>
          <a:p>
            <a:pPr lvl="1"/>
            <a:r>
              <a:rPr lang="en-US" dirty="0" smtClean="0"/>
              <a:t>Advanced: </a:t>
            </a:r>
            <a:r>
              <a:rPr lang="en-US" dirty="0" smtClean="0">
                <a:hlinkClick r:id="rId4"/>
              </a:rPr>
              <a:t>http://www.ece.cmu.edu/~ece740/f11/doku.php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Advanced: </a:t>
            </a:r>
            <a:r>
              <a:rPr lang="en-US" dirty="0" smtClean="0">
                <a:hlinkClick r:id="rId5"/>
              </a:rPr>
              <a:t>http://www.ece.cmu.edu/~ece742/doku.php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Recent Research Papers</a:t>
            </a:r>
          </a:p>
          <a:p>
            <a:pPr lvl="1"/>
            <a:r>
              <a:rPr lang="en-US" dirty="0" smtClean="0">
                <a:hlinkClick r:id="rId6"/>
              </a:rPr>
              <a:t>http://users.ece.cmu.edu/~omutlu/projects.htm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http://scholar.google.com/citations?user=7XyGUGkAAAAJ&amp;hl=en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2F4A62-A2AB-6B48-93FA-0E4BEF2642C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783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>
            <a:noAutofit/>
          </a:bodyPr>
          <a:lstStyle/>
          <a:p>
            <a:r>
              <a:rPr lang="en-US" sz="3700" dirty="0" smtClean="0"/>
              <a:t>Heterogeneous Adaptive Throttling (HAT)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Application-aware throttling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dirty="0" smtClean="0"/>
              <a:t>Throttle </a:t>
            </a:r>
            <a:r>
              <a:rPr lang="en-US" b="1" dirty="0" smtClean="0">
                <a:solidFill>
                  <a:srgbClr val="FF0000"/>
                </a:solidFill>
              </a:rPr>
              <a:t>network-intensive</a:t>
            </a:r>
            <a:r>
              <a:rPr lang="en-US" dirty="0" smtClean="0"/>
              <a:t> applications that interfere with </a:t>
            </a:r>
            <a:r>
              <a:rPr lang="en-US" b="1" dirty="0" smtClean="0">
                <a:solidFill>
                  <a:srgbClr val="2A55D6"/>
                </a:solidFill>
              </a:rPr>
              <a:t>network-non-intensive</a:t>
            </a:r>
            <a:r>
              <a:rPr lang="en-US" dirty="0" smtClean="0"/>
              <a:t> applications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Network-load-aware throttling rate adjustment</a:t>
            </a:r>
            <a:r>
              <a:rPr lang="en-US" b="1" dirty="0" smtClean="0"/>
              <a:t>: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dirty="0" smtClean="0"/>
              <a:t>Dynamically</a:t>
            </a:r>
            <a:r>
              <a:rPr lang="en-US" dirty="0" smtClean="0"/>
              <a:t> adjusts throttling rate to adapt to different workloads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170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2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>
            <a:noAutofit/>
          </a:bodyPr>
          <a:lstStyle/>
          <a:p>
            <a:r>
              <a:rPr lang="en-US" sz="3700" dirty="0" smtClean="0"/>
              <a:t>Heterogeneous Adaptive Throttling (HAT)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Application-aware throttling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dirty="0" smtClean="0"/>
              <a:t>Throttle </a:t>
            </a:r>
            <a:r>
              <a:rPr lang="en-US" b="1" dirty="0" smtClean="0">
                <a:solidFill>
                  <a:srgbClr val="FF0000"/>
                </a:solidFill>
              </a:rPr>
              <a:t>network-intensive</a:t>
            </a:r>
            <a:r>
              <a:rPr lang="en-US" dirty="0" smtClean="0"/>
              <a:t> applications that interfere with </a:t>
            </a:r>
            <a:r>
              <a:rPr lang="en-US" b="1" dirty="0" smtClean="0">
                <a:solidFill>
                  <a:srgbClr val="2A55D6"/>
                </a:solidFill>
              </a:rPr>
              <a:t>network-non-intensive</a:t>
            </a:r>
            <a:r>
              <a:rPr lang="en-US" dirty="0" smtClean="0"/>
              <a:t> applications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Network-load-aware throttling rate adjustment</a:t>
            </a:r>
            <a:r>
              <a:rPr lang="en-US" b="1" dirty="0" smtClean="0"/>
              <a:t>: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dirty="0" smtClean="0"/>
              <a:t>Dynamically</a:t>
            </a:r>
            <a:r>
              <a:rPr lang="en-US" dirty="0" smtClean="0"/>
              <a:t> adjusts throttling rate to adapt to different workloads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171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3429000"/>
            <a:ext cx="8610600" cy="2438400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6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Application-Aware Throttling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Measure Network Intensity</a:t>
            </a:r>
            <a:br>
              <a:rPr lang="en-US" b="1" u="sng" dirty="0" smtClean="0"/>
            </a:br>
            <a:r>
              <a:rPr lang="en-US" sz="2400" dirty="0" smtClean="0"/>
              <a:t>Use </a:t>
            </a:r>
            <a:r>
              <a:rPr lang="en-US" sz="2400" b="1" dirty="0" smtClean="0">
                <a:solidFill>
                  <a:srgbClr val="419900"/>
                </a:solidFill>
              </a:rPr>
              <a:t>L1 MPKI </a:t>
            </a:r>
            <a:r>
              <a:rPr lang="en-US" sz="2400" dirty="0" smtClean="0"/>
              <a:t>(misses per thousand instructions) to estimate network intensity</a:t>
            </a:r>
            <a:endParaRPr lang="en-US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Classify Application</a:t>
            </a:r>
          </a:p>
          <a:p>
            <a:pPr lvl="1">
              <a:buNone/>
            </a:pPr>
            <a:r>
              <a:rPr lang="en-US" b="1" dirty="0" smtClean="0"/>
              <a:t>Sort</a:t>
            </a:r>
            <a:r>
              <a:rPr lang="en-US" dirty="0" smtClean="0"/>
              <a:t> applications by L1 MPKI</a:t>
            </a:r>
          </a:p>
          <a:p>
            <a:pPr marL="571500" indent="-514350">
              <a:buFont typeface="+mj-lt"/>
              <a:buAutoNum type="arabicPeriod"/>
            </a:pPr>
            <a:endParaRPr lang="en-US" b="1" u="sng" dirty="0" smtClean="0"/>
          </a:p>
          <a:p>
            <a:pPr marL="571500" indent="-514350">
              <a:buFont typeface="+mj-lt"/>
              <a:buAutoNum type="arabicPeriod"/>
            </a:pPr>
            <a:endParaRPr lang="en-US" b="1" u="sng" dirty="0" smtClean="0"/>
          </a:p>
          <a:p>
            <a:pPr marL="571500" indent="-514350">
              <a:buFont typeface="+mj-lt"/>
              <a:buAutoNum type="arabicPeriod"/>
            </a:pPr>
            <a:endParaRPr lang="en-US" b="1" u="sng" dirty="0" smtClean="0"/>
          </a:p>
          <a:p>
            <a:pPr marL="571500" indent="-514350">
              <a:buFont typeface="+mj-lt"/>
              <a:buAutoNum type="arabicPeriod"/>
            </a:pPr>
            <a:endParaRPr lang="en-US" b="1" u="sng" dirty="0" smtClean="0"/>
          </a:p>
          <a:p>
            <a:pPr marL="571500" indent="-514350">
              <a:buFont typeface="+mj-lt"/>
              <a:buAutoNum type="arabicPeriod"/>
            </a:pPr>
            <a:r>
              <a:rPr lang="en-US" b="1" u="sng" dirty="0" smtClean="0"/>
              <a:t>Throttle network-intensive applications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172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38400" y="4583668"/>
            <a:ext cx="304800" cy="228600"/>
          </a:xfrm>
          <a:prstGeom prst="round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19400" y="4431268"/>
            <a:ext cx="304800" cy="381000"/>
          </a:xfrm>
          <a:prstGeom prst="round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00400" y="4355068"/>
            <a:ext cx="304800" cy="457200"/>
          </a:xfrm>
          <a:prstGeom prst="round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81400" y="4202668"/>
            <a:ext cx="304800" cy="609600"/>
          </a:xfrm>
          <a:prstGeom prst="round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91000" y="4050268"/>
            <a:ext cx="304800" cy="762000"/>
          </a:xfrm>
          <a:prstGeom prst="round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0" y="3974068"/>
            <a:ext cx="304800" cy="838200"/>
          </a:xfrm>
          <a:prstGeom prst="round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53000" y="3897868"/>
            <a:ext cx="304800" cy="914400"/>
          </a:xfrm>
          <a:prstGeom prst="round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 rot="16200000">
            <a:off x="4991100" y="4164568"/>
            <a:ext cx="990600" cy="304800"/>
          </a:xfrm>
          <a:prstGeom prst="round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App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38200" y="4964668"/>
            <a:ext cx="3268480" cy="445532"/>
            <a:chOff x="838200" y="4964668"/>
            <a:chExt cx="3268480" cy="445531"/>
          </a:xfrm>
        </p:grpSpPr>
        <p:sp>
          <p:nvSpPr>
            <p:cNvPr id="18" name="Right Brace 17"/>
            <p:cNvSpPr/>
            <p:nvPr/>
          </p:nvSpPr>
          <p:spPr>
            <a:xfrm rot="5400000">
              <a:off x="3086099" y="4316969"/>
              <a:ext cx="152402" cy="14478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8200" y="4979313"/>
              <a:ext cx="3268480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 b="1" dirty="0" err="1" smtClean="0">
                  <a:solidFill>
                    <a:srgbClr val="3E82F7"/>
                  </a:solidFill>
                  <a:latin typeface="Calibri"/>
                </a:rPr>
                <a:t>Σ</a:t>
              </a:r>
              <a:r>
                <a:rPr lang="en-US" sz="2200" b="1" dirty="0" smtClean="0">
                  <a:solidFill>
                    <a:srgbClr val="3E82F7"/>
                  </a:solidFill>
                  <a:latin typeface="Calibri"/>
                </a:rPr>
                <a:t> MPKI</a:t>
              </a:r>
              <a:r>
                <a:rPr lang="en-US" sz="2200" b="1" dirty="0" smtClean="0">
                  <a:solidFill>
                    <a:prstClr val="black"/>
                  </a:solidFill>
                  <a:latin typeface="Calibri"/>
                </a:rPr>
                <a:t> &lt; </a:t>
              </a:r>
              <a:r>
                <a:rPr lang="en-US" dirty="0" err="1" smtClean="0">
                  <a:solidFill>
                    <a:prstClr val="black"/>
                  </a:solidFill>
                  <a:latin typeface="Lucida Fax"/>
                  <a:cs typeface="Lucida Fax"/>
                </a:rPr>
                <a:t>NonIntensiveCap</a:t>
              </a:r>
              <a:endParaRPr lang="en-US" dirty="0">
                <a:solidFill>
                  <a:prstClr val="black"/>
                </a:solidFill>
                <a:latin typeface="Lucida Fax"/>
                <a:cs typeface="Lucida Fax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676400" y="3429000"/>
            <a:ext cx="239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3E82F7"/>
                </a:solidFill>
                <a:latin typeface="Calibri"/>
              </a:rPr>
              <a:t>Network-non-intensive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14802" y="34290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1813"/>
                </a:solidFill>
                <a:latin typeface="Calibri"/>
              </a:rPr>
              <a:t>Network-intensive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438401" y="5181600"/>
            <a:ext cx="3657600" cy="382588"/>
            <a:chOff x="2438400" y="5334000"/>
            <a:chExt cx="3657600" cy="382588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2438400" y="5715000"/>
              <a:ext cx="3657600" cy="1588"/>
            </a:xfrm>
            <a:prstGeom prst="straightConnector1">
              <a:avLst/>
            </a:prstGeom>
            <a:ln w="38100" cap="flat" cmpd="sng" algn="ctr">
              <a:solidFill>
                <a:srgbClr val="4199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114800" y="5334000"/>
              <a:ext cx="1649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srgbClr val="419900"/>
                  </a:solidFill>
                  <a:latin typeface="Calibri"/>
                </a:rPr>
                <a:t>Higher L1 MPKI 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 rot="21230970">
            <a:off x="3993176" y="4048928"/>
            <a:ext cx="2262656" cy="6960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Calibri"/>
              </a:rPr>
              <a:t>Throttle</a:t>
            </a:r>
            <a:endParaRPr lang="en-US" sz="40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23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684FF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684FF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684FF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684FF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21" grpId="0"/>
      <p:bldP spid="22" grpId="0"/>
      <p:bldP spid="24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>
            <a:noAutofit/>
          </a:bodyPr>
          <a:lstStyle/>
          <a:p>
            <a:r>
              <a:rPr lang="en-US" sz="3700" dirty="0" smtClean="0"/>
              <a:t>Heterogeneous Adaptive Throttling (HAT)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Application-aware throttling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dirty="0" smtClean="0"/>
              <a:t>Throttle </a:t>
            </a:r>
            <a:r>
              <a:rPr lang="en-US" b="1" dirty="0" smtClean="0">
                <a:solidFill>
                  <a:srgbClr val="FF0000"/>
                </a:solidFill>
              </a:rPr>
              <a:t>network-intensive</a:t>
            </a:r>
            <a:r>
              <a:rPr lang="en-US" dirty="0" smtClean="0"/>
              <a:t> applications that interfere with </a:t>
            </a:r>
            <a:r>
              <a:rPr lang="en-US" b="1" dirty="0" smtClean="0">
                <a:solidFill>
                  <a:srgbClr val="2A55D6"/>
                </a:solidFill>
              </a:rPr>
              <a:t>network-non-intensive</a:t>
            </a:r>
            <a:r>
              <a:rPr lang="en-US" dirty="0" smtClean="0"/>
              <a:t> applications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Network-load-aware throttling rate adjustment</a:t>
            </a:r>
            <a:r>
              <a:rPr lang="en-US" b="1" dirty="0" smtClean="0"/>
              <a:t>: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dirty="0" smtClean="0"/>
              <a:t>Dynamically</a:t>
            </a:r>
            <a:r>
              <a:rPr lang="en-US" dirty="0" smtClean="0"/>
              <a:t> adjusts throttling rate to adapt to different workloads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173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1143000"/>
            <a:ext cx="8610600" cy="2438400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2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Throttling Rate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For a given </a:t>
            </a:r>
            <a:r>
              <a:rPr lang="en-US" b="1" dirty="0" smtClean="0"/>
              <a:t>network design</a:t>
            </a:r>
            <a:r>
              <a:rPr lang="en-US" dirty="0" smtClean="0"/>
              <a:t>, peak performance tends to occur at a </a:t>
            </a:r>
            <a:r>
              <a:rPr lang="en-US" b="1" dirty="0" smtClean="0"/>
              <a:t>fixed network load point</a:t>
            </a:r>
          </a:p>
          <a:p>
            <a:endParaRPr lang="en-US" dirty="0" smtClean="0"/>
          </a:p>
          <a:p>
            <a:r>
              <a:rPr lang="en-US" b="1" dirty="0" smtClean="0"/>
              <a:t>Dynamically</a:t>
            </a:r>
            <a:r>
              <a:rPr lang="en-US" dirty="0" smtClean="0"/>
              <a:t> adjust throttling rate to achieve that network load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174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7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Throttling Rate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>
            <a:noAutofit/>
          </a:bodyPr>
          <a:lstStyle/>
          <a:p>
            <a:r>
              <a:rPr lang="en-US" b="1" dirty="0" smtClean="0"/>
              <a:t>Goal: </a:t>
            </a:r>
            <a:r>
              <a:rPr lang="en-US" dirty="0" smtClean="0"/>
              <a:t>maintain network load at a peak performance point</a:t>
            </a:r>
          </a:p>
          <a:p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Measure network load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Compare and adjust throttling rate</a:t>
            </a:r>
          </a:p>
          <a:p>
            <a:pPr marL="914400" lvl="1" indent="-514350">
              <a:buNone/>
            </a:pPr>
            <a:r>
              <a:rPr lang="en-US" dirty="0" smtClean="0"/>
              <a:t>If </a:t>
            </a:r>
            <a:r>
              <a:rPr lang="en-US" b="1" dirty="0" smtClean="0">
                <a:solidFill>
                  <a:srgbClr val="419900"/>
                </a:solidFill>
              </a:rPr>
              <a:t>network load </a:t>
            </a:r>
            <a:r>
              <a:rPr lang="en-US" dirty="0" smtClean="0"/>
              <a:t>&gt;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peak point</a:t>
            </a:r>
            <a:r>
              <a:rPr lang="en-US" dirty="0" smtClean="0"/>
              <a:t>: </a:t>
            </a:r>
          </a:p>
          <a:p>
            <a:pPr marL="914400" lvl="1" indent="-514350">
              <a:buNone/>
            </a:pPr>
            <a:r>
              <a:rPr lang="en-US" sz="2600" dirty="0" smtClean="0">
                <a:solidFill>
                  <a:srgbClr val="3E82F7"/>
                </a:solidFill>
              </a:rPr>
              <a:t>	Increase throttling rate</a:t>
            </a:r>
          </a:p>
          <a:p>
            <a:pPr marL="914400" lvl="1" indent="-514350">
              <a:buNone/>
            </a:pPr>
            <a:r>
              <a:rPr lang="en-US" dirty="0" err="1" smtClean="0"/>
              <a:t>elif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419900"/>
                </a:solidFill>
              </a:rPr>
              <a:t>network load </a:t>
            </a:r>
            <a:r>
              <a:rPr lang="en-US" dirty="0" smtClean="0"/>
              <a:t>≤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peak point</a:t>
            </a:r>
            <a:r>
              <a:rPr lang="en-US" dirty="0" smtClean="0"/>
              <a:t>: </a:t>
            </a:r>
          </a:p>
          <a:p>
            <a:pPr marL="914400" lvl="1" indent="-514350">
              <a:buNone/>
            </a:pPr>
            <a:r>
              <a:rPr lang="en-US" sz="2600" dirty="0" smtClean="0">
                <a:solidFill>
                  <a:srgbClr val="3E82F7"/>
                </a:solidFill>
              </a:rPr>
              <a:t>	Decrease throttling rate</a:t>
            </a:r>
            <a:endParaRPr lang="en-US" sz="2600" dirty="0">
              <a:solidFill>
                <a:srgbClr val="3E82F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175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6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Epoch-Based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 </a:t>
            </a:r>
            <a:r>
              <a:rPr lang="en-US" b="1" dirty="0" smtClean="0"/>
              <a:t>HAT</a:t>
            </a:r>
            <a:r>
              <a:rPr lang="en-US" dirty="0" smtClean="0"/>
              <a:t> operation is expensive</a:t>
            </a:r>
          </a:p>
          <a:p>
            <a:r>
              <a:rPr lang="en-US" b="1" dirty="0" smtClean="0"/>
              <a:t>Solution: </a:t>
            </a:r>
            <a:r>
              <a:rPr lang="en-US" dirty="0" smtClean="0"/>
              <a:t>performs </a:t>
            </a:r>
            <a:r>
              <a:rPr lang="en-US" b="1" dirty="0" smtClean="0"/>
              <a:t>HAT</a:t>
            </a:r>
            <a:r>
              <a:rPr lang="en-US" dirty="0" smtClean="0"/>
              <a:t> at epoch granularity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176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914400" y="4623137"/>
            <a:ext cx="7142552" cy="1472863"/>
            <a:chOff x="914400" y="4623137"/>
            <a:chExt cx="7142552" cy="1472863"/>
          </a:xfrm>
        </p:grpSpPr>
        <p:grpSp>
          <p:nvGrpSpPr>
            <p:cNvPr id="27" name="Group 26"/>
            <p:cNvGrpSpPr/>
            <p:nvPr/>
          </p:nvGrpSpPr>
          <p:grpSpPr>
            <a:xfrm>
              <a:off x="914400" y="4623137"/>
              <a:ext cx="7142552" cy="461665"/>
              <a:chOff x="1066800" y="2438400"/>
              <a:chExt cx="7142552" cy="461665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1066800" y="2743200"/>
                <a:ext cx="6324600" cy="1588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 flipH="1" flipV="1">
                <a:off x="3963194" y="2743200"/>
                <a:ext cx="304006" cy="7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6706394" y="2742406"/>
                <a:ext cx="304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 flipH="1" flipV="1">
                <a:off x="1219994" y="2742406"/>
                <a:ext cx="304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7391400" y="2438400"/>
                <a:ext cx="8179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Calibri"/>
                  </a:rPr>
                  <a:t>Time</a:t>
                </a:r>
                <a:endParaRPr lang="en-US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371600" y="5080337"/>
              <a:ext cx="251453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000" b="1" i="1" dirty="0" smtClean="0">
                  <a:solidFill>
                    <a:srgbClr val="419900"/>
                  </a:solidFill>
                  <a:latin typeface="Calibri"/>
                </a:rPr>
                <a:t>Current Epoch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000" b="1" i="1" dirty="0" smtClean="0">
                  <a:solidFill>
                    <a:srgbClr val="419900"/>
                  </a:solidFill>
                  <a:latin typeface="Calibri"/>
                </a:rPr>
                <a:t>(100K cycles)</a:t>
              </a:r>
              <a:endParaRPr lang="en-US" sz="3000" b="1" i="1" dirty="0">
                <a:solidFill>
                  <a:srgbClr val="419900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33363" y="5080337"/>
              <a:ext cx="233438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000" b="1" i="1" dirty="0" smtClean="0">
                  <a:solidFill>
                    <a:srgbClr val="3E82F7"/>
                  </a:solidFill>
                  <a:latin typeface="Calibri"/>
                </a:rPr>
                <a:t>Next Epoch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000" b="1" i="1" dirty="0" smtClean="0">
                  <a:solidFill>
                    <a:srgbClr val="3E82F7"/>
                  </a:solidFill>
                  <a:latin typeface="Calibri"/>
                </a:rPr>
                <a:t>(100K cycles)</a:t>
              </a:r>
              <a:endParaRPr lang="en-US" sz="3000" b="1" i="1" dirty="0">
                <a:solidFill>
                  <a:srgbClr val="3E82F7"/>
                </a:solidFill>
                <a:latin typeface="Calibri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137295" y="2438400"/>
            <a:ext cx="290130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 smtClean="0">
                <a:solidFill>
                  <a:srgbClr val="419900"/>
                </a:solidFill>
                <a:latin typeface="Calibri"/>
              </a:rPr>
              <a:t>During epoch: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Measure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L1 MPKI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br>
              <a:rPr lang="en-US" sz="2400" dirty="0" smtClean="0">
                <a:solidFill>
                  <a:prstClr val="black"/>
                </a:solidFill>
                <a:latin typeface="Calibri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of each application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Measure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network </a:t>
            </a:r>
            <a:br>
              <a:rPr lang="en-US" sz="24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load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038600" y="2743200"/>
            <a:ext cx="597408" cy="2362200"/>
            <a:chOff x="4191000" y="2833116"/>
            <a:chExt cx="597408" cy="2119884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4407408" y="2843784"/>
              <a:ext cx="381000" cy="1588"/>
            </a:xfrm>
            <a:prstGeom prst="straightConnector1">
              <a:avLst/>
            </a:prstGeom>
            <a:ln w="38100">
              <a:solidFill>
                <a:srgbClr val="3E82F7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 flipV="1">
              <a:off x="3466306" y="3785616"/>
              <a:ext cx="1905794" cy="794"/>
            </a:xfrm>
            <a:prstGeom prst="line">
              <a:avLst/>
            </a:prstGeom>
            <a:ln w="38100">
              <a:solidFill>
                <a:srgbClr val="3E82F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loud 43"/>
            <p:cNvSpPr/>
            <p:nvPr/>
          </p:nvSpPr>
          <p:spPr>
            <a:xfrm>
              <a:off x="4191000" y="4572000"/>
              <a:ext cx="457200" cy="381000"/>
            </a:xfrm>
            <a:prstGeom prst="cloud">
              <a:avLst/>
            </a:prstGeom>
            <a:solidFill>
              <a:srgbClr val="3E82F7"/>
            </a:solidFill>
            <a:ln>
              <a:solidFill>
                <a:srgbClr val="3E82F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635232" y="2438400"/>
            <a:ext cx="31391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 smtClean="0">
                <a:solidFill>
                  <a:srgbClr val="3E82F7"/>
                </a:solidFill>
                <a:latin typeface="Calibri"/>
              </a:rPr>
              <a:t>Beginning of epoch: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Classify applications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Adjust throttling rate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Reset measurements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1219200" y="4318337"/>
            <a:ext cx="2743200" cy="304800"/>
          </a:xfrm>
          <a:prstGeom prst="rightArrow">
            <a:avLst/>
          </a:prstGeom>
          <a:solidFill>
            <a:srgbClr val="419900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01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6" grpId="0"/>
      <p:bldP spid="47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Background and Motivation</a:t>
            </a:r>
          </a:p>
          <a:p>
            <a:r>
              <a:rPr lang="en-US" sz="4200" dirty="0" smtClean="0"/>
              <a:t>Mechanism</a:t>
            </a:r>
          </a:p>
          <a:p>
            <a:r>
              <a:rPr lang="en-US" sz="4200" b="1" dirty="0" smtClean="0">
                <a:solidFill>
                  <a:srgbClr val="009900"/>
                </a:solidFill>
              </a:rPr>
              <a:t>Prior Works</a:t>
            </a:r>
          </a:p>
          <a:p>
            <a:r>
              <a:rPr lang="en-US" sz="4200" dirty="0" smtClean="0">
                <a:solidFill>
                  <a:schemeClr val="bg1">
                    <a:lumMod val="85000"/>
                  </a:schemeClr>
                </a:solidFill>
              </a:rPr>
              <a:t>Results</a:t>
            </a:r>
            <a:endParaRPr lang="en-US" sz="4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177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Source Throttling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Source throttling for </a:t>
            </a:r>
            <a:r>
              <a:rPr lang="en-US" sz="2800" b="1" dirty="0" err="1" smtClean="0"/>
              <a:t>bufferless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NoCs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1800" dirty="0" smtClean="0"/>
              <a:t>[</a:t>
            </a:r>
            <a:r>
              <a:rPr lang="en-US" sz="1800" dirty="0" err="1" smtClean="0"/>
              <a:t>Nychis</a:t>
            </a:r>
            <a:r>
              <a:rPr lang="en-US" sz="1800" dirty="0" smtClean="0"/>
              <a:t>+ Hotnets’10, SIGCOMM’12]</a:t>
            </a:r>
          </a:p>
          <a:p>
            <a:pPr lvl="1"/>
            <a:r>
              <a:rPr lang="en-US" sz="2600" dirty="0" smtClean="0"/>
              <a:t>Application-aware throttling based on starvation rate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Does not adaptively adjust throttling rate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“Heterogeneous Throttling”</a:t>
            </a:r>
            <a:endParaRPr lang="en-US" sz="2600" dirty="0" smtClean="0">
              <a:solidFill>
                <a:srgbClr val="FF0000"/>
              </a:solidFill>
            </a:endParaRPr>
          </a:p>
          <a:p>
            <a:r>
              <a:rPr lang="en-US" sz="2800" b="1" dirty="0" smtClean="0"/>
              <a:t>Source throttling off-chip buffered networks </a:t>
            </a:r>
            <a:br>
              <a:rPr lang="en-US" sz="2800" b="1" dirty="0" smtClean="0"/>
            </a:br>
            <a:r>
              <a:rPr lang="en-US" sz="1800" dirty="0" smtClean="0"/>
              <a:t>[</a:t>
            </a:r>
            <a:r>
              <a:rPr lang="en-US" sz="1800" dirty="0" err="1" smtClean="0"/>
              <a:t>Thottethodi</a:t>
            </a:r>
            <a:r>
              <a:rPr lang="en-US" sz="1800" dirty="0" smtClean="0"/>
              <a:t>+ HPCA’01]</a:t>
            </a:r>
            <a:endParaRPr lang="en-US" sz="1000" dirty="0" smtClean="0"/>
          </a:p>
          <a:p>
            <a:pPr lvl="1"/>
            <a:r>
              <a:rPr lang="en-US" sz="2600" dirty="0" smtClean="0"/>
              <a:t>Dynamically trigger throttling based on fraction of buffer occupancy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Not application-aware: fully block packet injections of every node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“Self-tuned Throttling”</a:t>
            </a:r>
          </a:p>
          <a:p>
            <a:pPr lvl="1"/>
            <a:endParaRPr lang="en-US" sz="2600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sz="2600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178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05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Background and Motivation</a:t>
            </a:r>
          </a:p>
          <a:p>
            <a:r>
              <a:rPr lang="en-US" sz="4200" dirty="0" smtClean="0"/>
              <a:t>Mechanism</a:t>
            </a:r>
          </a:p>
          <a:p>
            <a:r>
              <a:rPr lang="en-US" sz="4200" dirty="0" smtClean="0"/>
              <a:t>Prior Works</a:t>
            </a:r>
          </a:p>
          <a:p>
            <a:r>
              <a:rPr lang="en-US" sz="4200" b="1" dirty="0" smtClean="0">
                <a:solidFill>
                  <a:srgbClr val="419900"/>
                </a:solidFill>
              </a:rPr>
              <a:t>Results</a:t>
            </a:r>
            <a:endParaRPr lang="en-US" sz="4200" b="1" dirty="0">
              <a:solidFill>
                <a:srgbClr val="4199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179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30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Interconnect Basics</a:t>
            </a:r>
          </a:p>
        </p:txBody>
      </p:sp>
      <p:sp>
        <p:nvSpPr>
          <p:cNvPr id="90114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99878E-83E8-C84E-BA5E-543C4415B7C6}" type="slidenum">
              <a:rPr lang="en-US" sz="12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18</a:t>
            </a:fld>
            <a:endParaRPr lang="en-US" sz="12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184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Chip Multiprocessor Simulator</a:t>
            </a:r>
          </a:p>
          <a:p>
            <a:pPr lvl="1"/>
            <a:r>
              <a:rPr lang="en-US" sz="2000" b="1" dirty="0" smtClean="0"/>
              <a:t>64-node</a:t>
            </a:r>
            <a:r>
              <a:rPr lang="en-US" sz="2000" dirty="0" smtClean="0"/>
              <a:t> multi-core systems with a </a:t>
            </a:r>
            <a:r>
              <a:rPr lang="en-US" sz="2000" b="1" dirty="0" smtClean="0"/>
              <a:t>2D-mesh topology</a:t>
            </a:r>
            <a:endParaRPr lang="en-US" sz="2000" dirty="0" smtClean="0"/>
          </a:p>
          <a:p>
            <a:pPr lvl="1"/>
            <a:r>
              <a:rPr lang="en-US" sz="2000" dirty="0" smtClean="0"/>
              <a:t>Closed-loop core/cache/</a:t>
            </a:r>
            <a:r>
              <a:rPr lang="en-US" sz="2000" dirty="0" err="1" smtClean="0"/>
              <a:t>NoC</a:t>
            </a:r>
            <a:r>
              <a:rPr lang="en-US" sz="2000" dirty="0" smtClean="0"/>
              <a:t> cycle-level</a:t>
            </a:r>
            <a:r>
              <a:rPr lang="en-US" sz="2000" b="1" dirty="0" smtClean="0"/>
              <a:t> </a:t>
            </a:r>
            <a:r>
              <a:rPr lang="en-US" sz="2000" dirty="0" smtClean="0"/>
              <a:t>model</a:t>
            </a:r>
          </a:p>
          <a:p>
            <a:pPr lvl="1"/>
            <a:r>
              <a:rPr lang="en-US" sz="2000" dirty="0" smtClean="0"/>
              <a:t>64KB L1, perfect L2 (always hits to stress </a:t>
            </a:r>
            <a:r>
              <a:rPr lang="en-US" sz="2000" dirty="0" err="1" smtClean="0"/>
              <a:t>NoC</a:t>
            </a:r>
            <a:r>
              <a:rPr lang="en-US" sz="2000" dirty="0" smtClean="0"/>
              <a:t>)</a:t>
            </a:r>
          </a:p>
          <a:p>
            <a:r>
              <a:rPr lang="en-US" sz="2400" b="1" dirty="0" smtClean="0"/>
              <a:t>Router Designs</a:t>
            </a:r>
          </a:p>
          <a:p>
            <a:pPr lvl="1"/>
            <a:r>
              <a:rPr lang="en-US" sz="2000" b="1" dirty="0" smtClean="0"/>
              <a:t>Virtual-channel buffered </a:t>
            </a:r>
            <a:r>
              <a:rPr lang="en-US" sz="2000" dirty="0" smtClean="0"/>
              <a:t>router</a:t>
            </a:r>
            <a:r>
              <a:rPr lang="en-US" sz="2000" b="1" dirty="0" smtClean="0"/>
              <a:t>: </a:t>
            </a:r>
            <a:r>
              <a:rPr lang="en-US" sz="2000" dirty="0" smtClean="0"/>
              <a:t>4 VCs, 4 flits/VC </a:t>
            </a:r>
            <a:r>
              <a:rPr lang="en-US" sz="1800" dirty="0" smtClean="0"/>
              <a:t>[Dally+ IEEE TPDS’92]</a:t>
            </a:r>
            <a:endParaRPr lang="en-US" sz="1800" b="1" dirty="0" smtClean="0"/>
          </a:p>
          <a:p>
            <a:pPr lvl="1"/>
            <a:r>
              <a:rPr lang="en-US" sz="2000" b="1" dirty="0" err="1" smtClean="0"/>
              <a:t>Bufferless</a:t>
            </a:r>
            <a:r>
              <a:rPr lang="en-US" sz="2000" b="1" dirty="0" smtClean="0"/>
              <a:t> deflection </a:t>
            </a:r>
            <a:r>
              <a:rPr lang="en-US" sz="2000" dirty="0" smtClean="0"/>
              <a:t>routers</a:t>
            </a:r>
            <a:r>
              <a:rPr lang="en-US" sz="2000" b="1" dirty="0" smtClean="0"/>
              <a:t>: BLESS </a:t>
            </a:r>
            <a:r>
              <a:rPr lang="en-US" sz="1800" dirty="0" smtClean="0"/>
              <a:t>[</a:t>
            </a:r>
            <a:r>
              <a:rPr lang="en-US" sz="1800" dirty="0" err="1" smtClean="0"/>
              <a:t>Moscibroda</a:t>
            </a:r>
            <a:r>
              <a:rPr lang="en-US" sz="1800" dirty="0" smtClean="0"/>
              <a:t>+ ISCA’09]</a:t>
            </a:r>
          </a:p>
          <a:p>
            <a:r>
              <a:rPr lang="en-US" sz="2200" b="1" dirty="0" smtClean="0"/>
              <a:t> </a:t>
            </a:r>
            <a:r>
              <a:rPr lang="en-US" sz="2400" b="1" dirty="0" smtClean="0"/>
              <a:t>Workloads</a:t>
            </a:r>
          </a:p>
          <a:p>
            <a:pPr lvl="1"/>
            <a:r>
              <a:rPr lang="en-US" sz="2000" dirty="0" smtClean="0"/>
              <a:t>60 multi-core workloads: SPEC CPU2006 benchmarks</a:t>
            </a:r>
          </a:p>
          <a:p>
            <a:pPr lvl="1"/>
            <a:r>
              <a:rPr lang="en-US" sz="2000" dirty="0" smtClean="0"/>
              <a:t>Categorized based on their network intensity</a:t>
            </a:r>
          </a:p>
          <a:p>
            <a:pPr lvl="2"/>
            <a:r>
              <a:rPr lang="en-US" sz="1800" b="1" dirty="0" smtClean="0"/>
              <a:t>L</a:t>
            </a:r>
            <a:r>
              <a:rPr lang="en-US" sz="1800" dirty="0" smtClean="0"/>
              <a:t>ow/</a:t>
            </a:r>
            <a:r>
              <a:rPr lang="en-US" sz="1800" b="1" dirty="0" smtClean="0"/>
              <a:t>M</a:t>
            </a:r>
            <a:r>
              <a:rPr lang="en-US" sz="1800" dirty="0" smtClean="0"/>
              <a:t>edium/</a:t>
            </a:r>
            <a:r>
              <a:rPr lang="en-US" sz="1800" b="1" dirty="0" smtClean="0"/>
              <a:t>H</a:t>
            </a:r>
            <a:r>
              <a:rPr lang="en-US" sz="1800" dirty="0" smtClean="0"/>
              <a:t>igh intensity categories	</a:t>
            </a:r>
          </a:p>
          <a:p>
            <a:r>
              <a:rPr lang="en-US" sz="2400" b="1" dirty="0" smtClean="0"/>
              <a:t>Metrics: </a:t>
            </a:r>
            <a:r>
              <a:rPr lang="en-US" sz="2400" dirty="0" smtClean="0"/>
              <a:t>Weighted Speedup (</a:t>
            </a:r>
            <a:r>
              <a:rPr lang="en-US" sz="2400" dirty="0" err="1" smtClean="0"/>
              <a:t>perf</a:t>
            </a:r>
            <a:r>
              <a:rPr lang="en-US" sz="2400" dirty="0" smtClean="0"/>
              <a:t>.), </a:t>
            </a:r>
            <a:r>
              <a:rPr lang="en-US" sz="2400" dirty="0" err="1" smtClean="0"/>
              <a:t>perf</a:t>
            </a:r>
            <a:r>
              <a:rPr lang="en-US" sz="2400" dirty="0" smtClean="0"/>
              <a:t>./Watt (energy eff.),</a:t>
            </a:r>
            <a:br>
              <a:rPr lang="en-US" sz="2400" dirty="0" smtClean="0"/>
            </a:br>
            <a:r>
              <a:rPr lang="en-US" sz="2400" dirty="0" smtClean="0"/>
              <a:t>and maximum slowdown (fairness)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180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5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/>
          <p:nvPr/>
        </p:nvGraphicFramePr>
        <p:xfrm>
          <a:off x="457200" y="990600"/>
          <a:ext cx="8153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Performance: </a:t>
            </a:r>
            <a:r>
              <a:rPr lang="en-US" sz="4000" dirty="0" err="1" smtClean="0"/>
              <a:t>Bufferless</a:t>
            </a:r>
            <a:r>
              <a:rPr lang="en-US" sz="4000" dirty="0" smtClean="0"/>
              <a:t> </a:t>
            </a:r>
            <a:r>
              <a:rPr lang="en-US" sz="4000" dirty="0" err="1" smtClean="0"/>
              <a:t>NoC</a:t>
            </a:r>
            <a:r>
              <a:rPr lang="en-US" sz="4000" dirty="0" smtClean="0"/>
              <a:t> (BLESS)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181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648201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2A55D6"/>
                </a:solidFill>
                <a:latin typeface="Calibri"/>
              </a:rPr>
              <a:t>HAT </a:t>
            </a:r>
            <a:r>
              <a:rPr lang="en-US" sz="2800" dirty="0" smtClean="0">
                <a:solidFill>
                  <a:srgbClr val="2A55D6"/>
                </a:solidFill>
                <a:latin typeface="Calibri"/>
              </a:rPr>
              <a:t>provides better performance improvement than past 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486401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Highest improvement on </a:t>
            </a:r>
            <a:r>
              <a:rPr lang="en-US" sz="28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heterogeneous</a:t>
            </a:r>
            <a:r>
              <a:rPr lang="en-US" sz="2800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 workload mixes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- L </a:t>
            </a:r>
            <a:r>
              <a:rPr lang="en-US" sz="2800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and</a:t>
            </a:r>
            <a:r>
              <a:rPr lang="en-US" sz="28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 M </a:t>
            </a:r>
            <a:r>
              <a:rPr lang="en-US" sz="2800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are more </a:t>
            </a:r>
            <a:r>
              <a:rPr lang="en-US" sz="28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sensitive</a:t>
            </a:r>
            <a:r>
              <a:rPr lang="en-US" sz="2800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 to network latency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76400" y="1371600"/>
            <a:ext cx="3733800" cy="3124200"/>
          </a:xfrm>
          <a:prstGeom prst="roundRect">
            <a:avLst/>
          </a:prstGeom>
          <a:noFill/>
          <a:ln w="508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1723" y="1595736"/>
            <a:ext cx="8032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9900"/>
                </a:solidFill>
                <a:latin typeface="Calibri"/>
              </a:rPr>
              <a:t>7.4%</a:t>
            </a:r>
            <a:endParaRPr lang="en-US" sz="2400" b="1" dirty="0">
              <a:solidFill>
                <a:srgbClr val="009900"/>
              </a:solidFill>
              <a:latin typeface="Calibri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7467997" y="2133203"/>
            <a:ext cx="304800" cy="795"/>
          </a:xfrm>
          <a:prstGeom prst="straightConnector1">
            <a:avLst/>
          </a:prstGeom>
          <a:ln w="38100">
            <a:solidFill>
              <a:srgbClr val="4199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4534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457200" y="1066800"/>
          <a:ext cx="7924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Performance: Buffered </a:t>
            </a:r>
            <a:r>
              <a:rPr lang="en-US" dirty="0" err="1" smtClean="0"/>
              <a:t>NoC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182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21809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2A55D6"/>
                </a:solidFill>
                <a:latin typeface="Calibri"/>
              </a:rPr>
              <a:t>Congestion is much lower in Buffered </a:t>
            </a:r>
            <a:r>
              <a:rPr lang="en-US" sz="2800" dirty="0" err="1" smtClean="0">
                <a:solidFill>
                  <a:srgbClr val="2A55D6"/>
                </a:solidFill>
                <a:latin typeface="Calibri"/>
              </a:rPr>
              <a:t>NoC</a:t>
            </a:r>
            <a:r>
              <a:rPr lang="en-US" sz="2800" dirty="0" smtClean="0">
                <a:solidFill>
                  <a:srgbClr val="2A55D6"/>
                </a:solidFill>
                <a:latin typeface="Calibri"/>
              </a:rPr>
              <a:t>, but </a:t>
            </a:r>
            <a:r>
              <a:rPr lang="en-US" sz="2800" b="1" dirty="0" smtClean="0">
                <a:solidFill>
                  <a:srgbClr val="2A55D6"/>
                </a:solidFill>
                <a:latin typeface="Calibri"/>
              </a:rPr>
              <a:t>HAT</a:t>
            </a:r>
            <a:r>
              <a:rPr lang="en-US" sz="2800" dirty="0" smtClean="0">
                <a:solidFill>
                  <a:srgbClr val="2A55D6"/>
                </a:solidFill>
                <a:latin typeface="Calibri"/>
              </a:rPr>
              <a:t> still provides performance benefit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58973" y="1519536"/>
            <a:ext cx="102609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9900"/>
                </a:solidFill>
                <a:latin typeface="Calibri"/>
              </a:rPr>
              <a:t>+ 3.5%</a:t>
            </a:r>
            <a:endParaRPr lang="en-US" sz="2400" b="1" dirty="0">
              <a:solidFill>
                <a:srgbClr val="009900"/>
              </a:solidFill>
              <a:latin typeface="Calibri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7315597" y="2057003"/>
            <a:ext cx="304800" cy="795"/>
          </a:xfrm>
          <a:prstGeom prst="straightConnector1">
            <a:avLst/>
          </a:prstGeom>
          <a:ln w="38100">
            <a:solidFill>
              <a:srgbClr val="4199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5309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Fairness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183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791201"/>
            <a:ext cx="784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2A55D6"/>
                </a:solidFill>
                <a:latin typeface="Calibri"/>
              </a:rPr>
              <a:t>HAT </a:t>
            </a:r>
            <a:r>
              <a:rPr lang="en-US" sz="3000" dirty="0" smtClean="0">
                <a:solidFill>
                  <a:srgbClr val="2A55D6"/>
                </a:solidFill>
                <a:latin typeface="Calibri"/>
              </a:rPr>
              <a:t>provides better fairness than prior works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381000" y="1066800"/>
          <a:ext cx="4495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724400" y="914400"/>
          <a:ext cx="4191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352800" y="2357736"/>
            <a:ext cx="884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9900"/>
                </a:solidFill>
                <a:latin typeface="Calibri"/>
              </a:rPr>
              <a:t>- 15%</a:t>
            </a:r>
            <a:endParaRPr lang="en-US" sz="2400" b="1" dirty="0">
              <a:solidFill>
                <a:srgbClr val="009900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2" y="1976736"/>
            <a:ext cx="7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9900"/>
                </a:solidFill>
                <a:latin typeface="Calibri"/>
              </a:rPr>
              <a:t>- 5%</a:t>
            </a:r>
            <a:endParaRPr lang="en-US" sz="2400" b="1" dirty="0">
              <a:solidFill>
                <a:srgbClr val="0099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762000" y="1066801"/>
          <a:ext cx="7239000" cy="455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Energy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184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481328"/>
            <a:ext cx="90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9900"/>
                </a:solidFill>
                <a:latin typeface="Calibri"/>
              </a:rPr>
              <a:t>8.5%</a:t>
            </a:r>
            <a:endParaRPr lang="en-US" sz="2800" b="1" dirty="0">
              <a:solidFill>
                <a:srgbClr val="0099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1534180"/>
            <a:ext cx="628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9900"/>
                </a:solidFill>
                <a:latin typeface="Calibri"/>
              </a:rPr>
              <a:t>5%</a:t>
            </a:r>
            <a:endParaRPr lang="en-US" sz="2800" b="1" dirty="0">
              <a:solidFill>
                <a:srgbClr val="0099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5562601"/>
            <a:ext cx="6781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400" b="1" dirty="0" smtClean="0">
                <a:solidFill>
                  <a:srgbClr val="2A55D6"/>
                </a:solidFill>
                <a:latin typeface="Calibri"/>
              </a:rPr>
              <a:t>HAT </a:t>
            </a:r>
            <a:r>
              <a:rPr lang="en-US" sz="3400" dirty="0" smtClean="0">
                <a:solidFill>
                  <a:srgbClr val="2A55D6"/>
                </a:solidFill>
                <a:latin typeface="Calibri"/>
              </a:rPr>
              <a:t>increases energy efficiency by reducing congestion</a:t>
            </a:r>
          </a:p>
        </p:txBody>
      </p:sp>
    </p:spTree>
    <p:extLst>
      <p:ext uri="{BB962C8B-B14F-4D97-AF65-F5344CB8AC3E}">
        <p14:creationId xmlns:p14="http://schemas.microsoft.com/office/powerpoint/2010/main" xmlns="" val="19435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Results in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Performance on </a:t>
            </a:r>
            <a:r>
              <a:rPr lang="en-US" b="1" dirty="0" smtClean="0"/>
              <a:t>CHIPPER</a:t>
            </a:r>
          </a:p>
          <a:p>
            <a:endParaRPr lang="en-US" dirty="0" smtClean="0"/>
          </a:p>
          <a:p>
            <a:r>
              <a:rPr lang="en-US" dirty="0" smtClean="0"/>
              <a:t>Performance on </a:t>
            </a:r>
            <a:r>
              <a:rPr lang="en-US" b="1" dirty="0" smtClean="0"/>
              <a:t>multithreaded</a:t>
            </a:r>
            <a:r>
              <a:rPr lang="en-US" dirty="0" smtClean="0"/>
              <a:t> workloads</a:t>
            </a:r>
          </a:p>
          <a:p>
            <a:endParaRPr lang="en-US" dirty="0" smtClean="0"/>
          </a:p>
          <a:p>
            <a:r>
              <a:rPr lang="en-US" dirty="0" smtClean="0"/>
              <a:t>Parameters sensitivity sweep of </a:t>
            </a:r>
            <a:r>
              <a:rPr lang="en-US" b="1" dirty="0" smtClean="0"/>
              <a:t>HAT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185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0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b="1" u="sng" dirty="0" smtClean="0">
                <a:solidFill>
                  <a:srgbClr val="FF0000"/>
                </a:solidFill>
              </a:rPr>
              <a:t>Problem</a:t>
            </a:r>
            <a:r>
              <a:rPr lang="en-US" sz="2600" b="1" dirty="0" smtClean="0">
                <a:solidFill>
                  <a:srgbClr val="FF0000"/>
                </a:solidFill>
              </a:rPr>
              <a:t>: </a:t>
            </a:r>
            <a:r>
              <a:rPr lang="en-US" sz="2600" dirty="0" smtClean="0">
                <a:solidFill>
                  <a:srgbClr val="FF0000"/>
                </a:solidFill>
              </a:rPr>
              <a:t>Packets contend in on-chip networks (</a:t>
            </a:r>
            <a:r>
              <a:rPr lang="en-US" sz="2600" dirty="0" err="1" smtClean="0">
                <a:solidFill>
                  <a:srgbClr val="FF0000"/>
                </a:solidFill>
              </a:rPr>
              <a:t>NoCs</a:t>
            </a:r>
            <a:r>
              <a:rPr lang="en-US" sz="2600" dirty="0" smtClean="0">
                <a:solidFill>
                  <a:srgbClr val="FF0000"/>
                </a:solidFill>
              </a:rPr>
              <a:t>), causing congestion, thus reducing performance</a:t>
            </a:r>
          </a:p>
          <a:p>
            <a:r>
              <a:rPr lang="en-US" sz="2600" b="1" u="sng" dirty="0" smtClean="0"/>
              <a:t>Observations</a:t>
            </a:r>
            <a:r>
              <a:rPr lang="en-US" sz="2600" b="1" dirty="0" smtClean="0"/>
              <a:t>: </a:t>
            </a:r>
          </a:p>
          <a:p>
            <a:pPr>
              <a:buNone/>
            </a:pPr>
            <a:r>
              <a:rPr lang="en-US" sz="2600" dirty="0" smtClean="0"/>
              <a:t>	1) Some applications are more sensitive to network latency than others</a:t>
            </a:r>
            <a:br>
              <a:rPr lang="en-US" sz="2600" dirty="0" smtClean="0"/>
            </a:br>
            <a:r>
              <a:rPr lang="en-US" sz="2600" dirty="0" smtClean="0"/>
              <a:t>2) Applications must be throttled differently to achieve peak performance</a:t>
            </a:r>
          </a:p>
          <a:p>
            <a:r>
              <a:rPr lang="en-US" sz="2600" b="1" u="sng" dirty="0" smtClean="0">
                <a:solidFill>
                  <a:srgbClr val="2A55D6"/>
                </a:solidFill>
              </a:rPr>
              <a:t>Key Idea</a:t>
            </a:r>
            <a:r>
              <a:rPr lang="en-US" sz="2600" b="1" dirty="0" smtClean="0">
                <a:solidFill>
                  <a:srgbClr val="2A55D6"/>
                </a:solidFill>
              </a:rPr>
              <a:t>: Heterogeneous Adaptive Throttling (HAT)</a:t>
            </a:r>
            <a:r>
              <a:rPr lang="en-US" sz="2600" dirty="0" smtClean="0">
                <a:solidFill>
                  <a:srgbClr val="2A55D6"/>
                </a:solidFill>
              </a:rPr>
              <a:t/>
            </a:r>
            <a:br>
              <a:rPr lang="en-US" sz="2600" dirty="0" smtClean="0">
                <a:solidFill>
                  <a:srgbClr val="2A55D6"/>
                </a:solidFill>
              </a:rPr>
            </a:br>
            <a:r>
              <a:rPr lang="en-US" sz="2600" dirty="0" smtClean="0">
                <a:solidFill>
                  <a:srgbClr val="2A55D6"/>
                </a:solidFill>
              </a:rPr>
              <a:t>1) Application-aware source throttling </a:t>
            </a:r>
            <a:br>
              <a:rPr lang="en-US" sz="2600" dirty="0" smtClean="0">
                <a:solidFill>
                  <a:srgbClr val="2A55D6"/>
                </a:solidFill>
              </a:rPr>
            </a:br>
            <a:r>
              <a:rPr lang="en-US" sz="2600" dirty="0" smtClean="0">
                <a:solidFill>
                  <a:srgbClr val="2A55D6"/>
                </a:solidFill>
              </a:rPr>
              <a:t>2) Network-load-aware throttling rate adjustment</a:t>
            </a:r>
          </a:p>
          <a:p>
            <a:r>
              <a:rPr lang="en-US" sz="2600" b="1" u="sng" dirty="0" smtClean="0"/>
              <a:t>Result</a:t>
            </a:r>
            <a:r>
              <a:rPr lang="en-US" sz="2600" b="1" dirty="0" smtClean="0"/>
              <a:t>:</a:t>
            </a:r>
            <a:r>
              <a:rPr lang="en-US" sz="2600" dirty="0" smtClean="0"/>
              <a:t> Improves performance and energy efficiency over state-of-the-art source throttling policies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186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86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2880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  <a:ea typeface="ＭＳ Ｐゴシック" charset="0"/>
                <a:cs typeface="ＭＳ Ｐゴシック" charset="0"/>
              </a:rPr>
              <a:t>Application-Aware Packet Scheduling</a:t>
            </a:r>
          </a:p>
        </p:txBody>
      </p:sp>
      <p:sp>
        <p:nvSpPr>
          <p:cNvPr id="17305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581400"/>
            <a:ext cx="84582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059" name="Rectangle 1"/>
          <p:cNvSpPr>
            <a:spLocks noChangeArrowheads="1"/>
          </p:cNvSpPr>
          <p:nvPr/>
        </p:nvSpPr>
        <p:spPr bwMode="auto">
          <a:xfrm>
            <a:off x="228600" y="4876800"/>
            <a:ext cx="86868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/>
            <a:r>
              <a:rPr lang="en-US" sz="1900" dirty="0" err="1"/>
              <a:t>Reetuparna</a:t>
            </a:r>
            <a:r>
              <a:rPr lang="en-US" sz="1900" dirty="0"/>
              <a:t> Das, </a:t>
            </a:r>
            <a:r>
              <a:rPr lang="en-US" sz="1900" u="sng" dirty="0"/>
              <a:t>Onur Mutlu</a:t>
            </a:r>
            <a:r>
              <a:rPr lang="en-US" sz="1900" dirty="0"/>
              <a:t>, Thomas Moscibroda, and Chita R. Das,</a:t>
            </a:r>
            <a:br>
              <a:rPr lang="en-US" sz="1900" dirty="0"/>
            </a:br>
            <a:r>
              <a:rPr lang="en-US" sz="1900" b="1" dirty="0">
                <a:hlinkClick r:id="rId3"/>
              </a:rPr>
              <a:t>"Application-Aware Prioritization Mechanisms for On-Chip Networks"</a:t>
            </a:r>
            <a:r>
              <a:rPr lang="en-US" sz="1900" dirty="0"/>
              <a:t> </a:t>
            </a:r>
            <a:br>
              <a:rPr lang="en-US" sz="1900" dirty="0"/>
            </a:br>
            <a:r>
              <a:rPr lang="en-US" sz="1900" i="1" dirty="0"/>
              <a:t>Proceedings of the </a:t>
            </a:r>
            <a:r>
              <a:rPr lang="en-US" sz="1900" i="1" dirty="0">
                <a:hlinkClick r:id="rId4"/>
              </a:rPr>
              <a:t>42nd International Symposium on Microarchitecture</a:t>
            </a:r>
            <a:r>
              <a:rPr lang="en-US" sz="1900" i="1" dirty="0"/>
              <a:t> (</a:t>
            </a:r>
            <a:r>
              <a:rPr lang="en-US" sz="1900" b="1" i="1" dirty="0"/>
              <a:t>MICRO</a:t>
            </a:r>
            <a:r>
              <a:rPr lang="en-US" sz="1900" i="1" dirty="0"/>
              <a:t>)</a:t>
            </a:r>
            <a:r>
              <a:rPr lang="en-US" sz="1900" dirty="0"/>
              <a:t>, pages 280-291, New York, NY, December 2009. </a:t>
            </a:r>
            <a:r>
              <a:rPr lang="en-US" sz="1900" dirty="0">
                <a:hlinkClick r:id="rId5"/>
              </a:rPr>
              <a:t>Slides (pptx)</a:t>
            </a:r>
            <a:r>
              <a:rPr lang="en-US" sz="1900" dirty="0"/>
              <a:t> </a:t>
            </a:r>
            <a:endParaRPr lang="en-US" altLang="ja-JP" sz="1900" dirty="0" smtClean="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727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The Problem: Packet Scheduling</a:t>
            </a:r>
          </a:p>
        </p:txBody>
      </p:sp>
      <p:sp>
        <p:nvSpPr>
          <p:cNvPr id="16691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69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D79EF3-590C-1D42-B10A-EE61FA812DD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188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166916" name="Group 129"/>
          <p:cNvGrpSpPr>
            <a:grpSpLocks/>
          </p:cNvGrpSpPr>
          <p:nvPr/>
        </p:nvGrpSpPr>
        <p:grpSpPr bwMode="auto">
          <a:xfrm>
            <a:off x="1033463" y="2481263"/>
            <a:ext cx="7043737" cy="2090737"/>
            <a:chOff x="1033463" y="2099945"/>
            <a:chExt cx="7043737" cy="2091055"/>
          </a:xfrm>
        </p:grpSpPr>
        <p:sp>
          <p:nvSpPr>
            <p:cNvPr id="166925" name="AutoShape 20"/>
            <p:cNvSpPr>
              <a:spLocks noChangeArrowheads="1"/>
            </p:cNvSpPr>
            <p:nvPr/>
          </p:nvSpPr>
          <p:spPr bwMode="auto">
            <a:xfrm>
              <a:off x="1033463" y="2884488"/>
              <a:ext cx="7043737" cy="384175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ko-KR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Network-on-Chip</a:t>
              </a:r>
            </a:p>
          </p:txBody>
        </p:sp>
        <p:sp>
          <p:nvSpPr>
            <p:cNvPr id="166926" name="AutoShape 37"/>
            <p:cNvSpPr>
              <a:spLocks noChangeArrowheads="1"/>
            </p:cNvSpPr>
            <p:nvPr/>
          </p:nvSpPr>
          <p:spPr bwMode="auto">
            <a:xfrm>
              <a:off x="1503363" y="3576638"/>
              <a:ext cx="609600" cy="6096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b="1" smtClean="0">
                  <a:solidFill>
                    <a:srgbClr val="FFFFFF"/>
                  </a:solidFill>
                  <a:ea typeface="굴림" charset="0"/>
                  <a:cs typeface="굴림" charset="0"/>
                </a:rPr>
                <a:t>L2$</a:t>
              </a:r>
            </a:p>
          </p:txBody>
        </p:sp>
        <p:sp>
          <p:nvSpPr>
            <p:cNvPr id="166927" name="AutoShape 38"/>
            <p:cNvSpPr>
              <a:spLocks noChangeArrowheads="1"/>
            </p:cNvSpPr>
            <p:nvPr/>
          </p:nvSpPr>
          <p:spPr bwMode="auto">
            <a:xfrm>
              <a:off x="1614488" y="3581400"/>
              <a:ext cx="609600" cy="6096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b="1" smtClean="0">
                  <a:solidFill>
                    <a:srgbClr val="FFFFFF"/>
                  </a:solidFill>
                  <a:ea typeface="굴림" charset="0"/>
                  <a:cs typeface="굴림" charset="0"/>
                </a:rPr>
                <a:t>L2$</a:t>
              </a:r>
            </a:p>
          </p:txBody>
        </p:sp>
        <p:sp>
          <p:nvSpPr>
            <p:cNvPr id="166928" name="AutoShape 39"/>
            <p:cNvSpPr>
              <a:spLocks noChangeArrowheads="1"/>
            </p:cNvSpPr>
            <p:nvPr/>
          </p:nvSpPr>
          <p:spPr bwMode="auto">
            <a:xfrm>
              <a:off x="1733550" y="3576638"/>
              <a:ext cx="609600" cy="6096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b="1" smtClean="0">
                  <a:solidFill>
                    <a:srgbClr val="FFFFFF"/>
                  </a:solidFill>
                  <a:ea typeface="굴림" charset="0"/>
                  <a:cs typeface="굴림" charset="0"/>
                </a:rPr>
                <a:t>L2$</a:t>
              </a:r>
            </a:p>
            <a:p>
              <a:pPr algn="ctr" latinLnBrk="1"/>
              <a:endParaRPr kumimoji="1" lang="en-US" altLang="ko-KR" b="1" smtClean="0">
                <a:solidFill>
                  <a:srgbClr val="FFFFFF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66929" name="AutoShape 40"/>
            <p:cNvSpPr>
              <a:spLocks noChangeArrowheads="1"/>
            </p:cNvSpPr>
            <p:nvPr/>
          </p:nvSpPr>
          <p:spPr bwMode="auto">
            <a:xfrm>
              <a:off x="1844674" y="3576638"/>
              <a:ext cx="1203325" cy="6096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b="1" smtClean="0">
                  <a:solidFill>
                    <a:srgbClr val="FFFFFF"/>
                  </a:solidFill>
                  <a:ea typeface="굴림" charset="0"/>
                  <a:cs typeface="굴림" charset="0"/>
                </a:rPr>
                <a:t>L2$</a:t>
              </a:r>
            </a:p>
            <a:p>
              <a:pPr algn="ctr" latinLnBrk="1"/>
              <a:r>
                <a:rPr kumimoji="1" lang="en-US" altLang="ko-KR" b="1" smtClean="0">
                  <a:solidFill>
                    <a:srgbClr val="FFFFFF"/>
                  </a:solidFill>
                  <a:ea typeface="굴림" charset="0"/>
                  <a:cs typeface="굴림" charset="0"/>
                </a:rPr>
                <a:t>Bank</a:t>
              </a:r>
            </a:p>
          </p:txBody>
        </p:sp>
        <p:sp>
          <p:nvSpPr>
            <p:cNvPr id="166930" name="AutoShape 42"/>
            <p:cNvSpPr>
              <a:spLocks noChangeArrowheads="1"/>
            </p:cNvSpPr>
            <p:nvPr/>
          </p:nvSpPr>
          <p:spPr bwMode="auto">
            <a:xfrm>
              <a:off x="3681413" y="3576638"/>
              <a:ext cx="1347787" cy="609600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b="1" smtClean="0">
                  <a:solidFill>
                    <a:srgbClr val="FFFFFF"/>
                  </a:solidFill>
                  <a:ea typeface="굴림" charset="0"/>
                  <a:cs typeface="굴림" charset="0"/>
                </a:rPr>
                <a:t>mem</a:t>
              </a:r>
              <a:br>
                <a:rPr kumimoji="1" lang="en-US" altLang="ko-KR" b="1" smtClean="0">
                  <a:solidFill>
                    <a:srgbClr val="FFFFFF"/>
                  </a:solidFill>
                  <a:ea typeface="굴림" charset="0"/>
                  <a:cs typeface="굴림" charset="0"/>
                </a:rPr>
              </a:br>
              <a:r>
                <a:rPr kumimoji="1" lang="en-US" altLang="ko-KR" b="1" smtClean="0">
                  <a:solidFill>
                    <a:srgbClr val="FFFFFF"/>
                  </a:solidFill>
                  <a:ea typeface="굴림" charset="0"/>
                  <a:cs typeface="굴림" charset="0"/>
                </a:rPr>
                <a:t>cont</a:t>
              </a:r>
            </a:p>
          </p:txBody>
        </p:sp>
        <p:sp>
          <p:nvSpPr>
            <p:cNvPr id="166931" name="Line 43"/>
            <p:cNvSpPr>
              <a:spLocks noChangeShapeType="1"/>
            </p:cNvSpPr>
            <p:nvPr/>
          </p:nvSpPr>
          <p:spPr bwMode="auto">
            <a:xfrm>
              <a:off x="2112963" y="3268663"/>
              <a:ext cx="0" cy="307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6932" name="Line 44"/>
            <p:cNvSpPr>
              <a:spLocks noChangeShapeType="1"/>
            </p:cNvSpPr>
            <p:nvPr/>
          </p:nvSpPr>
          <p:spPr bwMode="auto">
            <a:xfrm>
              <a:off x="1993900" y="3268663"/>
              <a:ext cx="0" cy="307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6933" name="Line 45"/>
            <p:cNvSpPr>
              <a:spLocks noChangeShapeType="1"/>
            </p:cNvSpPr>
            <p:nvPr/>
          </p:nvSpPr>
          <p:spPr bwMode="auto">
            <a:xfrm>
              <a:off x="1878013" y="3268663"/>
              <a:ext cx="0" cy="307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6934" name="Line 46"/>
            <p:cNvSpPr>
              <a:spLocks noChangeShapeType="1"/>
            </p:cNvSpPr>
            <p:nvPr/>
          </p:nvSpPr>
          <p:spPr bwMode="auto">
            <a:xfrm>
              <a:off x="1763713" y="3268663"/>
              <a:ext cx="0" cy="307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6935" name="Line 47"/>
            <p:cNvSpPr>
              <a:spLocks noChangeShapeType="1"/>
            </p:cNvSpPr>
            <p:nvPr/>
          </p:nvSpPr>
          <p:spPr bwMode="auto">
            <a:xfrm>
              <a:off x="3871278" y="3268663"/>
              <a:ext cx="0" cy="307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6936" name="Line 48"/>
            <p:cNvSpPr>
              <a:spLocks noChangeShapeType="1"/>
            </p:cNvSpPr>
            <p:nvPr/>
          </p:nvSpPr>
          <p:spPr bwMode="auto">
            <a:xfrm>
              <a:off x="3755390" y="3268663"/>
              <a:ext cx="0" cy="307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6937" name="AutoShape 42"/>
            <p:cNvSpPr>
              <a:spLocks noChangeArrowheads="1"/>
            </p:cNvSpPr>
            <p:nvPr/>
          </p:nvSpPr>
          <p:spPr bwMode="auto">
            <a:xfrm>
              <a:off x="3833813" y="3578225"/>
              <a:ext cx="1347787" cy="609600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b="1" smtClean="0">
                  <a:solidFill>
                    <a:srgbClr val="FFFFFF"/>
                  </a:solidFill>
                  <a:ea typeface="굴림" charset="0"/>
                  <a:cs typeface="굴림" charset="0"/>
                </a:rPr>
                <a:t>Memory</a:t>
              </a:r>
              <a:br>
                <a:rPr kumimoji="1" lang="en-US" altLang="ko-KR" b="1" smtClean="0">
                  <a:solidFill>
                    <a:srgbClr val="FFFFFF"/>
                  </a:solidFill>
                  <a:ea typeface="굴림" charset="0"/>
                  <a:cs typeface="굴림" charset="0"/>
                </a:rPr>
              </a:br>
              <a:r>
                <a:rPr kumimoji="1" lang="en-US" altLang="ko-KR" b="1" smtClean="0">
                  <a:solidFill>
                    <a:srgbClr val="FFFFFF"/>
                  </a:solidFill>
                  <a:ea typeface="굴림" charset="0"/>
                  <a:cs typeface="굴림" charset="0"/>
                </a:rPr>
                <a:t>Controller</a:t>
              </a:r>
            </a:p>
          </p:txBody>
        </p:sp>
        <p:sp>
          <p:nvSpPr>
            <p:cNvPr id="166938" name="Oval 18"/>
            <p:cNvSpPr>
              <a:spLocks noChangeAspect="1" noChangeArrowheads="1"/>
            </p:cNvSpPr>
            <p:nvPr/>
          </p:nvSpPr>
          <p:spPr bwMode="auto">
            <a:xfrm>
              <a:off x="1271954" y="2107565"/>
              <a:ext cx="468632" cy="468630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P</a:t>
              </a:r>
            </a:p>
          </p:txBody>
        </p:sp>
        <p:sp>
          <p:nvSpPr>
            <p:cNvPr id="166939" name="Line 43"/>
            <p:cNvSpPr>
              <a:spLocks noChangeShapeType="1"/>
            </p:cNvSpPr>
            <p:nvPr/>
          </p:nvSpPr>
          <p:spPr bwMode="auto">
            <a:xfrm>
              <a:off x="3124200" y="2565400"/>
              <a:ext cx="0" cy="307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6940" name="Line 44"/>
            <p:cNvSpPr>
              <a:spLocks noChangeShapeType="1"/>
            </p:cNvSpPr>
            <p:nvPr/>
          </p:nvSpPr>
          <p:spPr bwMode="auto">
            <a:xfrm>
              <a:off x="2567354" y="2565400"/>
              <a:ext cx="0" cy="307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6941" name="Line 45"/>
            <p:cNvSpPr>
              <a:spLocks noChangeShapeType="1"/>
            </p:cNvSpPr>
            <p:nvPr/>
          </p:nvSpPr>
          <p:spPr bwMode="auto">
            <a:xfrm>
              <a:off x="2045677" y="2565400"/>
              <a:ext cx="0" cy="307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6942" name="Line 46"/>
            <p:cNvSpPr>
              <a:spLocks noChangeShapeType="1"/>
            </p:cNvSpPr>
            <p:nvPr/>
          </p:nvSpPr>
          <p:spPr bwMode="auto">
            <a:xfrm>
              <a:off x="1524000" y="2565400"/>
              <a:ext cx="0" cy="307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6943" name="AutoShape 42"/>
            <p:cNvSpPr>
              <a:spLocks noChangeArrowheads="1"/>
            </p:cNvSpPr>
            <p:nvPr/>
          </p:nvSpPr>
          <p:spPr bwMode="auto">
            <a:xfrm>
              <a:off x="5867400" y="3578225"/>
              <a:ext cx="1347787" cy="609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endParaRPr kumimoji="1" lang="en-US" altLang="ko-KR" b="1" smtClean="0">
                <a:solidFill>
                  <a:srgbClr val="FFFFFF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66944" name="Line 47"/>
            <p:cNvSpPr>
              <a:spLocks noChangeShapeType="1"/>
            </p:cNvSpPr>
            <p:nvPr/>
          </p:nvSpPr>
          <p:spPr bwMode="auto">
            <a:xfrm>
              <a:off x="3996690" y="3273425"/>
              <a:ext cx="0" cy="307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6945" name="Line 47"/>
            <p:cNvSpPr>
              <a:spLocks noChangeShapeType="1"/>
            </p:cNvSpPr>
            <p:nvPr/>
          </p:nvSpPr>
          <p:spPr bwMode="auto">
            <a:xfrm>
              <a:off x="4114800" y="3273425"/>
              <a:ext cx="0" cy="307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6946" name="AutoShape 42"/>
            <p:cNvSpPr>
              <a:spLocks noChangeArrowheads="1"/>
            </p:cNvSpPr>
            <p:nvPr/>
          </p:nvSpPr>
          <p:spPr bwMode="auto">
            <a:xfrm>
              <a:off x="5979136" y="3578225"/>
              <a:ext cx="1347787" cy="609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endParaRPr kumimoji="1" lang="en-US" altLang="ko-KR" b="1" smtClean="0">
                <a:solidFill>
                  <a:srgbClr val="FFFFFF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66947" name="AutoShape 42"/>
            <p:cNvSpPr>
              <a:spLocks noChangeArrowheads="1"/>
            </p:cNvSpPr>
            <p:nvPr/>
          </p:nvSpPr>
          <p:spPr bwMode="auto">
            <a:xfrm>
              <a:off x="6119813" y="3578225"/>
              <a:ext cx="1347787" cy="609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b="1" smtClean="0">
                  <a:solidFill>
                    <a:srgbClr val="FFFFFF"/>
                  </a:solidFill>
                  <a:ea typeface="굴림" charset="0"/>
                  <a:cs typeface="굴림" charset="0"/>
                </a:rPr>
                <a:t>Accelerator</a:t>
              </a:r>
            </a:p>
          </p:txBody>
        </p:sp>
        <p:sp>
          <p:nvSpPr>
            <p:cNvPr id="166948" name="Line 43"/>
            <p:cNvSpPr>
              <a:spLocks noChangeShapeType="1"/>
            </p:cNvSpPr>
            <p:nvPr/>
          </p:nvSpPr>
          <p:spPr bwMode="auto">
            <a:xfrm>
              <a:off x="6324600" y="3270250"/>
              <a:ext cx="0" cy="307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6949" name="Line 44"/>
            <p:cNvSpPr>
              <a:spLocks noChangeShapeType="1"/>
            </p:cNvSpPr>
            <p:nvPr/>
          </p:nvSpPr>
          <p:spPr bwMode="auto">
            <a:xfrm>
              <a:off x="6205537" y="3270250"/>
              <a:ext cx="0" cy="307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6950" name="Line 45"/>
            <p:cNvSpPr>
              <a:spLocks noChangeShapeType="1"/>
            </p:cNvSpPr>
            <p:nvPr/>
          </p:nvSpPr>
          <p:spPr bwMode="auto">
            <a:xfrm>
              <a:off x="6089650" y="3270250"/>
              <a:ext cx="0" cy="307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6951" name="Line 46"/>
            <p:cNvSpPr>
              <a:spLocks noChangeShapeType="1"/>
            </p:cNvSpPr>
            <p:nvPr/>
          </p:nvSpPr>
          <p:spPr bwMode="auto">
            <a:xfrm>
              <a:off x="5975350" y="3270250"/>
              <a:ext cx="0" cy="307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6952" name="AutoShape 40"/>
            <p:cNvSpPr>
              <a:spLocks noChangeArrowheads="1"/>
            </p:cNvSpPr>
            <p:nvPr/>
          </p:nvSpPr>
          <p:spPr bwMode="auto">
            <a:xfrm>
              <a:off x="1973628" y="3578225"/>
              <a:ext cx="1203325" cy="6096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b="1" smtClean="0">
                  <a:solidFill>
                    <a:srgbClr val="FFFFFF"/>
                  </a:solidFill>
                  <a:ea typeface="굴림" charset="0"/>
                  <a:cs typeface="굴림" charset="0"/>
                </a:rPr>
                <a:t>L2$</a:t>
              </a:r>
            </a:p>
            <a:p>
              <a:pPr algn="ctr" latinLnBrk="1"/>
              <a:r>
                <a:rPr kumimoji="1" lang="en-US" altLang="ko-KR" b="1" smtClean="0">
                  <a:solidFill>
                    <a:srgbClr val="FFFFFF"/>
                  </a:solidFill>
                  <a:ea typeface="굴림" charset="0"/>
                  <a:cs typeface="굴림" charset="0"/>
                </a:rPr>
                <a:t>Bank</a:t>
              </a:r>
            </a:p>
          </p:txBody>
        </p:sp>
        <p:sp>
          <p:nvSpPr>
            <p:cNvPr id="166953" name="AutoShape 40"/>
            <p:cNvSpPr>
              <a:spLocks noChangeArrowheads="1"/>
            </p:cNvSpPr>
            <p:nvPr/>
          </p:nvSpPr>
          <p:spPr bwMode="auto">
            <a:xfrm>
              <a:off x="2114305" y="3578225"/>
              <a:ext cx="1203325" cy="6096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b="1" smtClean="0">
                  <a:solidFill>
                    <a:srgbClr val="FFFFFF"/>
                  </a:solidFill>
                  <a:ea typeface="굴림" charset="0"/>
                  <a:cs typeface="굴림" charset="0"/>
                </a:rPr>
                <a:t>L2$</a:t>
              </a:r>
            </a:p>
            <a:p>
              <a:pPr algn="ctr" latinLnBrk="1"/>
              <a:r>
                <a:rPr kumimoji="1" lang="en-US" altLang="ko-KR" b="1" smtClean="0">
                  <a:solidFill>
                    <a:srgbClr val="FFFFFF"/>
                  </a:solidFill>
                  <a:ea typeface="굴림" charset="0"/>
                  <a:cs typeface="굴림" charset="0"/>
                </a:rPr>
                <a:t>Bank</a:t>
              </a:r>
            </a:p>
          </p:txBody>
        </p:sp>
        <p:sp>
          <p:nvSpPr>
            <p:cNvPr id="166954" name="Oval 34"/>
            <p:cNvSpPr>
              <a:spLocks noChangeAspect="1" noChangeArrowheads="1"/>
            </p:cNvSpPr>
            <p:nvPr/>
          </p:nvSpPr>
          <p:spPr bwMode="auto">
            <a:xfrm>
              <a:off x="1793922" y="2113133"/>
              <a:ext cx="468632" cy="468630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P</a:t>
              </a:r>
            </a:p>
          </p:txBody>
        </p:sp>
        <p:sp>
          <p:nvSpPr>
            <p:cNvPr id="166955" name="Oval 35"/>
            <p:cNvSpPr>
              <a:spLocks noChangeAspect="1" noChangeArrowheads="1"/>
            </p:cNvSpPr>
            <p:nvPr/>
          </p:nvSpPr>
          <p:spPr bwMode="auto">
            <a:xfrm>
              <a:off x="2327322" y="2118995"/>
              <a:ext cx="468632" cy="468630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P</a:t>
              </a:r>
            </a:p>
          </p:txBody>
        </p:sp>
        <p:sp>
          <p:nvSpPr>
            <p:cNvPr id="166956" name="Oval 36"/>
            <p:cNvSpPr>
              <a:spLocks noChangeAspect="1" noChangeArrowheads="1"/>
            </p:cNvSpPr>
            <p:nvPr/>
          </p:nvSpPr>
          <p:spPr bwMode="auto">
            <a:xfrm>
              <a:off x="2860722" y="2118995"/>
              <a:ext cx="468632" cy="468630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P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429000" y="2587381"/>
              <a:ext cx="1905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958" name="Oval 38"/>
            <p:cNvSpPr>
              <a:spLocks noChangeAspect="1" noChangeArrowheads="1"/>
            </p:cNvSpPr>
            <p:nvPr/>
          </p:nvSpPr>
          <p:spPr bwMode="auto">
            <a:xfrm>
              <a:off x="5486400" y="2099945"/>
              <a:ext cx="468632" cy="468630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P</a:t>
              </a:r>
            </a:p>
          </p:txBody>
        </p:sp>
        <p:sp>
          <p:nvSpPr>
            <p:cNvPr id="166959" name="Line 43"/>
            <p:cNvSpPr>
              <a:spLocks noChangeShapeType="1"/>
            </p:cNvSpPr>
            <p:nvPr/>
          </p:nvSpPr>
          <p:spPr bwMode="auto">
            <a:xfrm>
              <a:off x="7338646" y="2557780"/>
              <a:ext cx="0" cy="307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6960" name="Line 44"/>
            <p:cNvSpPr>
              <a:spLocks noChangeShapeType="1"/>
            </p:cNvSpPr>
            <p:nvPr/>
          </p:nvSpPr>
          <p:spPr bwMode="auto">
            <a:xfrm>
              <a:off x="6781800" y="2557780"/>
              <a:ext cx="0" cy="307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6961" name="Line 45"/>
            <p:cNvSpPr>
              <a:spLocks noChangeShapeType="1"/>
            </p:cNvSpPr>
            <p:nvPr/>
          </p:nvSpPr>
          <p:spPr bwMode="auto">
            <a:xfrm>
              <a:off x="6260123" y="2557780"/>
              <a:ext cx="0" cy="307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6962" name="Line 46"/>
            <p:cNvSpPr>
              <a:spLocks noChangeShapeType="1"/>
            </p:cNvSpPr>
            <p:nvPr/>
          </p:nvSpPr>
          <p:spPr bwMode="auto">
            <a:xfrm>
              <a:off x="5738446" y="2557780"/>
              <a:ext cx="0" cy="307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6963" name="Oval 43"/>
            <p:cNvSpPr>
              <a:spLocks noChangeAspect="1" noChangeArrowheads="1"/>
            </p:cNvSpPr>
            <p:nvPr/>
          </p:nvSpPr>
          <p:spPr bwMode="auto">
            <a:xfrm>
              <a:off x="6008368" y="2105513"/>
              <a:ext cx="468632" cy="468630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P</a:t>
              </a:r>
            </a:p>
          </p:txBody>
        </p:sp>
        <p:sp>
          <p:nvSpPr>
            <p:cNvPr id="166964" name="Oval 44"/>
            <p:cNvSpPr>
              <a:spLocks noChangeAspect="1" noChangeArrowheads="1"/>
            </p:cNvSpPr>
            <p:nvPr/>
          </p:nvSpPr>
          <p:spPr bwMode="auto">
            <a:xfrm>
              <a:off x="6541768" y="2111375"/>
              <a:ext cx="468632" cy="468630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P</a:t>
              </a:r>
            </a:p>
          </p:txBody>
        </p:sp>
        <p:sp>
          <p:nvSpPr>
            <p:cNvPr id="166965" name="Oval 45"/>
            <p:cNvSpPr>
              <a:spLocks noChangeAspect="1" noChangeArrowheads="1"/>
            </p:cNvSpPr>
            <p:nvPr/>
          </p:nvSpPr>
          <p:spPr bwMode="auto">
            <a:xfrm>
              <a:off x="7075168" y="2111375"/>
              <a:ext cx="468632" cy="468630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P</a:t>
              </a:r>
            </a:p>
          </p:txBody>
        </p:sp>
      </p:grp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1033463" y="3265488"/>
            <a:ext cx="7043737" cy="3841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b="1" smtClean="0">
                <a:solidFill>
                  <a:srgbClr val="000000"/>
                </a:solidFill>
                <a:ea typeface="굴림" charset="0"/>
                <a:cs typeface="굴림" charset="0"/>
              </a:rPr>
              <a:t>On-chip Network</a:t>
            </a: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1155700" y="1644650"/>
            <a:ext cx="6943725" cy="793750"/>
            <a:chOff x="1155700" y="1263650"/>
            <a:chExt cx="6943086" cy="793750"/>
          </a:xfrm>
        </p:grpSpPr>
        <p:grpSp>
          <p:nvGrpSpPr>
            <p:cNvPr id="4" name="Group 128"/>
            <p:cNvGrpSpPr/>
            <p:nvPr/>
          </p:nvGrpSpPr>
          <p:grpSpPr>
            <a:xfrm>
              <a:off x="1242060" y="1600200"/>
              <a:ext cx="6145530" cy="457200"/>
              <a:chOff x="1242060" y="1600200"/>
              <a:chExt cx="6145530" cy="457200"/>
            </a:xfrm>
            <a:solidFill>
              <a:srgbClr val="FFFF00"/>
            </a:solidFill>
          </p:grpSpPr>
          <p:grpSp>
            <p:nvGrpSpPr>
              <p:cNvPr id="5" name="Group 99"/>
              <p:cNvGrpSpPr/>
              <p:nvPr/>
            </p:nvGrpSpPr>
            <p:grpSpPr>
              <a:xfrm>
                <a:off x="1242060" y="1600200"/>
                <a:ext cx="358140" cy="457200"/>
                <a:chOff x="1211580" y="1600200"/>
                <a:chExt cx="358140" cy="457200"/>
              </a:xfrm>
              <a:grpFill/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1211580" y="1600200"/>
                  <a:ext cx="35814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Tahoma"/>
                  </a:endParaRPr>
                </a:p>
              </p:txBody>
            </p:sp>
            <p:cxnSp>
              <p:nvCxnSpPr>
                <p:cNvPr id="84" name="Curved Connector 83"/>
                <p:cNvCxnSpPr/>
                <p:nvPr/>
              </p:nvCxnSpPr>
              <p:spPr>
                <a:xfrm rot="16200000" flipH="1">
                  <a:off x="1158240" y="1752600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Curved Connector 84"/>
                <p:cNvCxnSpPr/>
                <p:nvPr/>
              </p:nvCxnSpPr>
              <p:spPr>
                <a:xfrm rot="16200000" flipH="1">
                  <a:off x="1230630" y="1737361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100"/>
              <p:cNvGrpSpPr/>
              <p:nvPr/>
            </p:nvGrpSpPr>
            <p:grpSpPr>
              <a:xfrm>
                <a:off x="1828800" y="1600200"/>
                <a:ext cx="358140" cy="457200"/>
                <a:chOff x="1211580" y="1600200"/>
                <a:chExt cx="358140" cy="457200"/>
              </a:xfrm>
              <a:grpFill/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1211580" y="1600200"/>
                  <a:ext cx="35814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Tahoma"/>
                  </a:endParaRPr>
                </a:p>
              </p:txBody>
            </p:sp>
            <p:cxnSp>
              <p:nvCxnSpPr>
                <p:cNvPr id="81" name="Curved Connector 80"/>
                <p:cNvCxnSpPr/>
                <p:nvPr/>
              </p:nvCxnSpPr>
              <p:spPr>
                <a:xfrm rot="16200000" flipH="1">
                  <a:off x="1158240" y="1752600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urved Connector 81"/>
                <p:cNvCxnSpPr/>
                <p:nvPr/>
              </p:nvCxnSpPr>
              <p:spPr>
                <a:xfrm rot="16200000" flipH="1">
                  <a:off x="1230630" y="1737361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104"/>
              <p:cNvGrpSpPr/>
              <p:nvPr/>
            </p:nvGrpSpPr>
            <p:grpSpPr>
              <a:xfrm>
                <a:off x="2308860" y="1600200"/>
                <a:ext cx="358140" cy="457200"/>
                <a:chOff x="1211580" y="1600200"/>
                <a:chExt cx="358140" cy="457200"/>
              </a:xfrm>
              <a:grpFill/>
            </p:grpSpPr>
            <p:sp>
              <p:nvSpPr>
                <p:cNvPr id="77" name="Rectangle 76"/>
                <p:cNvSpPr/>
                <p:nvPr/>
              </p:nvSpPr>
              <p:spPr>
                <a:xfrm>
                  <a:off x="1211580" y="1600200"/>
                  <a:ext cx="35814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Tahoma"/>
                  </a:endParaRPr>
                </a:p>
              </p:txBody>
            </p:sp>
            <p:cxnSp>
              <p:nvCxnSpPr>
                <p:cNvPr id="78" name="Curved Connector 77"/>
                <p:cNvCxnSpPr/>
                <p:nvPr/>
              </p:nvCxnSpPr>
              <p:spPr>
                <a:xfrm rot="16200000" flipH="1">
                  <a:off x="1158240" y="1752600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urved Connector 78"/>
                <p:cNvCxnSpPr/>
                <p:nvPr/>
              </p:nvCxnSpPr>
              <p:spPr>
                <a:xfrm rot="16200000" flipH="1">
                  <a:off x="1230630" y="1737361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108"/>
              <p:cNvGrpSpPr/>
              <p:nvPr/>
            </p:nvGrpSpPr>
            <p:grpSpPr>
              <a:xfrm>
                <a:off x="2842260" y="1600200"/>
                <a:ext cx="358140" cy="457200"/>
                <a:chOff x="1211580" y="1600200"/>
                <a:chExt cx="358140" cy="457200"/>
              </a:xfrm>
              <a:grpFill/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1211580" y="1600200"/>
                  <a:ext cx="35814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Tahoma"/>
                  </a:endParaRPr>
                </a:p>
              </p:txBody>
            </p:sp>
            <p:cxnSp>
              <p:nvCxnSpPr>
                <p:cNvPr id="75" name="Curved Connector 74"/>
                <p:cNvCxnSpPr/>
                <p:nvPr/>
              </p:nvCxnSpPr>
              <p:spPr>
                <a:xfrm rot="16200000" flipH="1">
                  <a:off x="1158240" y="1752600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urved Connector 75"/>
                <p:cNvCxnSpPr/>
                <p:nvPr/>
              </p:nvCxnSpPr>
              <p:spPr>
                <a:xfrm rot="16200000" flipH="1">
                  <a:off x="1230630" y="1737361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112"/>
              <p:cNvGrpSpPr/>
              <p:nvPr/>
            </p:nvGrpSpPr>
            <p:grpSpPr>
              <a:xfrm>
                <a:off x="5429250" y="1600200"/>
                <a:ext cx="358140" cy="457200"/>
                <a:chOff x="1211580" y="1600200"/>
                <a:chExt cx="358140" cy="457200"/>
              </a:xfrm>
              <a:grpFill/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1211580" y="1600200"/>
                  <a:ext cx="35814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Tahoma"/>
                  </a:endParaRPr>
                </a:p>
              </p:txBody>
            </p:sp>
            <p:cxnSp>
              <p:nvCxnSpPr>
                <p:cNvPr id="72" name="Curved Connector 71"/>
                <p:cNvCxnSpPr/>
                <p:nvPr/>
              </p:nvCxnSpPr>
              <p:spPr>
                <a:xfrm rot="16200000" flipH="1">
                  <a:off x="1158240" y="1752600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urved Connector 72"/>
                <p:cNvCxnSpPr/>
                <p:nvPr/>
              </p:nvCxnSpPr>
              <p:spPr>
                <a:xfrm rot="16200000" flipH="1">
                  <a:off x="1230630" y="1737361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116"/>
              <p:cNvGrpSpPr/>
              <p:nvPr/>
            </p:nvGrpSpPr>
            <p:grpSpPr>
              <a:xfrm>
                <a:off x="6015990" y="1600200"/>
                <a:ext cx="358140" cy="457200"/>
                <a:chOff x="1211580" y="1600200"/>
                <a:chExt cx="358140" cy="457200"/>
              </a:xfrm>
              <a:grpFill/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1211580" y="1600200"/>
                  <a:ext cx="35814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Tahoma"/>
                  </a:endParaRPr>
                </a:p>
              </p:txBody>
            </p:sp>
            <p:cxnSp>
              <p:nvCxnSpPr>
                <p:cNvPr id="69" name="Curved Connector 68"/>
                <p:cNvCxnSpPr/>
                <p:nvPr/>
              </p:nvCxnSpPr>
              <p:spPr>
                <a:xfrm rot="16200000" flipH="1">
                  <a:off x="1158240" y="1752600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urved Connector 69"/>
                <p:cNvCxnSpPr/>
                <p:nvPr/>
              </p:nvCxnSpPr>
              <p:spPr>
                <a:xfrm rot="16200000" flipH="1">
                  <a:off x="1230630" y="1737361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20"/>
              <p:cNvGrpSpPr/>
              <p:nvPr/>
            </p:nvGrpSpPr>
            <p:grpSpPr>
              <a:xfrm>
                <a:off x="6496050" y="1600200"/>
                <a:ext cx="358140" cy="457200"/>
                <a:chOff x="1211580" y="1600200"/>
                <a:chExt cx="358140" cy="457200"/>
              </a:xfrm>
              <a:grpFill/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1211580" y="1600200"/>
                  <a:ext cx="35814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Tahoma"/>
                  </a:endParaRPr>
                </a:p>
              </p:txBody>
            </p:sp>
            <p:cxnSp>
              <p:nvCxnSpPr>
                <p:cNvPr id="66" name="Curved Connector 65"/>
                <p:cNvCxnSpPr/>
                <p:nvPr/>
              </p:nvCxnSpPr>
              <p:spPr>
                <a:xfrm rot="16200000" flipH="1">
                  <a:off x="1158240" y="1752600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urved Connector 66"/>
                <p:cNvCxnSpPr/>
                <p:nvPr/>
              </p:nvCxnSpPr>
              <p:spPr>
                <a:xfrm rot="16200000" flipH="1">
                  <a:off x="1230630" y="1737361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24"/>
              <p:cNvGrpSpPr/>
              <p:nvPr/>
            </p:nvGrpSpPr>
            <p:grpSpPr>
              <a:xfrm>
                <a:off x="7029450" y="1600200"/>
                <a:ext cx="358140" cy="457200"/>
                <a:chOff x="1211580" y="1600200"/>
                <a:chExt cx="358140" cy="457200"/>
              </a:xfrm>
              <a:grpFill/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1211580" y="1600200"/>
                  <a:ext cx="35814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Tahoma"/>
                  </a:endParaRPr>
                </a:p>
              </p:txBody>
            </p:sp>
            <p:cxnSp>
              <p:nvCxnSpPr>
                <p:cNvPr id="63" name="Curved Connector 62"/>
                <p:cNvCxnSpPr/>
                <p:nvPr/>
              </p:nvCxnSpPr>
              <p:spPr>
                <a:xfrm rot="16200000" flipH="1">
                  <a:off x="1158240" y="1752600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urved Connector 63"/>
                <p:cNvCxnSpPr/>
                <p:nvPr/>
              </p:nvCxnSpPr>
              <p:spPr>
                <a:xfrm rot="16200000" flipH="1">
                  <a:off x="1230630" y="1737361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6921" name="TextBox 49"/>
            <p:cNvSpPr txBox="1">
              <a:spLocks noChangeArrowheads="1"/>
            </p:cNvSpPr>
            <p:nvPr/>
          </p:nvSpPr>
          <p:spPr bwMode="auto">
            <a:xfrm>
              <a:off x="1155700" y="1268968"/>
              <a:ext cx="582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</a:rPr>
                <a:t>App1</a:t>
              </a:r>
            </a:p>
          </p:txBody>
        </p:sp>
        <p:sp>
          <p:nvSpPr>
            <p:cNvPr id="166922" name="TextBox 50"/>
            <p:cNvSpPr txBox="1">
              <a:spLocks noChangeArrowheads="1"/>
            </p:cNvSpPr>
            <p:nvPr/>
          </p:nvSpPr>
          <p:spPr bwMode="auto">
            <a:xfrm>
              <a:off x="1767289" y="1263650"/>
              <a:ext cx="582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</a:rPr>
                <a:t>App2</a:t>
              </a:r>
            </a:p>
          </p:txBody>
        </p:sp>
        <p:sp>
          <p:nvSpPr>
            <p:cNvPr id="166923" name="TextBox 51"/>
            <p:cNvSpPr txBox="1">
              <a:spLocks noChangeArrowheads="1"/>
            </p:cNvSpPr>
            <p:nvPr/>
          </p:nvSpPr>
          <p:spPr bwMode="auto">
            <a:xfrm>
              <a:off x="6929839" y="1282700"/>
              <a:ext cx="11689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</a:rPr>
                <a:t>App N+1</a:t>
              </a:r>
            </a:p>
          </p:txBody>
        </p:sp>
        <p:sp>
          <p:nvSpPr>
            <p:cNvPr id="166924" name="TextBox 52"/>
            <p:cNvSpPr txBox="1">
              <a:spLocks noChangeArrowheads="1"/>
            </p:cNvSpPr>
            <p:nvPr/>
          </p:nvSpPr>
          <p:spPr bwMode="auto">
            <a:xfrm>
              <a:off x="6248400" y="1295400"/>
              <a:ext cx="8749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</a:rPr>
                <a:t>App N</a:t>
              </a:r>
            </a:p>
          </p:txBody>
        </p:sp>
      </p:grpSp>
      <p:sp>
        <p:nvSpPr>
          <p:cNvPr id="86" name="Title 1"/>
          <p:cNvSpPr txBox="1">
            <a:spLocks/>
          </p:cNvSpPr>
          <p:nvPr/>
        </p:nvSpPr>
        <p:spPr>
          <a:xfrm>
            <a:off x="762000" y="5181600"/>
            <a:ext cx="7772400" cy="914400"/>
          </a:xfrm>
          <a:prstGeom prst="rect">
            <a:avLst/>
          </a:prstGeom>
        </p:spPr>
        <p:txBody>
          <a:bodyPr bIns="9144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6633"/>
                </a:solidFill>
              </a:rPr>
              <a:t>On-chip Network is a </a:t>
            </a:r>
            <a:r>
              <a:rPr lang="en-US" sz="2800" b="1" dirty="0">
                <a:solidFill>
                  <a:srgbClr val="FF0000"/>
                </a:solidFill>
              </a:rPr>
              <a:t>critical</a:t>
            </a:r>
            <a:r>
              <a:rPr lang="en-US" sz="2800" b="1" dirty="0">
                <a:solidFill>
                  <a:srgbClr val="006633"/>
                </a:solidFill>
              </a:rPr>
              <a:t> resource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shared</a:t>
            </a:r>
            <a:r>
              <a:rPr lang="en-US" sz="2800" b="1" dirty="0">
                <a:solidFill>
                  <a:srgbClr val="006633"/>
                </a:solidFill>
              </a:rPr>
              <a:t> by </a:t>
            </a:r>
            <a:r>
              <a:rPr lang="en-US" sz="2800" b="1" dirty="0">
                <a:solidFill>
                  <a:srgbClr val="FF0000"/>
                </a:solidFill>
              </a:rPr>
              <a:t>multiple</a:t>
            </a:r>
            <a:r>
              <a:rPr lang="en-US" sz="2800" b="1" dirty="0">
                <a:solidFill>
                  <a:srgbClr val="006633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4174308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6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Rectangle 220"/>
          <p:cNvSpPr>
            <a:spLocks noChangeArrowheads="1"/>
          </p:cNvSpPr>
          <p:nvPr/>
        </p:nvSpPr>
        <p:spPr bwMode="auto">
          <a:xfrm>
            <a:off x="6934200" y="3563938"/>
            <a:ext cx="1143000" cy="1676400"/>
          </a:xfrm>
          <a:prstGeom prst="rect">
            <a:avLst/>
          </a:prstGeom>
          <a:noFill/>
          <a:ln w="2540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" name="Group 417"/>
          <p:cNvGrpSpPr>
            <a:grpSpLocks/>
          </p:cNvGrpSpPr>
          <p:nvPr/>
        </p:nvGrpSpPr>
        <p:grpSpPr bwMode="auto">
          <a:xfrm>
            <a:off x="4648200" y="2068513"/>
            <a:ext cx="2052638" cy="3781425"/>
            <a:chOff x="4724400" y="2466788"/>
            <a:chExt cx="2052161" cy="3781612"/>
          </a:xfrm>
        </p:grpSpPr>
        <p:sp>
          <p:nvSpPr>
            <p:cNvPr id="168100" name="Rectangle 58"/>
            <p:cNvSpPr>
              <a:spLocks noChangeArrowheads="1"/>
            </p:cNvSpPr>
            <p:nvPr/>
          </p:nvSpPr>
          <p:spPr bwMode="auto">
            <a:xfrm>
              <a:off x="4819193" y="2812775"/>
              <a:ext cx="63639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From East</a:t>
              </a:r>
              <a:endParaRPr lang="en-US" altLang="ko-KR" sz="14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68101" name="Rectangle 93"/>
            <p:cNvSpPr>
              <a:spLocks noChangeArrowheads="1"/>
            </p:cNvSpPr>
            <p:nvPr/>
          </p:nvSpPr>
          <p:spPr bwMode="auto">
            <a:xfrm>
              <a:off x="4778855" y="3528989"/>
              <a:ext cx="66595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From West</a:t>
              </a:r>
              <a:endParaRPr lang="en-US" altLang="ko-KR" sz="14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68102" name="Rectangle 120"/>
            <p:cNvSpPr>
              <a:spLocks noChangeArrowheads="1"/>
            </p:cNvSpPr>
            <p:nvPr/>
          </p:nvSpPr>
          <p:spPr bwMode="auto">
            <a:xfrm>
              <a:off x="4744569" y="4251815"/>
              <a:ext cx="77162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From North</a:t>
              </a:r>
              <a:endParaRPr lang="en-US" altLang="ko-KR" sz="14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68103" name="Rectangle 149"/>
            <p:cNvSpPr>
              <a:spLocks noChangeArrowheads="1"/>
            </p:cNvSpPr>
            <p:nvPr/>
          </p:nvSpPr>
          <p:spPr bwMode="auto">
            <a:xfrm>
              <a:off x="4724400" y="4974641"/>
              <a:ext cx="75822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From South</a:t>
              </a:r>
              <a:endParaRPr lang="en-US" altLang="ko-KR" sz="14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68104" name="Rectangle 176"/>
            <p:cNvSpPr>
              <a:spLocks noChangeArrowheads="1"/>
            </p:cNvSpPr>
            <p:nvPr/>
          </p:nvSpPr>
          <p:spPr bwMode="auto">
            <a:xfrm>
              <a:off x="4907935" y="5697466"/>
              <a:ext cx="5402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From PE</a:t>
              </a:r>
              <a:endParaRPr lang="en-US" altLang="ko-KR" sz="14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68105" name="Freeform 4"/>
            <p:cNvSpPr>
              <a:spLocks/>
            </p:cNvSpPr>
            <p:nvPr/>
          </p:nvSpPr>
          <p:spPr bwMode="auto">
            <a:xfrm>
              <a:off x="5817541" y="2743357"/>
              <a:ext cx="128071" cy="575175"/>
            </a:xfrm>
            <a:custGeom>
              <a:avLst/>
              <a:gdLst>
                <a:gd name="T0" fmla="*/ 0 w 127"/>
                <a:gd name="T1" fmla="*/ 2147483647 h 522"/>
                <a:gd name="T2" fmla="*/ 0 w 127"/>
                <a:gd name="T3" fmla="*/ 2147483647 h 522"/>
                <a:gd name="T4" fmla="*/ 2147483647 w 127"/>
                <a:gd name="T5" fmla="*/ 2147483647 h 522"/>
                <a:gd name="T6" fmla="*/ 2147483647 w 127"/>
                <a:gd name="T7" fmla="*/ 0 h 522"/>
                <a:gd name="T8" fmla="*/ 0 w 127"/>
                <a:gd name="T9" fmla="*/ 2147483647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522"/>
                <a:gd name="T17" fmla="*/ 127 w 127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522">
                  <a:moveTo>
                    <a:pt x="0" y="87"/>
                  </a:moveTo>
                  <a:lnTo>
                    <a:pt x="0" y="435"/>
                  </a:lnTo>
                  <a:lnTo>
                    <a:pt x="127" y="522"/>
                  </a:lnTo>
                  <a:lnTo>
                    <a:pt x="127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06" name="Freeform 5"/>
            <p:cNvSpPr>
              <a:spLocks/>
            </p:cNvSpPr>
            <p:nvPr/>
          </p:nvSpPr>
          <p:spPr bwMode="auto">
            <a:xfrm>
              <a:off x="5817541" y="2743357"/>
              <a:ext cx="128071" cy="575175"/>
            </a:xfrm>
            <a:custGeom>
              <a:avLst/>
              <a:gdLst>
                <a:gd name="T0" fmla="*/ 0 w 127"/>
                <a:gd name="T1" fmla="*/ 2147483647 h 522"/>
                <a:gd name="T2" fmla="*/ 0 w 127"/>
                <a:gd name="T3" fmla="*/ 2147483647 h 522"/>
                <a:gd name="T4" fmla="*/ 2147483647 w 127"/>
                <a:gd name="T5" fmla="*/ 2147483647 h 522"/>
                <a:gd name="T6" fmla="*/ 2147483647 w 127"/>
                <a:gd name="T7" fmla="*/ 0 h 522"/>
                <a:gd name="T8" fmla="*/ 0 w 127"/>
                <a:gd name="T9" fmla="*/ 2147483647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522"/>
                <a:gd name="T17" fmla="*/ 127 w 127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522">
                  <a:moveTo>
                    <a:pt x="0" y="87"/>
                  </a:moveTo>
                  <a:lnTo>
                    <a:pt x="0" y="435"/>
                  </a:lnTo>
                  <a:lnTo>
                    <a:pt x="127" y="522"/>
                  </a:lnTo>
                  <a:lnTo>
                    <a:pt x="127" y="0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07" name="Freeform 6"/>
            <p:cNvSpPr>
              <a:spLocks/>
            </p:cNvSpPr>
            <p:nvPr/>
          </p:nvSpPr>
          <p:spPr bwMode="auto">
            <a:xfrm>
              <a:off x="6590000" y="2743357"/>
              <a:ext cx="130088" cy="575175"/>
            </a:xfrm>
            <a:custGeom>
              <a:avLst/>
              <a:gdLst>
                <a:gd name="T0" fmla="*/ 2147483647 w 129"/>
                <a:gd name="T1" fmla="*/ 2147483647 h 522"/>
                <a:gd name="T2" fmla="*/ 2147483647 w 129"/>
                <a:gd name="T3" fmla="*/ 2147483647 h 522"/>
                <a:gd name="T4" fmla="*/ 0 w 129"/>
                <a:gd name="T5" fmla="*/ 2147483647 h 522"/>
                <a:gd name="T6" fmla="*/ 0 w 129"/>
                <a:gd name="T7" fmla="*/ 0 h 522"/>
                <a:gd name="T8" fmla="*/ 2147483647 w 129"/>
                <a:gd name="T9" fmla="*/ 2147483647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522"/>
                <a:gd name="T17" fmla="*/ 129 w 129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522">
                  <a:moveTo>
                    <a:pt x="129" y="87"/>
                  </a:moveTo>
                  <a:lnTo>
                    <a:pt x="129" y="43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129" y="87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08" name="Freeform 7"/>
            <p:cNvSpPr>
              <a:spLocks/>
            </p:cNvSpPr>
            <p:nvPr/>
          </p:nvSpPr>
          <p:spPr bwMode="auto">
            <a:xfrm>
              <a:off x="6590000" y="2743357"/>
              <a:ext cx="130088" cy="575175"/>
            </a:xfrm>
            <a:custGeom>
              <a:avLst/>
              <a:gdLst>
                <a:gd name="T0" fmla="*/ 2147483647 w 129"/>
                <a:gd name="T1" fmla="*/ 2147483647 h 522"/>
                <a:gd name="T2" fmla="*/ 2147483647 w 129"/>
                <a:gd name="T3" fmla="*/ 2147483647 h 522"/>
                <a:gd name="T4" fmla="*/ 0 w 129"/>
                <a:gd name="T5" fmla="*/ 2147483647 h 522"/>
                <a:gd name="T6" fmla="*/ 0 w 129"/>
                <a:gd name="T7" fmla="*/ 0 h 522"/>
                <a:gd name="T8" fmla="*/ 2147483647 w 129"/>
                <a:gd name="T9" fmla="*/ 2147483647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522"/>
                <a:gd name="T17" fmla="*/ 129 w 129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522">
                  <a:moveTo>
                    <a:pt x="129" y="87"/>
                  </a:moveTo>
                  <a:lnTo>
                    <a:pt x="129" y="43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129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09" name="Rectangle 8"/>
            <p:cNvSpPr>
              <a:spLocks noChangeArrowheads="1"/>
            </p:cNvSpPr>
            <p:nvPr/>
          </p:nvSpPr>
          <p:spPr bwMode="auto">
            <a:xfrm>
              <a:off x="6023261" y="2743357"/>
              <a:ext cx="412449" cy="1520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110" name="Rectangle 9"/>
            <p:cNvSpPr>
              <a:spLocks noChangeArrowheads="1"/>
            </p:cNvSpPr>
            <p:nvPr/>
          </p:nvSpPr>
          <p:spPr bwMode="auto">
            <a:xfrm>
              <a:off x="6023261" y="2743357"/>
              <a:ext cx="412449" cy="15205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111" name="Rectangle 10"/>
            <p:cNvSpPr>
              <a:spLocks noChangeArrowheads="1"/>
            </p:cNvSpPr>
            <p:nvPr/>
          </p:nvSpPr>
          <p:spPr bwMode="auto">
            <a:xfrm>
              <a:off x="6108978" y="2746662"/>
              <a:ext cx="26930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1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VC 0</a:t>
              </a:r>
              <a:endParaRPr lang="en-US" altLang="ko-KR" sz="14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68112" name="Freeform 12"/>
            <p:cNvSpPr>
              <a:spLocks noEditPoints="1"/>
            </p:cNvSpPr>
            <p:nvPr/>
          </p:nvSpPr>
          <p:spPr bwMode="auto">
            <a:xfrm>
              <a:off x="5476691" y="2466788"/>
              <a:ext cx="1299870" cy="902431"/>
            </a:xfrm>
            <a:custGeom>
              <a:avLst/>
              <a:gdLst>
                <a:gd name="T0" fmla="*/ 2147483647 w 3049"/>
                <a:gd name="T1" fmla="*/ 2147483647 h 1937"/>
                <a:gd name="T2" fmla="*/ 2147483647 w 3049"/>
                <a:gd name="T3" fmla="*/ 2147483647 h 1937"/>
                <a:gd name="T4" fmla="*/ 2147483647 w 3049"/>
                <a:gd name="T5" fmla="*/ 2147483647 h 1937"/>
                <a:gd name="T6" fmla="*/ 0 w 3049"/>
                <a:gd name="T7" fmla="*/ 2147483647 h 1937"/>
                <a:gd name="T8" fmla="*/ 0 w 3049"/>
                <a:gd name="T9" fmla="*/ 2147483647 h 1937"/>
                <a:gd name="T10" fmla="*/ 2147483647 w 3049"/>
                <a:gd name="T11" fmla="*/ 2147483647 h 1937"/>
                <a:gd name="T12" fmla="*/ 2147483647 w 3049"/>
                <a:gd name="T13" fmla="*/ 2147483647 h 1937"/>
                <a:gd name="T14" fmla="*/ 2147483647 w 3049"/>
                <a:gd name="T15" fmla="*/ 2147483647 h 1937"/>
                <a:gd name="T16" fmla="*/ 2147483647 w 3049"/>
                <a:gd name="T17" fmla="*/ 2147483647 h 1937"/>
                <a:gd name="T18" fmla="*/ 2147483647 w 3049"/>
                <a:gd name="T19" fmla="*/ 2147483647 h 1937"/>
                <a:gd name="T20" fmla="*/ 0 w 3049"/>
                <a:gd name="T21" fmla="*/ 2147483647 h 1937"/>
                <a:gd name="T22" fmla="*/ 2147483647 w 3049"/>
                <a:gd name="T23" fmla="*/ 2147483647 h 1937"/>
                <a:gd name="T24" fmla="*/ 2147483647 w 3049"/>
                <a:gd name="T25" fmla="*/ 2147483647 h 1937"/>
                <a:gd name="T26" fmla="*/ 2147483647 w 3049"/>
                <a:gd name="T27" fmla="*/ 2147483647 h 1937"/>
                <a:gd name="T28" fmla="*/ 2147483647 w 3049"/>
                <a:gd name="T29" fmla="*/ 2147483647 h 1937"/>
                <a:gd name="T30" fmla="*/ 2147483647 w 3049"/>
                <a:gd name="T31" fmla="*/ 2147483647 h 1937"/>
                <a:gd name="T32" fmla="*/ 2147483647 w 3049"/>
                <a:gd name="T33" fmla="*/ 2147483647 h 1937"/>
                <a:gd name="T34" fmla="*/ 2147483647 w 3049"/>
                <a:gd name="T35" fmla="*/ 2147483647 h 1937"/>
                <a:gd name="T36" fmla="*/ 2147483647 w 3049"/>
                <a:gd name="T37" fmla="*/ 2147483647 h 1937"/>
                <a:gd name="T38" fmla="*/ 2147483647 w 3049"/>
                <a:gd name="T39" fmla="*/ 2147483647 h 1937"/>
                <a:gd name="T40" fmla="*/ 2147483647 w 3049"/>
                <a:gd name="T41" fmla="*/ 2147483647 h 1937"/>
                <a:gd name="T42" fmla="*/ 2147483647 w 3049"/>
                <a:gd name="T43" fmla="*/ 2147483647 h 1937"/>
                <a:gd name="T44" fmla="*/ 2147483647 w 3049"/>
                <a:gd name="T45" fmla="*/ 2147483647 h 1937"/>
                <a:gd name="T46" fmla="*/ 2147483647 w 3049"/>
                <a:gd name="T47" fmla="*/ 2147483647 h 1937"/>
                <a:gd name="T48" fmla="*/ 2147483647 w 3049"/>
                <a:gd name="T49" fmla="*/ 2147483647 h 1937"/>
                <a:gd name="T50" fmla="*/ 2147483647 w 3049"/>
                <a:gd name="T51" fmla="*/ 2147483647 h 1937"/>
                <a:gd name="T52" fmla="*/ 2147483647 w 3049"/>
                <a:gd name="T53" fmla="*/ 2147483647 h 1937"/>
                <a:gd name="T54" fmla="*/ 2147483647 w 3049"/>
                <a:gd name="T55" fmla="*/ 2147483647 h 1937"/>
                <a:gd name="T56" fmla="*/ 2147483647 w 3049"/>
                <a:gd name="T57" fmla="*/ 2147483647 h 1937"/>
                <a:gd name="T58" fmla="*/ 2147483647 w 3049"/>
                <a:gd name="T59" fmla="*/ 2147483647 h 1937"/>
                <a:gd name="T60" fmla="*/ 2147483647 w 3049"/>
                <a:gd name="T61" fmla="*/ 2147483647 h 1937"/>
                <a:gd name="T62" fmla="*/ 2147483647 w 3049"/>
                <a:gd name="T63" fmla="*/ 2147483647 h 1937"/>
                <a:gd name="T64" fmla="*/ 2147483647 w 3049"/>
                <a:gd name="T65" fmla="*/ 2147483647 h 1937"/>
                <a:gd name="T66" fmla="*/ 2147483647 w 3049"/>
                <a:gd name="T67" fmla="*/ 2147483647 h 1937"/>
                <a:gd name="T68" fmla="*/ 2147483647 w 3049"/>
                <a:gd name="T69" fmla="*/ 2147483647 h 1937"/>
                <a:gd name="T70" fmla="*/ 2147483647 w 3049"/>
                <a:gd name="T71" fmla="*/ 2147483647 h 1937"/>
                <a:gd name="T72" fmla="*/ 2147483647 w 3049"/>
                <a:gd name="T73" fmla="*/ 2147483647 h 1937"/>
                <a:gd name="T74" fmla="*/ 2147483647 w 3049"/>
                <a:gd name="T75" fmla="*/ 2147483647 h 1937"/>
                <a:gd name="T76" fmla="*/ 2147483647 w 3049"/>
                <a:gd name="T77" fmla="*/ 2147483647 h 1937"/>
                <a:gd name="T78" fmla="*/ 2147483647 w 3049"/>
                <a:gd name="T79" fmla="*/ 2147483647 h 1937"/>
                <a:gd name="T80" fmla="*/ 2147483647 w 3049"/>
                <a:gd name="T81" fmla="*/ 2147483647 h 1937"/>
                <a:gd name="T82" fmla="*/ 2147483647 w 3049"/>
                <a:gd name="T83" fmla="*/ 2147483647 h 1937"/>
                <a:gd name="T84" fmla="*/ 2147483647 w 3049"/>
                <a:gd name="T85" fmla="*/ 2147483647 h 1937"/>
                <a:gd name="T86" fmla="*/ 2147483647 w 3049"/>
                <a:gd name="T87" fmla="*/ 2147483647 h 1937"/>
                <a:gd name="T88" fmla="*/ 2147483647 w 3049"/>
                <a:gd name="T89" fmla="*/ 2147483647 h 1937"/>
                <a:gd name="T90" fmla="*/ 2147483647 w 3049"/>
                <a:gd name="T91" fmla="*/ 0 h 1937"/>
                <a:gd name="T92" fmla="*/ 2147483647 w 3049"/>
                <a:gd name="T93" fmla="*/ 0 h 1937"/>
                <a:gd name="T94" fmla="*/ 2147483647 w 3049"/>
                <a:gd name="T95" fmla="*/ 2147483647 h 1937"/>
                <a:gd name="T96" fmla="*/ 2147483647 w 3049"/>
                <a:gd name="T97" fmla="*/ 2147483647 h 1937"/>
                <a:gd name="T98" fmla="*/ 2147483647 w 3049"/>
                <a:gd name="T99" fmla="*/ 2147483647 h 1937"/>
                <a:gd name="T100" fmla="*/ 2147483647 w 3049"/>
                <a:gd name="T101" fmla="*/ 2147483647 h 1937"/>
                <a:gd name="T102" fmla="*/ 2147483647 w 3049"/>
                <a:gd name="T103" fmla="*/ 2147483647 h 1937"/>
                <a:gd name="T104" fmla="*/ 2147483647 w 3049"/>
                <a:gd name="T105" fmla="*/ 0 h 1937"/>
                <a:gd name="T106" fmla="*/ 2147483647 w 3049"/>
                <a:gd name="T107" fmla="*/ 0 h 1937"/>
                <a:gd name="T108" fmla="*/ 2147483647 w 3049"/>
                <a:gd name="T109" fmla="*/ 2147483647 h 1937"/>
                <a:gd name="T110" fmla="*/ 2147483647 w 3049"/>
                <a:gd name="T111" fmla="*/ 2147483647 h 1937"/>
                <a:gd name="T112" fmla="*/ 2147483647 w 3049"/>
                <a:gd name="T113" fmla="*/ 2147483647 h 1937"/>
                <a:gd name="T114" fmla="*/ 2147483647 w 3049"/>
                <a:gd name="T115" fmla="*/ 2147483647 h 1937"/>
                <a:gd name="T116" fmla="*/ 2147483647 w 3049"/>
                <a:gd name="T117" fmla="*/ 2147483647 h 1937"/>
                <a:gd name="T118" fmla="*/ 2147483647 w 3049"/>
                <a:gd name="T119" fmla="*/ 0 h 19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49"/>
                <a:gd name="T181" fmla="*/ 0 h 1937"/>
                <a:gd name="T182" fmla="*/ 3049 w 3049"/>
                <a:gd name="T183" fmla="*/ 1937 h 193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49" h="1937">
                  <a:moveTo>
                    <a:pt x="26" y="39"/>
                  </a:moveTo>
                  <a:lnTo>
                    <a:pt x="26" y="64"/>
                  </a:lnTo>
                  <a:cubicBezTo>
                    <a:pt x="26" y="72"/>
                    <a:pt x="20" y="77"/>
                    <a:pt x="13" y="77"/>
                  </a:cubicBezTo>
                  <a:cubicBezTo>
                    <a:pt x="6" y="77"/>
                    <a:pt x="0" y="72"/>
                    <a:pt x="0" y="64"/>
                  </a:cubicBezTo>
                  <a:lnTo>
                    <a:pt x="0" y="39"/>
                  </a:lnTo>
                  <a:cubicBezTo>
                    <a:pt x="0" y="32"/>
                    <a:pt x="6" y="26"/>
                    <a:pt x="13" y="26"/>
                  </a:cubicBezTo>
                  <a:cubicBezTo>
                    <a:pt x="20" y="26"/>
                    <a:pt x="26" y="32"/>
                    <a:pt x="26" y="39"/>
                  </a:cubicBezTo>
                  <a:close/>
                  <a:moveTo>
                    <a:pt x="26" y="116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6"/>
                  </a:lnTo>
                  <a:cubicBezTo>
                    <a:pt x="0" y="109"/>
                    <a:pt x="6" y="103"/>
                    <a:pt x="13" y="103"/>
                  </a:cubicBezTo>
                  <a:cubicBezTo>
                    <a:pt x="20" y="103"/>
                    <a:pt x="26" y="109"/>
                    <a:pt x="26" y="116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80"/>
                    <a:pt x="13" y="180"/>
                  </a:cubicBezTo>
                  <a:cubicBezTo>
                    <a:pt x="20" y="180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8"/>
                    <a:pt x="13" y="308"/>
                  </a:cubicBezTo>
                  <a:cubicBezTo>
                    <a:pt x="6" y="308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2"/>
                  </a:lnTo>
                  <a:cubicBezTo>
                    <a:pt x="26" y="379"/>
                    <a:pt x="20" y="384"/>
                    <a:pt x="13" y="384"/>
                  </a:cubicBezTo>
                  <a:cubicBezTo>
                    <a:pt x="6" y="384"/>
                    <a:pt x="0" y="379"/>
                    <a:pt x="0" y="372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6"/>
                    <a:pt x="20" y="461"/>
                    <a:pt x="13" y="461"/>
                  </a:cubicBezTo>
                  <a:cubicBezTo>
                    <a:pt x="6" y="461"/>
                    <a:pt x="0" y="456"/>
                    <a:pt x="0" y="448"/>
                  </a:cubicBezTo>
                  <a:lnTo>
                    <a:pt x="0" y="423"/>
                  </a:lnTo>
                  <a:cubicBezTo>
                    <a:pt x="0" y="416"/>
                    <a:pt x="6" y="410"/>
                    <a:pt x="13" y="410"/>
                  </a:cubicBezTo>
                  <a:cubicBezTo>
                    <a:pt x="20" y="410"/>
                    <a:pt x="26" y="416"/>
                    <a:pt x="26" y="423"/>
                  </a:cubicBezTo>
                  <a:close/>
                  <a:moveTo>
                    <a:pt x="26" y="500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500"/>
                  </a:lnTo>
                  <a:cubicBezTo>
                    <a:pt x="0" y="493"/>
                    <a:pt x="6" y="487"/>
                    <a:pt x="13" y="487"/>
                  </a:cubicBezTo>
                  <a:cubicBezTo>
                    <a:pt x="20" y="487"/>
                    <a:pt x="26" y="493"/>
                    <a:pt x="26" y="500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4"/>
                    <a:pt x="13" y="564"/>
                  </a:cubicBezTo>
                  <a:cubicBezTo>
                    <a:pt x="20" y="564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2"/>
                    <a:pt x="13" y="692"/>
                  </a:cubicBezTo>
                  <a:cubicBezTo>
                    <a:pt x="6" y="692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6"/>
                  </a:lnTo>
                  <a:cubicBezTo>
                    <a:pt x="26" y="763"/>
                    <a:pt x="20" y="768"/>
                    <a:pt x="13" y="768"/>
                  </a:cubicBezTo>
                  <a:cubicBezTo>
                    <a:pt x="6" y="768"/>
                    <a:pt x="0" y="763"/>
                    <a:pt x="0" y="756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40"/>
                    <a:pt x="20" y="845"/>
                    <a:pt x="13" y="845"/>
                  </a:cubicBezTo>
                  <a:cubicBezTo>
                    <a:pt x="6" y="845"/>
                    <a:pt x="0" y="840"/>
                    <a:pt x="0" y="832"/>
                  </a:cubicBezTo>
                  <a:lnTo>
                    <a:pt x="0" y="807"/>
                  </a:lnTo>
                  <a:cubicBezTo>
                    <a:pt x="0" y="800"/>
                    <a:pt x="6" y="794"/>
                    <a:pt x="13" y="794"/>
                  </a:cubicBezTo>
                  <a:cubicBezTo>
                    <a:pt x="20" y="794"/>
                    <a:pt x="26" y="800"/>
                    <a:pt x="26" y="807"/>
                  </a:cubicBezTo>
                  <a:close/>
                  <a:moveTo>
                    <a:pt x="26" y="884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4"/>
                  </a:lnTo>
                  <a:cubicBezTo>
                    <a:pt x="0" y="877"/>
                    <a:pt x="6" y="871"/>
                    <a:pt x="13" y="871"/>
                  </a:cubicBezTo>
                  <a:cubicBezTo>
                    <a:pt x="20" y="871"/>
                    <a:pt x="26" y="877"/>
                    <a:pt x="26" y="884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8"/>
                    <a:pt x="13" y="948"/>
                  </a:cubicBezTo>
                  <a:cubicBezTo>
                    <a:pt x="20" y="948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6"/>
                    <a:pt x="13" y="1076"/>
                  </a:cubicBezTo>
                  <a:cubicBezTo>
                    <a:pt x="6" y="1076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40"/>
                  </a:lnTo>
                  <a:cubicBezTo>
                    <a:pt x="26" y="1147"/>
                    <a:pt x="20" y="1152"/>
                    <a:pt x="13" y="1152"/>
                  </a:cubicBezTo>
                  <a:cubicBezTo>
                    <a:pt x="6" y="1152"/>
                    <a:pt x="0" y="1147"/>
                    <a:pt x="0" y="1140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4"/>
                    <a:pt x="20" y="1229"/>
                    <a:pt x="13" y="1229"/>
                  </a:cubicBezTo>
                  <a:cubicBezTo>
                    <a:pt x="6" y="1229"/>
                    <a:pt x="0" y="1224"/>
                    <a:pt x="0" y="1216"/>
                  </a:cubicBezTo>
                  <a:lnTo>
                    <a:pt x="0" y="1191"/>
                  </a:lnTo>
                  <a:cubicBezTo>
                    <a:pt x="0" y="1184"/>
                    <a:pt x="6" y="1178"/>
                    <a:pt x="13" y="1178"/>
                  </a:cubicBezTo>
                  <a:cubicBezTo>
                    <a:pt x="20" y="1178"/>
                    <a:pt x="26" y="1184"/>
                    <a:pt x="26" y="1191"/>
                  </a:cubicBezTo>
                  <a:close/>
                  <a:moveTo>
                    <a:pt x="26" y="1268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8"/>
                  </a:lnTo>
                  <a:cubicBezTo>
                    <a:pt x="0" y="1261"/>
                    <a:pt x="6" y="1255"/>
                    <a:pt x="13" y="1255"/>
                  </a:cubicBezTo>
                  <a:cubicBezTo>
                    <a:pt x="20" y="1255"/>
                    <a:pt x="26" y="1261"/>
                    <a:pt x="26" y="1268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2"/>
                    <a:pt x="13" y="1332"/>
                  </a:cubicBezTo>
                  <a:cubicBezTo>
                    <a:pt x="20" y="1332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60"/>
                    <a:pt x="13" y="1460"/>
                  </a:cubicBezTo>
                  <a:cubicBezTo>
                    <a:pt x="6" y="1460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26" y="1498"/>
                  </a:moveTo>
                  <a:lnTo>
                    <a:pt x="26" y="1524"/>
                  </a:lnTo>
                  <a:cubicBezTo>
                    <a:pt x="26" y="1531"/>
                    <a:pt x="20" y="1536"/>
                    <a:pt x="13" y="1536"/>
                  </a:cubicBezTo>
                  <a:cubicBezTo>
                    <a:pt x="6" y="1536"/>
                    <a:pt x="0" y="1531"/>
                    <a:pt x="0" y="1524"/>
                  </a:cubicBezTo>
                  <a:lnTo>
                    <a:pt x="0" y="1498"/>
                  </a:lnTo>
                  <a:cubicBezTo>
                    <a:pt x="0" y="1491"/>
                    <a:pt x="6" y="1485"/>
                    <a:pt x="13" y="1485"/>
                  </a:cubicBezTo>
                  <a:cubicBezTo>
                    <a:pt x="20" y="1485"/>
                    <a:pt x="26" y="1491"/>
                    <a:pt x="26" y="1498"/>
                  </a:cubicBezTo>
                  <a:close/>
                  <a:moveTo>
                    <a:pt x="26" y="1575"/>
                  </a:moveTo>
                  <a:lnTo>
                    <a:pt x="26" y="1600"/>
                  </a:lnTo>
                  <a:cubicBezTo>
                    <a:pt x="26" y="1608"/>
                    <a:pt x="20" y="1613"/>
                    <a:pt x="13" y="1613"/>
                  </a:cubicBezTo>
                  <a:cubicBezTo>
                    <a:pt x="6" y="1613"/>
                    <a:pt x="0" y="1608"/>
                    <a:pt x="0" y="1600"/>
                  </a:cubicBezTo>
                  <a:lnTo>
                    <a:pt x="0" y="1575"/>
                  </a:lnTo>
                  <a:cubicBezTo>
                    <a:pt x="0" y="1568"/>
                    <a:pt x="6" y="1562"/>
                    <a:pt x="13" y="1562"/>
                  </a:cubicBezTo>
                  <a:cubicBezTo>
                    <a:pt x="20" y="1562"/>
                    <a:pt x="26" y="1568"/>
                    <a:pt x="26" y="1575"/>
                  </a:cubicBezTo>
                  <a:close/>
                  <a:moveTo>
                    <a:pt x="26" y="1652"/>
                  </a:moveTo>
                  <a:lnTo>
                    <a:pt x="26" y="1677"/>
                  </a:lnTo>
                  <a:cubicBezTo>
                    <a:pt x="26" y="1684"/>
                    <a:pt x="20" y="1690"/>
                    <a:pt x="13" y="1690"/>
                  </a:cubicBezTo>
                  <a:cubicBezTo>
                    <a:pt x="6" y="1690"/>
                    <a:pt x="0" y="1684"/>
                    <a:pt x="0" y="1677"/>
                  </a:cubicBezTo>
                  <a:lnTo>
                    <a:pt x="0" y="1652"/>
                  </a:lnTo>
                  <a:cubicBezTo>
                    <a:pt x="0" y="1645"/>
                    <a:pt x="6" y="1639"/>
                    <a:pt x="13" y="1639"/>
                  </a:cubicBezTo>
                  <a:cubicBezTo>
                    <a:pt x="20" y="1639"/>
                    <a:pt x="26" y="1645"/>
                    <a:pt x="26" y="1652"/>
                  </a:cubicBezTo>
                  <a:close/>
                  <a:moveTo>
                    <a:pt x="26" y="1728"/>
                  </a:moveTo>
                  <a:lnTo>
                    <a:pt x="26" y="1754"/>
                  </a:lnTo>
                  <a:cubicBezTo>
                    <a:pt x="26" y="1761"/>
                    <a:pt x="20" y="1767"/>
                    <a:pt x="13" y="1767"/>
                  </a:cubicBezTo>
                  <a:cubicBezTo>
                    <a:pt x="6" y="1767"/>
                    <a:pt x="0" y="1761"/>
                    <a:pt x="0" y="1754"/>
                  </a:cubicBezTo>
                  <a:lnTo>
                    <a:pt x="0" y="1728"/>
                  </a:lnTo>
                  <a:cubicBezTo>
                    <a:pt x="0" y="1721"/>
                    <a:pt x="6" y="1716"/>
                    <a:pt x="13" y="1716"/>
                  </a:cubicBezTo>
                  <a:cubicBezTo>
                    <a:pt x="20" y="1716"/>
                    <a:pt x="26" y="1721"/>
                    <a:pt x="26" y="1728"/>
                  </a:cubicBezTo>
                  <a:close/>
                  <a:moveTo>
                    <a:pt x="26" y="1805"/>
                  </a:moveTo>
                  <a:lnTo>
                    <a:pt x="26" y="1831"/>
                  </a:lnTo>
                  <a:cubicBezTo>
                    <a:pt x="26" y="1838"/>
                    <a:pt x="20" y="1844"/>
                    <a:pt x="13" y="1844"/>
                  </a:cubicBezTo>
                  <a:cubicBezTo>
                    <a:pt x="6" y="1844"/>
                    <a:pt x="0" y="1838"/>
                    <a:pt x="0" y="1831"/>
                  </a:cubicBezTo>
                  <a:lnTo>
                    <a:pt x="0" y="1805"/>
                  </a:lnTo>
                  <a:cubicBezTo>
                    <a:pt x="0" y="1798"/>
                    <a:pt x="6" y="1792"/>
                    <a:pt x="13" y="1792"/>
                  </a:cubicBezTo>
                  <a:cubicBezTo>
                    <a:pt x="20" y="1792"/>
                    <a:pt x="26" y="1798"/>
                    <a:pt x="26" y="1805"/>
                  </a:cubicBezTo>
                  <a:close/>
                  <a:moveTo>
                    <a:pt x="26" y="1882"/>
                  </a:moveTo>
                  <a:lnTo>
                    <a:pt x="26" y="1908"/>
                  </a:lnTo>
                  <a:cubicBezTo>
                    <a:pt x="26" y="1915"/>
                    <a:pt x="20" y="1920"/>
                    <a:pt x="13" y="1920"/>
                  </a:cubicBezTo>
                  <a:cubicBezTo>
                    <a:pt x="6" y="1920"/>
                    <a:pt x="0" y="1915"/>
                    <a:pt x="0" y="1908"/>
                  </a:cubicBezTo>
                  <a:lnTo>
                    <a:pt x="0" y="1882"/>
                  </a:lnTo>
                  <a:cubicBezTo>
                    <a:pt x="0" y="1875"/>
                    <a:pt x="6" y="1869"/>
                    <a:pt x="13" y="1869"/>
                  </a:cubicBezTo>
                  <a:cubicBezTo>
                    <a:pt x="20" y="1869"/>
                    <a:pt x="26" y="1875"/>
                    <a:pt x="26" y="1882"/>
                  </a:cubicBezTo>
                  <a:close/>
                  <a:moveTo>
                    <a:pt x="48" y="1911"/>
                  </a:moveTo>
                  <a:lnTo>
                    <a:pt x="73" y="1911"/>
                  </a:lnTo>
                  <a:cubicBezTo>
                    <a:pt x="80" y="1911"/>
                    <a:pt x="86" y="1917"/>
                    <a:pt x="86" y="1924"/>
                  </a:cubicBezTo>
                  <a:cubicBezTo>
                    <a:pt x="86" y="1931"/>
                    <a:pt x="80" y="1937"/>
                    <a:pt x="73" y="1937"/>
                  </a:cubicBezTo>
                  <a:lnTo>
                    <a:pt x="48" y="1937"/>
                  </a:lnTo>
                  <a:cubicBezTo>
                    <a:pt x="41" y="1937"/>
                    <a:pt x="35" y="1931"/>
                    <a:pt x="35" y="1924"/>
                  </a:cubicBezTo>
                  <a:cubicBezTo>
                    <a:pt x="35" y="1917"/>
                    <a:pt x="41" y="1911"/>
                    <a:pt x="48" y="1911"/>
                  </a:cubicBezTo>
                  <a:close/>
                  <a:moveTo>
                    <a:pt x="124" y="1911"/>
                  </a:moveTo>
                  <a:lnTo>
                    <a:pt x="150" y="1911"/>
                  </a:lnTo>
                  <a:cubicBezTo>
                    <a:pt x="157" y="1911"/>
                    <a:pt x="163" y="1917"/>
                    <a:pt x="163" y="1924"/>
                  </a:cubicBezTo>
                  <a:cubicBezTo>
                    <a:pt x="163" y="1931"/>
                    <a:pt x="157" y="1937"/>
                    <a:pt x="150" y="1937"/>
                  </a:cubicBezTo>
                  <a:lnTo>
                    <a:pt x="124" y="1937"/>
                  </a:lnTo>
                  <a:cubicBezTo>
                    <a:pt x="117" y="1937"/>
                    <a:pt x="112" y="1931"/>
                    <a:pt x="112" y="1924"/>
                  </a:cubicBezTo>
                  <a:cubicBezTo>
                    <a:pt x="112" y="1917"/>
                    <a:pt x="117" y="1911"/>
                    <a:pt x="124" y="1911"/>
                  </a:cubicBezTo>
                  <a:close/>
                  <a:moveTo>
                    <a:pt x="201" y="1911"/>
                  </a:moveTo>
                  <a:lnTo>
                    <a:pt x="227" y="1911"/>
                  </a:lnTo>
                  <a:cubicBezTo>
                    <a:pt x="234" y="1911"/>
                    <a:pt x="240" y="1917"/>
                    <a:pt x="240" y="1924"/>
                  </a:cubicBezTo>
                  <a:cubicBezTo>
                    <a:pt x="240" y="1931"/>
                    <a:pt x="234" y="1937"/>
                    <a:pt x="227" y="1937"/>
                  </a:cubicBezTo>
                  <a:lnTo>
                    <a:pt x="201" y="1937"/>
                  </a:lnTo>
                  <a:cubicBezTo>
                    <a:pt x="194" y="1937"/>
                    <a:pt x="188" y="1931"/>
                    <a:pt x="188" y="1924"/>
                  </a:cubicBezTo>
                  <a:cubicBezTo>
                    <a:pt x="188" y="1917"/>
                    <a:pt x="194" y="1911"/>
                    <a:pt x="201" y="1911"/>
                  </a:cubicBezTo>
                  <a:close/>
                  <a:moveTo>
                    <a:pt x="278" y="1911"/>
                  </a:moveTo>
                  <a:lnTo>
                    <a:pt x="304" y="1911"/>
                  </a:lnTo>
                  <a:cubicBezTo>
                    <a:pt x="311" y="1911"/>
                    <a:pt x="316" y="1917"/>
                    <a:pt x="316" y="1924"/>
                  </a:cubicBezTo>
                  <a:cubicBezTo>
                    <a:pt x="316" y="1931"/>
                    <a:pt x="311" y="1937"/>
                    <a:pt x="304" y="1937"/>
                  </a:cubicBezTo>
                  <a:lnTo>
                    <a:pt x="278" y="1937"/>
                  </a:lnTo>
                  <a:cubicBezTo>
                    <a:pt x="271" y="1937"/>
                    <a:pt x="265" y="1931"/>
                    <a:pt x="265" y="1924"/>
                  </a:cubicBezTo>
                  <a:cubicBezTo>
                    <a:pt x="265" y="1917"/>
                    <a:pt x="271" y="1911"/>
                    <a:pt x="278" y="1911"/>
                  </a:cubicBezTo>
                  <a:close/>
                  <a:moveTo>
                    <a:pt x="355" y="1911"/>
                  </a:moveTo>
                  <a:lnTo>
                    <a:pt x="380" y="1911"/>
                  </a:lnTo>
                  <a:cubicBezTo>
                    <a:pt x="388" y="1911"/>
                    <a:pt x="393" y="1917"/>
                    <a:pt x="393" y="1924"/>
                  </a:cubicBezTo>
                  <a:cubicBezTo>
                    <a:pt x="393" y="1931"/>
                    <a:pt x="388" y="1937"/>
                    <a:pt x="380" y="1937"/>
                  </a:cubicBezTo>
                  <a:lnTo>
                    <a:pt x="355" y="1937"/>
                  </a:lnTo>
                  <a:cubicBezTo>
                    <a:pt x="348" y="1937"/>
                    <a:pt x="342" y="1931"/>
                    <a:pt x="342" y="1924"/>
                  </a:cubicBezTo>
                  <a:cubicBezTo>
                    <a:pt x="342" y="1917"/>
                    <a:pt x="348" y="1911"/>
                    <a:pt x="355" y="1911"/>
                  </a:cubicBezTo>
                  <a:close/>
                  <a:moveTo>
                    <a:pt x="432" y="1911"/>
                  </a:moveTo>
                  <a:lnTo>
                    <a:pt x="457" y="1911"/>
                  </a:lnTo>
                  <a:cubicBezTo>
                    <a:pt x="464" y="1911"/>
                    <a:pt x="470" y="1917"/>
                    <a:pt x="470" y="1924"/>
                  </a:cubicBezTo>
                  <a:cubicBezTo>
                    <a:pt x="470" y="1931"/>
                    <a:pt x="464" y="1937"/>
                    <a:pt x="457" y="1937"/>
                  </a:cubicBezTo>
                  <a:lnTo>
                    <a:pt x="432" y="1937"/>
                  </a:lnTo>
                  <a:cubicBezTo>
                    <a:pt x="425" y="1937"/>
                    <a:pt x="419" y="1931"/>
                    <a:pt x="419" y="1924"/>
                  </a:cubicBezTo>
                  <a:cubicBezTo>
                    <a:pt x="419" y="1917"/>
                    <a:pt x="425" y="1911"/>
                    <a:pt x="432" y="1911"/>
                  </a:cubicBezTo>
                  <a:close/>
                  <a:moveTo>
                    <a:pt x="508" y="1911"/>
                  </a:moveTo>
                  <a:lnTo>
                    <a:pt x="534" y="1911"/>
                  </a:lnTo>
                  <a:cubicBezTo>
                    <a:pt x="541" y="1911"/>
                    <a:pt x="547" y="1917"/>
                    <a:pt x="547" y="1924"/>
                  </a:cubicBezTo>
                  <a:cubicBezTo>
                    <a:pt x="547" y="1931"/>
                    <a:pt x="541" y="1937"/>
                    <a:pt x="534" y="1937"/>
                  </a:cubicBezTo>
                  <a:lnTo>
                    <a:pt x="508" y="1937"/>
                  </a:lnTo>
                  <a:cubicBezTo>
                    <a:pt x="501" y="1937"/>
                    <a:pt x="496" y="1931"/>
                    <a:pt x="496" y="1924"/>
                  </a:cubicBezTo>
                  <a:cubicBezTo>
                    <a:pt x="496" y="1917"/>
                    <a:pt x="501" y="1911"/>
                    <a:pt x="508" y="1911"/>
                  </a:cubicBezTo>
                  <a:close/>
                  <a:moveTo>
                    <a:pt x="585" y="1911"/>
                  </a:moveTo>
                  <a:lnTo>
                    <a:pt x="611" y="1911"/>
                  </a:lnTo>
                  <a:cubicBezTo>
                    <a:pt x="618" y="1911"/>
                    <a:pt x="624" y="1917"/>
                    <a:pt x="624" y="1924"/>
                  </a:cubicBezTo>
                  <a:cubicBezTo>
                    <a:pt x="624" y="1931"/>
                    <a:pt x="618" y="1937"/>
                    <a:pt x="611" y="1937"/>
                  </a:cubicBezTo>
                  <a:lnTo>
                    <a:pt x="585" y="1937"/>
                  </a:lnTo>
                  <a:cubicBezTo>
                    <a:pt x="578" y="1937"/>
                    <a:pt x="572" y="1931"/>
                    <a:pt x="572" y="1924"/>
                  </a:cubicBezTo>
                  <a:cubicBezTo>
                    <a:pt x="572" y="1917"/>
                    <a:pt x="578" y="1911"/>
                    <a:pt x="585" y="1911"/>
                  </a:cubicBezTo>
                  <a:close/>
                  <a:moveTo>
                    <a:pt x="662" y="1911"/>
                  </a:moveTo>
                  <a:lnTo>
                    <a:pt x="688" y="1911"/>
                  </a:lnTo>
                  <a:cubicBezTo>
                    <a:pt x="695" y="1911"/>
                    <a:pt x="700" y="1917"/>
                    <a:pt x="700" y="1924"/>
                  </a:cubicBezTo>
                  <a:cubicBezTo>
                    <a:pt x="700" y="1931"/>
                    <a:pt x="695" y="1937"/>
                    <a:pt x="688" y="1937"/>
                  </a:cubicBezTo>
                  <a:lnTo>
                    <a:pt x="662" y="1937"/>
                  </a:lnTo>
                  <a:cubicBezTo>
                    <a:pt x="655" y="1937"/>
                    <a:pt x="649" y="1931"/>
                    <a:pt x="649" y="1924"/>
                  </a:cubicBezTo>
                  <a:cubicBezTo>
                    <a:pt x="649" y="1917"/>
                    <a:pt x="655" y="1911"/>
                    <a:pt x="662" y="1911"/>
                  </a:cubicBezTo>
                  <a:close/>
                  <a:moveTo>
                    <a:pt x="739" y="1911"/>
                  </a:moveTo>
                  <a:lnTo>
                    <a:pt x="764" y="1911"/>
                  </a:lnTo>
                  <a:cubicBezTo>
                    <a:pt x="772" y="1911"/>
                    <a:pt x="777" y="1917"/>
                    <a:pt x="777" y="1924"/>
                  </a:cubicBezTo>
                  <a:cubicBezTo>
                    <a:pt x="777" y="1931"/>
                    <a:pt x="772" y="1937"/>
                    <a:pt x="764" y="1937"/>
                  </a:cubicBezTo>
                  <a:lnTo>
                    <a:pt x="739" y="1937"/>
                  </a:lnTo>
                  <a:cubicBezTo>
                    <a:pt x="732" y="1937"/>
                    <a:pt x="726" y="1931"/>
                    <a:pt x="726" y="1924"/>
                  </a:cubicBezTo>
                  <a:cubicBezTo>
                    <a:pt x="726" y="1917"/>
                    <a:pt x="732" y="1911"/>
                    <a:pt x="739" y="1911"/>
                  </a:cubicBezTo>
                  <a:close/>
                  <a:moveTo>
                    <a:pt x="816" y="1911"/>
                  </a:moveTo>
                  <a:lnTo>
                    <a:pt x="841" y="1911"/>
                  </a:lnTo>
                  <a:cubicBezTo>
                    <a:pt x="848" y="1911"/>
                    <a:pt x="854" y="1917"/>
                    <a:pt x="854" y="1924"/>
                  </a:cubicBezTo>
                  <a:cubicBezTo>
                    <a:pt x="854" y="1931"/>
                    <a:pt x="848" y="1937"/>
                    <a:pt x="841" y="1937"/>
                  </a:cubicBezTo>
                  <a:lnTo>
                    <a:pt x="816" y="1937"/>
                  </a:lnTo>
                  <a:cubicBezTo>
                    <a:pt x="809" y="1937"/>
                    <a:pt x="803" y="1931"/>
                    <a:pt x="803" y="1924"/>
                  </a:cubicBezTo>
                  <a:cubicBezTo>
                    <a:pt x="803" y="1917"/>
                    <a:pt x="809" y="1911"/>
                    <a:pt x="816" y="1911"/>
                  </a:cubicBezTo>
                  <a:close/>
                  <a:moveTo>
                    <a:pt x="892" y="1911"/>
                  </a:moveTo>
                  <a:lnTo>
                    <a:pt x="918" y="1911"/>
                  </a:lnTo>
                  <a:cubicBezTo>
                    <a:pt x="925" y="1911"/>
                    <a:pt x="931" y="1917"/>
                    <a:pt x="931" y="1924"/>
                  </a:cubicBezTo>
                  <a:cubicBezTo>
                    <a:pt x="931" y="1931"/>
                    <a:pt x="925" y="1937"/>
                    <a:pt x="918" y="1937"/>
                  </a:cubicBezTo>
                  <a:lnTo>
                    <a:pt x="892" y="1937"/>
                  </a:lnTo>
                  <a:cubicBezTo>
                    <a:pt x="885" y="1937"/>
                    <a:pt x="880" y="1931"/>
                    <a:pt x="880" y="1924"/>
                  </a:cubicBezTo>
                  <a:cubicBezTo>
                    <a:pt x="880" y="1917"/>
                    <a:pt x="885" y="1911"/>
                    <a:pt x="892" y="1911"/>
                  </a:cubicBezTo>
                  <a:close/>
                  <a:moveTo>
                    <a:pt x="969" y="1911"/>
                  </a:moveTo>
                  <a:lnTo>
                    <a:pt x="995" y="1911"/>
                  </a:lnTo>
                  <a:cubicBezTo>
                    <a:pt x="1002" y="1911"/>
                    <a:pt x="1008" y="1917"/>
                    <a:pt x="1008" y="1924"/>
                  </a:cubicBezTo>
                  <a:cubicBezTo>
                    <a:pt x="1008" y="1931"/>
                    <a:pt x="1002" y="1937"/>
                    <a:pt x="995" y="1937"/>
                  </a:cubicBezTo>
                  <a:lnTo>
                    <a:pt x="969" y="1937"/>
                  </a:lnTo>
                  <a:cubicBezTo>
                    <a:pt x="962" y="1937"/>
                    <a:pt x="956" y="1931"/>
                    <a:pt x="956" y="1924"/>
                  </a:cubicBezTo>
                  <a:cubicBezTo>
                    <a:pt x="956" y="1917"/>
                    <a:pt x="962" y="1911"/>
                    <a:pt x="969" y="1911"/>
                  </a:cubicBezTo>
                  <a:close/>
                  <a:moveTo>
                    <a:pt x="1046" y="1911"/>
                  </a:moveTo>
                  <a:lnTo>
                    <a:pt x="1072" y="1911"/>
                  </a:lnTo>
                  <a:cubicBezTo>
                    <a:pt x="1079" y="1911"/>
                    <a:pt x="1084" y="1917"/>
                    <a:pt x="1084" y="1924"/>
                  </a:cubicBezTo>
                  <a:cubicBezTo>
                    <a:pt x="1084" y="1931"/>
                    <a:pt x="1079" y="1937"/>
                    <a:pt x="1072" y="1937"/>
                  </a:cubicBezTo>
                  <a:lnTo>
                    <a:pt x="1046" y="1937"/>
                  </a:lnTo>
                  <a:cubicBezTo>
                    <a:pt x="1039" y="1937"/>
                    <a:pt x="1033" y="1931"/>
                    <a:pt x="1033" y="1924"/>
                  </a:cubicBezTo>
                  <a:cubicBezTo>
                    <a:pt x="1033" y="1917"/>
                    <a:pt x="1039" y="1911"/>
                    <a:pt x="1046" y="1911"/>
                  </a:cubicBezTo>
                  <a:close/>
                  <a:moveTo>
                    <a:pt x="1123" y="1911"/>
                  </a:moveTo>
                  <a:lnTo>
                    <a:pt x="1148" y="1911"/>
                  </a:lnTo>
                  <a:cubicBezTo>
                    <a:pt x="1156" y="1911"/>
                    <a:pt x="1161" y="1917"/>
                    <a:pt x="1161" y="1924"/>
                  </a:cubicBezTo>
                  <a:cubicBezTo>
                    <a:pt x="1161" y="1931"/>
                    <a:pt x="1156" y="1937"/>
                    <a:pt x="1148" y="1937"/>
                  </a:cubicBezTo>
                  <a:lnTo>
                    <a:pt x="1123" y="1937"/>
                  </a:lnTo>
                  <a:cubicBezTo>
                    <a:pt x="1116" y="1937"/>
                    <a:pt x="1110" y="1931"/>
                    <a:pt x="1110" y="1924"/>
                  </a:cubicBezTo>
                  <a:cubicBezTo>
                    <a:pt x="1110" y="1917"/>
                    <a:pt x="1116" y="1911"/>
                    <a:pt x="1123" y="1911"/>
                  </a:cubicBezTo>
                  <a:close/>
                  <a:moveTo>
                    <a:pt x="1200" y="1911"/>
                  </a:moveTo>
                  <a:lnTo>
                    <a:pt x="1225" y="1911"/>
                  </a:lnTo>
                  <a:cubicBezTo>
                    <a:pt x="1232" y="1911"/>
                    <a:pt x="1238" y="1917"/>
                    <a:pt x="1238" y="1924"/>
                  </a:cubicBezTo>
                  <a:cubicBezTo>
                    <a:pt x="1238" y="1931"/>
                    <a:pt x="1232" y="1937"/>
                    <a:pt x="1225" y="1937"/>
                  </a:cubicBezTo>
                  <a:lnTo>
                    <a:pt x="1200" y="1937"/>
                  </a:lnTo>
                  <a:cubicBezTo>
                    <a:pt x="1193" y="1937"/>
                    <a:pt x="1187" y="1931"/>
                    <a:pt x="1187" y="1924"/>
                  </a:cubicBezTo>
                  <a:cubicBezTo>
                    <a:pt x="1187" y="1917"/>
                    <a:pt x="1193" y="1911"/>
                    <a:pt x="1200" y="1911"/>
                  </a:cubicBezTo>
                  <a:close/>
                  <a:moveTo>
                    <a:pt x="1276" y="1911"/>
                  </a:moveTo>
                  <a:lnTo>
                    <a:pt x="1302" y="1911"/>
                  </a:lnTo>
                  <a:cubicBezTo>
                    <a:pt x="1309" y="1911"/>
                    <a:pt x="1315" y="1917"/>
                    <a:pt x="1315" y="1924"/>
                  </a:cubicBezTo>
                  <a:cubicBezTo>
                    <a:pt x="1315" y="1931"/>
                    <a:pt x="1309" y="1937"/>
                    <a:pt x="1302" y="1937"/>
                  </a:cubicBezTo>
                  <a:lnTo>
                    <a:pt x="1276" y="1937"/>
                  </a:lnTo>
                  <a:cubicBezTo>
                    <a:pt x="1269" y="1937"/>
                    <a:pt x="1264" y="1931"/>
                    <a:pt x="1264" y="1924"/>
                  </a:cubicBezTo>
                  <a:cubicBezTo>
                    <a:pt x="1264" y="1917"/>
                    <a:pt x="1269" y="1911"/>
                    <a:pt x="1276" y="1911"/>
                  </a:cubicBezTo>
                  <a:close/>
                  <a:moveTo>
                    <a:pt x="1353" y="1911"/>
                  </a:moveTo>
                  <a:lnTo>
                    <a:pt x="1379" y="1911"/>
                  </a:lnTo>
                  <a:cubicBezTo>
                    <a:pt x="1386" y="1911"/>
                    <a:pt x="1392" y="1917"/>
                    <a:pt x="1392" y="1924"/>
                  </a:cubicBezTo>
                  <a:cubicBezTo>
                    <a:pt x="1392" y="1931"/>
                    <a:pt x="1386" y="1937"/>
                    <a:pt x="1379" y="1937"/>
                  </a:cubicBezTo>
                  <a:lnTo>
                    <a:pt x="1353" y="1937"/>
                  </a:lnTo>
                  <a:cubicBezTo>
                    <a:pt x="1346" y="1937"/>
                    <a:pt x="1340" y="1931"/>
                    <a:pt x="1340" y="1924"/>
                  </a:cubicBezTo>
                  <a:cubicBezTo>
                    <a:pt x="1340" y="1917"/>
                    <a:pt x="1346" y="1911"/>
                    <a:pt x="1353" y="1911"/>
                  </a:cubicBezTo>
                  <a:close/>
                  <a:moveTo>
                    <a:pt x="1430" y="1911"/>
                  </a:moveTo>
                  <a:lnTo>
                    <a:pt x="1456" y="1911"/>
                  </a:lnTo>
                  <a:cubicBezTo>
                    <a:pt x="1463" y="1911"/>
                    <a:pt x="1468" y="1917"/>
                    <a:pt x="1468" y="1924"/>
                  </a:cubicBezTo>
                  <a:cubicBezTo>
                    <a:pt x="1468" y="1931"/>
                    <a:pt x="1463" y="1937"/>
                    <a:pt x="1456" y="1937"/>
                  </a:cubicBezTo>
                  <a:lnTo>
                    <a:pt x="1430" y="1937"/>
                  </a:lnTo>
                  <a:cubicBezTo>
                    <a:pt x="1423" y="1937"/>
                    <a:pt x="1417" y="1931"/>
                    <a:pt x="1417" y="1924"/>
                  </a:cubicBezTo>
                  <a:cubicBezTo>
                    <a:pt x="1417" y="1917"/>
                    <a:pt x="1423" y="1911"/>
                    <a:pt x="1430" y="1911"/>
                  </a:cubicBezTo>
                  <a:close/>
                  <a:moveTo>
                    <a:pt x="1507" y="1911"/>
                  </a:moveTo>
                  <a:lnTo>
                    <a:pt x="1532" y="1911"/>
                  </a:lnTo>
                  <a:cubicBezTo>
                    <a:pt x="1540" y="1911"/>
                    <a:pt x="1545" y="1917"/>
                    <a:pt x="1545" y="1924"/>
                  </a:cubicBezTo>
                  <a:cubicBezTo>
                    <a:pt x="1545" y="1931"/>
                    <a:pt x="1540" y="1937"/>
                    <a:pt x="1532" y="1937"/>
                  </a:cubicBezTo>
                  <a:lnTo>
                    <a:pt x="1507" y="1937"/>
                  </a:lnTo>
                  <a:cubicBezTo>
                    <a:pt x="1500" y="1937"/>
                    <a:pt x="1494" y="1931"/>
                    <a:pt x="1494" y="1924"/>
                  </a:cubicBezTo>
                  <a:cubicBezTo>
                    <a:pt x="1494" y="1917"/>
                    <a:pt x="1500" y="1911"/>
                    <a:pt x="1507" y="1911"/>
                  </a:cubicBezTo>
                  <a:close/>
                  <a:moveTo>
                    <a:pt x="1584" y="1911"/>
                  </a:moveTo>
                  <a:lnTo>
                    <a:pt x="1609" y="1911"/>
                  </a:lnTo>
                  <a:cubicBezTo>
                    <a:pt x="1616" y="1911"/>
                    <a:pt x="1622" y="1917"/>
                    <a:pt x="1622" y="1924"/>
                  </a:cubicBezTo>
                  <a:cubicBezTo>
                    <a:pt x="1622" y="1931"/>
                    <a:pt x="1616" y="1937"/>
                    <a:pt x="1609" y="1937"/>
                  </a:cubicBezTo>
                  <a:lnTo>
                    <a:pt x="1584" y="1937"/>
                  </a:lnTo>
                  <a:cubicBezTo>
                    <a:pt x="1577" y="1937"/>
                    <a:pt x="1571" y="1931"/>
                    <a:pt x="1571" y="1924"/>
                  </a:cubicBezTo>
                  <a:cubicBezTo>
                    <a:pt x="1571" y="1917"/>
                    <a:pt x="1577" y="1911"/>
                    <a:pt x="1584" y="1911"/>
                  </a:cubicBezTo>
                  <a:close/>
                  <a:moveTo>
                    <a:pt x="1660" y="1911"/>
                  </a:moveTo>
                  <a:lnTo>
                    <a:pt x="1686" y="1911"/>
                  </a:lnTo>
                  <a:cubicBezTo>
                    <a:pt x="1693" y="1911"/>
                    <a:pt x="1699" y="1917"/>
                    <a:pt x="1699" y="1924"/>
                  </a:cubicBezTo>
                  <a:cubicBezTo>
                    <a:pt x="1699" y="1931"/>
                    <a:pt x="1693" y="1937"/>
                    <a:pt x="1686" y="1937"/>
                  </a:cubicBezTo>
                  <a:lnTo>
                    <a:pt x="1660" y="1937"/>
                  </a:lnTo>
                  <a:cubicBezTo>
                    <a:pt x="1653" y="1937"/>
                    <a:pt x="1648" y="1931"/>
                    <a:pt x="1648" y="1924"/>
                  </a:cubicBezTo>
                  <a:cubicBezTo>
                    <a:pt x="1648" y="1917"/>
                    <a:pt x="1653" y="1911"/>
                    <a:pt x="1660" y="1911"/>
                  </a:cubicBezTo>
                  <a:close/>
                  <a:moveTo>
                    <a:pt x="1737" y="1911"/>
                  </a:moveTo>
                  <a:lnTo>
                    <a:pt x="1763" y="1911"/>
                  </a:lnTo>
                  <a:cubicBezTo>
                    <a:pt x="1770" y="1911"/>
                    <a:pt x="1776" y="1917"/>
                    <a:pt x="1776" y="1924"/>
                  </a:cubicBezTo>
                  <a:cubicBezTo>
                    <a:pt x="1776" y="1931"/>
                    <a:pt x="1770" y="1937"/>
                    <a:pt x="1763" y="1937"/>
                  </a:cubicBezTo>
                  <a:lnTo>
                    <a:pt x="1737" y="1937"/>
                  </a:lnTo>
                  <a:cubicBezTo>
                    <a:pt x="1730" y="1937"/>
                    <a:pt x="1724" y="1931"/>
                    <a:pt x="1724" y="1924"/>
                  </a:cubicBezTo>
                  <a:cubicBezTo>
                    <a:pt x="1724" y="1917"/>
                    <a:pt x="1730" y="1911"/>
                    <a:pt x="1737" y="1911"/>
                  </a:cubicBezTo>
                  <a:close/>
                  <a:moveTo>
                    <a:pt x="1814" y="1911"/>
                  </a:moveTo>
                  <a:lnTo>
                    <a:pt x="1840" y="1911"/>
                  </a:lnTo>
                  <a:cubicBezTo>
                    <a:pt x="1847" y="1911"/>
                    <a:pt x="1852" y="1917"/>
                    <a:pt x="1852" y="1924"/>
                  </a:cubicBezTo>
                  <a:cubicBezTo>
                    <a:pt x="1852" y="1931"/>
                    <a:pt x="1847" y="1937"/>
                    <a:pt x="1840" y="1937"/>
                  </a:cubicBezTo>
                  <a:lnTo>
                    <a:pt x="1814" y="1937"/>
                  </a:lnTo>
                  <a:cubicBezTo>
                    <a:pt x="1807" y="1937"/>
                    <a:pt x="1801" y="1931"/>
                    <a:pt x="1801" y="1924"/>
                  </a:cubicBezTo>
                  <a:cubicBezTo>
                    <a:pt x="1801" y="1917"/>
                    <a:pt x="1807" y="1911"/>
                    <a:pt x="1814" y="1911"/>
                  </a:cubicBezTo>
                  <a:close/>
                  <a:moveTo>
                    <a:pt x="1891" y="1911"/>
                  </a:moveTo>
                  <a:lnTo>
                    <a:pt x="1916" y="1911"/>
                  </a:lnTo>
                  <a:cubicBezTo>
                    <a:pt x="1924" y="1911"/>
                    <a:pt x="1929" y="1917"/>
                    <a:pt x="1929" y="1924"/>
                  </a:cubicBezTo>
                  <a:cubicBezTo>
                    <a:pt x="1929" y="1931"/>
                    <a:pt x="1924" y="1937"/>
                    <a:pt x="1916" y="1937"/>
                  </a:cubicBezTo>
                  <a:lnTo>
                    <a:pt x="1891" y="1937"/>
                  </a:lnTo>
                  <a:cubicBezTo>
                    <a:pt x="1884" y="1937"/>
                    <a:pt x="1878" y="1931"/>
                    <a:pt x="1878" y="1924"/>
                  </a:cubicBezTo>
                  <a:cubicBezTo>
                    <a:pt x="1878" y="1917"/>
                    <a:pt x="1884" y="1911"/>
                    <a:pt x="1891" y="1911"/>
                  </a:cubicBezTo>
                  <a:close/>
                  <a:moveTo>
                    <a:pt x="1968" y="1911"/>
                  </a:moveTo>
                  <a:lnTo>
                    <a:pt x="1993" y="1911"/>
                  </a:lnTo>
                  <a:cubicBezTo>
                    <a:pt x="2000" y="1911"/>
                    <a:pt x="2006" y="1917"/>
                    <a:pt x="2006" y="1924"/>
                  </a:cubicBezTo>
                  <a:cubicBezTo>
                    <a:pt x="2006" y="1931"/>
                    <a:pt x="2000" y="1937"/>
                    <a:pt x="1993" y="1937"/>
                  </a:cubicBezTo>
                  <a:lnTo>
                    <a:pt x="1968" y="1937"/>
                  </a:lnTo>
                  <a:cubicBezTo>
                    <a:pt x="1961" y="1937"/>
                    <a:pt x="1955" y="1931"/>
                    <a:pt x="1955" y="1924"/>
                  </a:cubicBezTo>
                  <a:cubicBezTo>
                    <a:pt x="1955" y="1917"/>
                    <a:pt x="1961" y="1911"/>
                    <a:pt x="1968" y="1911"/>
                  </a:cubicBezTo>
                  <a:close/>
                  <a:moveTo>
                    <a:pt x="2044" y="1911"/>
                  </a:moveTo>
                  <a:lnTo>
                    <a:pt x="2070" y="1911"/>
                  </a:lnTo>
                  <a:cubicBezTo>
                    <a:pt x="2077" y="1911"/>
                    <a:pt x="2083" y="1917"/>
                    <a:pt x="2083" y="1924"/>
                  </a:cubicBezTo>
                  <a:cubicBezTo>
                    <a:pt x="2083" y="1931"/>
                    <a:pt x="2077" y="1937"/>
                    <a:pt x="2070" y="1937"/>
                  </a:cubicBezTo>
                  <a:lnTo>
                    <a:pt x="2044" y="1937"/>
                  </a:lnTo>
                  <a:cubicBezTo>
                    <a:pt x="2037" y="1937"/>
                    <a:pt x="2032" y="1931"/>
                    <a:pt x="2032" y="1924"/>
                  </a:cubicBezTo>
                  <a:cubicBezTo>
                    <a:pt x="2032" y="1917"/>
                    <a:pt x="2037" y="1911"/>
                    <a:pt x="2044" y="1911"/>
                  </a:cubicBezTo>
                  <a:close/>
                  <a:moveTo>
                    <a:pt x="2121" y="1911"/>
                  </a:moveTo>
                  <a:lnTo>
                    <a:pt x="2147" y="1911"/>
                  </a:lnTo>
                  <a:cubicBezTo>
                    <a:pt x="2154" y="1911"/>
                    <a:pt x="2160" y="1917"/>
                    <a:pt x="2160" y="1924"/>
                  </a:cubicBezTo>
                  <a:cubicBezTo>
                    <a:pt x="2160" y="1931"/>
                    <a:pt x="2154" y="1937"/>
                    <a:pt x="2147" y="1937"/>
                  </a:cubicBezTo>
                  <a:lnTo>
                    <a:pt x="2121" y="1937"/>
                  </a:lnTo>
                  <a:cubicBezTo>
                    <a:pt x="2114" y="1937"/>
                    <a:pt x="2108" y="1931"/>
                    <a:pt x="2108" y="1924"/>
                  </a:cubicBezTo>
                  <a:cubicBezTo>
                    <a:pt x="2108" y="1917"/>
                    <a:pt x="2114" y="1911"/>
                    <a:pt x="2121" y="1911"/>
                  </a:cubicBezTo>
                  <a:close/>
                  <a:moveTo>
                    <a:pt x="2198" y="1911"/>
                  </a:moveTo>
                  <a:lnTo>
                    <a:pt x="2224" y="1911"/>
                  </a:lnTo>
                  <a:cubicBezTo>
                    <a:pt x="2231" y="1911"/>
                    <a:pt x="2236" y="1917"/>
                    <a:pt x="2236" y="1924"/>
                  </a:cubicBezTo>
                  <a:cubicBezTo>
                    <a:pt x="2236" y="1931"/>
                    <a:pt x="2231" y="1937"/>
                    <a:pt x="2224" y="1937"/>
                  </a:cubicBezTo>
                  <a:lnTo>
                    <a:pt x="2198" y="1937"/>
                  </a:lnTo>
                  <a:cubicBezTo>
                    <a:pt x="2191" y="1937"/>
                    <a:pt x="2185" y="1931"/>
                    <a:pt x="2185" y="1924"/>
                  </a:cubicBezTo>
                  <a:cubicBezTo>
                    <a:pt x="2185" y="1917"/>
                    <a:pt x="2191" y="1911"/>
                    <a:pt x="2198" y="1911"/>
                  </a:cubicBezTo>
                  <a:close/>
                  <a:moveTo>
                    <a:pt x="2275" y="1911"/>
                  </a:moveTo>
                  <a:lnTo>
                    <a:pt x="2300" y="1911"/>
                  </a:lnTo>
                  <a:cubicBezTo>
                    <a:pt x="2308" y="1911"/>
                    <a:pt x="2313" y="1917"/>
                    <a:pt x="2313" y="1924"/>
                  </a:cubicBezTo>
                  <a:cubicBezTo>
                    <a:pt x="2313" y="1931"/>
                    <a:pt x="2308" y="1937"/>
                    <a:pt x="2300" y="1937"/>
                  </a:cubicBezTo>
                  <a:lnTo>
                    <a:pt x="2275" y="1937"/>
                  </a:lnTo>
                  <a:cubicBezTo>
                    <a:pt x="2268" y="1937"/>
                    <a:pt x="2262" y="1931"/>
                    <a:pt x="2262" y="1924"/>
                  </a:cubicBezTo>
                  <a:cubicBezTo>
                    <a:pt x="2262" y="1917"/>
                    <a:pt x="2268" y="1911"/>
                    <a:pt x="2275" y="1911"/>
                  </a:cubicBezTo>
                  <a:close/>
                  <a:moveTo>
                    <a:pt x="2352" y="1911"/>
                  </a:moveTo>
                  <a:lnTo>
                    <a:pt x="2377" y="1911"/>
                  </a:lnTo>
                  <a:cubicBezTo>
                    <a:pt x="2384" y="1911"/>
                    <a:pt x="2390" y="1917"/>
                    <a:pt x="2390" y="1924"/>
                  </a:cubicBezTo>
                  <a:cubicBezTo>
                    <a:pt x="2390" y="1931"/>
                    <a:pt x="2384" y="1937"/>
                    <a:pt x="2377" y="1937"/>
                  </a:cubicBezTo>
                  <a:lnTo>
                    <a:pt x="2352" y="1937"/>
                  </a:lnTo>
                  <a:cubicBezTo>
                    <a:pt x="2345" y="1937"/>
                    <a:pt x="2339" y="1931"/>
                    <a:pt x="2339" y="1924"/>
                  </a:cubicBezTo>
                  <a:cubicBezTo>
                    <a:pt x="2339" y="1917"/>
                    <a:pt x="2345" y="1911"/>
                    <a:pt x="2352" y="1911"/>
                  </a:cubicBezTo>
                  <a:close/>
                  <a:moveTo>
                    <a:pt x="2428" y="1911"/>
                  </a:moveTo>
                  <a:lnTo>
                    <a:pt x="2454" y="1911"/>
                  </a:lnTo>
                  <a:cubicBezTo>
                    <a:pt x="2461" y="1911"/>
                    <a:pt x="2467" y="1917"/>
                    <a:pt x="2467" y="1924"/>
                  </a:cubicBezTo>
                  <a:cubicBezTo>
                    <a:pt x="2467" y="1931"/>
                    <a:pt x="2461" y="1937"/>
                    <a:pt x="2454" y="1937"/>
                  </a:cubicBezTo>
                  <a:lnTo>
                    <a:pt x="2428" y="1937"/>
                  </a:lnTo>
                  <a:cubicBezTo>
                    <a:pt x="2421" y="1937"/>
                    <a:pt x="2416" y="1931"/>
                    <a:pt x="2416" y="1924"/>
                  </a:cubicBezTo>
                  <a:cubicBezTo>
                    <a:pt x="2416" y="1917"/>
                    <a:pt x="2421" y="1911"/>
                    <a:pt x="2428" y="1911"/>
                  </a:cubicBezTo>
                  <a:close/>
                  <a:moveTo>
                    <a:pt x="2505" y="1911"/>
                  </a:moveTo>
                  <a:lnTo>
                    <a:pt x="2531" y="1911"/>
                  </a:lnTo>
                  <a:cubicBezTo>
                    <a:pt x="2538" y="1911"/>
                    <a:pt x="2544" y="1917"/>
                    <a:pt x="2544" y="1924"/>
                  </a:cubicBezTo>
                  <a:cubicBezTo>
                    <a:pt x="2544" y="1931"/>
                    <a:pt x="2538" y="1937"/>
                    <a:pt x="2531" y="1937"/>
                  </a:cubicBezTo>
                  <a:lnTo>
                    <a:pt x="2505" y="1937"/>
                  </a:lnTo>
                  <a:cubicBezTo>
                    <a:pt x="2498" y="1937"/>
                    <a:pt x="2492" y="1931"/>
                    <a:pt x="2492" y="1924"/>
                  </a:cubicBezTo>
                  <a:cubicBezTo>
                    <a:pt x="2492" y="1917"/>
                    <a:pt x="2498" y="1911"/>
                    <a:pt x="2505" y="1911"/>
                  </a:cubicBezTo>
                  <a:close/>
                  <a:moveTo>
                    <a:pt x="2582" y="1911"/>
                  </a:moveTo>
                  <a:lnTo>
                    <a:pt x="2608" y="1911"/>
                  </a:lnTo>
                  <a:cubicBezTo>
                    <a:pt x="2615" y="1911"/>
                    <a:pt x="2620" y="1917"/>
                    <a:pt x="2620" y="1924"/>
                  </a:cubicBezTo>
                  <a:cubicBezTo>
                    <a:pt x="2620" y="1931"/>
                    <a:pt x="2615" y="1937"/>
                    <a:pt x="2608" y="1937"/>
                  </a:cubicBezTo>
                  <a:lnTo>
                    <a:pt x="2582" y="1937"/>
                  </a:lnTo>
                  <a:cubicBezTo>
                    <a:pt x="2575" y="1937"/>
                    <a:pt x="2569" y="1931"/>
                    <a:pt x="2569" y="1924"/>
                  </a:cubicBezTo>
                  <a:cubicBezTo>
                    <a:pt x="2569" y="1917"/>
                    <a:pt x="2575" y="1911"/>
                    <a:pt x="2582" y="1911"/>
                  </a:cubicBezTo>
                  <a:close/>
                  <a:moveTo>
                    <a:pt x="2659" y="1911"/>
                  </a:moveTo>
                  <a:lnTo>
                    <a:pt x="2684" y="1911"/>
                  </a:lnTo>
                  <a:cubicBezTo>
                    <a:pt x="2692" y="1911"/>
                    <a:pt x="2697" y="1917"/>
                    <a:pt x="2697" y="1924"/>
                  </a:cubicBezTo>
                  <a:cubicBezTo>
                    <a:pt x="2697" y="1931"/>
                    <a:pt x="2692" y="1937"/>
                    <a:pt x="2684" y="1937"/>
                  </a:cubicBezTo>
                  <a:lnTo>
                    <a:pt x="2659" y="1937"/>
                  </a:lnTo>
                  <a:cubicBezTo>
                    <a:pt x="2652" y="1937"/>
                    <a:pt x="2646" y="1931"/>
                    <a:pt x="2646" y="1924"/>
                  </a:cubicBezTo>
                  <a:cubicBezTo>
                    <a:pt x="2646" y="1917"/>
                    <a:pt x="2652" y="1911"/>
                    <a:pt x="2659" y="1911"/>
                  </a:cubicBezTo>
                  <a:close/>
                  <a:moveTo>
                    <a:pt x="2736" y="1911"/>
                  </a:moveTo>
                  <a:lnTo>
                    <a:pt x="2761" y="1911"/>
                  </a:lnTo>
                  <a:cubicBezTo>
                    <a:pt x="2768" y="1911"/>
                    <a:pt x="2774" y="1917"/>
                    <a:pt x="2774" y="1924"/>
                  </a:cubicBezTo>
                  <a:cubicBezTo>
                    <a:pt x="2774" y="1931"/>
                    <a:pt x="2768" y="1937"/>
                    <a:pt x="2761" y="1937"/>
                  </a:cubicBezTo>
                  <a:lnTo>
                    <a:pt x="2736" y="1937"/>
                  </a:lnTo>
                  <a:cubicBezTo>
                    <a:pt x="2729" y="1937"/>
                    <a:pt x="2723" y="1931"/>
                    <a:pt x="2723" y="1924"/>
                  </a:cubicBezTo>
                  <a:cubicBezTo>
                    <a:pt x="2723" y="1917"/>
                    <a:pt x="2729" y="1911"/>
                    <a:pt x="2736" y="1911"/>
                  </a:cubicBezTo>
                  <a:close/>
                  <a:moveTo>
                    <a:pt x="2812" y="1911"/>
                  </a:moveTo>
                  <a:lnTo>
                    <a:pt x="2838" y="1911"/>
                  </a:lnTo>
                  <a:cubicBezTo>
                    <a:pt x="2845" y="1911"/>
                    <a:pt x="2851" y="1917"/>
                    <a:pt x="2851" y="1924"/>
                  </a:cubicBezTo>
                  <a:cubicBezTo>
                    <a:pt x="2851" y="1931"/>
                    <a:pt x="2845" y="1937"/>
                    <a:pt x="2838" y="1937"/>
                  </a:cubicBezTo>
                  <a:lnTo>
                    <a:pt x="2812" y="1937"/>
                  </a:lnTo>
                  <a:cubicBezTo>
                    <a:pt x="2805" y="1937"/>
                    <a:pt x="2800" y="1931"/>
                    <a:pt x="2800" y="1924"/>
                  </a:cubicBezTo>
                  <a:cubicBezTo>
                    <a:pt x="2800" y="1917"/>
                    <a:pt x="2805" y="1911"/>
                    <a:pt x="2812" y="1911"/>
                  </a:cubicBezTo>
                  <a:close/>
                  <a:moveTo>
                    <a:pt x="2889" y="1911"/>
                  </a:moveTo>
                  <a:lnTo>
                    <a:pt x="2915" y="1911"/>
                  </a:lnTo>
                  <a:cubicBezTo>
                    <a:pt x="2922" y="1911"/>
                    <a:pt x="2928" y="1917"/>
                    <a:pt x="2928" y="1924"/>
                  </a:cubicBezTo>
                  <a:cubicBezTo>
                    <a:pt x="2928" y="1931"/>
                    <a:pt x="2922" y="1937"/>
                    <a:pt x="2915" y="1937"/>
                  </a:cubicBezTo>
                  <a:lnTo>
                    <a:pt x="2889" y="1937"/>
                  </a:lnTo>
                  <a:cubicBezTo>
                    <a:pt x="2882" y="1937"/>
                    <a:pt x="2876" y="1931"/>
                    <a:pt x="2876" y="1924"/>
                  </a:cubicBezTo>
                  <a:cubicBezTo>
                    <a:pt x="2876" y="1917"/>
                    <a:pt x="2882" y="1911"/>
                    <a:pt x="2889" y="1911"/>
                  </a:cubicBezTo>
                  <a:close/>
                  <a:moveTo>
                    <a:pt x="2966" y="1911"/>
                  </a:moveTo>
                  <a:lnTo>
                    <a:pt x="2992" y="1911"/>
                  </a:lnTo>
                  <a:cubicBezTo>
                    <a:pt x="2999" y="1911"/>
                    <a:pt x="3004" y="1917"/>
                    <a:pt x="3004" y="1924"/>
                  </a:cubicBezTo>
                  <a:cubicBezTo>
                    <a:pt x="3004" y="1931"/>
                    <a:pt x="2999" y="1937"/>
                    <a:pt x="2992" y="1937"/>
                  </a:cubicBezTo>
                  <a:lnTo>
                    <a:pt x="2966" y="1937"/>
                  </a:lnTo>
                  <a:cubicBezTo>
                    <a:pt x="2959" y="1937"/>
                    <a:pt x="2953" y="1931"/>
                    <a:pt x="2953" y="1924"/>
                  </a:cubicBezTo>
                  <a:cubicBezTo>
                    <a:pt x="2953" y="1917"/>
                    <a:pt x="2959" y="1911"/>
                    <a:pt x="2966" y="1911"/>
                  </a:cubicBezTo>
                  <a:close/>
                  <a:moveTo>
                    <a:pt x="3024" y="1918"/>
                  </a:moveTo>
                  <a:lnTo>
                    <a:pt x="3024" y="1892"/>
                  </a:lnTo>
                  <a:cubicBezTo>
                    <a:pt x="3024" y="1885"/>
                    <a:pt x="3030" y="1880"/>
                    <a:pt x="3037" y="1880"/>
                  </a:cubicBezTo>
                  <a:cubicBezTo>
                    <a:pt x="3044" y="1880"/>
                    <a:pt x="3049" y="1885"/>
                    <a:pt x="3049" y="1892"/>
                  </a:cubicBezTo>
                  <a:lnTo>
                    <a:pt x="3049" y="1918"/>
                  </a:lnTo>
                  <a:cubicBezTo>
                    <a:pt x="3049" y="1925"/>
                    <a:pt x="3044" y="1931"/>
                    <a:pt x="3037" y="1931"/>
                  </a:cubicBezTo>
                  <a:cubicBezTo>
                    <a:pt x="3030" y="1931"/>
                    <a:pt x="3024" y="1925"/>
                    <a:pt x="3024" y="1918"/>
                  </a:cubicBezTo>
                  <a:close/>
                  <a:moveTo>
                    <a:pt x="3024" y="1841"/>
                  </a:moveTo>
                  <a:lnTo>
                    <a:pt x="3024" y="1816"/>
                  </a:lnTo>
                  <a:cubicBezTo>
                    <a:pt x="3024" y="1808"/>
                    <a:pt x="3030" y="1803"/>
                    <a:pt x="3037" y="1803"/>
                  </a:cubicBezTo>
                  <a:cubicBezTo>
                    <a:pt x="3044" y="1803"/>
                    <a:pt x="3049" y="1808"/>
                    <a:pt x="3049" y="1816"/>
                  </a:cubicBezTo>
                  <a:lnTo>
                    <a:pt x="3049" y="1841"/>
                  </a:lnTo>
                  <a:cubicBezTo>
                    <a:pt x="3049" y="1848"/>
                    <a:pt x="3044" y="1854"/>
                    <a:pt x="3037" y="1854"/>
                  </a:cubicBezTo>
                  <a:cubicBezTo>
                    <a:pt x="3030" y="1854"/>
                    <a:pt x="3024" y="1848"/>
                    <a:pt x="3024" y="1841"/>
                  </a:cubicBezTo>
                  <a:close/>
                  <a:moveTo>
                    <a:pt x="3024" y="1764"/>
                  </a:moveTo>
                  <a:lnTo>
                    <a:pt x="3024" y="1739"/>
                  </a:lnTo>
                  <a:cubicBezTo>
                    <a:pt x="3024" y="1732"/>
                    <a:pt x="3030" y="1726"/>
                    <a:pt x="3037" y="1726"/>
                  </a:cubicBezTo>
                  <a:cubicBezTo>
                    <a:pt x="3044" y="1726"/>
                    <a:pt x="3049" y="1732"/>
                    <a:pt x="3049" y="1739"/>
                  </a:cubicBezTo>
                  <a:lnTo>
                    <a:pt x="3049" y="1764"/>
                  </a:lnTo>
                  <a:cubicBezTo>
                    <a:pt x="3049" y="1771"/>
                    <a:pt x="3044" y="1777"/>
                    <a:pt x="3037" y="1777"/>
                  </a:cubicBezTo>
                  <a:cubicBezTo>
                    <a:pt x="3030" y="1777"/>
                    <a:pt x="3024" y="1771"/>
                    <a:pt x="3024" y="1764"/>
                  </a:cubicBezTo>
                  <a:close/>
                  <a:moveTo>
                    <a:pt x="3024" y="1688"/>
                  </a:moveTo>
                  <a:lnTo>
                    <a:pt x="3024" y="1662"/>
                  </a:lnTo>
                  <a:cubicBezTo>
                    <a:pt x="3024" y="1655"/>
                    <a:pt x="3030" y="1649"/>
                    <a:pt x="3037" y="1649"/>
                  </a:cubicBezTo>
                  <a:cubicBezTo>
                    <a:pt x="3044" y="1649"/>
                    <a:pt x="3049" y="1655"/>
                    <a:pt x="3049" y="1662"/>
                  </a:cubicBezTo>
                  <a:lnTo>
                    <a:pt x="3049" y="1688"/>
                  </a:lnTo>
                  <a:cubicBezTo>
                    <a:pt x="3049" y="1695"/>
                    <a:pt x="3044" y="1700"/>
                    <a:pt x="3037" y="1700"/>
                  </a:cubicBezTo>
                  <a:cubicBezTo>
                    <a:pt x="3030" y="1700"/>
                    <a:pt x="3024" y="1695"/>
                    <a:pt x="3024" y="1688"/>
                  </a:cubicBezTo>
                  <a:close/>
                  <a:moveTo>
                    <a:pt x="3024" y="1611"/>
                  </a:moveTo>
                  <a:lnTo>
                    <a:pt x="3024" y="1585"/>
                  </a:lnTo>
                  <a:cubicBezTo>
                    <a:pt x="3024" y="1578"/>
                    <a:pt x="3030" y="1572"/>
                    <a:pt x="3037" y="1572"/>
                  </a:cubicBezTo>
                  <a:cubicBezTo>
                    <a:pt x="3044" y="1572"/>
                    <a:pt x="3049" y="1578"/>
                    <a:pt x="3049" y="1585"/>
                  </a:cubicBezTo>
                  <a:lnTo>
                    <a:pt x="3049" y="1611"/>
                  </a:lnTo>
                  <a:cubicBezTo>
                    <a:pt x="3049" y="1618"/>
                    <a:pt x="3044" y="1624"/>
                    <a:pt x="3037" y="1624"/>
                  </a:cubicBezTo>
                  <a:cubicBezTo>
                    <a:pt x="3030" y="1624"/>
                    <a:pt x="3024" y="1618"/>
                    <a:pt x="3024" y="1611"/>
                  </a:cubicBezTo>
                  <a:close/>
                  <a:moveTo>
                    <a:pt x="3024" y="1534"/>
                  </a:moveTo>
                  <a:lnTo>
                    <a:pt x="3024" y="1508"/>
                  </a:lnTo>
                  <a:cubicBezTo>
                    <a:pt x="3024" y="1501"/>
                    <a:pt x="3030" y="1496"/>
                    <a:pt x="3037" y="1496"/>
                  </a:cubicBezTo>
                  <a:cubicBezTo>
                    <a:pt x="3044" y="1496"/>
                    <a:pt x="3049" y="1501"/>
                    <a:pt x="3049" y="1508"/>
                  </a:cubicBezTo>
                  <a:lnTo>
                    <a:pt x="3049" y="1534"/>
                  </a:lnTo>
                  <a:cubicBezTo>
                    <a:pt x="3049" y="1541"/>
                    <a:pt x="3044" y="1547"/>
                    <a:pt x="3037" y="1547"/>
                  </a:cubicBezTo>
                  <a:cubicBezTo>
                    <a:pt x="3030" y="1547"/>
                    <a:pt x="3024" y="1541"/>
                    <a:pt x="3024" y="1534"/>
                  </a:cubicBezTo>
                  <a:close/>
                  <a:moveTo>
                    <a:pt x="3024" y="1457"/>
                  </a:moveTo>
                  <a:lnTo>
                    <a:pt x="3024" y="1432"/>
                  </a:lnTo>
                  <a:cubicBezTo>
                    <a:pt x="3024" y="1424"/>
                    <a:pt x="3030" y="1419"/>
                    <a:pt x="3037" y="1419"/>
                  </a:cubicBezTo>
                  <a:cubicBezTo>
                    <a:pt x="3044" y="1419"/>
                    <a:pt x="3049" y="1424"/>
                    <a:pt x="3049" y="1432"/>
                  </a:cubicBezTo>
                  <a:lnTo>
                    <a:pt x="3049" y="1457"/>
                  </a:lnTo>
                  <a:cubicBezTo>
                    <a:pt x="3049" y="1464"/>
                    <a:pt x="3044" y="1470"/>
                    <a:pt x="3037" y="1470"/>
                  </a:cubicBezTo>
                  <a:cubicBezTo>
                    <a:pt x="3030" y="1470"/>
                    <a:pt x="3024" y="1464"/>
                    <a:pt x="3024" y="1457"/>
                  </a:cubicBezTo>
                  <a:close/>
                  <a:moveTo>
                    <a:pt x="3024" y="1380"/>
                  </a:moveTo>
                  <a:lnTo>
                    <a:pt x="3024" y="1355"/>
                  </a:lnTo>
                  <a:cubicBezTo>
                    <a:pt x="3024" y="1348"/>
                    <a:pt x="3030" y="1342"/>
                    <a:pt x="3037" y="1342"/>
                  </a:cubicBezTo>
                  <a:cubicBezTo>
                    <a:pt x="3044" y="1342"/>
                    <a:pt x="3049" y="1348"/>
                    <a:pt x="3049" y="1355"/>
                  </a:cubicBezTo>
                  <a:lnTo>
                    <a:pt x="3049" y="1380"/>
                  </a:lnTo>
                  <a:cubicBezTo>
                    <a:pt x="3049" y="1387"/>
                    <a:pt x="3044" y="1393"/>
                    <a:pt x="3037" y="1393"/>
                  </a:cubicBezTo>
                  <a:cubicBezTo>
                    <a:pt x="3030" y="1393"/>
                    <a:pt x="3024" y="1387"/>
                    <a:pt x="3024" y="1380"/>
                  </a:cubicBezTo>
                  <a:close/>
                  <a:moveTo>
                    <a:pt x="3024" y="1304"/>
                  </a:moveTo>
                  <a:lnTo>
                    <a:pt x="3024" y="1278"/>
                  </a:lnTo>
                  <a:cubicBezTo>
                    <a:pt x="3024" y="1271"/>
                    <a:pt x="3030" y="1265"/>
                    <a:pt x="3037" y="1265"/>
                  </a:cubicBezTo>
                  <a:cubicBezTo>
                    <a:pt x="3044" y="1265"/>
                    <a:pt x="3049" y="1271"/>
                    <a:pt x="3049" y="1278"/>
                  </a:cubicBezTo>
                  <a:lnTo>
                    <a:pt x="3049" y="1304"/>
                  </a:lnTo>
                  <a:cubicBezTo>
                    <a:pt x="3049" y="1311"/>
                    <a:pt x="3044" y="1316"/>
                    <a:pt x="3037" y="1316"/>
                  </a:cubicBezTo>
                  <a:cubicBezTo>
                    <a:pt x="3030" y="1316"/>
                    <a:pt x="3024" y="1311"/>
                    <a:pt x="3024" y="1304"/>
                  </a:cubicBezTo>
                  <a:close/>
                  <a:moveTo>
                    <a:pt x="3024" y="1227"/>
                  </a:moveTo>
                  <a:lnTo>
                    <a:pt x="3024" y="1201"/>
                  </a:lnTo>
                  <a:cubicBezTo>
                    <a:pt x="3024" y="1194"/>
                    <a:pt x="3030" y="1188"/>
                    <a:pt x="3037" y="1188"/>
                  </a:cubicBezTo>
                  <a:cubicBezTo>
                    <a:pt x="3044" y="1188"/>
                    <a:pt x="3049" y="1194"/>
                    <a:pt x="3049" y="1201"/>
                  </a:cubicBezTo>
                  <a:lnTo>
                    <a:pt x="3049" y="1227"/>
                  </a:lnTo>
                  <a:cubicBezTo>
                    <a:pt x="3049" y="1234"/>
                    <a:pt x="3044" y="1240"/>
                    <a:pt x="3037" y="1240"/>
                  </a:cubicBezTo>
                  <a:cubicBezTo>
                    <a:pt x="3030" y="1240"/>
                    <a:pt x="3024" y="1234"/>
                    <a:pt x="3024" y="1227"/>
                  </a:cubicBezTo>
                  <a:close/>
                  <a:moveTo>
                    <a:pt x="3024" y="1150"/>
                  </a:moveTo>
                  <a:lnTo>
                    <a:pt x="3024" y="1124"/>
                  </a:lnTo>
                  <a:cubicBezTo>
                    <a:pt x="3024" y="1117"/>
                    <a:pt x="3030" y="1112"/>
                    <a:pt x="3037" y="1112"/>
                  </a:cubicBezTo>
                  <a:cubicBezTo>
                    <a:pt x="3044" y="1112"/>
                    <a:pt x="3049" y="1117"/>
                    <a:pt x="3049" y="1124"/>
                  </a:cubicBezTo>
                  <a:lnTo>
                    <a:pt x="3049" y="1150"/>
                  </a:lnTo>
                  <a:cubicBezTo>
                    <a:pt x="3049" y="1157"/>
                    <a:pt x="3044" y="1163"/>
                    <a:pt x="3037" y="1163"/>
                  </a:cubicBezTo>
                  <a:cubicBezTo>
                    <a:pt x="3030" y="1163"/>
                    <a:pt x="3024" y="1157"/>
                    <a:pt x="3024" y="1150"/>
                  </a:cubicBezTo>
                  <a:close/>
                  <a:moveTo>
                    <a:pt x="3024" y="1073"/>
                  </a:moveTo>
                  <a:lnTo>
                    <a:pt x="3024" y="1048"/>
                  </a:lnTo>
                  <a:cubicBezTo>
                    <a:pt x="3024" y="1040"/>
                    <a:pt x="3030" y="1035"/>
                    <a:pt x="3037" y="1035"/>
                  </a:cubicBezTo>
                  <a:cubicBezTo>
                    <a:pt x="3044" y="1035"/>
                    <a:pt x="3049" y="1040"/>
                    <a:pt x="3049" y="1048"/>
                  </a:cubicBezTo>
                  <a:lnTo>
                    <a:pt x="3049" y="1073"/>
                  </a:lnTo>
                  <a:cubicBezTo>
                    <a:pt x="3049" y="1080"/>
                    <a:pt x="3044" y="1086"/>
                    <a:pt x="3037" y="1086"/>
                  </a:cubicBezTo>
                  <a:cubicBezTo>
                    <a:pt x="3030" y="1086"/>
                    <a:pt x="3024" y="1080"/>
                    <a:pt x="3024" y="1073"/>
                  </a:cubicBezTo>
                  <a:close/>
                  <a:moveTo>
                    <a:pt x="3024" y="996"/>
                  </a:moveTo>
                  <a:lnTo>
                    <a:pt x="3024" y="971"/>
                  </a:lnTo>
                  <a:cubicBezTo>
                    <a:pt x="3024" y="964"/>
                    <a:pt x="3030" y="958"/>
                    <a:pt x="3037" y="958"/>
                  </a:cubicBezTo>
                  <a:cubicBezTo>
                    <a:pt x="3044" y="958"/>
                    <a:pt x="3049" y="964"/>
                    <a:pt x="3049" y="971"/>
                  </a:cubicBezTo>
                  <a:lnTo>
                    <a:pt x="3049" y="996"/>
                  </a:lnTo>
                  <a:cubicBezTo>
                    <a:pt x="3049" y="1003"/>
                    <a:pt x="3044" y="1009"/>
                    <a:pt x="3037" y="1009"/>
                  </a:cubicBezTo>
                  <a:cubicBezTo>
                    <a:pt x="3030" y="1009"/>
                    <a:pt x="3024" y="1003"/>
                    <a:pt x="3024" y="996"/>
                  </a:cubicBezTo>
                  <a:close/>
                  <a:moveTo>
                    <a:pt x="3024" y="920"/>
                  </a:moveTo>
                  <a:lnTo>
                    <a:pt x="3024" y="894"/>
                  </a:lnTo>
                  <a:cubicBezTo>
                    <a:pt x="3024" y="887"/>
                    <a:pt x="3030" y="881"/>
                    <a:pt x="3037" y="881"/>
                  </a:cubicBezTo>
                  <a:cubicBezTo>
                    <a:pt x="3044" y="881"/>
                    <a:pt x="3049" y="887"/>
                    <a:pt x="3049" y="894"/>
                  </a:cubicBezTo>
                  <a:lnTo>
                    <a:pt x="3049" y="920"/>
                  </a:lnTo>
                  <a:cubicBezTo>
                    <a:pt x="3049" y="927"/>
                    <a:pt x="3044" y="932"/>
                    <a:pt x="3037" y="932"/>
                  </a:cubicBezTo>
                  <a:cubicBezTo>
                    <a:pt x="3030" y="932"/>
                    <a:pt x="3024" y="927"/>
                    <a:pt x="3024" y="920"/>
                  </a:cubicBezTo>
                  <a:close/>
                  <a:moveTo>
                    <a:pt x="3024" y="843"/>
                  </a:moveTo>
                  <a:lnTo>
                    <a:pt x="3024" y="817"/>
                  </a:lnTo>
                  <a:cubicBezTo>
                    <a:pt x="3024" y="810"/>
                    <a:pt x="3030" y="804"/>
                    <a:pt x="3037" y="804"/>
                  </a:cubicBezTo>
                  <a:cubicBezTo>
                    <a:pt x="3044" y="804"/>
                    <a:pt x="3049" y="810"/>
                    <a:pt x="3049" y="817"/>
                  </a:cubicBezTo>
                  <a:lnTo>
                    <a:pt x="3049" y="843"/>
                  </a:lnTo>
                  <a:cubicBezTo>
                    <a:pt x="3049" y="850"/>
                    <a:pt x="3044" y="856"/>
                    <a:pt x="3037" y="856"/>
                  </a:cubicBezTo>
                  <a:cubicBezTo>
                    <a:pt x="3030" y="856"/>
                    <a:pt x="3024" y="850"/>
                    <a:pt x="3024" y="843"/>
                  </a:cubicBezTo>
                  <a:close/>
                  <a:moveTo>
                    <a:pt x="3024" y="766"/>
                  </a:moveTo>
                  <a:lnTo>
                    <a:pt x="3024" y="740"/>
                  </a:lnTo>
                  <a:cubicBezTo>
                    <a:pt x="3024" y="733"/>
                    <a:pt x="3030" y="728"/>
                    <a:pt x="3037" y="728"/>
                  </a:cubicBezTo>
                  <a:cubicBezTo>
                    <a:pt x="3044" y="728"/>
                    <a:pt x="3049" y="733"/>
                    <a:pt x="3049" y="740"/>
                  </a:cubicBezTo>
                  <a:lnTo>
                    <a:pt x="3049" y="766"/>
                  </a:lnTo>
                  <a:cubicBezTo>
                    <a:pt x="3049" y="773"/>
                    <a:pt x="3044" y="779"/>
                    <a:pt x="3037" y="779"/>
                  </a:cubicBezTo>
                  <a:cubicBezTo>
                    <a:pt x="3030" y="779"/>
                    <a:pt x="3024" y="773"/>
                    <a:pt x="3024" y="766"/>
                  </a:cubicBezTo>
                  <a:close/>
                  <a:moveTo>
                    <a:pt x="3024" y="689"/>
                  </a:moveTo>
                  <a:lnTo>
                    <a:pt x="3024" y="664"/>
                  </a:lnTo>
                  <a:cubicBezTo>
                    <a:pt x="3024" y="656"/>
                    <a:pt x="3030" y="651"/>
                    <a:pt x="3037" y="651"/>
                  </a:cubicBezTo>
                  <a:cubicBezTo>
                    <a:pt x="3044" y="651"/>
                    <a:pt x="3049" y="656"/>
                    <a:pt x="3049" y="664"/>
                  </a:cubicBezTo>
                  <a:lnTo>
                    <a:pt x="3049" y="689"/>
                  </a:lnTo>
                  <a:cubicBezTo>
                    <a:pt x="3049" y="696"/>
                    <a:pt x="3044" y="702"/>
                    <a:pt x="3037" y="702"/>
                  </a:cubicBezTo>
                  <a:cubicBezTo>
                    <a:pt x="3030" y="702"/>
                    <a:pt x="3024" y="696"/>
                    <a:pt x="3024" y="689"/>
                  </a:cubicBezTo>
                  <a:close/>
                  <a:moveTo>
                    <a:pt x="3024" y="612"/>
                  </a:moveTo>
                  <a:lnTo>
                    <a:pt x="3024" y="587"/>
                  </a:lnTo>
                  <a:cubicBezTo>
                    <a:pt x="3024" y="580"/>
                    <a:pt x="3030" y="574"/>
                    <a:pt x="3037" y="574"/>
                  </a:cubicBezTo>
                  <a:cubicBezTo>
                    <a:pt x="3044" y="574"/>
                    <a:pt x="3049" y="580"/>
                    <a:pt x="3049" y="587"/>
                  </a:cubicBezTo>
                  <a:lnTo>
                    <a:pt x="3049" y="612"/>
                  </a:lnTo>
                  <a:cubicBezTo>
                    <a:pt x="3049" y="619"/>
                    <a:pt x="3044" y="625"/>
                    <a:pt x="3037" y="625"/>
                  </a:cubicBezTo>
                  <a:cubicBezTo>
                    <a:pt x="3030" y="625"/>
                    <a:pt x="3024" y="619"/>
                    <a:pt x="3024" y="612"/>
                  </a:cubicBezTo>
                  <a:close/>
                  <a:moveTo>
                    <a:pt x="3024" y="536"/>
                  </a:moveTo>
                  <a:lnTo>
                    <a:pt x="3024" y="510"/>
                  </a:lnTo>
                  <a:cubicBezTo>
                    <a:pt x="3024" y="503"/>
                    <a:pt x="3030" y="497"/>
                    <a:pt x="3037" y="497"/>
                  </a:cubicBezTo>
                  <a:cubicBezTo>
                    <a:pt x="3044" y="497"/>
                    <a:pt x="3049" y="503"/>
                    <a:pt x="3049" y="510"/>
                  </a:cubicBezTo>
                  <a:lnTo>
                    <a:pt x="3049" y="536"/>
                  </a:lnTo>
                  <a:cubicBezTo>
                    <a:pt x="3049" y="543"/>
                    <a:pt x="3044" y="548"/>
                    <a:pt x="3037" y="548"/>
                  </a:cubicBezTo>
                  <a:cubicBezTo>
                    <a:pt x="3030" y="548"/>
                    <a:pt x="3024" y="543"/>
                    <a:pt x="3024" y="536"/>
                  </a:cubicBezTo>
                  <a:close/>
                  <a:moveTo>
                    <a:pt x="3024" y="459"/>
                  </a:moveTo>
                  <a:lnTo>
                    <a:pt x="3024" y="433"/>
                  </a:lnTo>
                  <a:cubicBezTo>
                    <a:pt x="3024" y="426"/>
                    <a:pt x="3030" y="420"/>
                    <a:pt x="3037" y="420"/>
                  </a:cubicBezTo>
                  <a:cubicBezTo>
                    <a:pt x="3044" y="420"/>
                    <a:pt x="3049" y="426"/>
                    <a:pt x="3049" y="433"/>
                  </a:cubicBezTo>
                  <a:lnTo>
                    <a:pt x="3049" y="459"/>
                  </a:lnTo>
                  <a:cubicBezTo>
                    <a:pt x="3049" y="466"/>
                    <a:pt x="3044" y="472"/>
                    <a:pt x="3037" y="472"/>
                  </a:cubicBezTo>
                  <a:cubicBezTo>
                    <a:pt x="3030" y="472"/>
                    <a:pt x="3024" y="466"/>
                    <a:pt x="3024" y="459"/>
                  </a:cubicBezTo>
                  <a:close/>
                  <a:moveTo>
                    <a:pt x="3024" y="382"/>
                  </a:moveTo>
                  <a:lnTo>
                    <a:pt x="3024" y="356"/>
                  </a:lnTo>
                  <a:cubicBezTo>
                    <a:pt x="3024" y="349"/>
                    <a:pt x="3030" y="344"/>
                    <a:pt x="3037" y="344"/>
                  </a:cubicBezTo>
                  <a:cubicBezTo>
                    <a:pt x="3044" y="344"/>
                    <a:pt x="3049" y="349"/>
                    <a:pt x="3049" y="356"/>
                  </a:cubicBezTo>
                  <a:lnTo>
                    <a:pt x="3049" y="382"/>
                  </a:lnTo>
                  <a:cubicBezTo>
                    <a:pt x="3049" y="389"/>
                    <a:pt x="3044" y="395"/>
                    <a:pt x="3037" y="395"/>
                  </a:cubicBezTo>
                  <a:cubicBezTo>
                    <a:pt x="3030" y="395"/>
                    <a:pt x="3024" y="389"/>
                    <a:pt x="3024" y="382"/>
                  </a:cubicBezTo>
                  <a:close/>
                  <a:moveTo>
                    <a:pt x="3024" y="305"/>
                  </a:moveTo>
                  <a:lnTo>
                    <a:pt x="3024" y="280"/>
                  </a:lnTo>
                  <a:cubicBezTo>
                    <a:pt x="3024" y="272"/>
                    <a:pt x="3030" y="267"/>
                    <a:pt x="3037" y="267"/>
                  </a:cubicBezTo>
                  <a:cubicBezTo>
                    <a:pt x="3044" y="267"/>
                    <a:pt x="3049" y="272"/>
                    <a:pt x="3049" y="280"/>
                  </a:cubicBezTo>
                  <a:lnTo>
                    <a:pt x="3049" y="305"/>
                  </a:lnTo>
                  <a:cubicBezTo>
                    <a:pt x="3049" y="312"/>
                    <a:pt x="3044" y="318"/>
                    <a:pt x="3037" y="318"/>
                  </a:cubicBezTo>
                  <a:cubicBezTo>
                    <a:pt x="3030" y="318"/>
                    <a:pt x="3024" y="312"/>
                    <a:pt x="3024" y="305"/>
                  </a:cubicBezTo>
                  <a:close/>
                  <a:moveTo>
                    <a:pt x="3024" y="228"/>
                  </a:moveTo>
                  <a:lnTo>
                    <a:pt x="3024" y="203"/>
                  </a:lnTo>
                  <a:cubicBezTo>
                    <a:pt x="3024" y="196"/>
                    <a:pt x="3030" y="190"/>
                    <a:pt x="3037" y="190"/>
                  </a:cubicBezTo>
                  <a:cubicBezTo>
                    <a:pt x="3044" y="190"/>
                    <a:pt x="3049" y="196"/>
                    <a:pt x="3049" y="203"/>
                  </a:cubicBezTo>
                  <a:lnTo>
                    <a:pt x="3049" y="228"/>
                  </a:lnTo>
                  <a:cubicBezTo>
                    <a:pt x="3049" y="235"/>
                    <a:pt x="3044" y="241"/>
                    <a:pt x="3037" y="241"/>
                  </a:cubicBezTo>
                  <a:cubicBezTo>
                    <a:pt x="3030" y="241"/>
                    <a:pt x="3024" y="235"/>
                    <a:pt x="3024" y="228"/>
                  </a:cubicBezTo>
                  <a:close/>
                  <a:moveTo>
                    <a:pt x="3024" y="152"/>
                  </a:moveTo>
                  <a:lnTo>
                    <a:pt x="3024" y="126"/>
                  </a:lnTo>
                  <a:cubicBezTo>
                    <a:pt x="3024" y="119"/>
                    <a:pt x="3030" y="113"/>
                    <a:pt x="3037" y="113"/>
                  </a:cubicBezTo>
                  <a:cubicBezTo>
                    <a:pt x="3044" y="113"/>
                    <a:pt x="3049" y="119"/>
                    <a:pt x="3049" y="126"/>
                  </a:cubicBezTo>
                  <a:lnTo>
                    <a:pt x="3049" y="152"/>
                  </a:lnTo>
                  <a:cubicBezTo>
                    <a:pt x="3049" y="159"/>
                    <a:pt x="3044" y="164"/>
                    <a:pt x="3037" y="164"/>
                  </a:cubicBezTo>
                  <a:cubicBezTo>
                    <a:pt x="3030" y="164"/>
                    <a:pt x="3024" y="159"/>
                    <a:pt x="3024" y="152"/>
                  </a:cubicBezTo>
                  <a:close/>
                  <a:moveTo>
                    <a:pt x="3024" y="75"/>
                  </a:moveTo>
                  <a:lnTo>
                    <a:pt x="3024" y="49"/>
                  </a:lnTo>
                  <a:cubicBezTo>
                    <a:pt x="3024" y="42"/>
                    <a:pt x="3030" y="36"/>
                    <a:pt x="3037" y="36"/>
                  </a:cubicBezTo>
                  <a:cubicBezTo>
                    <a:pt x="3044" y="36"/>
                    <a:pt x="3049" y="42"/>
                    <a:pt x="3049" y="49"/>
                  </a:cubicBezTo>
                  <a:lnTo>
                    <a:pt x="3049" y="75"/>
                  </a:lnTo>
                  <a:cubicBezTo>
                    <a:pt x="3049" y="82"/>
                    <a:pt x="3044" y="88"/>
                    <a:pt x="3037" y="88"/>
                  </a:cubicBezTo>
                  <a:cubicBezTo>
                    <a:pt x="3030" y="88"/>
                    <a:pt x="3024" y="82"/>
                    <a:pt x="3024" y="75"/>
                  </a:cubicBezTo>
                  <a:close/>
                  <a:moveTo>
                    <a:pt x="3021" y="26"/>
                  </a:moveTo>
                  <a:lnTo>
                    <a:pt x="2996" y="26"/>
                  </a:lnTo>
                  <a:cubicBezTo>
                    <a:pt x="2989" y="26"/>
                    <a:pt x="2983" y="20"/>
                    <a:pt x="2983" y="13"/>
                  </a:cubicBezTo>
                  <a:cubicBezTo>
                    <a:pt x="2983" y="6"/>
                    <a:pt x="2989" y="0"/>
                    <a:pt x="2996" y="0"/>
                  </a:cubicBezTo>
                  <a:lnTo>
                    <a:pt x="3021" y="0"/>
                  </a:lnTo>
                  <a:cubicBezTo>
                    <a:pt x="3028" y="0"/>
                    <a:pt x="3034" y="6"/>
                    <a:pt x="3034" y="13"/>
                  </a:cubicBezTo>
                  <a:cubicBezTo>
                    <a:pt x="3034" y="20"/>
                    <a:pt x="3028" y="26"/>
                    <a:pt x="3021" y="26"/>
                  </a:cubicBezTo>
                  <a:close/>
                  <a:moveTo>
                    <a:pt x="2944" y="26"/>
                  </a:moveTo>
                  <a:lnTo>
                    <a:pt x="2919" y="26"/>
                  </a:lnTo>
                  <a:cubicBezTo>
                    <a:pt x="2912" y="26"/>
                    <a:pt x="2906" y="20"/>
                    <a:pt x="2906" y="13"/>
                  </a:cubicBezTo>
                  <a:cubicBezTo>
                    <a:pt x="2906" y="6"/>
                    <a:pt x="2912" y="0"/>
                    <a:pt x="2919" y="0"/>
                  </a:cubicBezTo>
                  <a:lnTo>
                    <a:pt x="2944" y="0"/>
                  </a:lnTo>
                  <a:cubicBezTo>
                    <a:pt x="2952" y="0"/>
                    <a:pt x="2957" y="6"/>
                    <a:pt x="2957" y="13"/>
                  </a:cubicBezTo>
                  <a:cubicBezTo>
                    <a:pt x="2957" y="20"/>
                    <a:pt x="2952" y="26"/>
                    <a:pt x="2944" y="26"/>
                  </a:cubicBezTo>
                  <a:close/>
                  <a:moveTo>
                    <a:pt x="2868" y="26"/>
                  </a:moveTo>
                  <a:lnTo>
                    <a:pt x="2842" y="26"/>
                  </a:lnTo>
                  <a:cubicBezTo>
                    <a:pt x="2835" y="26"/>
                    <a:pt x="2829" y="20"/>
                    <a:pt x="2829" y="13"/>
                  </a:cubicBezTo>
                  <a:cubicBezTo>
                    <a:pt x="2829" y="6"/>
                    <a:pt x="2835" y="0"/>
                    <a:pt x="2842" y="0"/>
                  </a:cubicBezTo>
                  <a:lnTo>
                    <a:pt x="2868" y="0"/>
                  </a:lnTo>
                  <a:cubicBezTo>
                    <a:pt x="2875" y="0"/>
                    <a:pt x="2880" y="6"/>
                    <a:pt x="2880" y="13"/>
                  </a:cubicBezTo>
                  <a:cubicBezTo>
                    <a:pt x="2880" y="20"/>
                    <a:pt x="2875" y="26"/>
                    <a:pt x="2868" y="26"/>
                  </a:cubicBezTo>
                  <a:close/>
                  <a:moveTo>
                    <a:pt x="2791" y="26"/>
                  </a:moveTo>
                  <a:lnTo>
                    <a:pt x="2765" y="26"/>
                  </a:lnTo>
                  <a:cubicBezTo>
                    <a:pt x="2758" y="26"/>
                    <a:pt x="2752" y="20"/>
                    <a:pt x="2752" y="13"/>
                  </a:cubicBezTo>
                  <a:cubicBezTo>
                    <a:pt x="2752" y="6"/>
                    <a:pt x="2758" y="0"/>
                    <a:pt x="2765" y="0"/>
                  </a:cubicBezTo>
                  <a:lnTo>
                    <a:pt x="2791" y="0"/>
                  </a:lnTo>
                  <a:cubicBezTo>
                    <a:pt x="2798" y="0"/>
                    <a:pt x="2804" y="6"/>
                    <a:pt x="2804" y="13"/>
                  </a:cubicBezTo>
                  <a:cubicBezTo>
                    <a:pt x="2804" y="20"/>
                    <a:pt x="2798" y="26"/>
                    <a:pt x="2791" y="26"/>
                  </a:cubicBezTo>
                  <a:close/>
                  <a:moveTo>
                    <a:pt x="2714" y="26"/>
                  </a:moveTo>
                  <a:lnTo>
                    <a:pt x="2688" y="26"/>
                  </a:lnTo>
                  <a:cubicBezTo>
                    <a:pt x="2681" y="26"/>
                    <a:pt x="2676" y="20"/>
                    <a:pt x="2676" y="13"/>
                  </a:cubicBezTo>
                  <a:cubicBezTo>
                    <a:pt x="2676" y="6"/>
                    <a:pt x="2681" y="0"/>
                    <a:pt x="2688" y="0"/>
                  </a:cubicBezTo>
                  <a:lnTo>
                    <a:pt x="2714" y="0"/>
                  </a:lnTo>
                  <a:cubicBezTo>
                    <a:pt x="2721" y="0"/>
                    <a:pt x="2727" y="6"/>
                    <a:pt x="2727" y="13"/>
                  </a:cubicBezTo>
                  <a:cubicBezTo>
                    <a:pt x="2727" y="20"/>
                    <a:pt x="2721" y="26"/>
                    <a:pt x="2714" y="26"/>
                  </a:cubicBezTo>
                  <a:close/>
                  <a:moveTo>
                    <a:pt x="2637" y="26"/>
                  </a:moveTo>
                  <a:lnTo>
                    <a:pt x="2612" y="26"/>
                  </a:lnTo>
                  <a:cubicBezTo>
                    <a:pt x="2605" y="26"/>
                    <a:pt x="2599" y="20"/>
                    <a:pt x="2599" y="13"/>
                  </a:cubicBezTo>
                  <a:cubicBezTo>
                    <a:pt x="2599" y="6"/>
                    <a:pt x="2605" y="0"/>
                    <a:pt x="2612" y="0"/>
                  </a:cubicBezTo>
                  <a:lnTo>
                    <a:pt x="2637" y="0"/>
                  </a:lnTo>
                  <a:cubicBezTo>
                    <a:pt x="2644" y="0"/>
                    <a:pt x="2650" y="6"/>
                    <a:pt x="2650" y="13"/>
                  </a:cubicBezTo>
                  <a:cubicBezTo>
                    <a:pt x="2650" y="20"/>
                    <a:pt x="2644" y="26"/>
                    <a:pt x="2637" y="26"/>
                  </a:cubicBezTo>
                  <a:close/>
                  <a:moveTo>
                    <a:pt x="2560" y="26"/>
                  </a:moveTo>
                  <a:lnTo>
                    <a:pt x="2535" y="26"/>
                  </a:lnTo>
                  <a:cubicBezTo>
                    <a:pt x="2528" y="26"/>
                    <a:pt x="2522" y="20"/>
                    <a:pt x="2522" y="13"/>
                  </a:cubicBezTo>
                  <a:cubicBezTo>
                    <a:pt x="2522" y="6"/>
                    <a:pt x="2528" y="0"/>
                    <a:pt x="2535" y="0"/>
                  </a:cubicBezTo>
                  <a:lnTo>
                    <a:pt x="2560" y="0"/>
                  </a:lnTo>
                  <a:cubicBezTo>
                    <a:pt x="2568" y="0"/>
                    <a:pt x="2573" y="6"/>
                    <a:pt x="2573" y="13"/>
                  </a:cubicBezTo>
                  <a:cubicBezTo>
                    <a:pt x="2573" y="20"/>
                    <a:pt x="2568" y="26"/>
                    <a:pt x="2560" y="26"/>
                  </a:cubicBezTo>
                  <a:close/>
                  <a:moveTo>
                    <a:pt x="2484" y="26"/>
                  </a:moveTo>
                  <a:lnTo>
                    <a:pt x="2458" y="26"/>
                  </a:lnTo>
                  <a:cubicBezTo>
                    <a:pt x="2451" y="26"/>
                    <a:pt x="2445" y="20"/>
                    <a:pt x="2445" y="13"/>
                  </a:cubicBezTo>
                  <a:cubicBezTo>
                    <a:pt x="2445" y="6"/>
                    <a:pt x="2451" y="0"/>
                    <a:pt x="2458" y="0"/>
                  </a:cubicBezTo>
                  <a:lnTo>
                    <a:pt x="2484" y="0"/>
                  </a:lnTo>
                  <a:cubicBezTo>
                    <a:pt x="2491" y="0"/>
                    <a:pt x="2496" y="6"/>
                    <a:pt x="2496" y="13"/>
                  </a:cubicBezTo>
                  <a:cubicBezTo>
                    <a:pt x="2496" y="20"/>
                    <a:pt x="2491" y="26"/>
                    <a:pt x="2484" y="26"/>
                  </a:cubicBezTo>
                  <a:close/>
                  <a:moveTo>
                    <a:pt x="2407" y="26"/>
                  </a:moveTo>
                  <a:lnTo>
                    <a:pt x="2381" y="26"/>
                  </a:lnTo>
                  <a:cubicBezTo>
                    <a:pt x="2374" y="26"/>
                    <a:pt x="2368" y="20"/>
                    <a:pt x="2368" y="13"/>
                  </a:cubicBezTo>
                  <a:cubicBezTo>
                    <a:pt x="2368" y="6"/>
                    <a:pt x="2374" y="0"/>
                    <a:pt x="2381" y="0"/>
                  </a:cubicBezTo>
                  <a:lnTo>
                    <a:pt x="2407" y="0"/>
                  </a:lnTo>
                  <a:cubicBezTo>
                    <a:pt x="2414" y="0"/>
                    <a:pt x="2420" y="6"/>
                    <a:pt x="2420" y="13"/>
                  </a:cubicBezTo>
                  <a:cubicBezTo>
                    <a:pt x="2420" y="20"/>
                    <a:pt x="2414" y="26"/>
                    <a:pt x="2407" y="26"/>
                  </a:cubicBezTo>
                  <a:close/>
                  <a:moveTo>
                    <a:pt x="2330" y="26"/>
                  </a:moveTo>
                  <a:lnTo>
                    <a:pt x="2304" y="26"/>
                  </a:lnTo>
                  <a:cubicBezTo>
                    <a:pt x="2297" y="26"/>
                    <a:pt x="2292" y="20"/>
                    <a:pt x="2292" y="13"/>
                  </a:cubicBezTo>
                  <a:cubicBezTo>
                    <a:pt x="2292" y="6"/>
                    <a:pt x="2297" y="0"/>
                    <a:pt x="2304" y="0"/>
                  </a:cubicBezTo>
                  <a:lnTo>
                    <a:pt x="2330" y="0"/>
                  </a:lnTo>
                  <a:cubicBezTo>
                    <a:pt x="2337" y="0"/>
                    <a:pt x="2343" y="6"/>
                    <a:pt x="2343" y="13"/>
                  </a:cubicBezTo>
                  <a:cubicBezTo>
                    <a:pt x="2343" y="20"/>
                    <a:pt x="2337" y="26"/>
                    <a:pt x="2330" y="26"/>
                  </a:cubicBezTo>
                  <a:close/>
                  <a:moveTo>
                    <a:pt x="2253" y="26"/>
                  </a:moveTo>
                  <a:lnTo>
                    <a:pt x="2228" y="26"/>
                  </a:lnTo>
                  <a:cubicBezTo>
                    <a:pt x="2221" y="26"/>
                    <a:pt x="2215" y="20"/>
                    <a:pt x="2215" y="13"/>
                  </a:cubicBezTo>
                  <a:cubicBezTo>
                    <a:pt x="2215" y="6"/>
                    <a:pt x="2221" y="0"/>
                    <a:pt x="2228" y="0"/>
                  </a:cubicBezTo>
                  <a:lnTo>
                    <a:pt x="2253" y="0"/>
                  </a:lnTo>
                  <a:cubicBezTo>
                    <a:pt x="2260" y="0"/>
                    <a:pt x="2266" y="6"/>
                    <a:pt x="2266" y="13"/>
                  </a:cubicBezTo>
                  <a:cubicBezTo>
                    <a:pt x="2266" y="20"/>
                    <a:pt x="2260" y="26"/>
                    <a:pt x="2253" y="26"/>
                  </a:cubicBezTo>
                  <a:close/>
                  <a:moveTo>
                    <a:pt x="2176" y="26"/>
                  </a:moveTo>
                  <a:lnTo>
                    <a:pt x="2151" y="26"/>
                  </a:lnTo>
                  <a:cubicBezTo>
                    <a:pt x="2144" y="26"/>
                    <a:pt x="2138" y="20"/>
                    <a:pt x="2138" y="13"/>
                  </a:cubicBezTo>
                  <a:cubicBezTo>
                    <a:pt x="2138" y="6"/>
                    <a:pt x="2144" y="0"/>
                    <a:pt x="2151" y="0"/>
                  </a:cubicBezTo>
                  <a:lnTo>
                    <a:pt x="2176" y="0"/>
                  </a:lnTo>
                  <a:cubicBezTo>
                    <a:pt x="2184" y="0"/>
                    <a:pt x="2189" y="6"/>
                    <a:pt x="2189" y="13"/>
                  </a:cubicBezTo>
                  <a:cubicBezTo>
                    <a:pt x="2189" y="20"/>
                    <a:pt x="2184" y="26"/>
                    <a:pt x="2176" y="26"/>
                  </a:cubicBezTo>
                  <a:close/>
                  <a:moveTo>
                    <a:pt x="2100" y="26"/>
                  </a:moveTo>
                  <a:lnTo>
                    <a:pt x="2074" y="26"/>
                  </a:lnTo>
                  <a:cubicBezTo>
                    <a:pt x="2067" y="26"/>
                    <a:pt x="2061" y="20"/>
                    <a:pt x="2061" y="13"/>
                  </a:cubicBezTo>
                  <a:cubicBezTo>
                    <a:pt x="2061" y="6"/>
                    <a:pt x="2067" y="0"/>
                    <a:pt x="2074" y="0"/>
                  </a:cubicBezTo>
                  <a:lnTo>
                    <a:pt x="2100" y="0"/>
                  </a:lnTo>
                  <a:cubicBezTo>
                    <a:pt x="2107" y="0"/>
                    <a:pt x="2112" y="6"/>
                    <a:pt x="2112" y="13"/>
                  </a:cubicBezTo>
                  <a:cubicBezTo>
                    <a:pt x="2112" y="20"/>
                    <a:pt x="2107" y="26"/>
                    <a:pt x="2100" y="26"/>
                  </a:cubicBezTo>
                  <a:close/>
                  <a:moveTo>
                    <a:pt x="2023" y="26"/>
                  </a:moveTo>
                  <a:lnTo>
                    <a:pt x="1997" y="26"/>
                  </a:lnTo>
                  <a:cubicBezTo>
                    <a:pt x="1990" y="26"/>
                    <a:pt x="1984" y="20"/>
                    <a:pt x="1984" y="13"/>
                  </a:cubicBezTo>
                  <a:cubicBezTo>
                    <a:pt x="1984" y="6"/>
                    <a:pt x="1990" y="0"/>
                    <a:pt x="1997" y="0"/>
                  </a:cubicBezTo>
                  <a:lnTo>
                    <a:pt x="2023" y="0"/>
                  </a:lnTo>
                  <a:cubicBezTo>
                    <a:pt x="2030" y="0"/>
                    <a:pt x="2036" y="6"/>
                    <a:pt x="2036" y="13"/>
                  </a:cubicBezTo>
                  <a:cubicBezTo>
                    <a:pt x="2036" y="20"/>
                    <a:pt x="2030" y="26"/>
                    <a:pt x="2023" y="26"/>
                  </a:cubicBezTo>
                  <a:close/>
                  <a:moveTo>
                    <a:pt x="1946" y="26"/>
                  </a:moveTo>
                  <a:lnTo>
                    <a:pt x="1920" y="26"/>
                  </a:lnTo>
                  <a:cubicBezTo>
                    <a:pt x="1913" y="26"/>
                    <a:pt x="1908" y="20"/>
                    <a:pt x="1908" y="13"/>
                  </a:cubicBezTo>
                  <a:cubicBezTo>
                    <a:pt x="1908" y="6"/>
                    <a:pt x="1913" y="0"/>
                    <a:pt x="1920" y="0"/>
                  </a:cubicBezTo>
                  <a:lnTo>
                    <a:pt x="1946" y="0"/>
                  </a:lnTo>
                  <a:cubicBezTo>
                    <a:pt x="1953" y="0"/>
                    <a:pt x="1959" y="6"/>
                    <a:pt x="1959" y="13"/>
                  </a:cubicBezTo>
                  <a:cubicBezTo>
                    <a:pt x="1959" y="20"/>
                    <a:pt x="1953" y="26"/>
                    <a:pt x="1946" y="26"/>
                  </a:cubicBezTo>
                  <a:close/>
                  <a:moveTo>
                    <a:pt x="1869" y="26"/>
                  </a:moveTo>
                  <a:lnTo>
                    <a:pt x="1844" y="26"/>
                  </a:lnTo>
                  <a:cubicBezTo>
                    <a:pt x="1837" y="26"/>
                    <a:pt x="1831" y="20"/>
                    <a:pt x="1831" y="13"/>
                  </a:cubicBezTo>
                  <a:cubicBezTo>
                    <a:pt x="1831" y="6"/>
                    <a:pt x="1837" y="0"/>
                    <a:pt x="1844" y="0"/>
                  </a:cubicBezTo>
                  <a:lnTo>
                    <a:pt x="1869" y="0"/>
                  </a:lnTo>
                  <a:cubicBezTo>
                    <a:pt x="1876" y="0"/>
                    <a:pt x="1882" y="6"/>
                    <a:pt x="1882" y="13"/>
                  </a:cubicBezTo>
                  <a:cubicBezTo>
                    <a:pt x="1882" y="20"/>
                    <a:pt x="1876" y="26"/>
                    <a:pt x="1869" y="26"/>
                  </a:cubicBezTo>
                  <a:close/>
                  <a:moveTo>
                    <a:pt x="1792" y="26"/>
                  </a:moveTo>
                  <a:lnTo>
                    <a:pt x="1767" y="26"/>
                  </a:lnTo>
                  <a:cubicBezTo>
                    <a:pt x="1760" y="26"/>
                    <a:pt x="1754" y="20"/>
                    <a:pt x="1754" y="13"/>
                  </a:cubicBezTo>
                  <a:cubicBezTo>
                    <a:pt x="1754" y="6"/>
                    <a:pt x="1760" y="0"/>
                    <a:pt x="1767" y="0"/>
                  </a:cubicBezTo>
                  <a:lnTo>
                    <a:pt x="1792" y="0"/>
                  </a:lnTo>
                  <a:cubicBezTo>
                    <a:pt x="1800" y="0"/>
                    <a:pt x="1805" y="6"/>
                    <a:pt x="1805" y="13"/>
                  </a:cubicBezTo>
                  <a:cubicBezTo>
                    <a:pt x="1805" y="20"/>
                    <a:pt x="1800" y="26"/>
                    <a:pt x="1792" y="26"/>
                  </a:cubicBezTo>
                  <a:close/>
                  <a:moveTo>
                    <a:pt x="1716" y="26"/>
                  </a:moveTo>
                  <a:lnTo>
                    <a:pt x="1690" y="26"/>
                  </a:lnTo>
                  <a:cubicBezTo>
                    <a:pt x="1683" y="26"/>
                    <a:pt x="1677" y="20"/>
                    <a:pt x="1677" y="13"/>
                  </a:cubicBezTo>
                  <a:cubicBezTo>
                    <a:pt x="1677" y="6"/>
                    <a:pt x="1683" y="0"/>
                    <a:pt x="1690" y="0"/>
                  </a:cubicBezTo>
                  <a:lnTo>
                    <a:pt x="1716" y="0"/>
                  </a:lnTo>
                  <a:cubicBezTo>
                    <a:pt x="1723" y="0"/>
                    <a:pt x="1728" y="6"/>
                    <a:pt x="1728" y="13"/>
                  </a:cubicBezTo>
                  <a:cubicBezTo>
                    <a:pt x="1728" y="20"/>
                    <a:pt x="1723" y="26"/>
                    <a:pt x="1716" y="26"/>
                  </a:cubicBezTo>
                  <a:close/>
                  <a:moveTo>
                    <a:pt x="1639" y="26"/>
                  </a:moveTo>
                  <a:lnTo>
                    <a:pt x="1613" y="26"/>
                  </a:lnTo>
                  <a:cubicBezTo>
                    <a:pt x="1606" y="26"/>
                    <a:pt x="1600" y="20"/>
                    <a:pt x="1600" y="13"/>
                  </a:cubicBezTo>
                  <a:cubicBezTo>
                    <a:pt x="1600" y="6"/>
                    <a:pt x="1606" y="0"/>
                    <a:pt x="1613" y="0"/>
                  </a:cubicBezTo>
                  <a:lnTo>
                    <a:pt x="1639" y="0"/>
                  </a:lnTo>
                  <a:cubicBezTo>
                    <a:pt x="1646" y="0"/>
                    <a:pt x="1652" y="6"/>
                    <a:pt x="1652" y="13"/>
                  </a:cubicBezTo>
                  <a:cubicBezTo>
                    <a:pt x="1652" y="20"/>
                    <a:pt x="1646" y="26"/>
                    <a:pt x="1639" y="26"/>
                  </a:cubicBezTo>
                  <a:close/>
                  <a:moveTo>
                    <a:pt x="1562" y="26"/>
                  </a:moveTo>
                  <a:lnTo>
                    <a:pt x="1536" y="26"/>
                  </a:lnTo>
                  <a:cubicBezTo>
                    <a:pt x="1529" y="26"/>
                    <a:pt x="1524" y="20"/>
                    <a:pt x="1524" y="13"/>
                  </a:cubicBezTo>
                  <a:cubicBezTo>
                    <a:pt x="1524" y="6"/>
                    <a:pt x="1529" y="0"/>
                    <a:pt x="1536" y="0"/>
                  </a:cubicBezTo>
                  <a:lnTo>
                    <a:pt x="1562" y="0"/>
                  </a:lnTo>
                  <a:cubicBezTo>
                    <a:pt x="1569" y="0"/>
                    <a:pt x="1575" y="6"/>
                    <a:pt x="1575" y="13"/>
                  </a:cubicBezTo>
                  <a:cubicBezTo>
                    <a:pt x="1575" y="20"/>
                    <a:pt x="1569" y="26"/>
                    <a:pt x="1562" y="26"/>
                  </a:cubicBezTo>
                  <a:close/>
                  <a:moveTo>
                    <a:pt x="1485" y="26"/>
                  </a:moveTo>
                  <a:lnTo>
                    <a:pt x="1460" y="26"/>
                  </a:lnTo>
                  <a:cubicBezTo>
                    <a:pt x="1453" y="26"/>
                    <a:pt x="1447" y="20"/>
                    <a:pt x="1447" y="13"/>
                  </a:cubicBezTo>
                  <a:cubicBezTo>
                    <a:pt x="1447" y="6"/>
                    <a:pt x="1453" y="0"/>
                    <a:pt x="1460" y="0"/>
                  </a:cubicBezTo>
                  <a:lnTo>
                    <a:pt x="1485" y="0"/>
                  </a:lnTo>
                  <a:cubicBezTo>
                    <a:pt x="1492" y="0"/>
                    <a:pt x="1498" y="6"/>
                    <a:pt x="1498" y="13"/>
                  </a:cubicBezTo>
                  <a:cubicBezTo>
                    <a:pt x="1498" y="20"/>
                    <a:pt x="1492" y="26"/>
                    <a:pt x="1485" y="26"/>
                  </a:cubicBezTo>
                  <a:close/>
                  <a:moveTo>
                    <a:pt x="1408" y="26"/>
                  </a:moveTo>
                  <a:lnTo>
                    <a:pt x="1383" y="26"/>
                  </a:lnTo>
                  <a:cubicBezTo>
                    <a:pt x="1376" y="26"/>
                    <a:pt x="1370" y="20"/>
                    <a:pt x="1370" y="13"/>
                  </a:cubicBezTo>
                  <a:cubicBezTo>
                    <a:pt x="1370" y="6"/>
                    <a:pt x="1376" y="0"/>
                    <a:pt x="1383" y="0"/>
                  </a:cubicBezTo>
                  <a:lnTo>
                    <a:pt x="1408" y="0"/>
                  </a:lnTo>
                  <a:cubicBezTo>
                    <a:pt x="1416" y="0"/>
                    <a:pt x="1421" y="6"/>
                    <a:pt x="1421" y="13"/>
                  </a:cubicBezTo>
                  <a:cubicBezTo>
                    <a:pt x="1421" y="20"/>
                    <a:pt x="1416" y="26"/>
                    <a:pt x="1408" y="26"/>
                  </a:cubicBezTo>
                  <a:close/>
                  <a:moveTo>
                    <a:pt x="1332" y="26"/>
                  </a:moveTo>
                  <a:lnTo>
                    <a:pt x="1306" y="26"/>
                  </a:lnTo>
                  <a:cubicBezTo>
                    <a:pt x="1299" y="26"/>
                    <a:pt x="1293" y="20"/>
                    <a:pt x="1293" y="13"/>
                  </a:cubicBezTo>
                  <a:cubicBezTo>
                    <a:pt x="1293" y="6"/>
                    <a:pt x="1299" y="0"/>
                    <a:pt x="1306" y="0"/>
                  </a:cubicBezTo>
                  <a:lnTo>
                    <a:pt x="1332" y="0"/>
                  </a:lnTo>
                  <a:cubicBezTo>
                    <a:pt x="1339" y="0"/>
                    <a:pt x="1344" y="6"/>
                    <a:pt x="1344" y="13"/>
                  </a:cubicBezTo>
                  <a:cubicBezTo>
                    <a:pt x="1344" y="20"/>
                    <a:pt x="1339" y="26"/>
                    <a:pt x="1332" y="26"/>
                  </a:cubicBezTo>
                  <a:close/>
                  <a:moveTo>
                    <a:pt x="1255" y="26"/>
                  </a:moveTo>
                  <a:lnTo>
                    <a:pt x="1229" y="26"/>
                  </a:lnTo>
                  <a:cubicBezTo>
                    <a:pt x="1222" y="26"/>
                    <a:pt x="1216" y="20"/>
                    <a:pt x="1216" y="13"/>
                  </a:cubicBezTo>
                  <a:cubicBezTo>
                    <a:pt x="1216" y="6"/>
                    <a:pt x="1222" y="0"/>
                    <a:pt x="1229" y="0"/>
                  </a:cubicBezTo>
                  <a:lnTo>
                    <a:pt x="1255" y="0"/>
                  </a:lnTo>
                  <a:cubicBezTo>
                    <a:pt x="1262" y="0"/>
                    <a:pt x="1268" y="6"/>
                    <a:pt x="1268" y="13"/>
                  </a:cubicBezTo>
                  <a:cubicBezTo>
                    <a:pt x="1268" y="20"/>
                    <a:pt x="1262" y="26"/>
                    <a:pt x="1255" y="26"/>
                  </a:cubicBezTo>
                  <a:close/>
                  <a:moveTo>
                    <a:pt x="1178" y="26"/>
                  </a:moveTo>
                  <a:lnTo>
                    <a:pt x="1152" y="26"/>
                  </a:lnTo>
                  <a:cubicBezTo>
                    <a:pt x="1145" y="26"/>
                    <a:pt x="1140" y="20"/>
                    <a:pt x="1140" y="13"/>
                  </a:cubicBezTo>
                  <a:cubicBezTo>
                    <a:pt x="1140" y="6"/>
                    <a:pt x="1145" y="0"/>
                    <a:pt x="1152" y="0"/>
                  </a:cubicBezTo>
                  <a:lnTo>
                    <a:pt x="1178" y="0"/>
                  </a:lnTo>
                  <a:cubicBezTo>
                    <a:pt x="1185" y="0"/>
                    <a:pt x="1191" y="6"/>
                    <a:pt x="1191" y="13"/>
                  </a:cubicBezTo>
                  <a:cubicBezTo>
                    <a:pt x="1191" y="20"/>
                    <a:pt x="1185" y="26"/>
                    <a:pt x="1178" y="26"/>
                  </a:cubicBezTo>
                  <a:close/>
                  <a:moveTo>
                    <a:pt x="1101" y="26"/>
                  </a:moveTo>
                  <a:lnTo>
                    <a:pt x="1076" y="26"/>
                  </a:lnTo>
                  <a:cubicBezTo>
                    <a:pt x="1069" y="26"/>
                    <a:pt x="1063" y="20"/>
                    <a:pt x="1063" y="13"/>
                  </a:cubicBezTo>
                  <a:cubicBezTo>
                    <a:pt x="1063" y="6"/>
                    <a:pt x="1069" y="0"/>
                    <a:pt x="1076" y="0"/>
                  </a:cubicBezTo>
                  <a:lnTo>
                    <a:pt x="1101" y="0"/>
                  </a:lnTo>
                  <a:cubicBezTo>
                    <a:pt x="1108" y="0"/>
                    <a:pt x="1114" y="6"/>
                    <a:pt x="1114" y="13"/>
                  </a:cubicBezTo>
                  <a:cubicBezTo>
                    <a:pt x="1114" y="20"/>
                    <a:pt x="1108" y="26"/>
                    <a:pt x="1101" y="26"/>
                  </a:cubicBezTo>
                  <a:close/>
                  <a:moveTo>
                    <a:pt x="1024" y="26"/>
                  </a:moveTo>
                  <a:lnTo>
                    <a:pt x="999" y="26"/>
                  </a:lnTo>
                  <a:cubicBezTo>
                    <a:pt x="992" y="26"/>
                    <a:pt x="986" y="20"/>
                    <a:pt x="986" y="13"/>
                  </a:cubicBezTo>
                  <a:cubicBezTo>
                    <a:pt x="986" y="6"/>
                    <a:pt x="992" y="0"/>
                    <a:pt x="999" y="0"/>
                  </a:cubicBezTo>
                  <a:lnTo>
                    <a:pt x="1024" y="0"/>
                  </a:lnTo>
                  <a:cubicBezTo>
                    <a:pt x="1032" y="0"/>
                    <a:pt x="1037" y="6"/>
                    <a:pt x="1037" y="13"/>
                  </a:cubicBezTo>
                  <a:cubicBezTo>
                    <a:pt x="1037" y="20"/>
                    <a:pt x="1032" y="26"/>
                    <a:pt x="1024" y="26"/>
                  </a:cubicBezTo>
                  <a:close/>
                  <a:moveTo>
                    <a:pt x="948" y="26"/>
                  </a:moveTo>
                  <a:lnTo>
                    <a:pt x="922" y="26"/>
                  </a:lnTo>
                  <a:cubicBezTo>
                    <a:pt x="915" y="26"/>
                    <a:pt x="909" y="20"/>
                    <a:pt x="909" y="13"/>
                  </a:cubicBezTo>
                  <a:cubicBezTo>
                    <a:pt x="909" y="6"/>
                    <a:pt x="915" y="0"/>
                    <a:pt x="922" y="0"/>
                  </a:cubicBezTo>
                  <a:lnTo>
                    <a:pt x="948" y="0"/>
                  </a:lnTo>
                  <a:cubicBezTo>
                    <a:pt x="955" y="0"/>
                    <a:pt x="960" y="6"/>
                    <a:pt x="960" y="13"/>
                  </a:cubicBezTo>
                  <a:cubicBezTo>
                    <a:pt x="960" y="20"/>
                    <a:pt x="955" y="26"/>
                    <a:pt x="948" y="26"/>
                  </a:cubicBezTo>
                  <a:close/>
                  <a:moveTo>
                    <a:pt x="871" y="26"/>
                  </a:moveTo>
                  <a:lnTo>
                    <a:pt x="845" y="26"/>
                  </a:lnTo>
                  <a:cubicBezTo>
                    <a:pt x="838" y="26"/>
                    <a:pt x="832" y="20"/>
                    <a:pt x="832" y="13"/>
                  </a:cubicBezTo>
                  <a:cubicBezTo>
                    <a:pt x="832" y="6"/>
                    <a:pt x="838" y="0"/>
                    <a:pt x="845" y="0"/>
                  </a:cubicBezTo>
                  <a:lnTo>
                    <a:pt x="871" y="0"/>
                  </a:lnTo>
                  <a:cubicBezTo>
                    <a:pt x="878" y="0"/>
                    <a:pt x="884" y="6"/>
                    <a:pt x="884" y="13"/>
                  </a:cubicBezTo>
                  <a:cubicBezTo>
                    <a:pt x="884" y="20"/>
                    <a:pt x="878" y="26"/>
                    <a:pt x="871" y="26"/>
                  </a:cubicBezTo>
                  <a:close/>
                  <a:moveTo>
                    <a:pt x="794" y="26"/>
                  </a:moveTo>
                  <a:lnTo>
                    <a:pt x="768" y="26"/>
                  </a:lnTo>
                  <a:cubicBezTo>
                    <a:pt x="761" y="26"/>
                    <a:pt x="756" y="20"/>
                    <a:pt x="756" y="13"/>
                  </a:cubicBezTo>
                  <a:cubicBezTo>
                    <a:pt x="756" y="6"/>
                    <a:pt x="761" y="0"/>
                    <a:pt x="768" y="0"/>
                  </a:cubicBezTo>
                  <a:lnTo>
                    <a:pt x="794" y="0"/>
                  </a:lnTo>
                  <a:cubicBezTo>
                    <a:pt x="801" y="0"/>
                    <a:pt x="807" y="6"/>
                    <a:pt x="807" y="13"/>
                  </a:cubicBezTo>
                  <a:cubicBezTo>
                    <a:pt x="807" y="20"/>
                    <a:pt x="801" y="26"/>
                    <a:pt x="794" y="26"/>
                  </a:cubicBezTo>
                  <a:close/>
                  <a:moveTo>
                    <a:pt x="717" y="26"/>
                  </a:moveTo>
                  <a:lnTo>
                    <a:pt x="692" y="26"/>
                  </a:lnTo>
                  <a:cubicBezTo>
                    <a:pt x="685" y="26"/>
                    <a:pt x="679" y="20"/>
                    <a:pt x="679" y="13"/>
                  </a:cubicBezTo>
                  <a:cubicBezTo>
                    <a:pt x="679" y="6"/>
                    <a:pt x="685" y="0"/>
                    <a:pt x="692" y="0"/>
                  </a:cubicBezTo>
                  <a:lnTo>
                    <a:pt x="717" y="0"/>
                  </a:lnTo>
                  <a:cubicBezTo>
                    <a:pt x="724" y="0"/>
                    <a:pt x="730" y="6"/>
                    <a:pt x="730" y="13"/>
                  </a:cubicBezTo>
                  <a:cubicBezTo>
                    <a:pt x="730" y="20"/>
                    <a:pt x="724" y="26"/>
                    <a:pt x="717" y="26"/>
                  </a:cubicBezTo>
                  <a:close/>
                  <a:moveTo>
                    <a:pt x="640" y="26"/>
                  </a:moveTo>
                  <a:lnTo>
                    <a:pt x="615" y="26"/>
                  </a:lnTo>
                  <a:cubicBezTo>
                    <a:pt x="608" y="26"/>
                    <a:pt x="602" y="20"/>
                    <a:pt x="602" y="13"/>
                  </a:cubicBezTo>
                  <a:cubicBezTo>
                    <a:pt x="602" y="6"/>
                    <a:pt x="608" y="0"/>
                    <a:pt x="615" y="0"/>
                  </a:cubicBezTo>
                  <a:lnTo>
                    <a:pt x="640" y="0"/>
                  </a:lnTo>
                  <a:cubicBezTo>
                    <a:pt x="648" y="0"/>
                    <a:pt x="653" y="6"/>
                    <a:pt x="653" y="13"/>
                  </a:cubicBezTo>
                  <a:cubicBezTo>
                    <a:pt x="653" y="20"/>
                    <a:pt x="648" y="26"/>
                    <a:pt x="640" y="26"/>
                  </a:cubicBezTo>
                  <a:close/>
                  <a:moveTo>
                    <a:pt x="564" y="26"/>
                  </a:moveTo>
                  <a:lnTo>
                    <a:pt x="538" y="26"/>
                  </a:lnTo>
                  <a:cubicBezTo>
                    <a:pt x="531" y="26"/>
                    <a:pt x="525" y="20"/>
                    <a:pt x="525" y="13"/>
                  </a:cubicBezTo>
                  <a:cubicBezTo>
                    <a:pt x="525" y="6"/>
                    <a:pt x="531" y="0"/>
                    <a:pt x="538" y="0"/>
                  </a:cubicBezTo>
                  <a:lnTo>
                    <a:pt x="564" y="0"/>
                  </a:lnTo>
                  <a:cubicBezTo>
                    <a:pt x="571" y="0"/>
                    <a:pt x="576" y="6"/>
                    <a:pt x="576" y="13"/>
                  </a:cubicBezTo>
                  <a:cubicBezTo>
                    <a:pt x="576" y="20"/>
                    <a:pt x="571" y="26"/>
                    <a:pt x="564" y="26"/>
                  </a:cubicBezTo>
                  <a:close/>
                  <a:moveTo>
                    <a:pt x="487" y="26"/>
                  </a:moveTo>
                  <a:lnTo>
                    <a:pt x="461" y="26"/>
                  </a:lnTo>
                  <a:cubicBezTo>
                    <a:pt x="454" y="26"/>
                    <a:pt x="448" y="20"/>
                    <a:pt x="448" y="13"/>
                  </a:cubicBezTo>
                  <a:cubicBezTo>
                    <a:pt x="448" y="6"/>
                    <a:pt x="454" y="0"/>
                    <a:pt x="461" y="0"/>
                  </a:cubicBezTo>
                  <a:lnTo>
                    <a:pt x="487" y="0"/>
                  </a:lnTo>
                  <a:cubicBezTo>
                    <a:pt x="494" y="0"/>
                    <a:pt x="500" y="6"/>
                    <a:pt x="500" y="13"/>
                  </a:cubicBezTo>
                  <a:cubicBezTo>
                    <a:pt x="500" y="20"/>
                    <a:pt x="494" y="26"/>
                    <a:pt x="487" y="26"/>
                  </a:cubicBezTo>
                  <a:close/>
                  <a:moveTo>
                    <a:pt x="410" y="26"/>
                  </a:moveTo>
                  <a:lnTo>
                    <a:pt x="384" y="26"/>
                  </a:lnTo>
                  <a:cubicBezTo>
                    <a:pt x="377" y="26"/>
                    <a:pt x="372" y="20"/>
                    <a:pt x="372" y="13"/>
                  </a:cubicBezTo>
                  <a:cubicBezTo>
                    <a:pt x="372" y="6"/>
                    <a:pt x="377" y="0"/>
                    <a:pt x="384" y="0"/>
                  </a:cubicBezTo>
                  <a:lnTo>
                    <a:pt x="410" y="0"/>
                  </a:lnTo>
                  <a:cubicBezTo>
                    <a:pt x="417" y="0"/>
                    <a:pt x="423" y="6"/>
                    <a:pt x="423" y="13"/>
                  </a:cubicBezTo>
                  <a:cubicBezTo>
                    <a:pt x="423" y="20"/>
                    <a:pt x="417" y="26"/>
                    <a:pt x="410" y="26"/>
                  </a:cubicBezTo>
                  <a:close/>
                  <a:moveTo>
                    <a:pt x="333" y="26"/>
                  </a:moveTo>
                  <a:lnTo>
                    <a:pt x="308" y="26"/>
                  </a:lnTo>
                  <a:cubicBezTo>
                    <a:pt x="301" y="26"/>
                    <a:pt x="295" y="20"/>
                    <a:pt x="295" y="13"/>
                  </a:cubicBezTo>
                  <a:cubicBezTo>
                    <a:pt x="295" y="6"/>
                    <a:pt x="301" y="0"/>
                    <a:pt x="308" y="0"/>
                  </a:cubicBezTo>
                  <a:lnTo>
                    <a:pt x="333" y="0"/>
                  </a:lnTo>
                  <a:cubicBezTo>
                    <a:pt x="340" y="0"/>
                    <a:pt x="346" y="6"/>
                    <a:pt x="346" y="13"/>
                  </a:cubicBezTo>
                  <a:cubicBezTo>
                    <a:pt x="346" y="20"/>
                    <a:pt x="340" y="26"/>
                    <a:pt x="333" y="26"/>
                  </a:cubicBezTo>
                  <a:close/>
                  <a:moveTo>
                    <a:pt x="256" y="26"/>
                  </a:moveTo>
                  <a:lnTo>
                    <a:pt x="231" y="26"/>
                  </a:lnTo>
                  <a:cubicBezTo>
                    <a:pt x="224" y="26"/>
                    <a:pt x="218" y="20"/>
                    <a:pt x="218" y="13"/>
                  </a:cubicBezTo>
                  <a:cubicBezTo>
                    <a:pt x="218" y="6"/>
                    <a:pt x="224" y="0"/>
                    <a:pt x="231" y="0"/>
                  </a:cubicBezTo>
                  <a:lnTo>
                    <a:pt x="256" y="0"/>
                  </a:lnTo>
                  <a:cubicBezTo>
                    <a:pt x="264" y="0"/>
                    <a:pt x="269" y="6"/>
                    <a:pt x="269" y="13"/>
                  </a:cubicBezTo>
                  <a:cubicBezTo>
                    <a:pt x="269" y="20"/>
                    <a:pt x="264" y="26"/>
                    <a:pt x="256" y="26"/>
                  </a:cubicBezTo>
                  <a:close/>
                  <a:moveTo>
                    <a:pt x="180" y="26"/>
                  </a:moveTo>
                  <a:lnTo>
                    <a:pt x="154" y="26"/>
                  </a:lnTo>
                  <a:cubicBezTo>
                    <a:pt x="147" y="26"/>
                    <a:pt x="141" y="20"/>
                    <a:pt x="141" y="13"/>
                  </a:cubicBezTo>
                  <a:cubicBezTo>
                    <a:pt x="141" y="6"/>
                    <a:pt x="147" y="0"/>
                    <a:pt x="154" y="0"/>
                  </a:cubicBezTo>
                  <a:lnTo>
                    <a:pt x="180" y="0"/>
                  </a:lnTo>
                  <a:cubicBezTo>
                    <a:pt x="187" y="0"/>
                    <a:pt x="192" y="6"/>
                    <a:pt x="192" y="13"/>
                  </a:cubicBezTo>
                  <a:cubicBezTo>
                    <a:pt x="192" y="20"/>
                    <a:pt x="187" y="26"/>
                    <a:pt x="180" y="26"/>
                  </a:cubicBezTo>
                  <a:close/>
                  <a:moveTo>
                    <a:pt x="103" y="26"/>
                  </a:moveTo>
                  <a:lnTo>
                    <a:pt x="77" y="26"/>
                  </a:lnTo>
                  <a:cubicBezTo>
                    <a:pt x="70" y="26"/>
                    <a:pt x="64" y="20"/>
                    <a:pt x="64" y="13"/>
                  </a:cubicBezTo>
                  <a:cubicBezTo>
                    <a:pt x="64" y="6"/>
                    <a:pt x="70" y="0"/>
                    <a:pt x="77" y="0"/>
                  </a:cubicBezTo>
                  <a:lnTo>
                    <a:pt x="103" y="0"/>
                  </a:lnTo>
                  <a:cubicBezTo>
                    <a:pt x="110" y="0"/>
                    <a:pt x="116" y="6"/>
                    <a:pt x="116" y="13"/>
                  </a:cubicBezTo>
                  <a:cubicBezTo>
                    <a:pt x="116" y="20"/>
                    <a:pt x="110" y="26"/>
                    <a:pt x="103" y="26"/>
                  </a:cubicBezTo>
                  <a:close/>
                  <a:moveTo>
                    <a:pt x="26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6" y="0"/>
                  </a:lnTo>
                  <a:cubicBezTo>
                    <a:pt x="33" y="0"/>
                    <a:pt x="39" y="6"/>
                    <a:pt x="39" y="13"/>
                  </a:cubicBezTo>
                  <a:cubicBezTo>
                    <a:pt x="39" y="20"/>
                    <a:pt x="33" y="26"/>
                    <a:pt x="26" y="26"/>
                  </a:cubicBez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13" name="Line 51"/>
            <p:cNvSpPr>
              <a:spLocks noChangeShapeType="1"/>
            </p:cNvSpPr>
            <p:nvPr/>
          </p:nvSpPr>
          <p:spPr bwMode="auto">
            <a:xfrm>
              <a:off x="5223574" y="3030944"/>
              <a:ext cx="534469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14" name="Freeform 52"/>
            <p:cNvSpPr>
              <a:spLocks/>
            </p:cNvSpPr>
            <p:nvPr/>
          </p:nvSpPr>
          <p:spPr bwMode="auto">
            <a:xfrm>
              <a:off x="5748967" y="2993481"/>
              <a:ext cx="68573" cy="74927"/>
            </a:xfrm>
            <a:custGeom>
              <a:avLst/>
              <a:gdLst>
                <a:gd name="T0" fmla="*/ 0 w 68"/>
                <a:gd name="T1" fmla="*/ 0 h 68"/>
                <a:gd name="T2" fmla="*/ 2147483647 w 68"/>
                <a:gd name="T3" fmla="*/ 2147483647 h 68"/>
                <a:gd name="T4" fmla="*/ 0 w 68"/>
                <a:gd name="T5" fmla="*/ 2147483647 h 68"/>
                <a:gd name="T6" fmla="*/ 0 w 68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68"/>
                <a:gd name="T14" fmla="*/ 68 w 68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68">
                  <a:moveTo>
                    <a:pt x="0" y="0"/>
                  </a:moveTo>
                  <a:lnTo>
                    <a:pt x="68" y="34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15" name="Freeform 53"/>
            <p:cNvSpPr>
              <a:spLocks/>
            </p:cNvSpPr>
            <p:nvPr/>
          </p:nvSpPr>
          <p:spPr bwMode="auto">
            <a:xfrm>
              <a:off x="5688461" y="2681652"/>
              <a:ext cx="180510" cy="343783"/>
            </a:xfrm>
            <a:custGeom>
              <a:avLst/>
              <a:gdLst>
                <a:gd name="T0" fmla="*/ 0 w 179"/>
                <a:gd name="T1" fmla="*/ 2147483647 h 312"/>
                <a:gd name="T2" fmla="*/ 0 w 179"/>
                <a:gd name="T3" fmla="*/ 0 h 312"/>
                <a:gd name="T4" fmla="*/ 2147483647 w 179"/>
                <a:gd name="T5" fmla="*/ 0 h 312"/>
                <a:gd name="T6" fmla="*/ 2147483647 w 179"/>
                <a:gd name="T7" fmla="*/ 2147483647 h 3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9"/>
                <a:gd name="T13" fmla="*/ 0 h 312"/>
                <a:gd name="T14" fmla="*/ 179 w 179"/>
                <a:gd name="T15" fmla="*/ 312 h 3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" h="312">
                  <a:moveTo>
                    <a:pt x="0" y="312"/>
                  </a:moveTo>
                  <a:lnTo>
                    <a:pt x="0" y="0"/>
                  </a:lnTo>
                  <a:lnTo>
                    <a:pt x="179" y="0"/>
                  </a:lnTo>
                  <a:lnTo>
                    <a:pt x="179" y="53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16" name="Freeform 54"/>
            <p:cNvSpPr>
              <a:spLocks/>
            </p:cNvSpPr>
            <p:nvPr/>
          </p:nvSpPr>
          <p:spPr bwMode="auto">
            <a:xfrm>
              <a:off x="5834685" y="2722421"/>
              <a:ext cx="67565" cy="73826"/>
            </a:xfrm>
            <a:custGeom>
              <a:avLst/>
              <a:gdLst>
                <a:gd name="T0" fmla="*/ 2147483647 w 159"/>
                <a:gd name="T1" fmla="*/ 2147483647 h 159"/>
                <a:gd name="T2" fmla="*/ 0 w 159"/>
                <a:gd name="T3" fmla="*/ 0 h 159"/>
                <a:gd name="T4" fmla="*/ 2147483647 w 159"/>
                <a:gd name="T5" fmla="*/ 2147483647 h 159"/>
                <a:gd name="T6" fmla="*/ 2147483647 w 159"/>
                <a:gd name="T7" fmla="*/ 2147483647 h 159"/>
                <a:gd name="T8" fmla="*/ 2147483647 w 159"/>
                <a:gd name="T9" fmla="*/ 2147483647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159"/>
                <a:gd name="T17" fmla="*/ 159 w 159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159">
                  <a:moveTo>
                    <a:pt x="79" y="159"/>
                  </a:moveTo>
                  <a:lnTo>
                    <a:pt x="0" y="0"/>
                  </a:lnTo>
                  <a:cubicBezTo>
                    <a:pt x="50" y="25"/>
                    <a:pt x="109" y="26"/>
                    <a:pt x="159" y="1"/>
                  </a:cubicBezTo>
                  <a:lnTo>
                    <a:pt x="7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17" name="Rectangle 57"/>
            <p:cNvSpPr>
              <a:spLocks noChangeArrowheads="1"/>
            </p:cNvSpPr>
            <p:nvPr/>
          </p:nvSpPr>
          <p:spPr bwMode="auto">
            <a:xfrm>
              <a:off x="5535180" y="2477806"/>
              <a:ext cx="85279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VC Identifier</a:t>
              </a:r>
              <a:endParaRPr lang="en-US" altLang="ko-KR" sz="14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68118" name="Line 61"/>
            <p:cNvSpPr>
              <a:spLocks noChangeShapeType="1"/>
            </p:cNvSpPr>
            <p:nvPr/>
          </p:nvSpPr>
          <p:spPr bwMode="auto">
            <a:xfrm>
              <a:off x="5945612" y="2819386"/>
              <a:ext cx="77649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19" name="Line 62"/>
            <p:cNvSpPr>
              <a:spLocks noChangeShapeType="1"/>
            </p:cNvSpPr>
            <p:nvPr/>
          </p:nvSpPr>
          <p:spPr bwMode="auto">
            <a:xfrm>
              <a:off x="6435710" y="2819386"/>
              <a:ext cx="95801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20" name="Freeform 63"/>
            <p:cNvSpPr>
              <a:spLocks/>
            </p:cNvSpPr>
            <p:nvPr/>
          </p:nvSpPr>
          <p:spPr bwMode="auto">
            <a:xfrm>
              <a:off x="6523444" y="2783024"/>
              <a:ext cx="66557" cy="73825"/>
            </a:xfrm>
            <a:custGeom>
              <a:avLst/>
              <a:gdLst>
                <a:gd name="T0" fmla="*/ 0 w 66"/>
                <a:gd name="T1" fmla="*/ 0 h 67"/>
                <a:gd name="T2" fmla="*/ 2147483647 w 66"/>
                <a:gd name="T3" fmla="*/ 2147483647 h 67"/>
                <a:gd name="T4" fmla="*/ 0 w 66"/>
                <a:gd name="T5" fmla="*/ 2147483647 h 67"/>
                <a:gd name="T6" fmla="*/ 0 w 66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7"/>
                <a:gd name="T14" fmla="*/ 66 w 66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7">
                  <a:moveTo>
                    <a:pt x="0" y="0"/>
                  </a:moveTo>
                  <a:lnTo>
                    <a:pt x="66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21" name="Line 64"/>
            <p:cNvSpPr>
              <a:spLocks noChangeShapeType="1"/>
            </p:cNvSpPr>
            <p:nvPr/>
          </p:nvSpPr>
          <p:spPr bwMode="auto">
            <a:xfrm>
              <a:off x="5945612" y="3244707"/>
              <a:ext cx="77649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22" name="Line 65"/>
            <p:cNvSpPr>
              <a:spLocks noChangeShapeType="1"/>
            </p:cNvSpPr>
            <p:nvPr/>
          </p:nvSpPr>
          <p:spPr bwMode="auto">
            <a:xfrm>
              <a:off x="6435710" y="3244707"/>
              <a:ext cx="95801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23" name="Freeform 66"/>
            <p:cNvSpPr>
              <a:spLocks/>
            </p:cNvSpPr>
            <p:nvPr/>
          </p:nvSpPr>
          <p:spPr bwMode="auto">
            <a:xfrm>
              <a:off x="6523444" y="3208346"/>
              <a:ext cx="66557" cy="73825"/>
            </a:xfrm>
            <a:custGeom>
              <a:avLst/>
              <a:gdLst>
                <a:gd name="T0" fmla="*/ 0 w 66"/>
                <a:gd name="T1" fmla="*/ 0 h 67"/>
                <a:gd name="T2" fmla="*/ 2147483647 w 66"/>
                <a:gd name="T3" fmla="*/ 2147483647 h 67"/>
                <a:gd name="T4" fmla="*/ 0 w 66"/>
                <a:gd name="T5" fmla="*/ 2147483647 h 67"/>
                <a:gd name="T6" fmla="*/ 0 w 66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67"/>
                <a:gd name="T14" fmla="*/ 66 w 66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67">
                  <a:moveTo>
                    <a:pt x="0" y="0"/>
                  </a:moveTo>
                  <a:lnTo>
                    <a:pt x="66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24" name="Line 67"/>
            <p:cNvSpPr>
              <a:spLocks noChangeShapeType="1"/>
            </p:cNvSpPr>
            <p:nvPr/>
          </p:nvSpPr>
          <p:spPr bwMode="auto">
            <a:xfrm>
              <a:off x="5947629" y="3030944"/>
              <a:ext cx="77649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25" name="Line 68"/>
            <p:cNvSpPr>
              <a:spLocks noChangeShapeType="1"/>
            </p:cNvSpPr>
            <p:nvPr/>
          </p:nvSpPr>
          <p:spPr bwMode="auto">
            <a:xfrm>
              <a:off x="6437727" y="3030944"/>
              <a:ext cx="95801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26" name="Freeform 69"/>
            <p:cNvSpPr>
              <a:spLocks/>
            </p:cNvSpPr>
            <p:nvPr/>
          </p:nvSpPr>
          <p:spPr bwMode="auto">
            <a:xfrm>
              <a:off x="6524452" y="2993481"/>
              <a:ext cx="68573" cy="74927"/>
            </a:xfrm>
            <a:custGeom>
              <a:avLst/>
              <a:gdLst>
                <a:gd name="T0" fmla="*/ 0 w 68"/>
                <a:gd name="T1" fmla="*/ 0 h 68"/>
                <a:gd name="T2" fmla="*/ 2147483647 w 68"/>
                <a:gd name="T3" fmla="*/ 2147483647 h 68"/>
                <a:gd name="T4" fmla="*/ 0 w 68"/>
                <a:gd name="T5" fmla="*/ 2147483647 h 68"/>
                <a:gd name="T6" fmla="*/ 0 w 68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68"/>
                <a:gd name="T14" fmla="*/ 68 w 68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68">
                  <a:moveTo>
                    <a:pt x="0" y="0"/>
                  </a:moveTo>
                  <a:lnTo>
                    <a:pt x="68" y="34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27" name="Rectangle 74"/>
            <p:cNvSpPr>
              <a:spLocks noChangeArrowheads="1"/>
            </p:cNvSpPr>
            <p:nvPr/>
          </p:nvSpPr>
          <p:spPr bwMode="auto">
            <a:xfrm>
              <a:off x="6023261" y="2951610"/>
              <a:ext cx="412449" cy="153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128" name="Rectangle 75"/>
            <p:cNvSpPr>
              <a:spLocks noChangeArrowheads="1"/>
            </p:cNvSpPr>
            <p:nvPr/>
          </p:nvSpPr>
          <p:spPr bwMode="auto">
            <a:xfrm>
              <a:off x="6023261" y="2951610"/>
              <a:ext cx="412449" cy="153160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129" name="Rectangle 76"/>
            <p:cNvSpPr>
              <a:spLocks noChangeArrowheads="1"/>
            </p:cNvSpPr>
            <p:nvPr/>
          </p:nvSpPr>
          <p:spPr bwMode="auto">
            <a:xfrm>
              <a:off x="6108978" y="2956017"/>
              <a:ext cx="30136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1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VC 1 </a:t>
              </a:r>
              <a:endParaRPr lang="en-US" altLang="ko-KR" sz="14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68130" name="Rectangle 78"/>
            <p:cNvSpPr>
              <a:spLocks noChangeArrowheads="1"/>
            </p:cNvSpPr>
            <p:nvPr/>
          </p:nvSpPr>
          <p:spPr bwMode="auto">
            <a:xfrm>
              <a:off x="6023261" y="3166475"/>
              <a:ext cx="412449" cy="1520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131" name="Rectangle 79"/>
            <p:cNvSpPr>
              <a:spLocks noChangeArrowheads="1"/>
            </p:cNvSpPr>
            <p:nvPr/>
          </p:nvSpPr>
          <p:spPr bwMode="auto">
            <a:xfrm>
              <a:off x="6023261" y="3166475"/>
              <a:ext cx="412449" cy="15205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132" name="Rectangle 80"/>
            <p:cNvSpPr>
              <a:spLocks noChangeArrowheads="1"/>
            </p:cNvSpPr>
            <p:nvPr/>
          </p:nvSpPr>
          <p:spPr bwMode="auto">
            <a:xfrm>
              <a:off x="6108978" y="3164271"/>
              <a:ext cx="30136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1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VC 2 </a:t>
              </a:r>
              <a:endParaRPr lang="en-US" altLang="ko-KR" sz="14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68133" name="Freeform 82"/>
            <p:cNvSpPr>
              <a:spLocks/>
            </p:cNvSpPr>
            <p:nvPr/>
          </p:nvSpPr>
          <p:spPr bwMode="auto">
            <a:xfrm>
              <a:off x="5813507" y="3459572"/>
              <a:ext cx="129079" cy="574073"/>
            </a:xfrm>
            <a:custGeom>
              <a:avLst/>
              <a:gdLst>
                <a:gd name="T0" fmla="*/ 0 w 128"/>
                <a:gd name="T1" fmla="*/ 2147483647 h 521"/>
                <a:gd name="T2" fmla="*/ 0 w 128"/>
                <a:gd name="T3" fmla="*/ 2147483647 h 521"/>
                <a:gd name="T4" fmla="*/ 2147483647 w 128"/>
                <a:gd name="T5" fmla="*/ 2147483647 h 521"/>
                <a:gd name="T6" fmla="*/ 2147483647 w 128"/>
                <a:gd name="T7" fmla="*/ 0 h 521"/>
                <a:gd name="T8" fmla="*/ 0 w 128"/>
                <a:gd name="T9" fmla="*/ 2147483647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521"/>
                <a:gd name="T17" fmla="*/ 128 w 128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34" name="Freeform 83"/>
            <p:cNvSpPr>
              <a:spLocks/>
            </p:cNvSpPr>
            <p:nvPr/>
          </p:nvSpPr>
          <p:spPr bwMode="auto">
            <a:xfrm>
              <a:off x="5813507" y="3459572"/>
              <a:ext cx="129079" cy="574073"/>
            </a:xfrm>
            <a:custGeom>
              <a:avLst/>
              <a:gdLst>
                <a:gd name="T0" fmla="*/ 0 w 128"/>
                <a:gd name="T1" fmla="*/ 2147483647 h 521"/>
                <a:gd name="T2" fmla="*/ 0 w 128"/>
                <a:gd name="T3" fmla="*/ 2147483647 h 521"/>
                <a:gd name="T4" fmla="*/ 2147483647 w 128"/>
                <a:gd name="T5" fmla="*/ 2147483647 h 521"/>
                <a:gd name="T6" fmla="*/ 2147483647 w 128"/>
                <a:gd name="T7" fmla="*/ 0 h 521"/>
                <a:gd name="T8" fmla="*/ 0 w 128"/>
                <a:gd name="T9" fmla="*/ 2147483647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521"/>
                <a:gd name="T17" fmla="*/ 128 w 128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35" name="Freeform 84"/>
            <p:cNvSpPr>
              <a:spLocks/>
            </p:cNvSpPr>
            <p:nvPr/>
          </p:nvSpPr>
          <p:spPr bwMode="auto">
            <a:xfrm>
              <a:off x="6586975" y="3459572"/>
              <a:ext cx="129079" cy="574073"/>
            </a:xfrm>
            <a:custGeom>
              <a:avLst/>
              <a:gdLst>
                <a:gd name="T0" fmla="*/ 2147483647 w 128"/>
                <a:gd name="T1" fmla="*/ 2147483647 h 521"/>
                <a:gd name="T2" fmla="*/ 2147483647 w 128"/>
                <a:gd name="T3" fmla="*/ 2147483647 h 521"/>
                <a:gd name="T4" fmla="*/ 0 w 128"/>
                <a:gd name="T5" fmla="*/ 2147483647 h 521"/>
                <a:gd name="T6" fmla="*/ 0 w 128"/>
                <a:gd name="T7" fmla="*/ 0 h 521"/>
                <a:gd name="T8" fmla="*/ 2147483647 w 128"/>
                <a:gd name="T9" fmla="*/ 2147483647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521"/>
                <a:gd name="T17" fmla="*/ 128 w 128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36" name="Freeform 85"/>
            <p:cNvSpPr>
              <a:spLocks/>
            </p:cNvSpPr>
            <p:nvPr/>
          </p:nvSpPr>
          <p:spPr bwMode="auto">
            <a:xfrm>
              <a:off x="6586975" y="3459572"/>
              <a:ext cx="129079" cy="574073"/>
            </a:xfrm>
            <a:custGeom>
              <a:avLst/>
              <a:gdLst>
                <a:gd name="T0" fmla="*/ 2147483647 w 128"/>
                <a:gd name="T1" fmla="*/ 2147483647 h 521"/>
                <a:gd name="T2" fmla="*/ 2147483647 w 128"/>
                <a:gd name="T3" fmla="*/ 2147483647 h 521"/>
                <a:gd name="T4" fmla="*/ 0 w 128"/>
                <a:gd name="T5" fmla="*/ 2147483647 h 521"/>
                <a:gd name="T6" fmla="*/ 0 w 128"/>
                <a:gd name="T7" fmla="*/ 0 h 521"/>
                <a:gd name="T8" fmla="*/ 2147483647 w 128"/>
                <a:gd name="T9" fmla="*/ 2147483647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521"/>
                <a:gd name="T17" fmla="*/ 128 w 128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37" name="Rectangle 86"/>
            <p:cNvSpPr>
              <a:spLocks noChangeArrowheads="1"/>
            </p:cNvSpPr>
            <p:nvPr/>
          </p:nvSpPr>
          <p:spPr bwMode="auto">
            <a:xfrm>
              <a:off x="6019227" y="3459572"/>
              <a:ext cx="413457" cy="1520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138" name="Rectangle 87"/>
            <p:cNvSpPr>
              <a:spLocks noChangeArrowheads="1"/>
            </p:cNvSpPr>
            <p:nvPr/>
          </p:nvSpPr>
          <p:spPr bwMode="auto">
            <a:xfrm>
              <a:off x="6019227" y="3459572"/>
              <a:ext cx="413457" cy="15205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139" name="Freeform 90"/>
            <p:cNvSpPr>
              <a:spLocks noEditPoints="1"/>
            </p:cNvSpPr>
            <p:nvPr/>
          </p:nvSpPr>
          <p:spPr bwMode="auto">
            <a:xfrm>
              <a:off x="5472657" y="3396765"/>
              <a:ext cx="1299870" cy="687566"/>
            </a:xfrm>
            <a:custGeom>
              <a:avLst/>
              <a:gdLst>
                <a:gd name="T0" fmla="*/ 2147483647 w 3050"/>
                <a:gd name="T1" fmla="*/ 2147483647 h 1477"/>
                <a:gd name="T2" fmla="*/ 0 w 3050"/>
                <a:gd name="T3" fmla="*/ 2147483647 h 1477"/>
                <a:gd name="T4" fmla="*/ 0 w 3050"/>
                <a:gd name="T5" fmla="*/ 2147483647 h 1477"/>
                <a:gd name="T6" fmla="*/ 2147483647 w 3050"/>
                <a:gd name="T7" fmla="*/ 2147483647 h 1477"/>
                <a:gd name="T8" fmla="*/ 2147483647 w 3050"/>
                <a:gd name="T9" fmla="*/ 2147483647 h 1477"/>
                <a:gd name="T10" fmla="*/ 2147483647 w 3050"/>
                <a:gd name="T11" fmla="*/ 2147483647 h 1477"/>
                <a:gd name="T12" fmla="*/ 2147483647 w 3050"/>
                <a:gd name="T13" fmla="*/ 2147483647 h 1477"/>
                <a:gd name="T14" fmla="*/ 2147483647 w 3050"/>
                <a:gd name="T15" fmla="*/ 2147483647 h 1477"/>
                <a:gd name="T16" fmla="*/ 0 w 3050"/>
                <a:gd name="T17" fmla="*/ 2147483647 h 1477"/>
                <a:gd name="T18" fmla="*/ 0 w 3050"/>
                <a:gd name="T19" fmla="*/ 2147483647 h 1477"/>
                <a:gd name="T20" fmla="*/ 2147483647 w 3050"/>
                <a:gd name="T21" fmla="*/ 2147483647 h 1477"/>
                <a:gd name="T22" fmla="*/ 2147483647 w 3050"/>
                <a:gd name="T23" fmla="*/ 2147483647 h 1477"/>
                <a:gd name="T24" fmla="*/ 2147483647 w 3050"/>
                <a:gd name="T25" fmla="*/ 2147483647 h 1477"/>
                <a:gd name="T26" fmla="*/ 2147483647 w 3050"/>
                <a:gd name="T27" fmla="*/ 2147483647 h 1477"/>
                <a:gd name="T28" fmla="*/ 2147483647 w 3050"/>
                <a:gd name="T29" fmla="*/ 2147483647 h 1477"/>
                <a:gd name="T30" fmla="*/ 2147483647 w 3050"/>
                <a:gd name="T31" fmla="*/ 2147483647 h 1477"/>
                <a:gd name="T32" fmla="*/ 2147483647 w 3050"/>
                <a:gd name="T33" fmla="*/ 2147483647 h 1477"/>
                <a:gd name="T34" fmla="*/ 2147483647 w 3050"/>
                <a:gd name="T35" fmla="*/ 2147483647 h 1477"/>
                <a:gd name="T36" fmla="*/ 2147483647 w 3050"/>
                <a:gd name="T37" fmla="*/ 2147483647 h 1477"/>
                <a:gd name="T38" fmla="*/ 2147483647 w 3050"/>
                <a:gd name="T39" fmla="*/ 2147483647 h 1477"/>
                <a:gd name="T40" fmla="*/ 2147483647 w 3050"/>
                <a:gd name="T41" fmla="*/ 2147483647 h 1477"/>
                <a:gd name="T42" fmla="*/ 2147483647 w 3050"/>
                <a:gd name="T43" fmla="*/ 2147483647 h 1477"/>
                <a:gd name="T44" fmla="*/ 2147483647 w 3050"/>
                <a:gd name="T45" fmla="*/ 2147483647 h 1477"/>
                <a:gd name="T46" fmla="*/ 2147483647 w 3050"/>
                <a:gd name="T47" fmla="*/ 2147483647 h 1477"/>
                <a:gd name="T48" fmla="*/ 2147483647 w 3050"/>
                <a:gd name="T49" fmla="*/ 2147483647 h 1477"/>
                <a:gd name="T50" fmla="*/ 2147483647 w 3050"/>
                <a:gd name="T51" fmla="*/ 2147483647 h 1477"/>
                <a:gd name="T52" fmla="*/ 2147483647 w 3050"/>
                <a:gd name="T53" fmla="*/ 2147483647 h 1477"/>
                <a:gd name="T54" fmla="*/ 2147483647 w 3050"/>
                <a:gd name="T55" fmla="*/ 2147483647 h 1477"/>
                <a:gd name="T56" fmla="*/ 2147483647 w 3050"/>
                <a:gd name="T57" fmla="*/ 2147483647 h 1477"/>
                <a:gd name="T58" fmla="*/ 2147483647 w 3050"/>
                <a:gd name="T59" fmla="*/ 2147483647 h 1477"/>
                <a:gd name="T60" fmla="*/ 2147483647 w 3050"/>
                <a:gd name="T61" fmla="*/ 2147483647 h 1477"/>
                <a:gd name="T62" fmla="*/ 2147483647 w 3050"/>
                <a:gd name="T63" fmla="*/ 2147483647 h 1477"/>
                <a:gd name="T64" fmla="*/ 2147483647 w 3050"/>
                <a:gd name="T65" fmla="*/ 2147483647 h 1477"/>
                <a:gd name="T66" fmla="*/ 2147483647 w 3050"/>
                <a:gd name="T67" fmla="*/ 2147483647 h 1477"/>
                <a:gd name="T68" fmla="*/ 2147483647 w 3050"/>
                <a:gd name="T69" fmla="*/ 2147483647 h 1477"/>
                <a:gd name="T70" fmla="*/ 2147483647 w 3050"/>
                <a:gd name="T71" fmla="*/ 2147483647 h 1477"/>
                <a:gd name="T72" fmla="*/ 2147483647 w 3050"/>
                <a:gd name="T73" fmla="*/ 2147483647 h 1477"/>
                <a:gd name="T74" fmla="*/ 2147483647 w 3050"/>
                <a:gd name="T75" fmla="*/ 2147483647 h 1477"/>
                <a:gd name="T76" fmla="*/ 2147483647 w 3050"/>
                <a:gd name="T77" fmla="*/ 2147483647 h 1477"/>
                <a:gd name="T78" fmla="*/ 2147483647 w 3050"/>
                <a:gd name="T79" fmla="*/ 2147483647 h 1477"/>
                <a:gd name="T80" fmla="*/ 2147483647 w 3050"/>
                <a:gd name="T81" fmla="*/ 2147483647 h 1477"/>
                <a:gd name="T82" fmla="*/ 2147483647 w 3050"/>
                <a:gd name="T83" fmla="*/ 2147483647 h 1477"/>
                <a:gd name="T84" fmla="*/ 2147483647 w 3050"/>
                <a:gd name="T85" fmla="*/ 2147483647 h 1477"/>
                <a:gd name="T86" fmla="*/ 2147483647 w 3050"/>
                <a:gd name="T87" fmla="*/ 0 h 1477"/>
                <a:gd name="T88" fmla="*/ 2147483647 w 3050"/>
                <a:gd name="T89" fmla="*/ 0 h 1477"/>
                <a:gd name="T90" fmla="*/ 2147483647 w 3050"/>
                <a:gd name="T91" fmla="*/ 2147483647 h 1477"/>
                <a:gd name="T92" fmla="*/ 2147483647 w 3050"/>
                <a:gd name="T93" fmla="*/ 2147483647 h 1477"/>
                <a:gd name="T94" fmla="*/ 2147483647 w 3050"/>
                <a:gd name="T95" fmla="*/ 2147483647 h 1477"/>
                <a:gd name="T96" fmla="*/ 2147483647 w 3050"/>
                <a:gd name="T97" fmla="*/ 2147483647 h 1477"/>
                <a:gd name="T98" fmla="*/ 2147483647 w 3050"/>
                <a:gd name="T99" fmla="*/ 2147483647 h 1477"/>
                <a:gd name="T100" fmla="*/ 2147483647 w 3050"/>
                <a:gd name="T101" fmla="*/ 0 h 1477"/>
                <a:gd name="T102" fmla="*/ 2147483647 w 3050"/>
                <a:gd name="T103" fmla="*/ 0 h 1477"/>
                <a:gd name="T104" fmla="*/ 2147483647 w 3050"/>
                <a:gd name="T105" fmla="*/ 2147483647 h 1477"/>
                <a:gd name="T106" fmla="*/ 2147483647 w 3050"/>
                <a:gd name="T107" fmla="*/ 2147483647 h 1477"/>
                <a:gd name="T108" fmla="*/ 2147483647 w 3050"/>
                <a:gd name="T109" fmla="*/ 2147483647 h 1477"/>
                <a:gd name="T110" fmla="*/ 2147483647 w 3050"/>
                <a:gd name="T111" fmla="*/ 2147483647 h 1477"/>
                <a:gd name="T112" fmla="*/ 2147483647 w 3050"/>
                <a:gd name="T113" fmla="*/ 2147483647 h 1477"/>
                <a:gd name="T114" fmla="*/ 2147483647 w 3050"/>
                <a:gd name="T115" fmla="*/ 0 h 1477"/>
                <a:gd name="T116" fmla="*/ 2147483647 w 3050"/>
                <a:gd name="T117" fmla="*/ 0 h 1477"/>
                <a:gd name="T118" fmla="*/ 2147483647 w 3050"/>
                <a:gd name="T119" fmla="*/ 2147483647 h 1477"/>
                <a:gd name="T120" fmla="*/ 2147483647 w 3050"/>
                <a:gd name="T121" fmla="*/ 2147483647 h 1477"/>
                <a:gd name="T122" fmla="*/ 2147483647 w 3050"/>
                <a:gd name="T123" fmla="*/ 2147483647 h 1477"/>
                <a:gd name="T124" fmla="*/ 2147483647 w 3050"/>
                <a:gd name="T125" fmla="*/ 2147483647 h 14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50"/>
                <a:gd name="T190" fmla="*/ 0 h 1477"/>
                <a:gd name="T191" fmla="*/ 3050 w 3050"/>
                <a:gd name="T192" fmla="*/ 1477 h 147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50" h="1477">
                  <a:moveTo>
                    <a:pt x="26" y="38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8"/>
                  </a:lnTo>
                  <a:cubicBezTo>
                    <a:pt x="0" y="31"/>
                    <a:pt x="6" y="26"/>
                    <a:pt x="13" y="26"/>
                  </a:cubicBezTo>
                  <a:cubicBezTo>
                    <a:pt x="20" y="26"/>
                    <a:pt x="26" y="31"/>
                    <a:pt x="26" y="38"/>
                  </a:cubicBezTo>
                  <a:close/>
                  <a:moveTo>
                    <a:pt x="26" y="115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5"/>
                  </a:lnTo>
                  <a:cubicBezTo>
                    <a:pt x="0" y="108"/>
                    <a:pt x="6" y="102"/>
                    <a:pt x="13" y="102"/>
                  </a:cubicBezTo>
                  <a:cubicBezTo>
                    <a:pt x="20" y="102"/>
                    <a:pt x="26" y="108"/>
                    <a:pt x="26" y="115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0"/>
                    <a:pt x="13" y="230"/>
                  </a:cubicBezTo>
                  <a:cubicBezTo>
                    <a:pt x="6" y="230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79"/>
                    <a:pt x="13" y="179"/>
                  </a:cubicBezTo>
                  <a:cubicBezTo>
                    <a:pt x="20" y="179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4"/>
                  </a:lnTo>
                  <a:cubicBezTo>
                    <a:pt x="26" y="302"/>
                    <a:pt x="20" y="307"/>
                    <a:pt x="13" y="307"/>
                  </a:cubicBezTo>
                  <a:cubicBezTo>
                    <a:pt x="6" y="307"/>
                    <a:pt x="0" y="302"/>
                    <a:pt x="0" y="294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1"/>
                  </a:lnTo>
                  <a:cubicBezTo>
                    <a:pt x="26" y="378"/>
                    <a:pt x="20" y="384"/>
                    <a:pt x="13" y="384"/>
                  </a:cubicBezTo>
                  <a:cubicBezTo>
                    <a:pt x="6" y="384"/>
                    <a:pt x="0" y="378"/>
                    <a:pt x="0" y="371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2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2"/>
                  </a:lnTo>
                  <a:cubicBezTo>
                    <a:pt x="0" y="415"/>
                    <a:pt x="6" y="410"/>
                    <a:pt x="13" y="410"/>
                  </a:cubicBezTo>
                  <a:cubicBezTo>
                    <a:pt x="20" y="410"/>
                    <a:pt x="26" y="415"/>
                    <a:pt x="26" y="422"/>
                  </a:cubicBezTo>
                  <a:close/>
                  <a:moveTo>
                    <a:pt x="26" y="499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499"/>
                  </a:lnTo>
                  <a:cubicBezTo>
                    <a:pt x="0" y="492"/>
                    <a:pt x="6" y="486"/>
                    <a:pt x="13" y="486"/>
                  </a:cubicBezTo>
                  <a:cubicBezTo>
                    <a:pt x="20" y="486"/>
                    <a:pt x="26" y="492"/>
                    <a:pt x="26" y="499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4"/>
                    <a:pt x="13" y="614"/>
                  </a:cubicBezTo>
                  <a:cubicBezTo>
                    <a:pt x="6" y="614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3"/>
                    <a:pt x="13" y="563"/>
                  </a:cubicBezTo>
                  <a:cubicBezTo>
                    <a:pt x="20" y="563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8"/>
                  </a:lnTo>
                  <a:cubicBezTo>
                    <a:pt x="26" y="686"/>
                    <a:pt x="20" y="691"/>
                    <a:pt x="13" y="691"/>
                  </a:cubicBezTo>
                  <a:cubicBezTo>
                    <a:pt x="6" y="691"/>
                    <a:pt x="0" y="686"/>
                    <a:pt x="0" y="678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5"/>
                  </a:lnTo>
                  <a:cubicBezTo>
                    <a:pt x="26" y="762"/>
                    <a:pt x="20" y="768"/>
                    <a:pt x="13" y="768"/>
                  </a:cubicBezTo>
                  <a:cubicBezTo>
                    <a:pt x="6" y="768"/>
                    <a:pt x="0" y="762"/>
                    <a:pt x="0" y="755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6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6"/>
                  </a:lnTo>
                  <a:cubicBezTo>
                    <a:pt x="0" y="799"/>
                    <a:pt x="6" y="794"/>
                    <a:pt x="13" y="794"/>
                  </a:cubicBezTo>
                  <a:cubicBezTo>
                    <a:pt x="20" y="794"/>
                    <a:pt x="26" y="799"/>
                    <a:pt x="26" y="806"/>
                  </a:cubicBezTo>
                  <a:close/>
                  <a:moveTo>
                    <a:pt x="26" y="883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3"/>
                  </a:lnTo>
                  <a:cubicBezTo>
                    <a:pt x="0" y="876"/>
                    <a:pt x="6" y="870"/>
                    <a:pt x="13" y="870"/>
                  </a:cubicBezTo>
                  <a:cubicBezTo>
                    <a:pt x="20" y="870"/>
                    <a:pt x="26" y="876"/>
                    <a:pt x="26" y="883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8"/>
                    <a:pt x="13" y="998"/>
                  </a:cubicBezTo>
                  <a:cubicBezTo>
                    <a:pt x="6" y="998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7"/>
                    <a:pt x="13" y="947"/>
                  </a:cubicBezTo>
                  <a:cubicBezTo>
                    <a:pt x="20" y="947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2"/>
                  </a:lnTo>
                  <a:cubicBezTo>
                    <a:pt x="26" y="1070"/>
                    <a:pt x="20" y="1075"/>
                    <a:pt x="13" y="1075"/>
                  </a:cubicBezTo>
                  <a:cubicBezTo>
                    <a:pt x="6" y="1075"/>
                    <a:pt x="0" y="1070"/>
                    <a:pt x="0" y="1062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39"/>
                  </a:lnTo>
                  <a:cubicBezTo>
                    <a:pt x="26" y="1146"/>
                    <a:pt x="20" y="1152"/>
                    <a:pt x="13" y="1152"/>
                  </a:cubicBezTo>
                  <a:cubicBezTo>
                    <a:pt x="6" y="1152"/>
                    <a:pt x="0" y="1146"/>
                    <a:pt x="0" y="1139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0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0"/>
                  </a:lnTo>
                  <a:cubicBezTo>
                    <a:pt x="0" y="1183"/>
                    <a:pt x="6" y="1178"/>
                    <a:pt x="13" y="1178"/>
                  </a:cubicBezTo>
                  <a:cubicBezTo>
                    <a:pt x="20" y="1178"/>
                    <a:pt x="26" y="1183"/>
                    <a:pt x="26" y="1190"/>
                  </a:cubicBezTo>
                  <a:close/>
                  <a:moveTo>
                    <a:pt x="26" y="1267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7"/>
                  </a:lnTo>
                  <a:cubicBezTo>
                    <a:pt x="0" y="1260"/>
                    <a:pt x="6" y="1254"/>
                    <a:pt x="13" y="1254"/>
                  </a:cubicBezTo>
                  <a:cubicBezTo>
                    <a:pt x="20" y="1254"/>
                    <a:pt x="26" y="1260"/>
                    <a:pt x="26" y="1267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2"/>
                    <a:pt x="13" y="1382"/>
                  </a:cubicBezTo>
                  <a:cubicBezTo>
                    <a:pt x="6" y="1382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1"/>
                    <a:pt x="13" y="1331"/>
                  </a:cubicBezTo>
                  <a:cubicBezTo>
                    <a:pt x="20" y="1331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6"/>
                  </a:lnTo>
                  <a:cubicBezTo>
                    <a:pt x="26" y="1454"/>
                    <a:pt x="20" y="1459"/>
                    <a:pt x="13" y="1459"/>
                  </a:cubicBezTo>
                  <a:cubicBezTo>
                    <a:pt x="6" y="1459"/>
                    <a:pt x="0" y="1454"/>
                    <a:pt x="0" y="1446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7" y="1451"/>
                  </a:moveTo>
                  <a:lnTo>
                    <a:pt x="72" y="1451"/>
                  </a:lnTo>
                  <a:cubicBezTo>
                    <a:pt x="79" y="1451"/>
                    <a:pt x="85" y="1457"/>
                    <a:pt x="85" y="1464"/>
                  </a:cubicBezTo>
                  <a:cubicBezTo>
                    <a:pt x="85" y="1471"/>
                    <a:pt x="79" y="1477"/>
                    <a:pt x="72" y="1477"/>
                  </a:cubicBezTo>
                  <a:lnTo>
                    <a:pt x="47" y="1477"/>
                  </a:lnTo>
                  <a:cubicBezTo>
                    <a:pt x="40" y="1477"/>
                    <a:pt x="34" y="1471"/>
                    <a:pt x="34" y="1464"/>
                  </a:cubicBezTo>
                  <a:cubicBezTo>
                    <a:pt x="34" y="1457"/>
                    <a:pt x="40" y="1451"/>
                    <a:pt x="47" y="1451"/>
                  </a:cubicBezTo>
                  <a:close/>
                  <a:moveTo>
                    <a:pt x="124" y="1451"/>
                  </a:moveTo>
                  <a:lnTo>
                    <a:pt x="149" y="1451"/>
                  </a:lnTo>
                  <a:cubicBezTo>
                    <a:pt x="156" y="1451"/>
                    <a:pt x="162" y="1457"/>
                    <a:pt x="162" y="1464"/>
                  </a:cubicBezTo>
                  <a:cubicBezTo>
                    <a:pt x="162" y="1471"/>
                    <a:pt x="156" y="1477"/>
                    <a:pt x="149" y="1477"/>
                  </a:cubicBezTo>
                  <a:lnTo>
                    <a:pt x="124" y="1477"/>
                  </a:lnTo>
                  <a:cubicBezTo>
                    <a:pt x="116" y="1477"/>
                    <a:pt x="111" y="1471"/>
                    <a:pt x="111" y="1464"/>
                  </a:cubicBezTo>
                  <a:cubicBezTo>
                    <a:pt x="111" y="1457"/>
                    <a:pt x="116" y="1451"/>
                    <a:pt x="124" y="1451"/>
                  </a:cubicBezTo>
                  <a:close/>
                  <a:moveTo>
                    <a:pt x="200" y="1451"/>
                  </a:moveTo>
                  <a:lnTo>
                    <a:pt x="226" y="1451"/>
                  </a:lnTo>
                  <a:cubicBezTo>
                    <a:pt x="233" y="1451"/>
                    <a:pt x="239" y="1457"/>
                    <a:pt x="239" y="1464"/>
                  </a:cubicBezTo>
                  <a:cubicBezTo>
                    <a:pt x="239" y="1471"/>
                    <a:pt x="233" y="1477"/>
                    <a:pt x="226" y="1477"/>
                  </a:cubicBezTo>
                  <a:lnTo>
                    <a:pt x="200" y="1477"/>
                  </a:lnTo>
                  <a:cubicBezTo>
                    <a:pt x="193" y="1477"/>
                    <a:pt x="188" y="1471"/>
                    <a:pt x="188" y="1464"/>
                  </a:cubicBezTo>
                  <a:cubicBezTo>
                    <a:pt x="188" y="1457"/>
                    <a:pt x="193" y="1451"/>
                    <a:pt x="200" y="1451"/>
                  </a:cubicBezTo>
                  <a:close/>
                  <a:moveTo>
                    <a:pt x="277" y="1451"/>
                  </a:moveTo>
                  <a:lnTo>
                    <a:pt x="303" y="1451"/>
                  </a:lnTo>
                  <a:cubicBezTo>
                    <a:pt x="310" y="1451"/>
                    <a:pt x="316" y="1457"/>
                    <a:pt x="316" y="1464"/>
                  </a:cubicBezTo>
                  <a:cubicBezTo>
                    <a:pt x="316" y="1471"/>
                    <a:pt x="310" y="1477"/>
                    <a:pt x="303" y="1477"/>
                  </a:cubicBezTo>
                  <a:lnTo>
                    <a:pt x="277" y="1477"/>
                  </a:lnTo>
                  <a:cubicBezTo>
                    <a:pt x="270" y="1477"/>
                    <a:pt x="264" y="1471"/>
                    <a:pt x="264" y="1464"/>
                  </a:cubicBezTo>
                  <a:cubicBezTo>
                    <a:pt x="264" y="1457"/>
                    <a:pt x="270" y="1451"/>
                    <a:pt x="277" y="1451"/>
                  </a:cubicBezTo>
                  <a:close/>
                  <a:moveTo>
                    <a:pt x="354" y="1451"/>
                  </a:moveTo>
                  <a:lnTo>
                    <a:pt x="380" y="1451"/>
                  </a:lnTo>
                  <a:cubicBezTo>
                    <a:pt x="387" y="1451"/>
                    <a:pt x="392" y="1457"/>
                    <a:pt x="392" y="1464"/>
                  </a:cubicBezTo>
                  <a:cubicBezTo>
                    <a:pt x="392" y="1471"/>
                    <a:pt x="387" y="1477"/>
                    <a:pt x="380" y="1477"/>
                  </a:cubicBezTo>
                  <a:lnTo>
                    <a:pt x="354" y="1477"/>
                  </a:lnTo>
                  <a:cubicBezTo>
                    <a:pt x="347" y="1477"/>
                    <a:pt x="341" y="1471"/>
                    <a:pt x="341" y="1464"/>
                  </a:cubicBezTo>
                  <a:cubicBezTo>
                    <a:pt x="341" y="1457"/>
                    <a:pt x="347" y="1451"/>
                    <a:pt x="354" y="1451"/>
                  </a:cubicBezTo>
                  <a:close/>
                  <a:moveTo>
                    <a:pt x="431" y="1451"/>
                  </a:moveTo>
                  <a:lnTo>
                    <a:pt x="456" y="1451"/>
                  </a:lnTo>
                  <a:cubicBezTo>
                    <a:pt x="463" y="1451"/>
                    <a:pt x="469" y="1457"/>
                    <a:pt x="469" y="1464"/>
                  </a:cubicBezTo>
                  <a:cubicBezTo>
                    <a:pt x="469" y="1471"/>
                    <a:pt x="463" y="1477"/>
                    <a:pt x="456" y="1477"/>
                  </a:cubicBezTo>
                  <a:lnTo>
                    <a:pt x="431" y="1477"/>
                  </a:lnTo>
                  <a:cubicBezTo>
                    <a:pt x="424" y="1477"/>
                    <a:pt x="418" y="1471"/>
                    <a:pt x="418" y="1464"/>
                  </a:cubicBezTo>
                  <a:cubicBezTo>
                    <a:pt x="418" y="1457"/>
                    <a:pt x="424" y="1451"/>
                    <a:pt x="431" y="1451"/>
                  </a:cubicBezTo>
                  <a:close/>
                  <a:moveTo>
                    <a:pt x="508" y="1451"/>
                  </a:moveTo>
                  <a:lnTo>
                    <a:pt x="533" y="1451"/>
                  </a:lnTo>
                  <a:cubicBezTo>
                    <a:pt x="540" y="1451"/>
                    <a:pt x="546" y="1457"/>
                    <a:pt x="546" y="1464"/>
                  </a:cubicBezTo>
                  <a:cubicBezTo>
                    <a:pt x="546" y="1471"/>
                    <a:pt x="540" y="1477"/>
                    <a:pt x="533" y="1477"/>
                  </a:cubicBezTo>
                  <a:lnTo>
                    <a:pt x="508" y="1477"/>
                  </a:lnTo>
                  <a:cubicBezTo>
                    <a:pt x="500" y="1477"/>
                    <a:pt x="495" y="1471"/>
                    <a:pt x="495" y="1464"/>
                  </a:cubicBezTo>
                  <a:cubicBezTo>
                    <a:pt x="495" y="1457"/>
                    <a:pt x="500" y="1451"/>
                    <a:pt x="508" y="1451"/>
                  </a:cubicBezTo>
                  <a:close/>
                  <a:moveTo>
                    <a:pt x="584" y="1451"/>
                  </a:moveTo>
                  <a:lnTo>
                    <a:pt x="610" y="1451"/>
                  </a:lnTo>
                  <a:cubicBezTo>
                    <a:pt x="617" y="1451"/>
                    <a:pt x="623" y="1457"/>
                    <a:pt x="623" y="1464"/>
                  </a:cubicBezTo>
                  <a:cubicBezTo>
                    <a:pt x="623" y="1471"/>
                    <a:pt x="617" y="1477"/>
                    <a:pt x="610" y="1477"/>
                  </a:cubicBezTo>
                  <a:lnTo>
                    <a:pt x="584" y="1477"/>
                  </a:lnTo>
                  <a:cubicBezTo>
                    <a:pt x="577" y="1477"/>
                    <a:pt x="572" y="1471"/>
                    <a:pt x="572" y="1464"/>
                  </a:cubicBezTo>
                  <a:cubicBezTo>
                    <a:pt x="572" y="1457"/>
                    <a:pt x="577" y="1451"/>
                    <a:pt x="584" y="1451"/>
                  </a:cubicBezTo>
                  <a:close/>
                  <a:moveTo>
                    <a:pt x="661" y="1451"/>
                  </a:moveTo>
                  <a:lnTo>
                    <a:pt x="687" y="1451"/>
                  </a:lnTo>
                  <a:cubicBezTo>
                    <a:pt x="694" y="1451"/>
                    <a:pt x="700" y="1457"/>
                    <a:pt x="700" y="1464"/>
                  </a:cubicBezTo>
                  <a:cubicBezTo>
                    <a:pt x="700" y="1471"/>
                    <a:pt x="694" y="1477"/>
                    <a:pt x="687" y="1477"/>
                  </a:cubicBezTo>
                  <a:lnTo>
                    <a:pt x="661" y="1477"/>
                  </a:lnTo>
                  <a:cubicBezTo>
                    <a:pt x="654" y="1477"/>
                    <a:pt x="648" y="1471"/>
                    <a:pt x="648" y="1464"/>
                  </a:cubicBezTo>
                  <a:cubicBezTo>
                    <a:pt x="648" y="1457"/>
                    <a:pt x="654" y="1451"/>
                    <a:pt x="661" y="1451"/>
                  </a:cubicBezTo>
                  <a:close/>
                  <a:moveTo>
                    <a:pt x="738" y="1451"/>
                  </a:moveTo>
                  <a:lnTo>
                    <a:pt x="764" y="1451"/>
                  </a:lnTo>
                  <a:cubicBezTo>
                    <a:pt x="771" y="1451"/>
                    <a:pt x="776" y="1457"/>
                    <a:pt x="776" y="1464"/>
                  </a:cubicBezTo>
                  <a:cubicBezTo>
                    <a:pt x="776" y="1471"/>
                    <a:pt x="771" y="1477"/>
                    <a:pt x="764" y="1477"/>
                  </a:cubicBezTo>
                  <a:lnTo>
                    <a:pt x="738" y="1477"/>
                  </a:lnTo>
                  <a:cubicBezTo>
                    <a:pt x="731" y="1477"/>
                    <a:pt x="725" y="1471"/>
                    <a:pt x="725" y="1464"/>
                  </a:cubicBezTo>
                  <a:cubicBezTo>
                    <a:pt x="725" y="1457"/>
                    <a:pt x="731" y="1451"/>
                    <a:pt x="738" y="1451"/>
                  </a:cubicBezTo>
                  <a:close/>
                  <a:moveTo>
                    <a:pt x="815" y="1451"/>
                  </a:moveTo>
                  <a:lnTo>
                    <a:pt x="840" y="1451"/>
                  </a:lnTo>
                  <a:cubicBezTo>
                    <a:pt x="847" y="1451"/>
                    <a:pt x="853" y="1457"/>
                    <a:pt x="853" y="1464"/>
                  </a:cubicBezTo>
                  <a:cubicBezTo>
                    <a:pt x="853" y="1471"/>
                    <a:pt x="847" y="1477"/>
                    <a:pt x="840" y="1477"/>
                  </a:cubicBezTo>
                  <a:lnTo>
                    <a:pt x="815" y="1477"/>
                  </a:lnTo>
                  <a:cubicBezTo>
                    <a:pt x="808" y="1477"/>
                    <a:pt x="802" y="1471"/>
                    <a:pt x="802" y="1464"/>
                  </a:cubicBezTo>
                  <a:cubicBezTo>
                    <a:pt x="802" y="1457"/>
                    <a:pt x="808" y="1451"/>
                    <a:pt x="815" y="1451"/>
                  </a:cubicBezTo>
                  <a:close/>
                  <a:moveTo>
                    <a:pt x="892" y="1451"/>
                  </a:moveTo>
                  <a:lnTo>
                    <a:pt x="917" y="1451"/>
                  </a:lnTo>
                  <a:cubicBezTo>
                    <a:pt x="924" y="1451"/>
                    <a:pt x="930" y="1457"/>
                    <a:pt x="930" y="1464"/>
                  </a:cubicBezTo>
                  <a:cubicBezTo>
                    <a:pt x="930" y="1471"/>
                    <a:pt x="924" y="1477"/>
                    <a:pt x="917" y="1477"/>
                  </a:cubicBezTo>
                  <a:lnTo>
                    <a:pt x="892" y="1477"/>
                  </a:lnTo>
                  <a:cubicBezTo>
                    <a:pt x="884" y="1477"/>
                    <a:pt x="879" y="1471"/>
                    <a:pt x="879" y="1464"/>
                  </a:cubicBezTo>
                  <a:cubicBezTo>
                    <a:pt x="879" y="1457"/>
                    <a:pt x="884" y="1451"/>
                    <a:pt x="892" y="1451"/>
                  </a:cubicBezTo>
                  <a:close/>
                  <a:moveTo>
                    <a:pt x="968" y="1451"/>
                  </a:moveTo>
                  <a:lnTo>
                    <a:pt x="994" y="1451"/>
                  </a:lnTo>
                  <a:cubicBezTo>
                    <a:pt x="1001" y="1451"/>
                    <a:pt x="1007" y="1457"/>
                    <a:pt x="1007" y="1464"/>
                  </a:cubicBezTo>
                  <a:cubicBezTo>
                    <a:pt x="1007" y="1471"/>
                    <a:pt x="1001" y="1477"/>
                    <a:pt x="994" y="1477"/>
                  </a:cubicBezTo>
                  <a:lnTo>
                    <a:pt x="968" y="1477"/>
                  </a:lnTo>
                  <a:cubicBezTo>
                    <a:pt x="961" y="1477"/>
                    <a:pt x="956" y="1471"/>
                    <a:pt x="956" y="1464"/>
                  </a:cubicBezTo>
                  <a:cubicBezTo>
                    <a:pt x="956" y="1457"/>
                    <a:pt x="961" y="1451"/>
                    <a:pt x="968" y="1451"/>
                  </a:cubicBezTo>
                  <a:close/>
                  <a:moveTo>
                    <a:pt x="1045" y="1451"/>
                  </a:moveTo>
                  <a:lnTo>
                    <a:pt x="1071" y="1451"/>
                  </a:lnTo>
                  <a:cubicBezTo>
                    <a:pt x="1078" y="1451"/>
                    <a:pt x="1084" y="1457"/>
                    <a:pt x="1084" y="1464"/>
                  </a:cubicBezTo>
                  <a:cubicBezTo>
                    <a:pt x="1084" y="1471"/>
                    <a:pt x="1078" y="1477"/>
                    <a:pt x="1071" y="1477"/>
                  </a:cubicBezTo>
                  <a:lnTo>
                    <a:pt x="1045" y="1477"/>
                  </a:lnTo>
                  <a:cubicBezTo>
                    <a:pt x="1038" y="1477"/>
                    <a:pt x="1032" y="1471"/>
                    <a:pt x="1032" y="1464"/>
                  </a:cubicBezTo>
                  <a:cubicBezTo>
                    <a:pt x="1032" y="1457"/>
                    <a:pt x="1038" y="1451"/>
                    <a:pt x="1045" y="1451"/>
                  </a:cubicBezTo>
                  <a:close/>
                  <a:moveTo>
                    <a:pt x="1122" y="1451"/>
                  </a:moveTo>
                  <a:lnTo>
                    <a:pt x="1148" y="1451"/>
                  </a:lnTo>
                  <a:cubicBezTo>
                    <a:pt x="1155" y="1451"/>
                    <a:pt x="1160" y="1457"/>
                    <a:pt x="1160" y="1464"/>
                  </a:cubicBezTo>
                  <a:cubicBezTo>
                    <a:pt x="1160" y="1471"/>
                    <a:pt x="1155" y="1477"/>
                    <a:pt x="1148" y="1477"/>
                  </a:cubicBezTo>
                  <a:lnTo>
                    <a:pt x="1122" y="1477"/>
                  </a:lnTo>
                  <a:cubicBezTo>
                    <a:pt x="1115" y="1477"/>
                    <a:pt x="1109" y="1471"/>
                    <a:pt x="1109" y="1464"/>
                  </a:cubicBezTo>
                  <a:cubicBezTo>
                    <a:pt x="1109" y="1457"/>
                    <a:pt x="1115" y="1451"/>
                    <a:pt x="1122" y="1451"/>
                  </a:cubicBezTo>
                  <a:close/>
                  <a:moveTo>
                    <a:pt x="1199" y="1451"/>
                  </a:moveTo>
                  <a:lnTo>
                    <a:pt x="1224" y="1451"/>
                  </a:lnTo>
                  <a:cubicBezTo>
                    <a:pt x="1231" y="1451"/>
                    <a:pt x="1237" y="1457"/>
                    <a:pt x="1237" y="1464"/>
                  </a:cubicBezTo>
                  <a:cubicBezTo>
                    <a:pt x="1237" y="1471"/>
                    <a:pt x="1231" y="1477"/>
                    <a:pt x="1224" y="1477"/>
                  </a:cubicBezTo>
                  <a:lnTo>
                    <a:pt x="1199" y="1477"/>
                  </a:lnTo>
                  <a:cubicBezTo>
                    <a:pt x="1192" y="1477"/>
                    <a:pt x="1186" y="1471"/>
                    <a:pt x="1186" y="1464"/>
                  </a:cubicBezTo>
                  <a:cubicBezTo>
                    <a:pt x="1186" y="1457"/>
                    <a:pt x="1192" y="1451"/>
                    <a:pt x="1199" y="1451"/>
                  </a:cubicBezTo>
                  <a:close/>
                  <a:moveTo>
                    <a:pt x="1276" y="1451"/>
                  </a:moveTo>
                  <a:lnTo>
                    <a:pt x="1301" y="1451"/>
                  </a:lnTo>
                  <a:cubicBezTo>
                    <a:pt x="1308" y="1451"/>
                    <a:pt x="1314" y="1457"/>
                    <a:pt x="1314" y="1464"/>
                  </a:cubicBezTo>
                  <a:cubicBezTo>
                    <a:pt x="1314" y="1471"/>
                    <a:pt x="1308" y="1477"/>
                    <a:pt x="1301" y="1477"/>
                  </a:cubicBezTo>
                  <a:lnTo>
                    <a:pt x="1276" y="1477"/>
                  </a:lnTo>
                  <a:cubicBezTo>
                    <a:pt x="1268" y="1477"/>
                    <a:pt x="1263" y="1471"/>
                    <a:pt x="1263" y="1464"/>
                  </a:cubicBezTo>
                  <a:cubicBezTo>
                    <a:pt x="1263" y="1457"/>
                    <a:pt x="1268" y="1451"/>
                    <a:pt x="1276" y="1451"/>
                  </a:cubicBezTo>
                  <a:close/>
                  <a:moveTo>
                    <a:pt x="1352" y="1451"/>
                  </a:moveTo>
                  <a:lnTo>
                    <a:pt x="1378" y="1451"/>
                  </a:lnTo>
                  <a:cubicBezTo>
                    <a:pt x="1385" y="1451"/>
                    <a:pt x="1391" y="1457"/>
                    <a:pt x="1391" y="1464"/>
                  </a:cubicBezTo>
                  <a:cubicBezTo>
                    <a:pt x="1391" y="1471"/>
                    <a:pt x="1385" y="1477"/>
                    <a:pt x="1378" y="1477"/>
                  </a:cubicBezTo>
                  <a:lnTo>
                    <a:pt x="1352" y="1477"/>
                  </a:lnTo>
                  <a:cubicBezTo>
                    <a:pt x="1345" y="1477"/>
                    <a:pt x="1340" y="1471"/>
                    <a:pt x="1340" y="1464"/>
                  </a:cubicBezTo>
                  <a:cubicBezTo>
                    <a:pt x="1340" y="1457"/>
                    <a:pt x="1345" y="1451"/>
                    <a:pt x="1352" y="1451"/>
                  </a:cubicBezTo>
                  <a:close/>
                  <a:moveTo>
                    <a:pt x="1429" y="1451"/>
                  </a:moveTo>
                  <a:lnTo>
                    <a:pt x="1455" y="1451"/>
                  </a:lnTo>
                  <a:cubicBezTo>
                    <a:pt x="1462" y="1451"/>
                    <a:pt x="1468" y="1457"/>
                    <a:pt x="1468" y="1464"/>
                  </a:cubicBezTo>
                  <a:cubicBezTo>
                    <a:pt x="1468" y="1471"/>
                    <a:pt x="1462" y="1477"/>
                    <a:pt x="1455" y="1477"/>
                  </a:cubicBezTo>
                  <a:lnTo>
                    <a:pt x="1429" y="1477"/>
                  </a:lnTo>
                  <a:cubicBezTo>
                    <a:pt x="1422" y="1477"/>
                    <a:pt x="1416" y="1471"/>
                    <a:pt x="1416" y="1464"/>
                  </a:cubicBezTo>
                  <a:cubicBezTo>
                    <a:pt x="1416" y="1457"/>
                    <a:pt x="1422" y="1451"/>
                    <a:pt x="1429" y="1451"/>
                  </a:cubicBezTo>
                  <a:close/>
                  <a:moveTo>
                    <a:pt x="1506" y="1451"/>
                  </a:moveTo>
                  <a:lnTo>
                    <a:pt x="1532" y="1451"/>
                  </a:lnTo>
                  <a:cubicBezTo>
                    <a:pt x="1539" y="1451"/>
                    <a:pt x="1544" y="1457"/>
                    <a:pt x="1544" y="1464"/>
                  </a:cubicBezTo>
                  <a:cubicBezTo>
                    <a:pt x="1544" y="1471"/>
                    <a:pt x="1539" y="1477"/>
                    <a:pt x="1532" y="1477"/>
                  </a:cubicBezTo>
                  <a:lnTo>
                    <a:pt x="1506" y="1477"/>
                  </a:lnTo>
                  <a:cubicBezTo>
                    <a:pt x="1499" y="1477"/>
                    <a:pt x="1493" y="1471"/>
                    <a:pt x="1493" y="1464"/>
                  </a:cubicBezTo>
                  <a:cubicBezTo>
                    <a:pt x="1493" y="1457"/>
                    <a:pt x="1499" y="1451"/>
                    <a:pt x="1506" y="1451"/>
                  </a:cubicBezTo>
                  <a:close/>
                  <a:moveTo>
                    <a:pt x="1583" y="1451"/>
                  </a:moveTo>
                  <a:lnTo>
                    <a:pt x="1608" y="1451"/>
                  </a:lnTo>
                  <a:cubicBezTo>
                    <a:pt x="1615" y="1451"/>
                    <a:pt x="1621" y="1457"/>
                    <a:pt x="1621" y="1464"/>
                  </a:cubicBezTo>
                  <a:cubicBezTo>
                    <a:pt x="1621" y="1471"/>
                    <a:pt x="1615" y="1477"/>
                    <a:pt x="1608" y="1477"/>
                  </a:cubicBezTo>
                  <a:lnTo>
                    <a:pt x="1583" y="1477"/>
                  </a:lnTo>
                  <a:cubicBezTo>
                    <a:pt x="1576" y="1477"/>
                    <a:pt x="1570" y="1471"/>
                    <a:pt x="1570" y="1464"/>
                  </a:cubicBezTo>
                  <a:cubicBezTo>
                    <a:pt x="1570" y="1457"/>
                    <a:pt x="1576" y="1451"/>
                    <a:pt x="1583" y="1451"/>
                  </a:cubicBezTo>
                  <a:close/>
                  <a:moveTo>
                    <a:pt x="1660" y="1451"/>
                  </a:moveTo>
                  <a:lnTo>
                    <a:pt x="1685" y="1451"/>
                  </a:lnTo>
                  <a:cubicBezTo>
                    <a:pt x="1692" y="1451"/>
                    <a:pt x="1698" y="1457"/>
                    <a:pt x="1698" y="1464"/>
                  </a:cubicBezTo>
                  <a:cubicBezTo>
                    <a:pt x="1698" y="1471"/>
                    <a:pt x="1692" y="1477"/>
                    <a:pt x="1685" y="1477"/>
                  </a:cubicBezTo>
                  <a:lnTo>
                    <a:pt x="1660" y="1477"/>
                  </a:lnTo>
                  <a:cubicBezTo>
                    <a:pt x="1652" y="1477"/>
                    <a:pt x="1647" y="1471"/>
                    <a:pt x="1647" y="1464"/>
                  </a:cubicBezTo>
                  <a:cubicBezTo>
                    <a:pt x="1647" y="1457"/>
                    <a:pt x="1652" y="1451"/>
                    <a:pt x="1660" y="1451"/>
                  </a:cubicBezTo>
                  <a:close/>
                  <a:moveTo>
                    <a:pt x="1736" y="1451"/>
                  </a:moveTo>
                  <a:lnTo>
                    <a:pt x="1762" y="1451"/>
                  </a:lnTo>
                  <a:cubicBezTo>
                    <a:pt x="1769" y="1451"/>
                    <a:pt x="1775" y="1457"/>
                    <a:pt x="1775" y="1464"/>
                  </a:cubicBezTo>
                  <a:cubicBezTo>
                    <a:pt x="1775" y="1471"/>
                    <a:pt x="1769" y="1477"/>
                    <a:pt x="1762" y="1477"/>
                  </a:cubicBezTo>
                  <a:lnTo>
                    <a:pt x="1736" y="1477"/>
                  </a:lnTo>
                  <a:cubicBezTo>
                    <a:pt x="1729" y="1477"/>
                    <a:pt x="1724" y="1471"/>
                    <a:pt x="1724" y="1464"/>
                  </a:cubicBezTo>
                  <a:cubicBezTo>
                    <a:pt x="1724" y="1457"/>
                    <a:pt x="1729" y="1451"/>
                    <a:pt x="1736" y="1451"/>
                  </a:cubicBezTo>
                  <a:close/>
                  <a:moveTo>
                    <a:pt x="1813" y="1451"/>
                  </a:moveTo>
                  <a:lnTo>
                    <a:pt x="1839" y="1451"/>
                  </a:lnTo>
                  <a:cubicBezTo>
                    <a:pt x="1846" y="1451"/>
                    <a:pt x="1852" y="1457"/>
                    <a:pt x="1852" y="1464"/>
                  </a:cubicBezTo>
                  <a:cubicBezTo>
                    <a:pt x="1852" y="1471"/>
                    <a:pt x="1846" y="1477"/>
                    <a:pt x="1839" y="1477"/>
                  </a:cubicBezTo>
                  <a:lnTo>
                    <a:pt x="1813" y="1477"/>
                  </a:lnTo>
                  <a:cubicBezTo>
                    <a:pt x="1806" y="1477"/>
                    <a:pt x="1800" y="1471"/>
                    <a:pt x="1800" y="1464"/>
                  </a:cubicBezTo>
                  <a:cubicBezTo>
                    <a:pt x="1800" y="1457"/>
                    <a:pt x="1806" y="1451"/>
                    <a:pt x="1813" y="1451"/>
                  </a:cubicBezTo>
                  <a:close/>
                  <a:moveTo>
                    <a:pt x="1890" y="1451"/>
                  </a:moveTo>
                  <a:lnTo>
                    <a:pt x="1916" y="1451"/>
                  </a:lnTo>
                  <a:cubicBezTo>
                    <a:pt x="1923" y="1451"/>
                    <a:pt x="1928" y="1457"/>
                    <a:pt x="1928" y="1464"/>
                  </a:cubicBezTo>
                  <a:cubicBezTo>
                    <a:pt x="1928" y="1471"/>
                    <a:pt x="1923" y="1477"/>
                    <a:pt x="1916" y="1477"/>
                  </a:cubicBezTo>
                  <a:lnTo>
                    <a:pt x="1890" y="1477"/>
                  </a:lnTo>
                  <a:cubicBezTo>
                    <a:pt x="1883" y="1477"/>
                    <a:pt x="1877" y="1471"/>
                    <a:pt x="1877" y="1464"/>
                  </a:cubicBezTo>
                  <a:cubicBezTo>
                    <a:pt x="1877" y="1457"/>
                    <a:pt x="1883" y="1451"/>
                    <a:pt x="1890" y="1451"/>
                  </a:cubicBezTo>
                  <a:close/>
                  <a:moveTo>
                    <a:pt x="1967" y="1451"/>
                  </a:moveTo>
                  <a:lnTo>
                    <a:pt x="1992" y="1451"/>
                  </a:lnTo>
                  <a:cubicBezTo>
                    <a:pt x="1999" y="1451"/>
                    <a:pt x="2005" y="1457"/>
                    <a:pt x="2005" y="1464"/>
                  </a:cubicBezTo>
                  <a:cubicBezTo>
                    <a:pt x="2005" y="1471"/>
                    <a:pt x="1999" y="1477"/>
                    <a:pt x="1992" y="1477"/>
                  </a:cubicBezTo>
                  <a:lnTo>
                    <a:pt x="1967" y="1477"/>
                  </a:lnTo>
                  <a:cubicBezTo>
                    <a:pt x="1960" y="1477"/>
                    <a:pt x="1954" y="1471"/>
                    <a:pt x="1954" y="1464"/>
                  </a:cubicBezTo>
                  <a:cubicBezTo>
                    <a:pt x="1954" y="1457"/>
                    <a:pt x="1960" y="1451"/>
                    <a:pt x="1967" y="1451"/>
                  </a:cubicBezTo>
                  <a:close/>
                  <a:moveTo>
                    <a:pt x="2044" y="1451"/>
                  </a:moveTo>
                  <a:lnTo>
                    <a:pt x="2069" y="1451"/>
                  </a:lnTo>
                  <a:cubicBezTo>
                    <a:pt x="2076" y="1451"/>
                    <a:pt x="2082" y="1457"/>
                    <a:pt x="2082" y="1464"/>
                  </a:cubicBezTo>
                  <a:cubicBezTo>
                    <a:pt x="2082" y="1471"/>
                    <a:pt x="2076" y="1477"/>
                    <a:pt x="2069" y="1477"/>
                  </a:cubicBezTo>
                  <a:lnTo>
                    <a:pt x="2044" y="1477"/>
                  </a:lnTo>
                  <a:cubicBezTo>
                    <a:pt x="2036" y="1477"/>
                    <a:pt x="2031" y="1471"/>
                    <a:pt x="2031" y="1464"/>
                  </a:cubicBezTo>
                  <a:cubicBezTo>
                    <a:pt x="2031" y="1457"/>
                    <a:pt x="2036" y="1451"/>
                    <a:pt x="2044" y="1451"/>
                  </a:cubicBezTo>
                  <a:close/>
                  <a:moveTo>
                    <a:pt x="2120" y="1451"/>
                  </a:moveTo>
                  <a:lnTo>
                    <a:pt x="2146" y="1451"/>
                  </a:lnTo>
                  <a:cubicBezTo>
                    <a:pt x="2153" y="1451"/>
                    <a:pt x="2159" y="1457"/>
                    <a:pt x="2159" y="1464"/>
                  </a:cubicBezTo>
                  <a:cubicBezTo>
                    <a:pt x="2159" y="1471"/>
                    <a:pt x="2153" y="1477"/>
                    <a:pt x="2146" y="1477"/>
                  </a:cubicBezTo>
                  <a:lnTo>
                    <a:pt x="2120" y="1477"/>
                  </a:lnTo>
                  <a:cubicBezTo>
                    <a:pt x="2113" y="1477"/>
                    <a:pt x="2108" y="1471"/>
                    <a:pt x="2108" y="1464"/>
                  </a:cubicBezTo>
                  <a:cubicBezTo>
                    <a:pt x="2108" y="1457"/>
                    <a:pt x="2113" y="1451"/>
                    <a:pt x="2120" y="1451"/>
                  </a:cubicBezTo>
                  <a:close/>
                  <a:moveTo>
                    <a:pt x="2197" y="1451"/>
                  </a:moveTo>
                  <a:lnTo>
                    <a:pt x="2223" y="1451"/>
                  </a:lnTo>
                  <a:cubicBezTo>
                    <a:pt x="2230" y="1451"/>
                    <a:pt x="2236" y="1457"/>
                    <a:pt x="2236" y="1464"/>
                  </a:cubicBezTo>
                  <a:cubicBezTo>
                    <a:pt x="2236" y="1471"/>
                    <a:pt x="2230" y="1477"/>
                    <a:pt x="2223" y="1477"/>
                  </a:cubicBezTo>
                  <a:lnTo>
                    <a:pt x="2197" y="1477"/>
                  </a:lnTo>
                  <a:cubicBezTo>
                    <a:pt x="2190" y="1477"/>
                    <a:pt x="2184" y="1471"/>
                    <a:pt x="2184" y="1464"/>
                  </a:cubicBezTo>
                  <a:cubicBezTo>
                    <a:pt x="2184" y="1457"/>
                    <a:pt x="2190" y="1451"/>
                    <a:pt x="2197" y="1451"/>
                  </a:cubicBezTo>
                  <a:close/>
                  <a:moveTo>
                    <a:pt x="2274" y="1451"/>
                  </a:moveTo>
                  <a:lnTo>
                    <a:pt x="2300" y="1451"/>
                  </a:lnTo>
                  <a:cubicBezTo>
                    <a:pt x="2307" y="1451"/>
                    <a:pt x="2312" y="1457"/>
                    <a:pt x="2312" y="1464"/>
                  </a:cubicBezTo>
                  <a:cubicBezTo>
                    <a:pt x="2312" y="1471"/>
                    <a:pt x="2307" y="1477"/>
                    <a:pt x="2300" y="1477"/>
                  </a:cubicBezTo>
                  <a:lnTo>
                    <a:pt x="2274" y="1477"/>
                  </a:lnTo>
                  <a:cubicBezTo>
                    <a:pt x="2267" y="1477"/>
                    <a:pt x="2261" y="1471"/>
                    <a:pt x="2261" y="1464"/>
                  </a:cubicBezTo>
                  <a:cubicBezTo>
                    <a:pt x="2261" y="1457"/>
                    <a:pt x="2267" y="1451"/>
                    <a:pt x="2274" y="1451"/>
                  </a:cubicBezTo>
                  <a:close/>
                  <a:moveTo>
                    <a:pt x="2351" y="1451"/>
                  </a:moveTo>
                  <a:lnTo>
                    <a:pt x="2376" y="1451"/>
                  </a:lnTo>
                  <a:cubicBezTo>
                    <a:pt x="2383" y="1451"/>
                    <a:pt x="2389" y="1457"/>
                    <a:pt x="2389" y="1464"/>
                  </a:cubicBezTo>
                  <a:cubicBezTo>
                    <a:pt x="2389" y="1471"/>
                    <a:pt x="2383" y="1477"/>
                    <a:pt x="2376" y="1477"/>
                  </a:cubicBezTo>
                  <a:lnTo>
                    <a:pt x="2351" y="1477"/>
                  </a:lnTo>
                  <a:cubicBezTo>
                    <a:pt x="2344" y="1477"/>
                    <a:pt x="2338" y="1471"/>
                    <a:pt x="2338" y="1464"/>
                  </a:cubicBezTo>
                  <a:cubicBezTo>
                    <a:pt x="2338" y="1457"/>
                    <a:pt x="2344" y="1451"/>
                    <a:pt x="2351" y="1451"/>
                  </a:cubicBezTo>
                  <a:close/>
                  <a:moveTo>
                    <a:pt x="2428" y="1451"/>
                  </a:moveTo>
                  <a:lnTo>
                    <a:pt x="2453" y="1451"/>
                  </a:lnTo>
                  <a:cubicBezTo>
                    <a:pt x="2460" y="1451"/>
                    <a:pt x="2466" y="1457"/>
                    <a:pt x="2466" y="1464"/>
                  </a:cubicBezTo>
                  <a:cubicBezTo>
                    <a:pt x="2466" y="1471"/>
                    <a:pt x="2460" y="1477"/>
                    <a:pt x="2453" y="1477"/>
                  </a:cubicBezTo>
                  <a:lnTo>
                    <a:pt x="2428" y="1477"/>
                  </a:lnTo>
                  <a:cubicBezTo>
                    <a:pt x="2420" y="1477"/>
                    <a:pt x="2415" y="1471"/>
                    <a:pt x="2415" y="1464"/>
                  </a:cubicBezTo>
                  <a:cubicBezTo>
                    <a:pt x="2415" y="1457"/>
                    <a:pt x="2420" y="1451"/>
                    <a:pt x="2428" y="1451"/>
                  </a:cubicBezTo>
                  <a:close/>
                  <a:moveTo>
                    <a:pt x="2504" y="1451"/>
                  </a:moveTo>
                  <a:lnTo>
                    <a:pt x="2530" y="1451"/>
                  </a:lnTo>
                  <a:cubicBezTo>
                    <a:pt x="2537" y="1451"/>
                    <a:pt x="2543" y="1457"/>
                    <a:pt x="2543" y="1464"/>
                  </a:cubicBezTo>
                  <a:cubicBezTo>
                    <a:pt x="2543" y="1471"/>
                    <a:pt x="2537" y="1477"/>
                    <a:pt x="2530" y="1477"/>
                  </a:cubicBezTo>
                  <a:lnTo>
                    <a:pt x="2504" y="1477"/>
                  </a:lnTo>
                  <a:cubicBezTo>
                    <a:pt x="2497" y="1477"/>
                    <a:pt x="2492" y="1471"/>
                    <a:pt x="2492" y="1464"/>
                  </a:cubicBezTo>
                  <a:cubicBezTo>
                    <a:pt x="2492" y="1457"/>
                    <a:pt x="2497" y="1451"/>
                    <a:pt x="2504" y="1451"/>
                  </a:cubicBezTo>
                  <a:close/>
                  <a:moveTo>
                    <a:pt x="2581" y="1451"/>
                  </a:moveTo>
                  <a:lnTo>
                    <a:pt x="2607" y="1451"/>
                  </a:lnTo>
                  <a:cubicBezTo>
                    <a:pt x="2614" y="1451"/>
                    <a:pt x="2620" y="1457"/>
                    <a:pt x="2620" y="1464"/>
                  </a:cubicBezTo>
                  <a:cubicBezTo>
                    <a:pt x="2620" y="1471"/>
                    <a:pt x="2614" y="1477"/>
                    <a:pt x="2607" y="1477"/>
                  </a:cubicBezTo>
                  <a:lnTo>
                    <a:pt x="2581" y="1477"/>
                  </a:lnTo>
                  <a:cubicBezTo>
                    <a:pt x="2574" y="1477"/>
                    <a:pt x="2568" y="1471"/>
                    <a:pt x="2568" y="1464"/>
                  </a:cubicBezTo>
                  <a:cubicBezTo>
                    <a:pt x="2568" y="1457"/>
                    <a:pt x="2574" y="1451"/>
                    <a:pt x="2581" y="1451"/>
                  </a:cubicBezTo>
                  <a:close/>
                  <a:moveTo>
                    <a:pt x="2658" y="1451"/>
                  </a:moveTo>
                  <a:lnTo>
                    <a:pt x="2684" y="1451"/>
                  </a:lnTo>
                  <a:cubicBezTo>
                    <a:pt x="2691" y="1451"/>
                    <a:pt x="2696" y="1457"/>
                    <a:pt x="2696" y="1464"/>
                  </a:cubicBezTo>
                  <a:cubicBezTo>
                    <a:pt x="2696" y="1471"/>
                    <a:pt x="2691" y="1477"/>
                    <a:pt x="2684" y="1477"/>
                  </a:cubicBezTo>
                  <a:lnTo>
                    <a:pt x="2658" y="1477"/>
                  </a:lnTo>
                  <a:cubicBezTo>
                    <a:pt x="2651" y="1477"/>
                    <a:pt x="2645" y="1471"/>
                    <a:pt x="2645" y="1464"/>
                  </a:cubicBezTo>
                  <a:cubicBezTo>
                    <a:pt x="2645" y="1457"/>
                    <a:pt x="2651" y="1451"/>
                    <a:pt x="2658" y="1451"/>
                  </a:cubicBezTo>
                  <a:close/>
                  <a:moveTo>
                    <a:pt x="2735" y="1451"/>
                  </a:moveTo>
                  <a:lnTo>
                    <a:pt x="2760" y="1451"/>
                  </a:lnTo>
                  <a:cubicBezTo>
                    <a:pt x="2767" y="1451"/>
                    <a:pt x="2773" y="1457"/>
                    <a:pt x="2773" y="1464"/>
                  </a:cubicBezTo>
                  <a:cubicBezTo>
                    <a:pt x="2773" y="1471"/>
                    <a:pt x="2767" y="1477"/>
                    <a:pt x="2760" y="1477"/>
                  </a:cubicBezTo>
                  <a:lnTo>
                    <a:pt x="2735" y="1477"/>
                  </a:lnTo>
                  <a:cubicBezTo>
                    <a:pt x="2728" y="1477"/>
                    <a:pt x="2722" y="1471"/>
                    <a:pt x="2722" y="1464"/>
                  </a:cubicBezTo>
                  <a:cubicBezTo>
                    <a:pt x="2722" y="1457"/>
                    <a:pt x="2728" y="1451"/>
                    <a:pt x="2735" y="1451"/>
                  </a:cubicBezTo>
                  <a:close/>
                  <a:moveTo>
                    <a:pt x="2812" y="1451"/>
                  </a:moveTo>
                  <a:lnTo>
                    <a:pt x="2837" y="1451"/>
                  </a:lnTo>
                  <a:cubicBezTo>
                    <a:pt x="2844" y="1451"/>
                    <a:pt x="2850" y="1457"/>
                    <a:pt x="2850" y="1464"/>
                  </a:cubicBezTo>
                  <a:cubicBezTo>
                    <a:pt x="2850" y="1471"/>
                    <a:pt x="2844" y="1477"/>
                    <a:pt x="2837" y="1477"/>
                  </a:cubicBezTo>
                  <a:lnTo>
                    <a:pt x="2812" y="1477"/>
                  </a:lnTo>
                  <a:cubicBezTo>
                    <a:pt x="2804" y="1477"/>
                    <a:pt x="2799" y="1471"/>
                    <a:pt x="2799" y="1464"/>
                  </a:cubicBezTo>
                  <a:cubicBezTo>
                    <a:pt x="2799" y="1457"/>
                    <a:pt x="2804" y="1451"/>
                    <a:pt x="2812" y="1451"/>
                  </a:cubicBezTo>
                  <a:close/>
                  <a:moveTo>
                    <a:pt x="2888" y="1451"/>
                  </a:moveTo>
                  <a:lnTo>
                    <a:pt x="2914" y="1451"/>
                  </a:lnTo>
                  <a:cubicBezTo>
                    <a:pt x="2921" y="1451"/>
                    <a:pt x="2927" y="1457"/>
                    <a:pt x="2927" y="1464"/>
                  </a:cubicBezTo>
                  <a:cubicBezTo>
                    <a:pt x="2927" y="1471"/>
                    <a:pt x="2921" y="1477"/>
                    <a:pt x="2914" y="1477"/>
                  </a:cubicBezTo>
                  <a:lnTo>
                    <a:pt x="2888" y="1477"/>
                  </a:lnTo>
                  <a:cubicBezTo>
                    <a:pt x="2881" y="1477"/>
                    <a:pt x="2876" y="1471"/>
                    <a:pt x="2876" y="1464"/>
                  </a:cubicBezTo>
                  <a:cubicBezTo>
                    <a:pt x="2876" y="1457"/>
                    <a:pt x="2881" y="1451"/>
                    <a:pt x="2888" y="1451"/>
                  </a:cubicBezTo>
                  <a:close/>
                  <a:moveTo>
                    <a:pt x="2965" y="1451"/>
                  </a:moveTo>
                  <a:lnTo>
                    <a:pt x="2991" y="1451"/>
                  </a:lnTo>
                  <a:cubicBezTo>
                    <a:pt x="2998" y="1451"/>
                    <a:pt x="3004" y="1457"/>
                    <a:pt x="3004" y="1464"/>
                  </a:cubicBezTo>
                  <a:cubicBezTo>
                    <a:pt x="3004" y="1471"/>
                    <a:pt x="2998" y="1477"/>
                    <a:pt x="2991" y="1477"/>
                  </a:cubicBezTo>
                  <a:lnTo>
                    <a:pt x="2965" y="1477"/>
                  </a:lnTo>
                  <a:cubicBezTo>
                    <a:pt x="2958" y="1477"/>
                    <a:pt x="2952" y="1471"/>
                    <a:pt x="2952" y="1464"/>
                  </a:cubicBezTo>
                  <a:cubicBezTo>
                    <a:pt x="2952" y="1457"/>
                    <a:pt x="2958" y="1451"/>
                    <a:pt x="2965" y="1451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6"/>
                    <a:pt x="3030" y="1421"/>
                    <a:pt x="3037" y="1421"/>
                  </a:cubicBezTo>
                  <a:cubicBezTo>
                    <a:pt x="3044" y="1421"/>
                    <a:pt x="3050" y="1426"/>
                    <a:pt x="3050" y="1434"/>
                  </a:cubicBezTo>
                  <a:lnTo>
                    <a:pt x="3050" y="1459"/>
                  </a:lnTo>
                  <a:cubicBezTo>
                    <a:pt x="3050" y="1466"/>
                    <a:pt x="3044" y="1472"/>
                    <a:pt x="3037" y="1472"/>
                  </a:cubicBezTo>
                  <a:cubicBezTo>
                    <a:pt x="3030" y="1472"/>
                    <a:pt x="3024" y="1466"/>
                    <a:pt x="3024" y="1459"/>
                  </a:cubicBezTo>
                  <a:close/>
                  <a:moveTo>
                    <a:pt x="3024" y="1382"/>
                  </a:moveTo>
                  <a:lnTo>
                    <a:pt x="3024" y="1357"/>
                  </a:lnTo>
                  <a:cubicBezTo>
                    <a:pt x="3024" y="1350"/>
                    <a:pt x="3030" y="1344"/>
                    <a:pt x="3037" y="1344"/>
                  </a:cubicBezTo>
                  <a:cubicBezTo>
                    <a:pt x="3044" y="1344"/>
                    <a:pt x="3050" y="1350"/>
                    <a:pt x="3050" y="1357"/>
                  </a:cubicBezTo>
                  <a:lnTo>
                    <a:pt x="3050" y="1382"/>
                  </a:lnTo>
                  <a:cubicBezTo>
                    <a:pt x="3050" y="1389"/>
                    <a:pt x="3044" y="1395"/>
                    <a:pt x="3037" y="1395"/>
                  </a:cubicBezTo>
                  <a:cubicBezTo>
                    <a:pt x="3030" y="1395"/>
                    <a:pt x="3024" y="1389"/>
                    <a:pt x="3024" y="1382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30" y="1267"/>
                    <a:pt x="3037" y="1267"/>
                  </a:cubicBezTo>
                  <a:cubicBezTo>
                    <a:pt x="3044" y="1267"/>
                    <a:pt x="3050" y="1273"/>
                    <a:pt x="3050" y="1280"/>
                  </a:cubicBezTo>
                  <a:lnTo>
                    <a:pt x="3050" y="1306"/>
                  </a:lnTo>
                  <a:cubicBezTo>
                    <a:pt x="3050" y="1313"/>
                    <a:pt x="3044" y="1318"/>
                    <a:pt x="3037" y="1318"/>
                  </a:cubicBezTo>
                  <a:cubicBezTo>
                    <a:pt x="3030" y="1318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30" y="1190"/>
                    <a:pt x="3037" y="1190"/>
                  </a:cubicBezTo>
                  <a:cubicBezTo>
                    <a:pt x="3044" y="1190"/>
                    <a:pt x="3050" y="1196"/>
                    <a:pt x="3050" y="1203"/>
                  </a:cubicBezTo>
                  <a:lnTo>
                    <a:pt x="3050" y="1229"/>
                  </a:lnTo>
                  <a:cubicBezTo>
                    <a:pt x="3050" y="1236"/>
                    <a:pt x="3044" y="1242"/>
                    <a:pt x="3037" y="1242"/>
                  </a:cubicBezTo>
                  <a:cubicBezTo>
                    <a:pt x="3030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6"/>
                  </a:lnTo>
                  <a:cubicBezTo>
                    <a:pt x="3024" y="1119"/>
                    <a:pt x="3030" y="1114"/>
                    <a:pt x="3037" y="1114"/>
                  </a:cubicBezTo>
                  <a:cubicBezTo>
                    <a:pt x="3044" y="1114"/>
                    <a:pt x="3050" y="1119"/>
                    <a:pt x="3050" y="1126"/>
                  </a:cubicBezTo>
                  <a:lnTo>
                    <a:pt x="3050" y="1152"/>
                  </a:lnTo>
                  <a:cubicBezTo>
                    <a:pt x="3050" y="1159"/>
                    <a:pt x="3044" y="1165"/>
                    <a:pt x="3037" y="1165"/>
                  </a:cubicBezTo>
                  <a:cubicBezTo>
                    <a:pt x="3030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2"/>
                    <a:pt x="3030" y="1037"/>
                    <a:pt x="3037" y="1037"/>
                  </a:cubicBezTo>
                  <a:cubicBezTo>
                    <a:pt x="3044" y="1037"/>
                    <a:pt x="3050" y="1042"/>
                    <a:pt x="3050" y="1050"/>
                  </a:cubicBezTo>
                  <a:lnTo>
                    <a:pt x="3050" y="1075"/>
                  </a:lnTo>
                  <a:cubicBezTo>
                    <a:pt x="3050" y="1082"/>
                    <a:pt x="3044" y="1088"/>
                    <a:pt x="3037" y="1088"/>
                  </a:cubicBezTo>
                  <a:cubicBezTo>
                    <a:pt x="3030" y="1088"/>
                    <a:pt x="3024" y="1082"/>
                    <a:pt x="3024" y="1075"/>
                  </a:cubicBezTo>
                  <a:close/>
                  <a:moveTo>
                    <a:pt x="3024" y="998"/>
                  </a:moveTo>
                  <a:lnTo>
                    <a:pt x="3024" y="973"/>
                  </a:lnTo>
                  <a:cubicBezTo>
                    <a:pt x="3024" y="966"/>
                    <a:pt x="3030" y="960"/>
                    <a:pt x="3037" y="960"/>
                  </a:cubicBezTo>
                  <a:cubicBezTo>
                    <a:pt x="3044" y="960"/>
                    <a:pt x="3050" y="966"/>
                    <a:pt x="3050" y="973"/>
                  </a:cubicBezTo>
                  <a:lnTo>
                    <a:pt x="3050" y="998"/>
                  </a:lnTo>
                  <a:cubicBezTo>
                    <a:pt x="3050" y="1005"/>
                    <a:pt x="3044" y="1011"/>
                    <a:pt x="3037" y="1011"/>
                  </a:cubicBezTo>
                  <a:cubicBezTo>
                    <a:pt x="3030" y="1011"/>
                    <a:pt x="3024" y="1005"/>
                    <a:pt x="3024" y="998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30" y="883"/>
                    <a:pt x="3037" y="883"/>
                  </a:cubicBezTo>
                  <a:cubicBezTo>
                    <a:pt x="3044" y="883"/>
                    <a:pt x="3050" y="889"/>
                    <a:pt x="3050" y="896"/>
                  </a:cubicBezTo>
                  <a:lnTo>
                    <a:pt x="3050" y="922"/>
                  </a:lnTo>
                  <a:cubicBezTo>
                    <a:pt x="3050" y="929"/>
                    <a:pt x="3044" y="934"/>
                    <a:pt x="3037" y="934"/>
                  </a:cubicBezTo>
                  <a:cubicBezTo>
                    <a:pt x="3030" y="934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30" y="806"/>
                    <a:pt x="3037" y="806"/>
                  </a:cubicBezTo>
                  <a:cubicBezTo>
                    <a:pt x="3044" y="806"/>
                    <a:pt x="3050" y="812"/>
                    <a:pt x="3050" y="819"/>
                  </a:cubicBezTo>
                  <a:lnTo>
                    <a:pt x="3050" y="845"/>
                  </a:lnTo>
                  <a:cubicBezTo>
                    <a:pt x="3050" y="852"/>
                    <a:pt x="3044" y="858"/>
                    <a:pt x="3037" y="858"/>
                  </a:cubicBezTo>
                  <a:cubicBezTo>
                    <a:pt x="3030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2"/>
                  </a:lnTo>
                  <a:cubicBezTo>
                    <a:pt x="3024" y="735"/>
                    <a:pt x="3030" y="730"/>
                    <a:pt x="3037" y="730"/>
                  </a:cubicBezTo>
                  <a:cubicBezTo>
                    <a:pt x="3044" y="730"/>
                    <a:pt x="3050" y="735"/>
                    <a:pt x="3050" y="742"/>
                  </a:cubicBezTo>
                  <a:lnTo>
                    <a:pt x="3050" y="768"/>
                  </a:lnTo>
                  <a:cubicBezTo>
                    <a:pt x="3050" y="775"/>
                    <a:pt x="3044" y="781"/>
                    <a:pt x="3037" y="781"/>
                  </a:cubicBezTo>
                  <a:cubicBezTo>
                    <a:pt x="3030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8"/>
                    <a:pt x="3030" y="653"/>
                    <a:pt x="3037" y="653"/>
                  </a:cubicBezTo>
                  <a:cubicBezTo>
                    <a:pt x="3044" y="653"/>
                    <a:pt x="3050" y="658"/>
                    <a:pt x="3050" y="666"/>
                  </a:cubicBezTo>
                  <a:lnTo>
                    <a:pt x="3050" y="691"/>
                  </a:lnTo>
                  <a:cubicBezTo>
                    <a:pt x="3050" y="698"/>
                    <a:pt x="3044" y="704"/>
                    <a:pt x="3037" y="704"/>
                  </a:cubicBezTo>
                  <a:cubicBezTo>
                    <a:pt x="3030" y="704"/>
                    <a:pt x="3024" y="698"/>
                    <a:pt x="3024" y="691"/>
                  </a:cubicBezTo>
                  <a:close/>
                  <a:moveTo>
                    <a:pt x="3024" y="614"/>
                  </a:moveTo>
                  <a:lnTo>
                    <a:pt x="3024" y="589"/>
                  </a:lnTo>
                  <a:cubicBezTo>
                    <a:pt x="3024" y="582"/>
                    <a:pt x="3030" y="576"/>
                    <a:pt x="3037" y="576"/>
                  </a:cubicBezTo>
                  <a:cubicBezTo>
                    <a:pt x="3044" y="576"/>
                    <a:pt x="3050" y="582"/>
                    <a:pt x="3050" y="589"/>
                  </a:cubicBezTo>
                  <a:lnTo>
                    <a:pt x="3050" y="614"/>
                  </a:lnTo>
                  <a:cubicBezTo>
                    <a:pt x="3050" y="621"/>
                    <a:pt x="3044" y="627"/>
                    <a:pt x="3037" y="627"/>
                  </a:cubicBezTo>
                  <a:cubicBezTo>
                    <a:pt x="3030" y="627"/>
                    <a:pt x="3024" y="621"/>
                    <a:pt x="3024" y="614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30" y="499"/>
                    <a:pt x="3037" y="499"/>
                  </a:cubicBezTo>
                  <a:cubicBezTo>
                    <a:pt x="3044" y="499"/>
                    <a:pt x="3050" y="505"/>
                    <a:pt x="3050" y="512"/>
                  </a:cubicBezTo>
                  <a:lnTo>
                    <a:pt x="3050" y="538"/>
                  </a:lnTo>
                  <a:cubicBezTo>
                    <a:pt x="3050" y="545"/>
                    <a:pt x="3044" y="550"/>
                    <a:pt x="3037" y="550"/>
                  </a:cubicBezTo>
                  <a:cubicBezTo>
                    <a:pt x="3030" y="550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30" y="422"/>
                    <a:pt x="3037" y="422"/>
                  </a:cubicBezTo>
                  <a:cubicBezTo>
                    <a:pt x="3044" y="422"/>
                    <a:pt x="3050" y="428"/>
                    <a:pt x="3050" y="435"/>
                  </a:cubicBezTo>
                  <a:lnTo>
                    <a:pt x="3050" y="461"/>
                  </a:lnTo>
                  <a:cubicBezTo>
                    <a:pt x="3050" y="468"/>
                    <a:pt x="3044" y="474"/>
                    <a:pt x="3037" y="474"/>
                  </a:cubicBezTo>
                  <a:cubicBezTo>
                    <a:pt x="3030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8"/>
                  </a:lnTo>
                  <a:cubicBezTo>
                    <a:pt x="3024" y="351"/>
                    <a:pt x="3030" y="346"/>
                    <a:pt x="3037" y="346"/>
                  </a:cubicBezTo>
                  <a:cubicBezTo>
                    <a:pt x="3044" y="346"/>
                    <a:pt x="3050" y="351"/>
                    <a:pt x="3050" y="358"/>
                  </a:cubicBezTo>
                  <a:lnTo>
                    <a:pt x="3050" y="384"/>
                  </a:lnTo>
                  <a:cubicBezTo>
                    <a:pt x="3050" y="391"/>
                    <a:pt x="3044" y="397"/>
                    <a:pt x="3037" y="397"/>
                  </a:cubicBezTo>
                  <a:cubicBezTo>
                    <a:pt x="3030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4"/>
                    <a:pt x="3030" y="269"/>
                    <a:pt x="3037" y="269"/>
                  </a:cubicBezTo>
                  <a:cubicBezTo>
                    <a:pt x="3044" y="269"/>
                    <a:pt x="3050" y="274"/>
                    <a:pt x="3050" y="282"/>
                  </a:cubicBezTo>
                  <a:lnTo>
                    <a:pt x="3050" y="307"/>
                  </a:lnTo>
                  <a:cubicBezTo>
                    <a:pt x="3050" y="314"/>
                    <a:pt x="3044" y="320"/>
                    <a:pt x="3037" y="320"/>
                  </a:cubicBezTo>
                  <a:cubicBezTo>
                    <a:pt x="3030" y="320"/>
                    <a:pt x="3024" y="314"/>
                    <a:pt x="3024" y="307"/>
                  </a:cubicBezTo>
                  <a:close/>
                  <a:moveTo>
                    <a:pt x="3024" y="230"/>
                  </a:moveTo>
                  <a:lnTo>
                    <a:pt x="3024" y="205"/>
                  </a:lnTo>
                  <a:cubicBezTo>
                    <a:pt x="3024" y="198"/>
                    <a:pt x="3030" y="192"/>
                    <a:pt x="3037" y="192"/>
                  </a:cubicBezTo>
                  <a:cubicBezTo>
                    <a:pt x="3044" y="192"/>
                    <a:pt x="3050" y="198"/>
                    <a:pt x="3050" y="205"/>
                  </a:cubicBezTo>
                  <a:lnTo>
                    <a:pt x="3050" y="230"/>
                  </a:lnTo>
                  <a:cubicBezTo>
                    <a:pt x="3050" y="237"/>
                    <a:pt x="3044" y="243"/>
                    <a:pt x="3037" y="243"/>
                  </a:cubicBezTo>
                  <a:cubicBezTo>
                    <a:pt x="3030" y="243"/>
                    <a:pt x="3024" y="237"/>
                    <a:pt x="3024" y="230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30" y="115"/>
                    <a:pt x="3037" y="115"/>
                  </a:cubicBezTo>
                  <a:cubicBezTo>
                    <a:pt x="3044" y="115"/>
                    <a:pt x="3050" y="121"/>
                    <a:pt x="3050" y="128"/>
                  </a:cubicBezTo>
                  <a:lnTo>
                    <a:pt x="3050" y="154"/>
                  </a:lnTo>
                  <a:cubicBezTo>
                    <a:pt x="3050" y="161"/>
                    <a:pt x="3044" y="166"/>
                    <a:pt x="3037" y="166"/>
                  </a:cubicBezTo>
                  <a:cubicBezTo>
                    <a:pt x="3030" y="166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30" y="38"/>
                    <a:pt x="3037" y="38"/>
                  </a:cubicBezTo>
                  <a:cubicBezTo>
                    <a:pt x="3044" y="38"/>
                    <a:pt x="3050" y="44"/>
                    <a:pt x="3050" y="51"/>
                  </a:cubicBezTo>
                  <a:lnTo>
                    <a:pt x="3050" y="77"/>
                  </a:lnTo>
                  <a:cubicBezTo>
                    <a:pt x="3050" y="84"/>
                    <a:pt x="3044" y="90"/>
                    <a:pt x="3037" y="90"/>
                  </a:cubicBezTo>
                  <a:cubicBezTo>
                    <a:pt x="3030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6" y="20"/>
                    <a:pt x="2986" y="13"/>
                  </a:cubicBezTo>
                  <a:cubicBezTo>
                    <a:pt x="2986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7" y="6"/>
                    <a:pt x="3037" y="13"/>
                  </a:cubicBezTo>
                  <a:cubicBezTo>
                    <a:pt x="3037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2" y="26"/>
                  </a:lnTo>
                  <a:cubicBezTo>
                    <a:pt x="2914" y="26"/>
                    <a:pt x="2909" y="20"/>
                    <a:pt x="2909" y="13"/>
                  </a:cubicBezTo>
                  <a:cubicBezTo>
                    <a:pt x="2909" y="6"/>
                    <a:pt x="2914" y="0"/>
                    <a:pt x="2922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5" y="26"/>
                  </a:lnTo>
                  <a:cubicBezTo>
                    <a:pt x="2838" y="26"/>
                    <a:pt x="2832" y="20"/>
                    <a:pt x="2832" y="13"/>
                  </a:cubicBezTo>
                  <a:cubicBezTo>
                    <a:pt x="2832" y="6"/>
                    <a:pt x="2838" y="0"/>
                    <a:pt x="2845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4" y="26"/>
                  </a:moveTo>
                  <a:lnTo>
                    <a:pt x="2768" y="26"/>
                  </a:lnTo>
                  <a:cubicBezTo>
                    <a:pt x="2761" y="26"/>
                    <a:pt x="2755" y="20"/>
                    <a:pt x="2755" y="13"/>
                  </a:cubicBezTo>
                  <a:cubicBezTo>
                    <a:pt x="2755" y="6"/>
                    <a:pt x="2761" y="0"/>
                    <a:pt x="2768" y="0"/>
                  </a:cubicBezTo>
                  <a:lnTo>
                    <a:pt x="2794" y="0"/>
                  </a:lnTo>
                  <a:cubicBezTo>
                    <a:pt x="2801" y="0"/>
                    <a:pt x="2806" y="6"/>
                    <a:pt x="2806" y="13"/>
                  </a:cubicBezTo>
                  <a:cubicBezTo>
                    <a:pt x="2806" y="20"/>
                    <a:pt x="2801" y="26"/>
                    <a:pt x="2794" y="26"/>
                  </a:cubicBezTo>
                  <a:close/>
                  <a:moveTo>
                    <a:pt x="2717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7" y="0"/>
                  </a:lnTo>
                  <a:cubicBezTo>
                    <a:pt x="2724" y="0"/>
                    <a:pt x="2730" y="6"/>
                    <a:pt x="2730" y="13"/>
                  </a:cubicBezTo>
                  <a:cubicBezTo>
                    <a:pt x="2730" y="20"/>
                    <a:pt x="2724" y="26"/>
                    <a:pt x="2717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2" y="20"/>
                    <a:pt x="2602" y="13"/>
                  </a:cubicBezTo>
                  <a:cubicBezTo>
                    <a:pt x="2602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3" y="6"/>
                    <a:pt x="2653" y="13"/>
                  </a:cubicBezTo>
                  <a:cubicBezTo>
                    <a:pt x="2653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8" y="26"/>
                  </a:lnTo>
                  <a:cubicBezTo>
                    <a:pt x="2530" y="26"/>
                    <a:pt x="2525" y="20"/>
                    <a:pt x="2525" y="13"/>
                  </a:cubicBezTo>
                  <a:cubicBezTo>
                    <a:pt x="2525" y="6"/>
                    <a:pt x="2530" y="0"/>
                    <a:pt x="2538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1" y="26"/>
                  </a:lnTo>
                  <a:cubicBezTo>
                    <a:pt x="2454" y="26"/>
                    <a:pt x="2448" y="20"/>
                    <a:pt x="2448" y="13"/>
                  </a:cubicBezTo>
                  <a:cubicBezTo>
                    <a:pt x="2448" y="6"/>
                    <a:pt x="2454" y="0"/>
                    <a:pt x="2461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10" y="26"/>
                  </a:moveTo>
                  <a:lnTo>
                    <a:pt x="2384" y="26"/>
                  </a:lnTo>
                  <a:cubicBezTo>
                    <a:pt x="2377" y="26"/>
                    <a:pt x="2371" y="20"/>
                    <a:pt x="2371" y="13"/>
                  </a:cubicBezTo>
                  <a:cubicBezTo>
                    <a:pt x="2371" y="6"/>
                    <a:pt x="2377" y="0"/>
                    <a:pt x="2384" y="0"/>
                  </a:cubicBezTo>
                  <a:lnTo>
                    <a:pt x="2410" y="0"/>
                  </a:lnTo>
                  <a:cubicBezTo>
                    <a:pt x="2417" y="0"/>
                    <a:pt x="2422" y="6"/>
                    <a:pt x="2422" y="13"/>
                  </a:cubicBezTo>
                  <a:cubicBezTo>
                    <a:pt x="2422" y="20"/>
                    <a:pt x="2417" y="26"/>
                    <a:pt x="2410" y="26"/>
                  </a:cubicBezTo>
                  <a:close/>
                  <a:moveTo>
                    <a:pt x="2333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3" y="0"/>
                  </a:lnTo>
                  <a:cubicBezTo>
                    <a:pt x="2340" y="0"/>
                    <a:pt x="2346" y="6"/>
                    <a:pt x="2346" y="13"/>
                  </a:cubicBezTo>
                  <a:cubicBezTo>
                    <a:pt x="2346" y="20"/>
                    <a:pt x="2340" y="26"/>
                    <a:pt x="2333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8" y="20"/>
                    <a:pt x="2218" y="13"/>
                  </a:cubicBezTo>
                  <a:cubicBezTo>
                    <a:pt x="2218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9" y="6"/>
                    <a:pt x="2269" y="13"/>
                  </a:cubicBezTo>
                  <a:cubicBezTo>
                    <a:pt x="2269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4" y="26"/>
                  </a:lnTo>
                  <a:cubicBezTo>
                    <a:pt x="2146" y="26"/>
                    <a:pt x="2141" y="20"/>
                    <a:pt x="2141" y="13"/>
                  </a:cubicBezTo>
                  <a:cubicBezTo>
                    <a:pt x="2141" y="6"/>
                    <a:pt x="2146" y="0"/>
                    <a:pt x="2154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7" y="26"/>
                  </a:lnTo>
                  <a:cubicBezTo>
                    <a:pt x="2070" y="26"/>
                    <a:pt x="2064" y="20"/>
                    <a:pt x="2064" y="13"/>
                  </a:cubicBezTo>
                  <a:cubicBezTo>
                    <a:pt x="2064" y="6"/>
                    <a:pt x="2070" y="0"/>
                    <a:pt x="2077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6" y="26"/>
                  </a:moveTo>
                  <a:lnTo>
                    <a:pt x="2000" y="26"/>
                  </a:lnTo>
                  <a:cubicBezTo>
                    <a:pt x="1993" y="26"/>
                    <a:pt x="1987" y="20"/>
                    <a:pt x="1987" y="13"/>
                  </a:cubicBezTo>
                  <a:cubicBezTo>
                    <a:pt x="1987" y="6"/>
                    <a:pt x="1993" y="0"/>
                    <a:pt x="2000" y="0"/>
                  </a:cubicBezTo>
                  <a:lnTo>
                    <a:pt x="2026" y="0"/>
                  </a:lnTo>
                  <a:cubicBezTo>
                    <a:pt x="2033" y="0"/>
                    <a:pt x="2038" y="6"/>
                    <a:pt x="2038" y="13"/>
                  </a:cubicBezTo>
                  <a:cubicBezTo>
                    <a:pt x="2038" y="20"/>
                    <a:pt x="2033" y="26"/>
                    <a:pt x="2026" y="26"/>
                  </a:cubicBezTo>
                  <a:close/>
                  <a:moveTo>
                    <a:pt x="1949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9" y="0"/>
                  </a:lnTo>
                  <a:cubicBezTo>
                    <a:pt x="1956" y="0"/>
                    <a:pt x="1962" y="6"/>
                    <a:pt x="1962" y="13"/>
                  </a:cubicBezTo>
                  <a:cubicBezTo>
                    <a:pt x="1962" y="20"/>
                    <a:pt x="1956" y="26"/>
                    <a:pt x="1949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4" y="20"/>
                    <a:pt x="1834" y="13"/>
                  </a:cubicBezTo>
                  <a:cubicBezTo>
                    <a:pt x="1834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5" y="6"/>
                    <a:pt x="1885" y="13"/>
                  </a:cubicBezTo>
                  <a:cubicBezTo>
                    <a:pt x="1885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70" y="26"/>
                  </a:lnTo>
                  <a:cubicBezTo>
                    <a:pt x="1762" y="26"/>
                    <a:pt x="1757" y="20"/>
                    <a:pt x="1757" y="13"/>
                  </a:cubicBezTo>
                  <a:cubicBezTo>
                    <a:pt x="1757" y="6"/>
                    <a:pt x="1762" y="0"/>
                    <a:pt x="1770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3" y="26"/>
                  </a:lnTo>
                  <a:cubicBezTo>
                    <a:pt x="1686" y="26"/>
                    <a:pt x="1680" y="20"/>
                    <a:pt x="1680" y="13"/>
                  </a:cubicBezTo>
                  <a:cubicBezTo>
                    <a:pt x="1680" y="6"/>
                    <a:pt x="1686" y="0"/>
                    <a:pt x="1693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2" y="26"/>
                  </a:moveTo>
                  <a:lnTo>
                    <a:pt x="1616" y="26"/>
                  </a:lnTo>
                  <a:cubicBezTo>
                    <a:pt x="1609" y="26"/>
                    <a:pt x="1603" y="20"/>
                    <a:pt x="1603" y="13"/>
                  </a:cubicBezTo>
                  <a:cubicBezTo>
                    <a:pt x="1603" y="6"/>
                    <a:pt x="1609" y="0"/>
                    <a:pt x="1616" y="0"/>
                  </a:cubicBezTo>
                  <a:lnTo>
                    <a:pt x="1642" y="0"/>
                  </a:lnTo>
                  <a:cubicBezTo>
                    <a:pt x="1649" y="0"/>
                    <a:pt x="1654" y="6"/>
                    <a:pt x="1654" y="13"/>
                  </a:cubicBezTo>
                  <a:cubicBezTo>
                    <a:pt x="1654" y="20"/>
                    <a:pt x="1649" y="26"/>
                    <a:pt x="1642" y="26"/>
                  </a:cubicBezTo>
                  <a:close/>
                  <a:moveTo>
                    <a:pt x="1565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5" y="0"/>
                  </a:lnTo>
                  <a:cubicBezTo>
                    <a:pt x="1572" y="0"/>
                    <a:pt x="1578" y="6"/>
                    <a:pt x="1578" y="13"/>
                  </a:cubicBezTo>
                  <a:cubicBezTo>
                    <a:pt x="1578" y="20"/>
                    <a:pt x="1572" y="26"/>
                    <a:pt x="1565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50" y="20"/>
                    <a:pt x="1450" y="13"/>
                  </a:cubicBezTo>
                  <a:cubicBezTo>
                    <a:pt x="1450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1" y="6"/>
                    <a:pt x="1501" y="13"/>
                  </a:cubicBezTo>
                  <a:cubicBezTo>
                    <a:pt x="1501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6" y="26"/>
                  </a:lnTo>
                  <a:cubicBezTo>
                    <a:pt x="1378" y="26"/>
                    <a:pt x="1373" y="20"/>
                    <a:pt x="1373" y="13"/>
                  </a:cubicBezTo>
                  <a:cubicBezTo>
                    <a:pt x="1373" y="6"/>
                    <a:pt x="1378" y="0"/>
                    <a:pt x="1386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9" y="26"/>
                  </a:lnTo>
                  <a:cubicBezTo>
                    <a:pt x="1302" y="26"/>
                    <a:pt x="1296" y="20"/>
                    <a:pt x="1296" y="13"/>
                  </a:cubicBezTo>
                  <a:cubicBezTo>
                    <a:pt x="1296" y="6"/>
                    <a:pt x="1302" y="0"/>
                    <a:pt x="1309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8" y="26"/>
                  </a:moveTo>
                  <a:lnTo>
                    <a:pt x="1232" y="26"/>
                  </a:lnTo>
                  <a:cubicBezTo>
                    <a:pt x="1225" y="26"/>
                    <a:pt x="1219" y="20"/>
                    <a:pt x="1219" y="13"/>
                  </a:cubicBezTo>
                  <a:cubicBezTo>
                    <a:pt x="1219" y="6"/>
                    <a:pt x="1225" y="0"/>
                    <a:pt x="1232" y="0"/>
                  </a:cubicBezTo>
                  <a:lnTo>
                    <a:pt x="1258" y="0"/>
                  </a:lnTo>
                  <a:cubicBezTo>
                    <a:pt x="1265" y="0"/>
                    <a:pt x="1270" y="6"/>
                    <a:pt x="1270" y="13"/>
                  </a:cubicBezTo>
                  <a:cubicBezTo>
                    <a:pt x="1270" y="20"/>
                    <a:pt x="1265" y="26"/>
                    <a:pt x="1258" y="26"/>
                  </a:cubicBezTo>
                  <a:close/>
                  <a:moveTo>
                    <a:pt x="1181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1" y="0"/>
                  </a:lnTo>
                  <a:cubicBezTo>
                    <a:pt x="1188" y="0"/>
                    <a:pt x="1194" y="6"/>
                    <a:pt x="1194" y="13"/>
                  </a:cubicBezTo>
                  <a:cubicBezTo>
                    <a:pt x="1194" y="20"/>
                    <a:pt x="1188" y="26"/>
                    <a:pt x="1181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6" y="20"/>
                    <a:pt x="1066" y="13"/>
                  </a:cubicBezTo>
                  <a:cubicBezTo>
                    <a:pt x="1066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7" y="6"/>
                    <a:pt x="1117" y="13"/>
                  </a:cubicBezTo>
                  <a:cubicBezTo>
                    <a:pt x="1117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2" y="26"/>
                  </a:lnTo>
                  <a:cubicBezTo>
                    <a:pt x="994" y="26"/>
                    <a:pt x="989" y="20"/>
                    <a:pt x="989" y="13"/>
                  </a:cubicBezTo>
                  <a:cubicBezTo>
                    <a:pt x="989" y="6"/>
                    <a:pt x="994" y="0"/>
                    <a:pt x="1002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5" y="26"/>
                  </a:lnTo>
                  <a:cubicBezTo>
                    <a:pt x="918" y="26"/>
                    <a:pt x="912" y="20"/>
                    <a:pt x="912" y="13"/>
                  </a:cubicBezTo>
                  <a:cubicBezTo>
                    <a:pt x="912" y="6"/>
                    <a:pt x="918" y="0"/>
                    <a:pt x="925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4" y="26"/>
                  </a:moveTo>
                  <a:lnTo>
                    <a:pt x="848" y="26"/>
                  </a:lnTo>
                  <a:cubicBezTo>
                    <a:pt x="841" y="26"/>
                    <a:pt x="835" y="20"/>
                    <a:pt x="835" y="13"/>
                  </a:cubicBezTo>
                  <a:cubicBezTo>
                    <a:pt x="835" y="6"/>
                    <a:pt x="841" y="0"/>
                    <a:pt x="848" y="0"/>
                  </a:cubicBezTo>
                  <a:lnTo>
                    <a:pt x="874" y="0"/>
                  </a:lnTo>
                  <a:cubicBezTo>
                    <a:pt x="881" y="0"/>
                    <a:pt x="886" y="6"/>
                    <a:pt x="886" y="13"/>
                  </a:cubicBezTo>
                  <a:cubicBezTo>
                    <a:pt x="886" y="20"/>
                    <a:pt x="881" y="26"/>
                    <a:pt x="874" y="26"/>
                  </a:cubicBezTo>
                  <a:close/>
                  <a:moveTo>
                    <a:pt x="797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7" y="0"/>
                  </a:lnTo>
                  <a:cubicBezTo>
                    <a:pt x="804" y="0"/>
                    <a:pt x="810" y="6"/>
                    <a:pt x="810" y="13"/>
                  </a:cubicBezTo>
                  <a:cubicBezTo>
                    <a:pt x="810" y="20"/>
                    <a:pt x="804" y="26"/>
                    <a:pt x="797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2" y="20"/>
                    <a:pt x="682" y="13"/>
                  </a:cubicBezTo>
                  <a:cubicBezTo>
                    <a:pt x="682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3" y="6"/>
                    <a:pt x="733" y="13"/>
                  </a:cubicBezTo>
                  <a:cubicBezTo>
                    <a:pt x="733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8" y="26"/>
                  </a:lnTo>
                  <a:cubicBezTo>
                    <a:pt x="610" y="26"/>
                    <a:pt x="605" y="20"/>
                    <a:pt x="605" y="13"/>
                  </a:cubicBezTo>
                  <a:cubicBezTo>
                    <a:pt x="605" y="6"/>
                    <a:pt x="610" y="0"/>
                    <a:pt x="618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1" y="26"/>
                  </a:lnTo>
                  <a:cubicBezTo>
                    <a:pt x="534" y="26"/>
                    <a:pt x="528" y="20"/>
                    <a:pt x="528" y="13"/>
                  </a:cubicBezTo>
                  <a:cubicBezTo>
                    <a:pt x="528" y="6"/>
                    <a:pt x="534" y="0"/>
                    <a:pt x="541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90" y="26"/>
                  </a:moveTo>
                  <a:lnTo>
                    <a:pt x="464" y="26"/>
                  </a:lnTo>
                  <a:cubicBezTo>
                    <a:pt x="457" y="26"/>
                    <a:pt x="451" y="20"/>
                    <a:pt x="451" y="13"/>
                  </a:cubicBezTo>
                  <a:cubicBezTo>
                    <a:pt x="451" y="6"/>
                    <a:pt x="457" y="0"/>
                    <a:pt x="464" y="0"/>
                  </a:cubicBezTo>
                  <a:lnTo>
                    <a:pt x="490" y="0"/>
                  </a:lnTo>
                  <a:cubicBezTo>
                    <a:pt x="497" y="0"/>
                    <a:pt x="502" y="6"/>
                    <a:pt x="502" y="13"/>
                  </a:cubicBezTo>
                  <a:cubicBezTo>
                    <a:pt x="502" y="20"/>
                    <a:pt x="497" y="26"/>
                    <a:pt x="490" y="26"/>
                  </a:cubicBezTo>
                  <a:close/>
                  <a:moveTo>
                    <a:pt x="413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3" y="0"/>
                  </a:lnTo>
                  <a:cubicBezTo>
                    <a:pt x="420" y="0"/>
                    <a:pt x="426" y="6"/>
                    <a:pt x="426" y="13"/>
                  </a:cubicBezTo>
                  <a:cubicBezTo>
                    <a:pt x="426" y="20"/>
                    <a:pt x="420" y="26"/>
                    <a:pt x="413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8" y="20"/>
                    <a:pt x="298" y="13"/>
                  </a:cubicBezTo>
                  <a:cubicBezTo>
                    <a:pt x="298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9" y="6"/>
                    <a:pt x="349" y="13"/>
                  </a:cubicBezTo>
                  <a:cubicBezTo>
                    <a:pt x="349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4" y="26"/>
                  </a:lnTo>
                  <a:cubicBezTo>
                    <a:pt x="226" y="26"/>
                    <a:pt x="221" y="20"/>
                    <a:pt x="221" y="13"/>
                  </a:cubicBezTo>
                  <a:cubicBezTo>
                    <a:pt x="221" y="6"/>
                    <a:pt x="226" y="0"/>
                    <a:pt x="234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7" y="26"/>
                  </a:lnTo>
                  <a:cubicBezTo>
                    <a:pt x="150" y="26"/>
                    <a:pt x="144" y="20"/>
                    <a:pt x="144" y="13"/>
                  </a:cubicBezTo>
                  <a:cubicBezTo>
                    <a:pt x="144" y="6"/>
                    <a:pt x="150" y="0"/>
                    <a:pt x="157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6" y="26"/>
                  </a:moveTo>
                  <a:lnTo>
                    <a:pt x="80" y="26"/>
                  </a:lnTo>
                  <a:cubicBezTo>
                    <a:pt x="73" y="26"/>
                    <a:pt x="67" y="20"/>
                    <a:pt x="67" y="13"/>
                  </a:cubicBezTo>
                  <a:cubicBezTo>
                    <a:pt x="67" y="6"/>
                    <a:pt x="73" y="0"/>
                    <a:pt x="80" y="0"/>
                  </a:cubicBezTo>
                  <a:lnTo>
                    <a:pt x="106" y="0"/>
                  </a:lnTo>
                  <a:cubicBezTo>
                    <a:pt x="113" y="0"/>
                    <a:pt x="118" y="6"/>
                    <a:pt x="118" y="13"/>
                  </a:cubicBezTo>
                  <a:cubicBezTo>
                    <a:pt x="118" y="20"/>
                    <a:pt x="113" y="26"/>
                    <a:pt x="106" y="26"/>
                  </a:cubicBezTo>
                  <a:close/>
                  <a:moveTo>
                    <a:pt x="29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9" y="0"/>
                  </a:lnTo>
                  <a:cubicBezTo>
                    <a:pt x="36" y="0"/>
                    <a:pt x="42" y="6"/>
                    <a:pt x="42" y="13"/>
                  </a:cubicBezTo>
                  <a:cubicBezTo>
                    <a:pt x="42" y="20"/>
                    <a:pt x="36" y="26"/>
                    <a:pt x="29" y="26"/>
                  </a:cubicBez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40" name="Line 91"/>
            <p:cNvSpPr>
              <a:spLocks noChangeShapeType="1"/>
            </p:cNvSpPr>
            <p:nvPr/>
          </p:nvSpPr>
          <p:spPr bwMode="auto">
            <a:xfrm>
              <a:off x="5220549" y="3747159"/>
              <a:ext cx="533461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41" name="Freeform 92"/>
            <p:cNvSpPr>
              <a:spLocks/>
            </p:cNvSpPr>
            <p:nvPr/>
          </p:nvSpPr>
          <p:spPr bwMode="auto">
            <a:xfrm>
              <a:off x="5745942" y="3709695"/>
              <a:ext cx="67565" cy="73826"/>
            </a:xfrm>
            <a:custGeom>
              <a:avLst/>
              <a:gdLst>
                <a:gd name="T0" fmla="*/ 0 w 67"/>
                <a:gd name="T1" fmla="*/ 0 h 67"/>
                <a:gd name="T2" fmla="*/ 2147483647 w 67"/>
                <a:gd name="T3" fmla="*/ 2147483647 h 67"/>
                <a:gd name="T4" fmla="*/ 0 w 67"/>
                <a:gd name="T5" fmla="*/ 2147483647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42" name="Line 94"/>
            <p:cNvSpPr>
              <a:spLocks noChangeShapeType="1"/>
            </p:cNvSpPr>
            <p:nvPr/>
          </p:nvSpPr>
          <p:spPr bwMode="auto">
            <a:xfrm>
              <a:off x="5942586" y="3535600"/>
              <a:ext cx="76641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43" name="Line 95"/>
            <p:cNvSpPr>
              <a:spLocks noChangeShapeType="1"/>
            </p:cNvSpPr>
            <p:nvPr/>
          </p:nvSpPr>
          <p:spPr bwMode="auto">
            <a:xfrm>
              <a:off x="6432685" y="3535600"/>
              <a:ext cx="94793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44" name="Freeform 96"/>
            <p:cNvSpPr>
              <a:spLocks/>
            </p:cNvSpPr>
            <p:nvPr/>
          </p:nvSpPr>
          <p:spPr bwMode="auto">
            <a:xfrm>
              <a:off x="6519410" y="3498137"/>
              <a:ext cx="67565" cy="73826"/>
            </a:xfrm>
            <a:custGeom>
              <a:avLst/>
              <a:gdLst>
                <a:gd name="T0" fmla="*/ 0 w 67"/>
                <a:gd name="T1" fmla="*/ 0 h 67"/>
                <a:gd name="T2" fmla="*/ 2147483647 w 67"/>
                <a:gd name="T3" fmla="*/ 2147483647 h 67"/>
                <a:gd name="T4" fmla="*/ 0 w 67"/>
                <a:gd name="T5" fmla="*/ 2147483647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45" name="Line 97"/>
            <p:cNvSpPr>
              <a:spLocks noChangeShapeType="1"/>
            </p:cNvSpPr>
            <p:nvPr/>
          </p:nvSpPr>
          <p:spPr bwMode="auto">
            <a:xfrm>
              <a:off x="5942586" y="3960921"/>
              <a:ext cx="76641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46" name="Line 98"/>
            <p:cNvSpPr>
              <a:spLocks noChangeShapeType="1"/>
            </p:cNvSpPr>
            <p:nvPr/>
          </p:nvSpPr>
          <p:spPr bwMode="auto">
            <a:xfrm>
              <a:off x="6432685" y="3960921"/>
              <a:ext cx="94793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47" name="Freeform 99"/>
            <p:cNvSpPr>
              <a:spLocks/>
            </p:cNvSpPr>
            <p:nvPr/>
          </p:nvSpPr>
          <p:spPr bwMode="auto">
            <a:xfrm>
              <a:off x="6519410" y="3923458"/>
              <a:ext cx="67565" cy="73826"/>
            </a:xfrm>
            <a:custGeom>
              <a:avLst/>
              <a:gdLst>
                <a:gd name="T0" fmla="*/ 0 w 67"/>
                <a:gd name="T1" fmla="*/ 0 h 67"/>
                <a:gd name="T2" fmla="*/ 2147483647 w 67"/>
                <a:gd name="T3" fmla="*/ 2147483647 h 67"/>
                <a:gd name="T4" fmla="*/ 0 w 67"/>
                <a:gd name="T5" fmla="*/ 2147483647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48" name="Line 100"/>
            <p:cNvSpPr>
              <a:spLocks noChangeShapeType="1"/>
            </p:cNvSpPr>
            <p:nvPr/>
          </p:nvSpPr>
          <p:spPr bwMode="auto">
            <a:xfrm>
              <a:off x="5944603" y="3747159"/>
              <a:ext cx="76641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49" name="Line 101"/>
            <p:cNvSpPr>
              <a:spLocks noChangeShapeType="1"/>
            </p:cNvSpPr>
            <p:nvPr/>
          </p:nvSpPr>
          <p:spPr bwMode="auto">
            <a:xfrm>
              <a:off x="6433693" y="3747159"/>
              <a:ext cx="95801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50" name="Freeform 102"/>
            <p:cNvSpPr>
              <a:spLocks/>
            </p:cNvSpPr>
            <p:nvPr/>
          </p:nvSpPr>
          <p:spPr bwMode="auto">
            <a:xfrm>
              <a:off x="6521427" y="3709695"/>
              <a:ext cx="67565" cy="73826"/>
            </a:xfrm>
            <a:custGeom>
              <a:avLst/>
              <a:gdLst>
                <a:gd name="T0" fmla="*/ 0 w 67"/>
                <a:gd name="T1" fmla="*/ 0 h 67"/>
                <a:gd name="T2" fmla="*/ 2147483647 w 67"/>
                <a:gd name="T3" fmla="*/ 2147483647 h 67"/>
                <a:gd name="T4" fmla="*/ 0 w 67"/>
                <a:gd name="T5" fmla="*/ 2147483647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51" name="Rectangle 103"/>
            <p:cNvSpPr>
              <a:spLocks noChangeArrowheads="1"/>
            </p:cNvSpPr>
            <p:nvPr/>
          </p:nvSpPr>
          <p:spPr bwMode="auto">
            <a:xfrm>
              <a:off x="6019227" y="3667824"/>
              <a:ext cx="413457" cy="1520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152" name="Rectangle 104"/>
            <p:cNvSpPr>
              <a:spLocks noChangeArrowheads="1"/>
            </p:cNvSpPr>
            <p:nvPr/>
          </p:nvSpPr>
          <p:spPr bwMode="auto">
            <a:xfrm>
              <a:off x="6019227" y="3667824"/>
              <a:ext cx="413457" cy="15205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153" name="Rectangle 107"/>
            <p:cNvSpPr>
              <a:spLocks noChangeArrowheads="1"/>
            </p:cNvSpPr>
            <p:nvPr/>
          </p:nvSpPr>
          <p:spPr bwMode="auto">
            <a:xfrm>
              <a:off x="6019227" y="3881587"/>
              <a:ext cx="413457" cy="1520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154" name="Rectangle 108"/>
            <p:cNvSpPr>
              <a:spLocks noChangeArrowheads="1"/>
            </p:cNvSpPr>
            <p:nvPr/>
          </p:nvSpPr>
          <p:spPr bwMode="auto">
            <a:xfrm>
              <a:off x="6019227" y="3881587"/>
              <a:ext cx="413457" cy="15205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155" name="Freeform 109"/>
            <p:cNvSpPr>
              <a:spLocks/>
            </p:cNvSpPr>
            <p:nvPr/>
          </p:nvSpPr>
          <p:spPr bwMode="auto">
            <a:xfrm>
              <a:off x="5811490" y="4181295"/>
              <a:ext cx="129079" cy="574074"/>
            </a:xfrm>
            <a:custGeom>
              <a:avLst/>
              <a:gdLst>
                <a:gd name="T0" fmla="*/ 0 w 128"/>
                <a:gd name="T1" fmla="*/ 2147483647 h 521"/>
                <a:gd name="T2" fmla="*/ 0 w 128"/>
                <a:gd name="T3" fmla="*/ 2147483647 h 521"/>
                <a:gd name="T4" fmla="*/ 2147483647 w 128"/>
                <a:gd name="T5" fmla="*/ 2147483647 h 521"/>
                <a:gd name="T6" fmla="*/ 2147483647 w 128"/>
                <a:gd name="T7" fmla="*/ 0 h 521"/>
                <a:gd name="T8" fmla="*/ 0 w 128"/>
                <a:gd name="T9" fmla="*/ 2147483647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521"/>
                <a:gd name="T17" fmla="*/ 128 w 128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56" name="Freeform 110"/>
            <p:cNvSpPr>
              <a:spLocks/>
            </p:cNvSpPr>
            <p:nvPr/>
          </p:nvSpPr>
          <p:spPr bwMode="auto">
            <a:xfrm>
              <a:off x="5811490" y="4181295"/>
              <a:ext cx="129079" cy="574074"/>
            </a:xfrm>
            <a:custGeom>
              <a:avLst/>
              <a:gdLst>
                <a:gd name="T0" fmla="*/ 0 w 128"/>
                <a:gd name="T1" fmla="*/ 2147483647 h 521"/>
                <a:gd name="T2" fmla="*/ 0 w 128"/>
                <a:gd name="T3" fmla="*/ 2147483647 h 521"/>
                <a:gd name="T4" fmla="*/ 2147483647 w 128"/>
                <a:gd name="T5" fmla="*/ 2147483647 h 521"/>
                <a:gd name="T6" fmla="*/ 2147483647 w 128"/>
                <a:gd name="T7" fmla="*/ 0 h 521"/>
                <a:gd name="T8" fmla="*/ 0 w 128"/>
                <a:gd name="T9" fmla="*/ 2147483647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521"/>
                <a:gd name="T17" fmla="*/ 128 w 128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57" name="Freeform 111"/>
            <p:cNvSpPr>
              <a:spLocks/>
            </p:cNvSpPr>
            <p:nvPr/>
          </p:nvSpPr>
          <p:spPr bwMode="auto">
            <a:xfrm>
              <a:off x="6584958" y="4181295"/>
              <a:ext cx="129079" cy="574074"/>
            </a:xfrm>
            <a:custGeom>
              <a:avLst/>
              <a:gdLst>
                <a:gd name="T0" fmla="*/ 2147483647 w 128"/>
                <a:gd name="T1" fmla="*/ 2147483647 h 521"/>
                <a:gd name="T2" fmla="*/ 2147483647 w 128"/>
                <a:gd name="T3" fmla="*/ 2147483647 h 521"/>
                <a:gd name="T4" fmla="*/ 0 w 128"/>
                <a:gd name="T5" fmla="*/ 2147483647 h 521"/>
                <a:gd name="T6" fmla="*/ 0 w 128"/>
                <a:gd name="T7" fmla="*/ 0 h 521"/>
                <a:gd name="T8" fmla="*/ 2147483647 w 128"/>
                <a:gd name="T9" fmla="*/ 2147483647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521"/>
                <a:gd name="T17" fmla="*/ 128 w 128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58" name="Freeform 112"/>
            <p:cNvSpPr>
              <a:spLocks/>
            </p:cNvSpPr>
            <p:nvPr/>
          </p:nvSpPr>
          <p:spPr bwMode="auto">
            <a:xfrm>
              <a:off x="6584958" y="4181295"/>
              <a:ext cx="129079" cy="574074"/>
            </a:xfrm>
            <a:custGeom>
              <a:avLst/>
              <a:gdLst>
                <a:gd name="T0" fmla="*/ 2147483647 w 128"/>
                <a:gd name="T1" fmla="*/ 2147483647 h 521"/>
                <a:gd name="T2" fmla="*/ 2147483647 w 128"/>
                <a:gd name="T3" fmla="*/ 2147483647 h 521"/>
                <a:gd name="T4" fmla="*/ 0 w 128"/>
                <a:gd name="T5" fmla="*/ 2147483647 h 521"/>
                <a:gd name="T6" fmla="*/ 0 w 128"/>
                <a:gd name="T7" fmla="*/ 0 h 521"/>
                <a:gd name="T8" fmla="*/ 2147483647 w 128"/>
                <a:gd name="T9" fmla="*/ 2147483647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521"/>
                <a:gd name="T17" fmla="*/ 128 w 128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59" name="Rectangle 113"/>
            <p:cNvSpPr>
              <a:spLocks noChangeArrowheads="1"/>
            </p:cNvSpPr>
            <p:nvPr/>
          </p:nvSpPr>
          <p:spPr bwMode="auto">
            <a:xfrm>
              <a:off x="6018219" y="4180194"/>
              <a:ext cx="412449" cy="1520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160" name="Rectangle 114"/>
            <p:cNvSpPr>
              <a:spLocks noChangeArrowheads="1"/>
            </p:cNvSpPr>
            <p:nvPr/>
          </p:nvSpPr>
          <p:spPr bwMode="auto">
            <a:xfrm>
              <a:off x="6018219" y="4180194"/>
              <a:ext cx="412449" cy="15205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161" name="Freeform 117"/>
            <p:cNvSpPr>
              <a:spLocks noEditPoints="1"/>
            </p:cNvSpPr>
            <p:nvPr/>
          </p:nvSpPr>
          <p:spPr bwMode="auto">
            <a:xfrm>
              <a:off x="5471649" y="4118489"/>
              <a:ext cx="1299869" cy="687566"/>
            </a:xfrm>
            <a:custGeom>
              <a:avLst/>
              <a:gdLst>
                <a:gd name="T0" fmla="*/ 2147483647 w 3049"/>
                <a:gd name="T1" fmla="*/ 2147483647 h 1477"/>
                <a:gd name="T2" fmla="*/ 0 w 3049"/>
                <a:gd name="T3" fmla="*/ 2147483647 h 1477"/>
                <a:gd name="T4" fmla="*/ 0 w 3049"/>
                <a:gd name="T5" fmla="*/ 2147483647 h 1477"/>
                <a:gd name="T6" fmla="*/ 2147483647 w 3049"/>
                <a:gd name="T7" fmla="*/ 2147483647 h 1477"/>
                <a:gd name="T8" fmla="*/ 2147483647 w 3049"/>
                <a:gd name="T9" fmla="*/ 2147483647 h 1477"/>
                <a:gd name="T10" fmla="*/ 2147483647 w 3049"/>
                <a:gd name="T11" fmla="*/ 2147483647 h 1477"/>
                <a:gd name="T12" fmla="*/ 2147483647 w 3049"/>
                <a:gd name="T13" fmla="*/ 2147483647 h 1477"/>
                <a:gd name="T14" fmla="*/ 2147483647 w 3049"/>
                <a:gd name="T15" fmla="*/ 2147483647 h 1477"/>
                <a:gd name="T16" fmla="*/ 0 w 3049"/>
                <a:gd name="T17" fmla="*/ 2147483647 h 1477"/>
                <a:gd name="T18" fmla="*/ 0 w 3049"/>
                <a:gd name="T19" fmla="*/ 2147483647 h 1477"/>
                <a:gd name="T20" fmla="*/ 2147483647 w 3049"/>
                <a:gd name="T21" fmla="*/ 2147483647 h 1477"/>
                <a:gd name="T22" fmla="*/ 2147483647 w 3049"/>
                <a:gd name="T23" fmla="*/ 2147483647 h 1477"/>
                <a:gd name="T24" fmla="*/ 2147483647 w 3049"/>
                <a:gd name="T25" fmla="*/ 2147483647 h 1477"/>
                <a:gd name="T26" fmla="*/ 2147483647 w 3049"/>
                <a:gd name="T27" fmla="*/ 2147483647 h 1477"/>
                <a:gd name="T28" fmla="*/ 2147483647 w 3049"/>
                <a:gd name="T29" fmla="*/ 2147483647 h 1477"/>
                <a:gd name="T30" fmla="*/ 2147483647 w 3049"/>
                <a:gd name="T31" fmla="*/ 2147483647 h 1477"/>
                <a:gd name="T32" fmla="*/ 2147483647 w 3049"/>
                <a:gd name="T33" fmla="*/ 2147483647 h 1477"/>
                <a:gd name="T34" fmla="*/ 2147483647 w 3049"/>
                <a:gd name="T35" fmla="*/ 2147483647 h 1477"/>
                <a:gd name="T36" fmla="*/ 2147483647 w 3049"/>
                <a:gd name="T37" fmla="*/ 2147483647 h 1477"/>
                <a:gd name="T38" fmla="*/ 2147483647 w 3049"/>
                <a:gd name="T39" fmla="*/ 2147483647 h 1477"/>
                <a:gd name="T40" fmla="*/ 2147483647 w 3049"/>
                <a:gd name="T41" fmla="*/ 2147483647 h 1477"/>
                <a:gd name="T42" fmla="*/ 2147483647 w 3049"/>
                <a:gd name="T43" fmla="*/ 2147483647 h 1477"/>
                <a:gd name="T44" fmla="*/ 2147483647 w 3049"/>
                <a:gd name="T45" fmla="*/ 2147483647 h 1477"/>
                <a:gd name="T46" fmla="*/ 2147483647 w 3049"/>
                <a:gd name="T47" fmla="*/ 2147483647 h 1477"/>
                <a:gd name="T48" fmla="*/ 2147483647 w 3049"/>
                <a:gd name="T49" fmla="*/ 2147483647 h 1477"/>
                <a:gd name="T50" fmla="*/ 2147483647 w 3049"/>
                <a:gd name="T51" fmla="*/ 2147483647 h 1477"/>
                <a:gd name="T52" fmla="*/ 2147483647 w 3049"/>
                <a:gd name="T53" fmla="*/ 2147483647 h 1477"/>
                <a:gd name="T54" fmla="*/ 2147483647 w 3049"/>
                <a:gd name="T55" fmla="*/ 2147483647 h 1477"/>
                <a:gd name="T56" fmla="*/ 2147483647 w 3049"/>
                <a:gd name="T57" fmla="*/ 2147483647 h 1477"/>
                <a:gd name="T58" fmla="*/ 2147483647 w 3049"/>
                <a:gd name="T59" fmla="*/ 2147483647 h 1477"/>
                <a:gd name="T60" fmla="*/ 2147483647 w 3049"/>
                <a:gd name="T61" fmla="*/ 2147483647 h 1477"/>
                <a:gd name="T62" fmla="*/ 2147483647 w 3049"/>
                <a:gd name="T63" fmla="*/ 2147483647 h 1477"/>
                <a:gd name="T64" fmla="*/ 2147483647 w 3049"/>
                <a:gd name="T65" fmla="*/ 2147483647 h 1477"/>
                <a:gd name="T66" fmla="*/ 2147483647 w 3049"/>
                <a:gd name="T67" fmla="*/ 2147483647 h 1477"/>
                <a:gd name="T68" fmla="*/ 2147483647 w 3049"/>
                <a:gd name="T69" fmla="*/ 2147483647 h 1477"/>
                <a:gd name="T70" fmla="*/ 2147483647 w 3049"/>
                <a:gd name="T71" fmla="*/ 2147483647 h 1477"/>
                <a:gd name="T72" fmla="*/ 2147483647 w 3049"/>
                <a:gd name="T73" fmla="*/ 2147483647 h 1477"/>
                <a:gd name="T74" fmla="*/ 2147483647 w 3049"/>
                <a:gd name="T75" fmla="*/ 2147483647 h 1477"/>
                <a:gd name="T76" fmla="*/ 2147483647 w 3049"/>
                <a:gd name="T77" fmla="*/ 2147483647 h 1477"/>
                <a:gd name="T78" fmla="*/ 2147483647 w 3049"/>
                <a:gd name="T79" fmla="*/ 2147483647 h 1477"/>
                <a:gd name="T80" fmla="*/ 2147483647 w 3049"/>
                <a:gd name="T81" fmla="*/ 2147483647 h 1477"/>
                <a:gd name="T82" fmla="*/ 2147483647 w 3049"/>
                <a:gd name="T83" fmla="*/ 2147483647 h 1477"/>
                <a:gd name="T84" fmla="*/ 2147483647 w 3049"/>
                <a:gd name="T85" fmla="*/ 2147483647 h 1477"/>
                <a:gd name="T86" fmla="*/ 2147483647 w 3049"/>
                <a:gd name="T87" fmla="*/ 0 h 1477"/>
                <a:gd name="T88" fmla="*/ 2147483647 w 3049"/>
                <a:gd name="T89" fmla="*/ 0 h 1477"/>
                <a:gd name="T90" fmla="*/ 2147483647 w 3049"/>
                <a:gd name="T91" fmla="*/ 2147483647 h 1477"/>
                <a:gd name="T92" fmla="*/ 2147483647 w 3049"/>
                <a:gd name="T93" fmla="*/ 2147483647 h 1477"/>
                <a:gd name="T94" fmla="*/ 2147483647 w 3049"/>
                <a:gd name="T95" fmla="*/ 2147483647 h 1477"/>
                <a:gd name="T96" fmla="*/ 2147483647 w 3049"/>
                <a:gd name="T97" fmla="*/ 2147483647 h 1477"/>
                <a:gd name="T98" fmla="*/ 2147483647 w 3049"/>
                <a:gd name="T99" fmla="*/ 2147483647 h 1477"/>
                <a:gd name="T100" fmla="*/ 2147483647 w 3049"/>
                <a:gd name="T101" fmla="*/ 0 h 1477"/>
                <a:gd name="T102" fmla="*/ 2147483647 w 3049"/>
                <a:gd name="T103" fmla="*/ 0 h 1477"/>
                <a:gd name="T104" fmla="*/ 2147483647 w 3049"/>
                <a:gd name="T105" fmla="*/ 2147483647 h 1477"/>
                <a:gd name="T106" fmla="*/ 2147483647 w 3049"/>
                <a:gd name="T107" fmla="*/ 2147483647 h 1477"/>
                <a:gd name="T108" fmla="*/ 2147483647 w 3049"/>
                <a:gd name="T109" fmla="*/ 2147483647 h 1477"/>
                <a:gd name="T110" fmla="*/ 2147483647 w 3049"/>
                <a:gd name="T111" fmla="*/ 2147483647 h 1477"/>
                <a:gd name="T112" fmla="*/ 2147483647 w 3049"/>
                <a:gd name="T113" fmla="*/ 2147483647 h 1477"/>
                <a:gd name="T114" fmla="*/ 2147483647 w 3049"/>
                <a:gd name="T115" fmla="*/ 0 h 1477"/>
                <a:gd name="T116" fmla="*/ 2147483647 w 3049"/>
                <a:gd name="T117" fmla="*/ 0 h 1477"/>
                <a:gd name="T118" fmla="*/ 2147483647 w 3049"/>
                <a:gd name="T119" fmla="*/ 2147483647 h 1477"/>
                <a:gd name="T120" fmla="*/ 2147483647 w 3049"/>
                <a:gd name="T121" fmla="*/ 2147483647 h 1477"/>
                <a:gd name="T122" fmla="*/ 2147483647 w 3049"/>
                <a:gd name="T123" fmla="*/ 2147483647 h 1477"/>
                <a:gd name="T124" fmla="*/ 2147483647 w 3049"/>
                <a:gd name="T125" fmla="*/ 2147483647 h 14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49"/>
                <a:gd name="T190" fmla="*/ 0 h 1477"/>
                <a:gd name="T191" fmla="*/ 3049 w 3049"/>
                <a:gd name="T192" fmla="*/ 1477 h 147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49" h="1477">
                  <a:moveTo>
                    <a:pt x="26" y="39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9"/>
                  </a:lnTo>
                  <a:cubicBezTo>
                    <a:pt x="0" y="31"/>
                    <a:pt x="6" y="26"/>
                    <a:pt x="13" y="26"/>
                  </a:cubicBezTo>
                  <a:cubicBezTo>
                    <a:pt x="20" y="26"/>
                    <a:pt x="26" y="31"/>
                    <a:pt x="26" y="39"/>
                  </a:cubicBezTo>
                  <a:close/>
                  <a:moveTo>
                    <a:pt x="26" y="115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5"/>
                  </a:lnTo>
                  <a:cubicBezTo>
                    <a:pt x="0" y="108"/>
                    <a:pt x="6" y="103"/>
                    <a:pt x="13" y="103"/>
                  </a:cubicBezTo>
                  <a:cubicBezTo>
                    <a:pt x="20" y="103"/>
                    <a:pt x="26" y="108"/>
                    <a:pt x="26" y="115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79"/>
                    <a:pt x="13" y="179"/>
                  </a:cubicBezTo>
                  <a:cubicBezTo>
                    <a:pt x="20" y="179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7"/>
                    <a:pt x="13" y="307"/>
                  </a:cubicBezTo>
                  <a:cubicBezTo>
                    <a:pt x="6" y="307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1"/>
                  </a:lnTo>
                  <a:cubicBezTo>
                    <a:pt x="26" y="378"/>
                    <a:pt x="20" y="384"/>
                    <a:pt x="13" y="384"/>
                  </a:cubicBezTo>
                  <a:cubicBezTo>
                    <a:pt x="6" y="384"/>
                    <a:pt x="0" y="378"/>
                    <a:pt x="0" y="371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3"/>
                  </a:lnTo>
                  <a:cubicBezTo>
                    <a:pt x="0" y="415"/>
                    <a:pt x="6" y="410"/>
                    <a:pt x="13" y="410"/>
                  </a:cubicBezTo>
                  <a:cubicBezTo>
                    <a:pt x="20" y="410"/>
                    <a:pt x="26" y="415"/>
                    <a:pt x="26" y="423"/>
                  </a:cubicBezTo>
                  <a:close/>
                  <a:moveTo>
                    <a:pt x="26" y="499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499"/>
                  </a:lnTo>
                  <a:cubicBezTo>
                    <a:pt x="0" y="492"/>
                    <a:pt x="6" y="487"/>
                    <a:pt x="13" y="487"/>
                  </a:cubicBezTo>
                  <a:cubicBezTo>
                    <a:pt x="20" y="487"/>
                    <a:pt x="26" y="492"/>
                    <a:pt x="26" y="499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3"/>
                    <a:pt x="13" y="563"/>
                  </a:cubicBezTo>
                  <a:cubicBezTo>
                    <a:pt x="20" y="563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1"/>
                    <a:pt x="13" y="691"/>
                  </a:cubicBezTo>
                  <a:cubicBezTo>
                    <a:pt x="6" y="691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5"/>
                  </a:lnTo>
                  <a:cubicBezTo>
                    <a:pt x="26" y="762"/>
                    <a:pt x="20" y="768"/>
                    <a:pt x="13" y="768"/>
                  </a:cubicBezTo>
                  <a:cubicBezTo>
                    <a:pt x="6" y="768"/>
                    <a:pt x="0" y="762"/>
                    <a:pt x="0" y="755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7"/>
                  </a:lnTo>
                  <a:cubicBezTo>
                    <a:pt x="0" y="799"/>
                    <a:pt x="6" y="794"/>
                    <a:pt x="13" y="794"/>
                  </a:cubicBezTo>
                  <a:cubicBezTo>
                    <a:pt x="20" y="794"/>
                    <a:pt x="26" y="799"/>
                    <a:pt x="26" y="807"/>
                  </a:cubicBezTo>
                  <a:close/>
                  <a:moveTo>
                    <a:pt x="26" y="883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3"/>
                  </a:lnTo>
                  <a:cubicBezTo>
                    <a:pt x="0" y="876"/>
                    <a:pt x="6" y="871"/>
                    <a:pt x="13" y="871"/>
                  </a:cubicBezTo>
                  <a:cubicBezTo>
                    <a:pt x="20" y="871"/>
                    <a:pt x="26" y="876"/>
                    <a:pt x="26" y="883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7"/>
                    <a:pt x="13" y="947"/>
                  </a:cubicBezTo>
                  <a:cubicBezTo>
                    <a:pt x="20" y="947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5"/>
                    <a:pt x="13" y="1075"/>
                  </a:cubicBezTo>
                  <a:cubicBezTo>
                    <a:pt x="6" y="1075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39"/>
                  </a:lnTo>
                  <a:cubicBezTo>
                    <a:pt x="26" y="1146"/>
                    <a:pt x="20" y="1152"/>
                    <a:pt x="13" y="1152"/>
                  </a:cubicBezTo>
                  <a:cubicBezTo>
                    <a:pt x="6" y="1152"/>
                    <a:pt x="0" y="1146"/>
                    <a:pt x="0" y="1139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1"/>
                  </a:lnTo>
                  <a:cubicBezTo>
                    <a:pt x="0" y="1183"/>
                    <a:pt x="6" y="1178"/>
                    <a:pt x="13" y="1178"/>
                  </a:cubicBezTo>
                  <a:cubicBezTo>
                    <a:pt x="20" y="1178"/>
                    <a:pt x="26" y="1183"/>
                    <a:pt x="26" y="1191"/>
                  </a:cubicBezTo>
                  <a:close/>
                  <a:moveTo>
                    <a:pt x="26" y="1267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7"/>
                  </a:lnTo>
                  <a:cubicBezTo>
                    <a:pt x="0" y="1260"/>
                    <a:pt x="6" y="1255"/>
                    <a:pt x="13" y="1255"/>
                  </a:cubicBezTo>
                  <a:cubicBezTo>
                    <a:pt x="20" y="1255"/>
                    <a:pt x="26" y="1260"/>
                    <a:pt x="26" y="1267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1"/>
                    <a:pt x="13" y="1331"/>
                  </a:cubicBezTo>
                  <a:cubicBezTo>
                    <a:pt x="20" y="1331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59"/>
                    <a:pt x="13" y="1459"/>
                  </a:cubicBezTo>
                  <a:cubicBezTo>
                    <a:pt x="6" y="1459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6" y="1451"/>
                  </a:moveTo>
                  <a:lnTo>
                    <a:pt x="72" y="1451"/>
                  </a:lnTo>
                  <a:cubicBezTo>
                    <a:pt x="79" y="1451"/>
                    <a:pt x="85" y="1457"/>
                    <a:pt x="85" y="1464"/>
                  </a:cubicBezTo>
                  <a:cubicBezTo>
                    <a:pt x="85" y="1471"/>
                    <a:pt x="79" y="1477"/>
                    <a:pt x="72" y="1477"/>
                  </a:cubicBezTo>
                  <a:lnTo>
                    <a:pt x="46" y="1477"/>
                  </a:lnTo>
                  <a:cubicBezTo>
                    <a:pt x="39" y="1477"/>
                    <a:pt x="34" y="1471"/>
                    <a:pt x="34" y="1464"/>
                  </a:cubicBezTo>
                  <a:cubicBezTo>
                    <a:pt x="34" y="1457"/>
                    <a:pt x="39" y="1451"/>
                    <a:pt x="46" y="1451"/>
                  </a:cubicBezTo>
                  <a:close/>
                  <a:moveTo>
                    <a:pt x="123" y="1451"/>
                  </a:moveTo>
                  <a:lnTo>
                    <a:pt x="149" y="1451"/>
                  </a:lnTo>
                  <a:cubicBezTo>
                    <a:pt x="156" y="1451"/>
                    <a:pt x="162" y="1457"/>
                    <a:pt x="162" y="1464"/>
                  </a:cubicBezTo>
                  <a:cubicBezTo>
                    <a:pt x="162" y="1471"/>
                    <a:pt x="156" y="1477"/>
                    <a:pt x="149" y="1477"/>
                  </a:cubicBezTo>
                  <a:lnTo>
                    <a:pt x="123" y="1477"/>
                  </a:lnTo>
                  <a:cubicBezTo>
                    <a:pt x="116" y="1477"/>
                    <a:pt x="110" y="1471"/>
                    <a:pt x="110" y="1464"/>
                  </a:cubicBezTo>
                  <a:cubicBezTo>
                    <a:pt x="110" y="1457"/>
                    <a:pt x="116" y="1451"/>
                    <a:pt x="123" y="1451"/>
                  </a:cubicBezTo>
                  <a:close/>
                  <a:moveTo>
                    <a:pt x="200" y="1451"/>
                  </a:moveTo>
                  <a:lnTo>
                    <a:pt x="226" y="1451"/>
                  </a:lnTo>
                  <a:cubicBezTo>
                    <a:pt x="233" y="1451"/>
                    <a:pt x="238" y="1457"/>
                    <a:pt x="238" y="1464"/>
                  </a:cubicBezTo>
                  <a:cubicBezTo>
                    <a:pt x="238" y="1471"/>
                    <a:pt x="233" y="1477"/>
                    <a:pt x="226" y="1477"/>
                  </a:cubicBezTo>
                  <a:lnTo>
                    <a:pt x="200" y="1477"/>
                  </a:lnTo>
                  <a:cubicBezTo>
                    <a:pt x="193" y="1477"/>
                    <a:pt x="187" y="1471"/>
                    <a:pt x="187" y="1464"/>
                  </a:cubicBezTo>
                  <a:cubicBezTo>
                    <a:pt x="187" y="1457"/>
                    <a:pt x="193" y="1451"/>
                    <a:pt x="200" y="1451"/>
                  </a:cubicBezTo>
                  <a:close/>
                  <a:moveTo>
                    <a:pt x="277" y="1451"/>
                  </a:moveTo>
                  <a:lnTo>
                    <a:pt x="302" y="1451"/>
                  </a:lnTo>
                  <a:cubicBezTo>
                    <a:pt x="309" y="1451"/>
                    <a:pt x="315" y="1457"/>
                    <a:pt x="315" y="1464"/>
                  </a:cubicBezTo>
                  <a:cubicBezTo>
                    <a:pt x="315" y="1471"/>
                    <a:pt x="309" y="1477"/>
                    <a:pt x="302" y="1477"/>
                  </a:cubicBezTo>
                  <a:lnTo>
                    <a:pt x="277" y="1477"/>
                  </a:lnTo>
                  <a:cubicBezTo>
                    <a:pt x="270" y="1477"/>
                    <a:pt x="264" y="1471"/>
                    <a:pt x="264" y="1464"/>
                  </a:cubicBezTo>
                  <a:cubicBezTo>
                    <a:pt x="264" y="1457"/>
                    <a:pt x="270" y="1451"/>
                    <a:pt x="277" y="1451"/>
                  </a:cubicBezTo>
                  <a:close/>
                  <a:moveTo>
                    <a:pt x="354" y="1451"/>
                  </a:moveTo>
                  <a:lnTo>
                    <a:pt x="379" y="1451"/>
                  </a:lnTo>
                  <a:cubicBezTo>
                    <a:pt x="386" y="1451"/>
                    <a:pt x="392" y="1457"/>
                    <a:pt x="392" y="1464"/>
                  </a:cubicBezTo>
                  <a:cubicBezTo>
                    <a:pt x="392" y="1471"/>
                    <a:pt x="386" y="1477"/>
                    <a:pt x="379" y="1477"/>
                  </a:cubicBezTo>
                  <a:lnTo>
                    <a:pt x="354" y="1477"/>
                  </a:lnTo>
                  <a:cubicBezTo>
                    <a:pt x="346" y="1477"/>
                    <a:pt x="341" y="1471"/>
                    <a:pt x="341" y="1464"/>
                  </a:cubicBezTo>
                  <a:cubicBezTo>
                    <a:pt x="341" y="1457"/>
                    <a:pt x="346" y="1451"/>
                    <a:pt x="354" y="1451"/>
                  </a:cubicBezTo>
                  <a:close/>
                  <a:moveTo>
                    <a:pt x="430" y="1451"/>
                  </a:moveTo>
                  <a:lnTo>
                    <a:pt x="456" y="1451"/>
                  </a:lnTo>
                  <a:cubicBezTo>
                    <a:pt x="463" y="1451"/>
                    <a:pt x="469" y="1457"/>
                    <a:pt x="469" y="1464"/>
                  </a:cubicBezTo>
                  <a:cubicBezTo>
                    <a:pt x="469" y="1471"/>
                    <a:pt x="463" y="1477"/>
                    <a:pt x="456" y="1477"/>
                  </a:cubicBezTo>
                  <a:lnTo>
                    <a:pt x="430" y="1477"/>
                  </a:lnTo>
                  <a:cubicBezTo>
                    <a:pt x="423" y="1477"/>
                    <a:pt x="418" y="1471"/>
                    <a:pt x="418" y="1464"/>
                  </a:cubicBezTo>
                  <a:cubicBezTo>
                    <a:pt x="418" y="1457"/>
                    <a:pt x="423" y="1451"/>
                    <a:pt x="430" y="1451"/>
                  </a:cubicBezTo>
                  <a:close/>
                  <a:moveTo>
                    <a:pt x="507" y="1451"/>
                  </a:moveTo>
                  <a:lnTo>
                    <a:pt x="533" y="1451"/>
                  </a:lnTo>
                  <a:cubicBezTo>
                    <a:pt x="540" y="1451"/>
                    <a:pt x="546" y="1457"/>
                    <a:pt x="546" y="1464"/>
                  </a:cubicBezTo>
                  <a:cubicBezTo>
                    <a:pt x="546" y="1471"/>
                    <a:pt x="540" y="1477"/>
                    <a:pt x="533" y="1477"/>
                  </a:cubicBezTo>
                  <a:lnTo>
                    <a:pt x="507" y="1477"/>
                  </a:lnTo>
                  <a:cubicBezTo>
                    <a:pt x="500" y="1477"/>
                    <a:pt x="494" y="1471"/>
                    <a:pt x="494" y="1464"/>
                  </a:cubicBezTo>
                  <a:cubicBezTo>
                    <a:pt x="494" y="1457"/>
                    <a:pt x="500" y="1451"/>
                    <a:pt x="507" y="1451"/>
                  </a:cubicBezTo>
                  <a:close/>
                  <a:moveTo>
                    <a:pt x="584" y="1451"/>
                  </a:moveTo>
                  <a:lnTo>
                    <a:pt x="610" y="1451"/>
                  </a:lnTo>
                  <a:cubicBezTo>
                    <a:pt x="617" y="1451"/>
                    <a:pt x="622" y="1457"/>
                    <a:pt x="622" y="1464"/>
                  </a:cubicBezTo>
                  <a:cubicBezTo>
                    <a:pt x="622" y="1471"/>
                    <a:pt x="617" y="1477"/>
                    <a:pt x="610" y="1477"/>
                  </a:cubicBezTo>
                  <a:lnTo>
                    <a:pt x="584" y="1477"/>
                  </a:lnTo>
                  <a:cubicBezTo>
                    <a:pt x="577" y="1477"/>
                    <a:pt x="571" y="1471"/>
                    <a:pt x="571" y="1464"/>
                  </a:cubicBezTo>
                  <a:cubicBezTo>
                    <a:pt x="571" y="1457"/>
                    <a:pt x="577" y="1451"/>
                    <a:pt x="584" y="1451"/>
                  </a:cubicBezTo>
                  <a:close/>
                  <a:moveTo>
                    <a:pt x="661" y="1451"/>
                  </a:moveTo>
                  <a:lnTo>
                    <a:pt x="686" y="1451"/>
                  </a:lnTo>
                  <a:cubicBezTo>
                    <a:pt x="693" y="1451"/>
                    <a:pt x="699" y="1457"/>
                    <a:pt x="699" y="1464"/>
                  </a:cubicBezTo>
                  <a:cubicBezTo>
                    <a:pt x="699" y="1471"/>
                    <a:pt x="693" y="1477"/>
                    <a:pt x="686" y="1477"/>
                  </a:cubicBezTo>
                  <a:lnTo>
                    <a:pt x="661" y="1477"/>
                  </a:lnTo>
                  <a:cubicBezTo>
                    <a:pt x="654" y="1477"/>
                    <a:pt x="648" y="1471"/>
                    <a:pt x="648" y="1464"/>
                  </a:cubicBezTo>
                  <a:cubicBezTo>
                    <a:pt x="648" y="1457"/>
                    <a:pt x="654" y="1451"/>
                    <a:pt x="661" y="1451"/>
                  </a:cubicBezTo>
                  <a:close/>
                  <a:moveTo>
                    <a:pt x="738" y="1451"/>
                  </a:moveTo>
                  <a:lnTo>
                    <a:pt x="763" y="1451"/>
                  </a:lnTo>
                  <a:cubicBezTo>
                    <a:pt x="770" y="1451"/>
                    <a:pt x="776" y="1457"/>
                    <a:pt x="776" y="1464"/>
                  </a:cubicBezTo>
                  <a:cubicBezTo>
                    <a:pt x="776" y="1471"/>
                    <a:pt x="770" y="1477"/>
                    <a:pt x="763" y="1477"/>
                  </a:cubicBezTo>
                  <a:lnTo>
                    <a:pt x="738" y="1477"/>
                  </a:lnTo>
                  <a:cubicBezTo>
                    <a:pt x="730" y="1477"/>
                    <a:pt x="725" y="1471"/>
                    <a:pt x="725" y="1464"/>
                  </a:cubicBezTo>
                  <a:cubicBezTo>
                    <a:pt x="725" y="1457"/>
                    <a:pt x="730" y="1451"/>
                    <a:pt x="738" y="1451"/>
                  </a:cubicBezTo>
                  <a:close/>
                  <a:moveTo>
                    <a:pt x="814" y="1451"/>
                  </a:moveTo>
                  <a:lnTo>
                    <a:pt x="840" y="1451"/>
                  </a:lnTo>
                  <a:cubicBezTo>
                    <a:pt x="847" y="1451"/>
                    <a:pt x="853" y="1457"/>
                    <a:pt x="853" y="1464"/>
                  </a:cubicBezTo>
                  <a:cubicBezTo>
                    <a:pt x="853" y="1471"/>
                    <a:pt x="847" y="1477"/>
                    <a:pt x="840" y="1477"/>
                  </a:cubicBezTo>
                  <a:lnTo>
                    <a:pt x="814" y="1477"/>
                  </a:lnTo>
                  <a:cubicBezTo>
                    <a:pt x="807" y="1477"/>
                    <a:pt x="802" y="1471"/>
                    <a:pt x="802" y="1464"/>
                  </a:cubicBezTo>
                  <a:cubicBezTo>
                    <a:pt x="802" y="1457"/>
                    <a:pt x="807" y="1451"/>
                    <a:pt x="814" y="1451"/>
                  </a:cubicBezTo>
                  <a:close/>
                  <a:moveTo>
                    <a:pt x="891" y="1451"/>
                  </a:moveTo>
                  <a:lnTo>
                    <a:pt x="917" y="1451"/>
                  </a:lnTo>
                  <a:cubicBezTo>
                    <a:pt x="924" y="1451"/>
                    <a:pt x="930" y="1457"/>
                    <a:pt x="930" y="1464"/>
                  </a:cubicBezTo>
                  <a:cubicBezTo>
                    <a:pt x="930" y="1471"/>
                    <a:pt x="924" y="1477"/>
                    <a:pt x="917" y="1477"/>
                  </a:cubicBezTo>
                  <a:lnTo>
                    <a:pt x="891" y="1477"/>
                  </a:lnTo>
                  <a:cubicBezTo>
                    <a:pt x="884" y="1477"/>
                    <a:pt x="878" y="1471"/>
                    <a:pt x="878" y="1464"/>
                  </a:cubicBezTo>
                  <a:cubicBezTo>
                    <a:pt x="878" y="1457"/>
                    <a:pt x="884" y="1451"/>
                    <a:pt x="891" y="1451"/>
                  </a:cubicBezTo>
                  <a:close/>
                  <a:moveTo>
                    <a:pt x="968" y="1451"/>
                  </a:moveTo>
                  <a:lnTo>
                    <a:pt x="994" y="1451"/>
                  </a:lnTo>
                  <a:cubicBezTo>
                    <a:pt x="1001" y="1451"/>
                    <a:pt x="1006" y="1457"/>
                    <a:pt x="1006" y="1464"/>
                  </a:cubicBezTo>
                  <a:cubicBezTo>
                    <a:pt x="1006" y="1471"/>
                    <a:pt x="1001" y="1477"/>
                    <a:pt x="994" y="1477"/>
                  </a:cubicBezTo>
                  <a:lnTo>
                    <a:pt x="968" y="1477"/>
                  </a:lnTo>
                  <a:cubicBezTo>
                    <a:pt x="961" y="1477"/>
                    <a:pt x="955" y="1471"/>
                    <a:pt x="955" y="1464"/>
                  </a:cubicBezTo>
                  <a:cubicBezTo>
                    <a:pt x="955" y="1457"/>
                    <a:pt x="961" y="1451"/>
                    <a:pt x="968" y="1451"/>
                  </a:cubicBezTo>
                  <a:close/>
                  <a:moveTo>
                    <a:pt x="1045" y="1451"/>
                  </a:moveTo>
                  <a:lnTo>
                    <a:pt x="1070" y="1451"/>
                  </a:lnTo>
                  <a:cubicBezTo>
                    <a:pt x="1077" y="1451"/>
                    <a:pt x="1083" y="1457"/>
                    <a:pt x="1083" y="1464"/>
                  </a:cubicBezTo>
                  <a:cubicBezTo>
                    <a:pt x="1083" y="1471"/>
                    <a:pt x="1077" y="1477"/>
                    <a:pt x="1070" y="1477"/>
                  </a:cubicBezTo>
                  <a:lnTo>
                    <a:pt x="1045" y="1477"/>
                  </a:lnTo>
                  <a:cubicBezTo>
                    <a:pt x="1038" y="1477"/>
                    <a:pt x="1032" y="1471"/>
                    <a:pt x="1032" y="1464"/>
                  </a:cubicBezTo>
                  <a:cubicBezTo>
                    <a:pt x="1032" y="1457"/>
                    <a:pt x="1038" y="1451"/>
                    <a:pt x="1045" y="1451"/>
                  </a:cubicBezTo>
                  <a:close/>
                  <a:moveTo>
                    <a:pt x="1122" y="1451"/>
                  </a:moveTo>
                  <a:lnTo>
                    <a:pt x="1147" y="1451"/>
                  </a:lnTo>
                  <a:cubicBezTo>
                    <a:pt x="1154" y="1451"/>
                    <a:pt x="1160" y="1457"/>
                    <a:pt x="1160" y="1464"/>
                  </a:cubicBezTo>
                  <a:cubicBezTo>
                    <a:pt x="1160" y="1471"/>
                    <a:pt x="1154" y="1477"/>
                    <a:pt x="1147" y="1477"/>
                  </a:cubicBezTo>
                  <a:lnTo>
                    <a:pt x="1122" y="1477"/>
                  </a:lnTo>
                  <a:cubicBezTo>
                    <a:pt x="1114" y="1477"/>
                    <a:pt x="1109" y="1471"/>
                    <a:pt x="1109" y="1464"/>
                  </a:cubicBezTo>
                  <a:cubicBezTo>
                    <a:pt x="1109" y="1457"/>
                    <a:pt x="1114" y="1451"/>
                    <a:pt x="1122" y="1451"/>
                  </a:cubicBezTo>
                  <a:close/>
                  <a:moveTo>
                    <a:pt x="1198" y="1451"/>
                  </a:moveTo>
                  <a:lnTo>
                    <a:pt x="1224" y="1451"/>
                  </a:lnTo>
                  <a:cubicBezTo>
                    <a:pt x="1231" y="1451"/>
                    <a:pt x="1237" y="1457"/>
                    <a:pt x="1237" y="1464"/>
                  </a:cubicBezTo>
                  <a:cubicBezTo>
                    <a:pt x="1237" y="1471"/>
                    <a:pt x="1231" y="1477"/>
                    <a:pt x="1224" y="1477"/>
                  </a:cubicBezTo>
                  <a:lnTo>
                    <a:pt x="1198" y="1477"/>
                  </a:lnTo>
                  <a:cubicBezTo>
                    <a:pt x="1191" y="1477"/>
                    <a:pt x="1186" y="1471"/>
                    <a:pt x="1186" y="1464"/>
                  </a:cubicBezTo>
                  <a:cubicBezTo>
                    <a:pt x="1186" y="1457"/>
                    <a:pt x="1191" y="1451"/>
                    <a:pt x="1198" y="1451"/>
                  </a:cubicBezTo>
                  <a:close/>
                  <a:moveTo>
                    <a:pt x="1275" y="1451"/>
                  </a:moveTo>
                  <a:lnTo>
                    <a:pt x="1301" y="1451"/>
                  </a:lnTo>
                  <a:cubicBezTo>
                    <a:pt x="1308" y="1451"/>
                    <a:pt x="1314" y="1457"/>
                    <a:pt x="1314" y="1464"/>
                  </a:cubicBezTo>
                  <a:cubicBezTo>
                    <a:pt x="1314" y="1471"/>
                    <a:pt x="1308" y="1477"/>
                    <a:pt x="1301" y="1477"/>
                  </a:cubicBezTo>
                  <a:lnTo>
                    <a:pt x="1275" y="1477"/>
                  </a:lnTo>
                  <a:cubicBezTo>
                    <a:pt x="1268" y="1477"/>
                    <a:pt x="1262" y="1471"/>
                    <a:pt x="1262" y="1464"/>
                  </a:cubicBezTo>
                  <a:cubicBezTo>
                    <a:pt x="1262" y="1457"/>
                    <a:pt x="1268" y="1451"/>
                    <a:pt x="1275" y="1451"/>
                  </a:cubicBezTo>
                  <a:close/>
                  <a:moveTo>
                    <a:pt x="1352" y="1451"/>
                  </a:moveTo>
                  <a:lnTo>
                    <a:pt x="1378" y="1451"/>
                  </a:lnTo>
                  <a:cubicBezTo>
                    <a:pt x="1385" y="1451"/>
                    <a:pt x="1390" y="1457"/>
                    <a:pt x="1390" y="1464"/>
                  </a:cubicBezTo>
                  <a:cubicBezTo>
                    <a:pt x="1390" y="1471"/>
                    <a:pt x="1385" y="1477"/>
                    <a:pt x="1378" y="1477"/>
                  </a:cubicBezTo>
                  <a:lnTo>
                    <a:pt x="1352" y="1477"/>
                  </a:lnTo>
                  <a:cubicBezTo>
                    <a:pt x="1345" y="1477"/>
                    <a:pt x="1339" y="1471"/>
                    <a:pt x="1339" y="1464"/>
                  </a:cubicBezTo>
                  <a:cubicBezTo>
                    <a:pt x="1339" y="1457"/>
                    <a:pt x="1345" y="1451"/>
                    <a:pt x="1352" y="1451"/>
                  </a:cubicBezTo>
                  <a:close/>
                  <a:moveTo>
                    <a:pt x="1429" y="1451"/>
                  </a:moveTo>
                  <a:lnTo>
                    <a:pt x="1454" y="1451"/>
                  </a:lnTo>
                  <a:cubicBezTo>
                    <a:pt x="1461" y="1451"/>
                    <a:pt x="1467" y="1457"/>
                    <a:pt x="1467" y="1464"/>
                  </a:cubicBezTo>
                  <a:cubicBezTo>
                    <a:pt x="1467" y="1471"/>
                    <a:pt x="1461" y="1477"/>
                    <a:pt x="1454" y="1477"/>
                  </a:cubicBezTo>
                  <a:lnTo>
                    <a:pt x="1429" y="1477"/>
                  </a:lnTo>
                  <a:cubicBezTo>
                    <a:pt x="1422" y="1477"/>
                    <a:pt x="1416" y="1471"/>
                    <a:pt x="1416" y="1464"/>
                  </a:cubicBezTo>
                  <a:cubicBezTo>
                    <a:pt x="1416" y="1457"/>
                    <a:pt x="1422" y="1451"/>
                    <a:pt x="1429" y="1451"/>
                  </a:cubicBezTo>
                  <a:close/>
                  <a:moveTo>
                    <a:pt x="1506" y="1451"/>
                  </a:moveTo>
                  <a:lnTo>
                    <a:pt x="1531" y="1451"/>
                  </a:lnTo>
                  <a:cubicBezTo>
                    <a:pt x="1538" y="1451"/>
                    <a:pt x="1544" y="1457"/>
                    <a:pt x="1544" y="1464"/>
                  </a:cubicBezTo>
                  <a:cubicBezTo>
                    <a:pt x="1544" y="1471"/>
                    <a:pt x="1538" y="1477"/>
                    <a:pt x="1531" y="1477"/>
                  </a:cubicBezTo>
                  <a:lnTo>
                    <a:pt x="1506" y="1477"/>
                  </a:lnTo>
                  <a:cubicBezTo>
                    <a:pt x="1498" y="1477"/>
                    <a:pt x="1493" y="1471"/>
                    <a:pt x="1493" y="1464"/>
                  </a:cubicBezTo>
                  <a:cubicBezTo>
                    <a:pt x="1493" y="1457"/>
                    <a:pt x="1498" y="1451"/>
                    <a:pt x="1506" y="1451"/>
                  </a:cubicBezTo>
                  <a:close/>
                  <a:moveTo>
                    <a:pt x="1582" y="1451"/>
                  </a:moveTo>
                  <a:lnTo>
                    <a:pt x="1608" y="1451"/>
                  </a:lnTo>
                  <a:cubicBezTo>
                    <a:pt x="1615" y="1451"/>
                    <a:pt x="1621" y="1457"/>
                    <a:pt x="1621" y="1464"/>
                  </a:cubicBezTo>
                  <a:cubicBezTo>
                    <a:pt x="1621" y="1471"/>
                    <a:pt x="1615" y="1477"/>
                    <a:pt x="1608" y="1477"/>
                  </a:cubicBezTo>
                  <a:lnTo>
                    <a:pt x="1582" y="1477"/>
                  </a:lnTo>
                  <a:cubicBezTo>
                    <a:pt x="1575" y="1477"/>
                    <a:pt x="1570" y="1471"/>
                    <a:pt x="1570" y="1464"/>
                  </a:cubicBezTo>
                  <a:cubicBezTo>
                    <a:pt x="1570" y="1457"/>
                    <a:pt x="1575" y="1451"/>
                    <a:pt x="1582" y="1451"/>
                  </a:cubicBezTo>
                  <a:close/>
                  <a:moveTo>
                    <a:pt x="1659" y="1451"/>
                  </a:moveTo>
                  <a:lnTo>
                    <a:pt x="1685" y="1451"/>
                  </a:lnTo>
                  <a:cubicBezTo>
                    <a:pt x="1692" y="1451"/>
                    <a:pt x="1698" y="1457"/>
                    <a:pt x="1698" y="1464"/>
                  </a:cubicBezTo>
                  <a:cubicBezTo>
                    <a:pt x="1698" y="1471"/>
                    <a:pt x="1692" y="1477"/>
                    <a:pt x="1685" y="1477"/>
                  </a:cubicBezTo>
                  <a:lnTo>
                    <a:pt x="1659" y="1477"/>
                  </a:lnTo>
                  <a:cubicBezTo>
                    <a:pt x="1652" y="1477"/>
                    <a:pt x="1646" y="1471"/>
                    <a:pt x="1646" y="1464"/>
                  </a:cubicBezTo>
                  <a:cubicBezTo>
                    <a:pt x="1646" y="1457"/>
                    <a:pt x="1652" y="1451"/>
                    <a:pt x="1659" y="1451"/>
                  </a:cubicBezTo>
                  <a:close/>
                  <a:moveTo>
                    <a:pt x="1736" y="1451"/>
                  </a:moveTo>
                  <a:lnTo>
                    <a:pt x="1762" y="1451"/>
                  </a:lnTo>
                  <a:cubicBezTo>
                    <a:pt x="1769" y="1451"/>
                    <a:pt x="1774" y="1457"/>
                    <a:pt x="1774" y="1464"/>
                  </a:cubicBezTo>
                  <a:cubicBezTo>
                    <a:pt x="1774" y="1471"/>
                    <a:pt x="1769" y="1477"/>
                    <a:pt x="1762" y="1477"/>
                  </a:cubicBezTo>
                  <a:lnTo>
                    <a:pt x="1736" y="1477"/>
                  </a:lnTo>
                  <a:cubicBezTo>
                    <a:pt x="1729" y="1477"/>
                    <a:pt x="1723" y="1471"/>
                    <a:pt x="1723" y="1464"/>
                  </a:cubicBezTo>
                  <a:cubicBezTo>
                    <a:pt x="1723" y="1457"/>
                    <a:pt x="1729" y="1451"/>
                    <a:pt x="1736" y="1451"/>
                  </a:cubicBezTo>
                  <a:close/>
                  <a:moveTo>
                    <a:pt x="1813" y="1451"/>
                  </a:moveTo>
                  <a:lnTo>
                    <a:pt x="1838" y="1451"/>
                  </a:lnTo>
                  <a:cubicBezTo>
                    <a:pt x="1845" y="1451"/>
                    <a:pt x="1851" y="1457"/>
                    <a:pt x="1851" y="1464"/>
                  </a:cubicBezTo>
                  <a:cubicBezTo>
                    <a:pt x="1851" y="1471"/>
                    <a:pt x="1845" y="1477"/>
                    <a:pt x="1838" y="1477"/>
                  </a:cubicBezTo>
                  <a:lnTo>
                    <a:pt x="1813" y="1477"/>
                  </a:lnTo>
                  <a:cubicBezTo>
                    <a:pt x="1806" y="1477"/>
                    <a:pt x="1800" y="1471"/>
                    <a:pt x="1800" y="1464"/>
                  </a:cubicBezTo>
                  <a:cubicBezTo>
                    <a:pt x="1800" y="1457"/>
                    <a:pt x="1806" y="1451"/>
                    <a:pt x="1813" y="1451"/>
                  </a:cubicBezTo>
                  <a:close/>
                  <a:moveTo>
                    <a:pt x="1890" y="1451"/>
                  </a:moveTo>
                  <a:lnTo>
                    <a:pt x="1915" y="1451"/>
                  </a:lnTo>
                  <a:cubicBezTo>
                    <a:pt x="1922" y="1451"/>
                    <a:pt x="1928" y="1457"/>
                    <a:pt x="1928" y="1464"/>
                  </a:cubicBezTo>
                  <a:cubicBezTo>
                    <a:pt x="1928" y="1471"/>
                    <a:pt x="1922" y="1477"/>
                    <a:pt x="1915" y="1477"/>
                  </a:cubicBezTo>
                  <a:lnTo>
                    <a:pt x="1890" y="1477"/>
                  </a:lnTo>
                  <a:cubicBezTo>
                    <a:pt x="1882" y="1477"/>
                    <a:pt x="1877" y="1471"/>
                    <a:pt x="1877" y="1464"/>
                  </a:cubicBezTo>
                  <a:cubicBezTo>
                    <a:pt x="1877" y="1457"/>
                    <a:pt x="1882" y="1451"/>
                    <a:pt x="1890" y="1451"/>
                  </a:cubicBezTo>
                  <a:close/>
                  <a:moveTo>
                    <a:pt x="1966" y="1451"/>
                  </a:moveTo>
                  <a:lnTo>
                    <a:pt x="1992" y="1451"/>
                  </a:lnTo>
                  <a:cubicBezTo>
                    <a:pt x="1999" y="1451"/>
                    <a:pt x="2005" y="1457"/>
                    <a:pt x="2005" y="1464"/>
                  </a:cubicBezTo>
                  <a:cubicBezTo>
                    <a:pt x="2005" y="1471"/>
                    <a:pt x="1999" y="1477"/>
                    <a:pt x="1992" y="1477"/>
                  </a:cubicBezTo>
                  <a:lnTo>
                    <a:pt x="1966" y="1477"/>
                  </a:lnTo>
                  <a:cubicBezTo>
                    <a:pt x="1959" y="1477"/>
                    <a:pt x="1954" y="1471"/>
                    <a:pt x="1954" y="1464"/>
                  </a:cubicBezTo>
                  <a:cubicBezTo>
                    <a:pt x="1954" y="1457"/>
                    <a:pt x="1959" y="1451"/>
                    <a:pt x="1966" y="1451"/>
                  </a:cubicBezTo>
                  <a:close/>
                  <a:moveTo>
                    <a:pt x="2043" y="1451"/>
                  </a:moveTo>
                  <a:lnTo>
                    <a:pt x="2069" y="1451"/>
                  </a:lnTo>
                  <a:cubicBezTo>
                    <a:pt x="2076" y="1451"/>
                    <a:pt x="2082" y="1457"/>
                    <a:pt x="2082" y="1464"/>
                  </a:cubicBezTo>
                  <a:cubicBezTo>
                    <a:pt x="2082" y="1471"/>
                    <a:pt x="2076" y="1477"/>
                    <a:pt x="2069" y="1477"/>
                  </a:cubicBezTo>
                  <a:lnTo>
                    <a:pt x="2043" y="1477"/>
                  </a:lnTo>
                  <a:cubicBezTo>
                    <a:pt x="2036" y="1477"/>
                    <a:pt x="2030" y="1471"/>
                    <a:pt x="2030" y="1464"/>
                  </a:cubicBezTo>
                  <a:cubicBezTo>
                    <a:pt x="2030" y="1457"/>
                    <a:pt x="2036" y="1451"/>
                    <a:pt x="2043" y="1451"/>
                  </a:cubicBezTo>
                  <a:close/>
                  <a:moveTo>
                    <a:pt x="2120" y="1451"/>
                  </a:moveTo>
                  <a:lnTo>
                    <a:pt x="2146" y="1451"/>
                  </a:lnTo>
                  <a:cubicBezTo>
                    <a:pt x="2153" y="1451"/>
                    <a:pt x="2158" y="1457"/>
                    <a:pt x="2158" y="1464"/>
                  </a:cubicBezTo>
                  <a:cubicBezTo>
                    <a:pt x="2158" y="1471"/>
                    <a:pt x="2153" y="1477"/>
                    <a:pt x="2146" y="1477"/>
                  </a:cubicBezTo>
                  <a:lnTo>
                    <a:pt x="2120" y="1477"/>
                  </a:lnTo>
                  <a:cubicBezTo>
                    <a:pt x="2113" y="1477"/>
                    <a:pt x="2107" y="1471"/>
                    <a:pt x="2107" y="1464"/>
                  </a:cubicBezTo>
                  <a:cubicBezTo>
                    <a:pt x="2107" y="1457"/>
                    <a:pt x="2113" y="1451"/>
                    <a:pt x="2120" y="1451"/>
                  </a:cubicBezTo>
                  <a:close/>
                  <a:moveTo>
                    <a:pt x="2197" y="1451"/>
                  </a:moveTo>
                  <a:lnTo>
                    <a:pt x="2222" y="1451"/>
                  </a:lnTo>
                  <a:cubicBezTo>
                    <a:pt x="2229" y="1451"/>
                    <a:pt x="2235" y="1457"/>
                    <a:pt x="2235" y="1464"/>
                  </a:cubicBezTo>
                  <a:cubicBezTo>
                    <a:pt x="2235" y="1471"/>
                    <a:pt x="2229" y="1477"/>
                    <a:pt x="2222" y="1477"/>
                  </a:cubicBezTo>
                  <a:lnTo>
                    <a:pt x="2197" y="1477"/>
                  </a:lnTo>
                  <a:cubicBezTo>
                    <a:pt x="2190" y="1477"/>
                    <a:pt x="2184" y="1471"/>
                    <a:pt x="2184" y="1464"/>
                  </a:cubicBezTo>
                  <a:cubicBezTo>
                    <a:pt x="2184" y="1457"/>
                    <a:pt x="2190" y="1451"/>
                    <a:pt x="2197" y="1451"/>
                  </a:cubicBezTo>
                  <a:close/>
                  <a:moveTo>
                    <a:pt x="2274" y="1451"/>
                  </a:moveTo>
                  <a:lnTo>
                    <a:pt x="2299" y="1451"/>
                  </a:lnTo>
                  <a:cubicBezTo>
                    <a:pt x="2306" y="1451"/>
                    <a:pt x="2312" y="1457"/>
                    <a:pt x="2312" y="1464"/>
                  </a:cubicBezTo>
                  <a:cubicBezTo>
                    <a:pt x="2312" y="1471"/>
                    <a:pt x="2306" y="1477"/>
                    <a:pt x="2299" y="1477"/>
                  </a:cubicBezTo>
                  <a:lnTo>
                    <a:pt x="2274" y="1477"/>
                  </a:lnTo>
                  <a:cubicBezTo>
                    <a:pt x="2266" y="1477"/>
                    <a:pt x="2261" y="1471"/>
                    <a:pt x="2261" y="1464"/>
                  </a:cubicBezTo>
                  <a:cubicBezTo>
                    <a:pt x="2261" y="1457"/>
                    <a:pt x="2266" y="1451"/>
                    <a:pt x="2274" y="1451"/>
                  </a:cubicBezTo>
                  <a:close/>
                  <a:moveTo>
                    <a:pt x="2350" y="1451"/>
                  </a:moveTo>
                  <a:lnTo>
                    <a:pt x="2376" y="1451"/>
                  </a:lnTo>
                  <a:cubicBezTo>
                    <a:pt x="2383" y="1451"/>
                    <a:pt x="2389" y="1457"/>
                    <a:pt x="2389" y="1464"/>
                  </a:cubicBezTo>
                  <a:cubicBezTo>
                    <a:pt x="2389" y="1471"/>
                    <a:pt x="2383" y="1477"/>
                    <a:pt x="2376" y="1477"/>
                  </a:cubicBezTo>
                  <a:lnTo>
                    <a:pt x="2350" y="1477"/>
                  </a:lnTo>
                  <a:cubicBezTo>
                    <a:pt x="2343" y="1477"/>
                    <a:pt x="2338" y="1471"/>
                    <a:pt x="2338" y="1464"/>
                  </a:cubicBezTo>
                  <a:cubicBezTo>
                    <a:pt x="2338" y="1457"/>
                    <a:pt x="2343" y="1451"/>
                    <a:pt x="2350" y="1451"/>
                  </a:cubicBezTo>
                  <a:close/>
                  <a:moveTo>
                    <a:pt x="2427" y="1451"/>
                  </a:moveTo>
                  <a:lnTo>
                    <a:pt x="2453" y="1451"/>
                  </a:lnTo>
                  <a:cubicBezTo>
                    <a:pt x="2460" y="1451"/>
                    <a:pt x="2466" y="1457"/>
                    <a:pt x="2466" y="1464"/>
                  </a:cubicBezTo>
                  <a:cubicBezTo>
                    <a:pt x="2466" y="1471"/>
                    <a:pt x="2460" y="1477"/>
                    <a:pt x="2453" y="1477"/>
                  </a:cubicBezTo>
                  <a:lnTo>
                    <a:pt x="2427" y="1477"/>
                  </a:lnTo>
                  <a:cubicBezTo>
                    <a:pt x="2420" y="1477"/>
                    <a:pt x="2414" y="1471"/>
                    <a:pt x="2414" y="1464"/>
                  </a:cubicBezTo>
                  <a:cubicBezTo>
                    <a:pt x="2414" y="1457"/>
                    <a:pt x="2420" y="1451"/>
                    <a:pt x="2427" y="1451"/>
                  </a:cubicBezTo>
                  <a:close/>
                  <a:moveTo>
                    <a:pt x="2504" y="1451"/>
                  </a:moveTo>
                  <a:lnTo>
                    <a:pt x="2530" y="1451"/>
                  </a:lnTo>
                  <a:cubicBezTo>
                    <a:pt x="2537" y="1451"/>
                    <a:pt x="2542" y="1457"/>
                    <a:pt x="2542" y="1464"/>
                  </a:cubicBezTo>
                  <a:cubicBezTo>
                    <a:pt x="2542" y="1471"/>
                    <a:pt x="2537" y="1477"/>
                    <a:pt x="2530" y="1477"/>
                  </a:cubicBezTo>
                  <a:lnTo>
                    <a:pt x="2504" y="1477"/>
                  </a:lnTo>
                  <a:cubicBezTo>
                    <a:pt x="2497" y="1477"/>
                    <a:pt x="2491" y="1471"/>
                    <a:pt x="2491" y="1464"/>
                  </a:cubicBezTo>
                  <a:cubicBezTo>
                    <a:pt x="2491" y="1457"/>
                    <a:pt x="2497" y="1451"/>
                    <a:pt x="2504" y="1451"/>
                  </a:cubicBezTo>
                  <a:close/>
                  <a:moveTo>
                    <a:pt x="2581" y="1451"/>
                  </a:moveTo>
                  <a:lnTo>
                    <a:pt x="2606" y="1451"/>
                  </a:lnTo>
                  <a:cubicBezTo>
                    <a:pt x="2613" y="1451"/>
                    <a:pt x="2619" y="1457"/>
                    <a:pt x="2619" y="1464"/>
                  </a:cubicBezTo>
                  <a:cubicBezTo>
                    <a:pt x="2619" y="1471"/>
                    <a:pt x="2613" y="1477"/>
                    <a:pt x="2606" y="1477"/>
                  </a:cubicBezTo>
                  <a:lnTo>
                    <a:pt x="2581" y="1477"/>
                  </a:lnTo>
                  <a:cubicBezTo>
                    <a:pt x="2574" y="1477"/>
                    <a:pt x="2568" y="1471"/>
                    <a:pt x="2568" y="1464"/>
                  </a:cubicBezTo>
                  <a:cubicBezTo>
                    <a:pt x="2568" y="1457"/>
                    <a:pt x="2574" y="1451"/>
                    <a:pt x="2581" y="1451"/>
                  </a:cubicBezTo>
                  <a:close/>
                  <a:moveTo>
                    <a:pt x="2658" y="1451"/>
                  </a:moveTo>
                  <a:lnTo>
                    <a:pt x="2683" y="1451"/>
                  </a:lnTo>
                  <a:cubicBezTo>
                    <a:pt x="2690" y="1451"/>
                    <a:pt x="2696" y="1457"/>
                    <a:pt x="2696" y="1464"/>
                  </a:cubicBezTo>
                  <a:cubicBezTo>
                    <a:pt x="2696" y="1471"/>
                    <a:pt x="2690" y="1477"/>
                    <a:pt x="2683" y="1477"/>
                  </a:cubicBezTo>
                  <a:lnTo>
                    <a:pt x="2658" y="1477"/>
                  </a:lnTo>
                  <a:cubicBezTo>
                    <a:pt x="2650" y="1477"/>
                    <a:pt x="2645" y="1471"/>
                    <a:pt x="2645" y="1464"/>
                  </a:cubicBezTo>
                  <a:cubicBezTo>
                    <a:pt x="2645" y="1457"/>
                    <a:pt x="2650" y="1451"/>
                    <a:pt x="2658" y="1451"/>
                  </a:cubicBezTo>
                  <a:close/>
                  <a:moveTo>
                    <a:pt x="2734" y="1451"/>
                  </a:moveTo>
                  <a:lnTo>
                    <a:pt x="2760" y="1451"/>
                  </a:lnTo>
                  <a:cubicBezTo>
                    <a:pt x="2767" y="1451"/>
                    <a:pt x="2773" y="1457"/>
                    <a:pt x="2773" y="1464"/>
                  </a:cubicBezTo>
                  <a:cubicBezTo>
                    <a:pt x="2773" y="1471"/>
                    <a:pt x="2767" y="1477"/>
                    <a:pt x="2760" y="1477"/>
                  </a:cubicBezTo>
                  <a:lnTo>
                    <a:pt x="2734" y="1477"/>
                  </a:lnTo>
                  <a:cubicBezTo>
                    <a:pt x="2727" y="1477"/>
                    <a:pt x="2722" y="1471"/>
                    <a:pt x="2722" y="1464"/>
                  </a:cubicBezTo>
                  <a:cubicBezTo>
                    <a:pt x="2722" y="1457"/>
                    <a:pt x="2727" y="1451"/>
                    <a:pt x="2734" y="1451"/>
                  </a:cubicBezTo>
                  <a:close/>
                  <a:moveTo>
                    <a:pt x="2811" y="1451"/>
                  </a:moveTo>
                  <a:lnTo>
                    <a:pt x="2837" y="1451"/>
                  </a:lnTo>
                  <a:cubicBezTo>
                    <a:pt x="2844" y="1451"/>
                    <a:pt x="2850" y="1457"/>
                    <a:pt x="2850" y="1464"/>
                  </a:cubicBezTo>
                  <a:cubicBezTo>
                    <a:pt x="2850" y="1471"/>
                    <a:pt x="2844" y="1477"/>
                    <a:pt x="2837" y="1477"/>
                  </a:cubicBezTo>
                  <a:lnTo>
                    <a:pt x="2811" y="1477"/>
                  </a:lnTo>
                  <a:cubicBezTo>
                    <a:pt x="2804" y="1477"/>
                    <a:pt x="2798" y="1471"/>
                    <a:pt x="2798" y="1464"/>
                  </a:cubicBezTo>
                  <a:cubicBezTo>
                    <a:pt x="2798" y="1457"/>
                    <a:pt x="2804" y="1451"/>
                    <a:pt x="2811" y="1451"/>
                  </a:cubicBezTo>
                  <a:close/>
                  <a:moveTo>
                    <a:pt x="2888" y="1451"/>
                  </a:moveTo>
                  <a:lnTo>
                    <a:pt x="2914" y="1451"/>
                  </a:lnTo>
                  <a:cubicBezTo>
                    <a:pt x="2921" y="1451"/>
                    <a:pt x="2926" y="1457"/>
                    <a:pt x="2926" y="1464"/>
                  </a:cubicBezTo>
                  <a:cubicBezTo>
                    <a:pt x="2926" y="1471"/>
                    <a:pt x="2921" y="1477"/>
                    <a:pt x="2914" y="1477"/>
                  </a:cubicBezTo>
                  <a:lnTo>
                    <a:pt x="2888" y="1477"/>
                  </a:lnTo>
                  <a:cubicBezTo>
                    <a:pt x="2881" y="1477"/>
                    <a:pt x="2875" y="1471"/>
                    <a:pt x="2875" y="1464"/>
                  </a:cubicBezTo>
                  <a:cubicBezTo>
                    <a:pt x="2875" y="1457"/>
                    <a:pt x="2881" y="1451"/>
                    <a:pt x="2888" y="1451"/>
                  </a:cubicBezTo>
                  <a:close/>
                  <a:moveTo>
                    <a:pt x="2965" y="1451"/>
                  </a:moveTo>
                  <a:lnTo>
                    <a:pt x="2990" y="1451"/>
                  </a:lnTo>
                  <a:cubicBezTo>
                    <a:pt x="2997" y="1451"/>
                    <a:pt x="3003" y="1457"/>
                    <a:pt x="3003" y="1464"/>
                  </a:cubicBezTo>
                  <a:cubicBezTo>
                    <a:pt x="3003" y="1471"/>
                    <a:pt x="2997" y="1477"/>
                    <a:pt x="2990" y="1477"/>
                  </a:cubicBezTo>
                  <a:lnTo>
                    <a:pt x="2965" y="1477"/>
                  </a:lnTo>
                  <a:cubicBezTo>
                    <a:pt x="2958" y="1477"/>
                    <a:pt x="2952" y="1471"/>
                    <a:pt x="2952" y="1464"/>
                  </a:cubicBezTo>
                  <a:cubicBezTo>
                    <a:pt x="2952" y="1457"/>
                    <a:pt x="2958" y="1451"/>
                    <a:pt x="2965" y="1451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7"/>
                    <a:pt x="3029" y="1421"/>
                    <a:pt x="3037" y="1421"/>
                  </a:cubicBezTo>
                  <a:cubicBezTo>
                    <a:pt x="3044" y="1421"/>
                    <a:pt x="3049" y="1427"/>
                    <a:pt x="3049" y="1434"/>
                  </a:cubicBezTo>
                  <a:lnTo>
                    <a:pt x="3049" y="1459"/>
                  </a:lnTo>
                  <a:cubicBezTo>
                    <a:pt x="3049" y="1466"/>
                    <a:pt x="3044" y="1472"/>
                    <a:pt x="3037" y="1472"/>
                  </a:cubicBezTo>
                  <a:cubicBezTo>
                    <a:pt x="3029" y="1472"/>
                    <a:pt x="3024" y="1466"/>
                    <a:pt x="3024" y="1459"/>
                  </a:cubicBezTo>
                  <a:close/>
                  <a:moveTo>
                    <a:pt x="3024" y="1382"/>
                  </a:moveTo>
                  <a:lnTo>
                    <a:pt x="3024" y="1357"/>
                  </a:lnTo>
                  <a:cubicBezTo>
                    <a:pt x="3024" y="1350"/>
                    <a:pt x="3029" y="1344"/>
                    <a:pt x="3037" y="1344"/>
                  </a:cubicBezTo>
                  <a:cubicBezTo>
                    <a:pt x="3044" y="1344"/>
                    <a:pt x="3049" y="1350"/>
                    <a:pt x="3049" y="1357"/>
                  </a:cubicBezTo>
                  <a:lnTo>
                    <a:pt x="3049" y="1382"/>
                  </a:lnTo>
                  <a:cubicBezTo>
                    <a:pt x="3049" y="1390"/>
                    <a:pt x="3044" y="1395"/>
                    <a:pt x="3037" y="1395"/>
                  </a:cubicBezTo>
                  <a:cubicBezTo>
                    <a:pt x="3029" y="1395"/>
                    <a:pt x="3024" y="1390"/>
                    <a:pt x="3024" y="1382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29" y="1267"/>
                    <a:pt x="3037" y="1267"/>
                  </a:cubicBezTo>
                  <a:cubicBezTo>
                    <a:pt x="3044" y="1267"/>
                    <a:pt x="3049" y="1273"/>
                    <a:pt x="3049" y="1280"/>
                  </a:cubicBezTo>
                  <a:lnTo>
                    <a:pt x="3049" y="1306"/>
                  </a:lnTo>
                  <a:cubicBezTo>
                    <a:pt x="3049" y="1313"/>
                    <a:pt x="3044" y="1318"/>
                    <a:pt x="3037" y="1318"/>
                  </a:cubicBezTo>
                  <a:cubicBezTo>
                    <a:pt x="3029" y="1318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29" y="1190"/>
                    <a:pt x="3037" y="1190"/>
                  </a:cubicBezTo>
                  <a:cubicBezTo>
                    <a:pt x="3044" y="1190"/>
                    <a:pt x="3049" y="1196"/>
                    <a:pt x="3049" y="1203"/>
                  </a:cubicBezTo>
                  <a:lnTo>
                    <a:pt x="3049" y="1229"/>
                  </a:lnTo>
                  <a:cubicBezTo>
                    <a:pt x="3049" y="1236"/>
                    <a:pt x="3044" y="1242"/>
                    <a:pt x="3037" y="1242"/>
                  </a:cubicBezTo>
                  <a:cubicBezTo>
                    <a:pt x="3029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6"/>
                  </a:lnTo>
                  <a:cubicBezTo>
                    <a:pt x="3024" y="1119"/>
                    <a:pt x="3029" y="1114"/>
                    <a:pt x="3037" y="1114"/>
                  </a:cubicBezTo>
                  <a:cubicBezTo>
                    <a:pt x="3044" y="1114"/>
                    <a:pt x="3049" y="1119"/>
                    <a:pt x="3049" y="1126"/>
                  </a:cubicBezTo>
                  <a:lnTo>
                    <a:pt x="3049" y="1152"/>
                  </a:lnTo>
                  <a:cubicBezTo>
                    <a:pt x="3049" y="1159"/>
                    <a:pt x="3044" y="1165"/>
                    <a:pt x="3037" y="1165"/>
                  </a:cubicBezTo>
                  <a:cubicBezTo>
                    <a:pt x="3029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3"/>
                    <a:pt x="3029" y="1037"/>
                    <a:pt x="3037" y="1037"/>
                  </a:cubicBezTo>
                  <a:cubicBezTo>
                    <a:pt x="3044" y="1037"/>
                    <a:pt x="3049" y="1043"/>
                    <a:pt x="3049" y="1050"/>
                  </a:cubicBezTo>
                  <a:lnTo>
                    <a:pt x="3049" y="1075"/>
                  </a:lnTo>
                  <a:cubicBezTo>
                    <a:pt x="3049" y="1082"/>
                    <a:pt x="3044" y="1088"/>
                    <a:pt x="3037" y="1088"/>
                  </a:cubicBezTo>
                  <a:cubicBezTo>
                    <a:pt x="3029" y="1088"/>
                    <a:pt x="3024" y="1082"/>
                    <a:pt x="3024" y="1075"/>
                  </a:cubicBezTo>
                  <a:close/>
                  <a:moveTo>
                    <a:pt x="3024" y="998"/>
                  </a:moveTo>
                  <a:lnTo>
                    <a:pt x="3024" y="973"/>
                  </a:lnTo>
                  <a:cubicBezTo>
                    <a:pt x="3024" y="966"/>
                    <a:pt x="3029" y="960"/>
                    <a:pt x="3037" y="960"/>
                  </a:cubicBezTo>
                  <a:cubicBezTo>
                    <a:pt x="3044" y="960"/>
                    <a:pt x="3049" y="966"/>
                    <a:pt x="3049" y="973"/>
                  </a:cubicBezTo>
                  <a:lnTo>
                    <a:pt x="3049" y="998"/>
                  </a:lnTo>
                  <a:cubicBezTo>
                    <a:pt x="3049" y="1006"/>
                    <a:pt x="3044" y="1011"/>
                    <a:pt x="3037" y="1011"/>
                  </a:cubicBezTo>
                  <a:cubicBezTo>
                    <a:pt x="3029" y="1011"/>
                    <a:pt x="3024" y="1006"/>
                    <a:pt x="3024" y="998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29" y="883"/>
                    <a:pt x="3037" y="883"/>
                  </a:cubicBezTo>
                  <a:cubicBezTo>
                    <a:pt x="3044" y="883"/>
                    <a:pt x="3049" y="889"/>
                    <a:pt x="3049" y="896"/>
                  </a:cubicBezTo>
                  <a:lnTo>
                    <a:pt x="3049" y="922"/>
                  </a:lnTo>
                  <a:cubicBezTo>
                    <a:pt x="3049" y="929"/>
                    <a:pt x="3044" y="934"/>
                    <a:pt x="3037" y="934"/>
                  </a:cubicBezTo>
                  <a:cubicBezTo>
                    <a:pt x="3029" y="934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29" y="806"/>
                    <a:pt x="3037" y="806"/>
                  </a:cubicBezTo>
                  <a:cubicBezTo>
                    <a:pt x="3044" y="806"/>
                    <a:pt x="3049" y="812"/>
                    <a:pt x="3049" y="819"/>
                  </a:cubicBezTo>
                  <a:lnTo>
                    <a:pt x="3049" y="845"/>
                  </a:lnTo>
                  <a:cubicBezTo>
                    <a:pt x="3049" y="852"/>
                    <a:pt x="3044" y="858"/>
                    <a:pt x="3037" y="858"/>
                  </a:cubicBezTo>
                  <a:cubicBezTo>
                    <a:pt x="3029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2"/>
                  </a:lnTo>
                  <a:cubicBezTo>
                    <a:pt x="3024" y="735"/>
                    <a:pt x="3029" y="730"/>
                    <a:pt x="3037" y="730"/>
                  </a:cubicBezTo>
                  <a:cubicBezTo>
                    <a:pt x="3044" y="730"/>
                    <a:pt x="3049" y="735"/>
                    <a:pt x="3049" y="742"/>
                  </a:cubicBezTo>
                  <a:lnTo>
                    <a:pt x="3049" y="768"/>
                  </a:lnTo>
                  <a:cubicBezTo>
                    <a:pt x="3049" y="775"/>
                    <a:pt x="3044" y="781"/>
                    <a:pt x="3037" y="781"/>
                  </a:cubicBezTo>
                  <a:cubicBezTo>
                    <a:pt x="3029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9"/>
                    <a:pt x="3029" y="653"/>
                    <a:pt x="3037" y="653"/>
                  </a:cubicBezTo>
                  <a:cubicBezTo>
                    <a:pt x="3044" y="653"/>
                    <a:pt x="3049" y="659"/>
                    <a:pt x="3049" y="666"/>
                  </a:cubicBezTo>
                  <a:lnTo>
                    <a:pt x="3049" y="691"/>
                  </a:lnTo>
                  <a:cubicBezTo>
                    <a:pt x="3049" y="698"/>
                    <a:pt x="3044" y="704"/>
                    <a:pt x="3037" y="704"/>
                  </a:cubicBezTo>
                  <a:cubicBezTo>
                    <a:pt x="3029" y="704"/>
                    <a:pt x="3024" y="698"/>
                    <a:pt x="3024" y="691"/>
                  </a:cubicBezTo>
                  <a:close/>
                  <a:moveTo>
                    <a:pt x="3024" y="614"/>
                  </a:moveTo>
                  <a:lnTo>
                    <a:pt x="3024" y="589"/>
                  </a:lnTo>
                  <a:cubicBezTo>
                    <a:pt x="3024" y="582"/>
                    <a:pt x="3029" y="576"/>
                    <a:pt x="3037" y="576"/>
                  </a:cubicBezTo>
                  <a:cubicBezTo>
                    <a:pt x="3044" y="576"/>
                    <a:pt x="3049" y="582"/>
                    <a:pt x="3049" y="589"/>
                  </a:cubicBezTo>
                  <a:lnTo>
                    <a:pt x="3049" y="614"/>
                  </a:lnTo>
                  <a:cubicBezTo>
                    <a:pt x="3049" y="622"/>
                    <a:pt x="3044" y="627"/>
                    <a:pt x="3037" y="627"/>
                  </a:cubicBezTo>
                  <a:cubicBezTo>
                    <a:pt x="3029" y="627"/>
                    <a:pt x="3024" y="622"/>
                    <a:pt x="3024" y="614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29" y="499"/>
                    <a:pt x="3037" y="499"/>
                  </a:cubicBezTo>
                  <a:cubicBezTo>
                    <a:pt x="3044" y="499"/>
                    <a:pt x="3049" y="505"/>
                    <a:pt x="3049" y="512"/>
                  </a:cubicBezTo>
                  <a:lnTo>
                    <a:pt x="3049" y="538"/>
                  </a:lnTo>
                  <a:cubicBezTo>
                    <a:pt x="3049" y="545"/>
                    <a:pt x="3044" y="550"/>
                    <a:pt x="3037" y="550"/>
                  </a:cubicBezTo>
                  <a:cubicBezTo>
                    <a:pt x="3029" y="550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29" y="422"/>
                    <a:pt x="3037" y="422"/>
                  </a:cubicBezTo>
                  <a:cubicBezTo>
                    <a:pt x="3044" y="422"/>
                    <a:pt x="3049" y="428"/>
                    <a:pt x="3049" y="435"/>
                  </a:cubicBezTo>
                  <a:lnTo>
                    <a:pt x="3049" y="461"/>
                  </a:lnTo>
                  <a:cubicBezTo>
                    <a:pt x="3049" y="468"/>
                    <a:pt x="3044" y="474"/>
                    <a:pt x="3037" y="474"/>
                  </a:cubicBezTo>
                  <a:cubicBezTo>
                    <a:pt x="3029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8"/>
                  </a:lnTo>
                  <a:cubicBezTo>
                    <a:pt x="3024" y="351"/>
                    <a:pt x="3029" y="346"/>
                    <a:pt x="3037" y="346"/>
                  </a:cubicBezTo>
                  <a:cubicBezTo>
                    <a:pt x="3044" y="346"/>
                    <a:pt x="3049" y="351"/>
                    <a:pt x="3049" y="358"/>
                  </a:cubicBezTo>
                  <a:lnTo>
                    <a:pt x="3049" y="384"/>
                  </a:lnTo>
                  <a:cubicBezTo>
                    <a:pt x="3049" y="391"/>
                    <a:pt x="3044" y="397"/>
                    <a:pt x="3037" y="397"/>
                  </a:cubicBezTo>
                  <a:cubicBezTo>
                    <a:pt x="3029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5"/>
                    <a:pt x="3029" y="269"/>
                    <a:pt x="3037" y="269"/>
                  </a:cubicBezTo>
                  <a:cubicBezTo>
                    <a:pt x="3044" y="269"/>
                    <a:pt x="3049" y="275"/>
                    <a:pt x="3049" y="282"/>
                  </a:cubicBezTo>
                  <a:lnTo>
                    <a:pt x="3049" y="307"/>
                  </a:lnTo>
                  <a:cubicBezTo>
                    <a:pt x="3049" y="314"/>
                    <a:pt x="3044" y="320"/>
                    <a:pt x="3037" y="320"/>
                  </a:cubicBezTo>
                  <a:cubicBezTo>
                    <a:pt x="3029" y="320"/>
                    <a:pt x="3024" y="314"/>
                    <a:pt x="3024" y="307"/>
                  </a:cubicBezTo>
                  <a:close/>
                  <a:moveTo>
                    <a:pt x="3024" y="230"/>
                  </a:moveTo>
                  <a:lnTo>
                    <a:pt x="3024" y="205"/>
                  </a:lnTo>
                  <a:cubicBezTo>
                    <a:pt x="3024" y="198"/>
                    <a:pt x="3029" y="192"/>
                    <a:pt x="3037" y="192"/>
                  </a:cubicBezTo>
                  <a:cubicBezTo>
                    <a:pt x="3044" y="192"/>
                    <a:pt x="3049" y="198"/>
                    <a:pt x="3049" y="205"/>
                  </a:cubicBezTo>
                  <a:lnTo>
                    <a:pt x="3049" y="230"/>
                  </a:lnTo>
                  <a:cubicBezTo>
                    <a:pt x="3049" y="238"/>
                    <a:pt x="3044" y="243"/>
                    <a:pt x="3037" y="243"/>
                  </a:cubicBezTo>
                  <a:cubicBezTo>
                    <a:pt x="3029" y="243"/>
                    <a:pt x="3024" y="238"/>
                    <a:pt x="3024" y="230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29" y="115"/>
                    <a:pt x="3037" y="115"/>
                  </a:cubicBezTo>
                  <a:cubicBezTo>
                    <a:pt x="3044" y="115"/>
                    <a:pt x="3049" y="121"/>
                    <a:pt x="3049" y="128"/>
                  </a:cubicBezTo>
                  <a:lnTo>
                    <a:pt x="3049" y="154"/>
                  </a:lnTo>
                  <a:cubicBezTo>
                    <a:pt x="3049" y="161"/>
                    <a:pt x="3044" y="166"/>
                    <a:pt x="3037" y="166"/>
                  </a:cubicBezTo>
                  <a:cubicBezTo>
                    <a:pt x="3029" y="166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29" y="38"/>
                    <a:pt x="3037" y="38"/>
                  </a:cubicBezTo>
                  <a:cubicBezTo>
                    <a:pt x="3044" y="38"/>
                    <a:pt x="3049" y="44"/>
                    <a:pt x="3049" y="51"/>
                  </a:cubicBezTo>
                  <a:lnTo>
                    <a:pt x="3049" y="77"/>
                  </a:lnTo>
                  <a:cubicBezTo>
                    <a:pt x="3049" y="84"/>
                    <a:pt x="3044" y="90"/>
                    <a:pt x="3037" y="90"/>
                  </a:cubicBezTo>
                  <a:cubicBezTo>
                    <a:pt x="3029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5" y="20"/>
                    <a:pt x="2985" y="13"/>
                  </a:cubicBezTo>
                  <a:cubicBezTo>
                    <a:pt x="2985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6" y="6"/>
                    <a:pt x="3036" y="13"/>
                  </a:cubicBezTo>
                  <a:cubicBezTo>
                    <a:pt x="3036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1" y="26"/>
                  </a:lnTo>
                  <a:cubicBezTo>
                    <a:pt x="2914" y="26"/>
                    <a:pt x="2908" y="20"/>
                    <a:pt x="2908" y="13"/>
                  </a:cubicBezTo>
                  <a:cubicBezTo>
                    <a:pt x="2908" y="6"/>
                    <a:pt x="2914" y="0"/>
                    <a:pt x="2921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4" y="26"/>
                  </a:lnTo>
                  <a:cubicBezTo>
                    <a:pt x="2837" y="26"/>
                    <a:pt x="2832" y="20"/>
                    <a:pt x="2832" y="13"/>
                  </a:cubicBezTo>
                  <a:cubicBezTo>
                    <a:pt x="2832" y="6"/>
                    <a:pt x="2837" y="0"/>
                    <a:pt x="2844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3" y="26"/>
                  </a:moveTo>
                  <a:lnTo>
                    <a:pt x="2768" y="26"/>
                  </a:lnTo>
                  <a:cubicBezTo>
                    <a:pt x="2761" y="26"/>
                    <a:pt x="2755" y="20"/>
                    <a:pt x="2755" y="13"/>
                  </a:cubicBezTo>
                  <a:cubicBezTo>
                    <a:pt x="2755" y="6"/>
                    <a:pt x="2761" y="0"/>
                    <a:pt x="2768" y="0"/>
                  </a:cubicBezTo>
                  <a:lnTo>
                    <a:pt x="2793" y="0"/>
                  </a:lnTo>
                  <a:cubicBezTo>
                    <a:pt x="2800" y="0"/>
                    <a:pt x="2806" y="6"/>
                    <a:pt x="2806" y="13"/>
                  </a:cubicBezTo>
                  <a:cubicBezTo>
                    <a:pt x="2806" y="20"/>
                    <a:pt x="2800" y="26"/>
                    <a:pt x="2793" y="26"/>
                  </a:cubicBezTo>
                  <a:close/>
                  <a:moveTo>
                    <a:pt x="2716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6" y="0"/>
                  </a:lnTo>
                  <a:cubicBezTo>
                    <a:pt x="2723" y="0"/>
                    <a:pt x="2729" y="6"/>
                    <a:pt x="2729" y="13"/>
                  </a:cubicBezTo>
                  <a:cubicBezTo>
                    <a:pt x="2729" y="20"/>
                    <a:pt x="2723" y="26"/>
                    <a:pt x="2716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1" y="20"/>
                    <a:pt x="2601" y="13"/>
                  </a:cubicBezTo>
                  <a:cubicBezTo>
                    <a:pt x="2601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2" y="6"/>
                    <a:pt x="2652" y="13"/>
                  </a:cubicBezTo>
                  <a:cubicBezTo>
                    <a:pt x="2652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7" y="26"/>
                  </a:lnTo>
                  <a:cubicBezTo>
                    <a:pt x="2530" y="26"/>
                    <a:pt x="2524" y="20"/>
                    <a:pt x="2524" y="13"/>
                  </a:cubicBezTo>
                  <a:cubicBezTo>
                    <a:pt x="2524" y="6"/>
                    <a:pt x="2530" y="0"/>
                    <a:pt x="2537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0" y="26"/>
                  </a:lnTo>
                  <a:cubicBezTo>
                    <a:pt x="2453" y="26"/>
                    <a:pt x="2448" y="20"/>
                    <a:pt x="2448" y="13"/>
                  </a:cubicBezTo>
                  <a:cubicBezTo>
                    <a:pt x="2448" y="6"/>
                    <a:pt x="2453" y="0"/>
                    <a:pt x="2460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09" y="26"/>
                  </a:moveTo>
                  <a:lnTo>
                    <a:pt x="2384" y="26"/>
                  </a:lnTo>
                  <a:cubicBezTo>
                    <a:pt x="2377" y="26"/>
                    <a:pt x="2371" y="20"/>
                    <a:pt x="2371" y="13"/>
                  </a:cubicBezTo>
                  <a:cubicBezTo>
                    <a:pt x="2371" y="6"/>
                    <a:pt x="2377" y="0"/>
                    <a:pt x="2384" y="0"/>
                  </a:cubicBezTo>
                  <a:lnTo>
                    <a:pt x="2409" y="0"/>
                  </a:lnTo>
                  <a:cubicBezTo>
                    <a:pt x="2416" y="0"/>
                    <a:pt x="2422" y="6"/>
                    <a:pt x="2422" y="13"/>
                  </a:cubicBezTo>
                  <a:cubicBezTo>
                    <a:pt x="2422" y="20"/>
                    <a:pt x="2416" y="26"/>
                    <a:pt x="2409" y="26"/>
                  </a:cubicBezTo>
                  <a:close/>
                  <a:moveTo>
                    <a:pt x="2332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2" y="0"/>
                  </a:lnTo>
                  <a:cubicBezTo>
                    <a:pt x="2339" y="0"/>
                    <a:pt x="2345" y="6"/>
                    <a:pt x="2345" y="13"/>
                  </a:cubicBezTo>
                  <a:cubicBezTo>
                    <a:pt x="2345" y="20"/>
                    <a:pt x="2339" y="26"/>
                    <a:pt x="2332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7" y="20"/>
                    <a:pt x="2217" y="13"/>
                  </a:cubicBezTo>
                  <a:cubicBezTo>
                    <a:pt x="2217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8" y="6"/>
                    <a:pt x="2268" y="13"/>
                  </a:cubicBezTo>
                  <a:cubicBezTo>
                    <a:pt x="2268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3" y="26"/>
                  </a:lnTo>
                  <a:cubicBezTo>
                    <a:pt x="2146" y="26"/>
                    <a:pt x="2140" y="20"/>
                    <a:pt x="2140" y="13"/>
                  </a:cubicBezTo>
                  <a:cubicBezTo>
                    <a:pt x="2140" y="6"/>
                    <a:pt x="2146" y="0"/>
                    <a:pt x="2153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6" y="26"/>
                  </a:lnTo>
                  <a:cubicBezTo>
                    <a:pt x="2069" y="26"/>
                    <a:pt x="2064" y="20"/>
                    <a:pt x="2064" y="13"/>
                  </a:cubicBezTo>
                  <a:cubicBezTo>
                    <a:pt x="2064" y="6"/>
                    <a:pt x="2069" y="0"/>
                    <a:pt x="2076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5" y="26"/>
                  </a:moveTo>
                  <a:lnTo>
                    <a:pt x="2000" y="26"/>
                  </a:lnTo>
                  <a:cubicBezTo>
                    <a:pt x="1993" y="26"/>
                    <a:pt x="1987" y="20"/>
                    <a:pt x="1987" y="13"/>
                  </a:cubicBezTo>
                  <a:cubicBezTo>
                    <a:pt x="1987" y="6"/>
                    <a:pt x="1993" y="0"/>
                    <a:pt x="2000" y="0"/>
                  </a:cubicBezTo>
                  <a:lnTo>
                    <a:pt x="2025" y="0"/>
                  </a:lnTo>
                  <a:cubicBezTo>
                    <a:pt x="2032" y="0"/>
                    <a:pt x="2038" y="6"/>
                    <a:pt x="2038" y="13"/>
                  </a:cubicBezTo>
                  <a:cubicBezTo>
                    <a:pt x="2038" y="20"/>
                    <a:pt x="2032" y="26"/>
                    <a:pt x="2025" y="26"/>
                  </a:cubicBezTo>
                  <a:close/>
                  <a:moveTo>
                    <a:pt x="1948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8" y="0"/>
                  </a:lnTo>
                  <a:cubicBezTo>
                    <a:pt x="1955" y="0"/>
                    <a:pt x="1961" y="6"/>
                    <a:pt x="1961" y="13"/>
                  </a:cubicBezTo>
                  <a:cubicBezTo>
                    <a:pt x="1961" y="20"/>
                    <a:pt x="1955" y="26"/>
                    <a:pt x="1948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3" y="20"/>
                    <a:pt x="1833" y="13"/>
                  </a:cubicBezTo>
                  <a:cubicBezTo>
                    <a:pt x="1833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4" y="6"/>
                    <a:pt x="1884" y="13"/>
                  </a:cubicBezTo>
                  <a:cubicBezTo>
                    <a:pt x="1884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69" y="26"/>
                  </a:lnTo>
                  <a:cubicBezTo>
                    <a:pt x="1762" y="26"/>
                    <a:pt x="1756" y="20"/>
                    <a:pt x="1756" y="13"/>
                  </a:cubicBezTo>
                  <a:cubicBezTo>
                    <a:pt x="1756" y="6"/>
                    <a:pt x="1762" y="0"/>
                    <a:pt x="1769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2" y="26"/>
                  </a:lnTo>
                  <a:cubicBezTo>
                    <a:pt x="1685" y="26"/>
                    <a:pt x="1680" y="20"/>
                    <a:pt x="1680" y="13"/>
                  </a:cubicBezTo>
                  <a:cubicBezTo>
                    <a:pt x="1680" y="6"/>
                    <a:pt x="1685" y="0"/>
                    <a:pt x="1692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1" y="26"/>
                  </a:moveTo>
                  <a:lnTo>
                    <a:pt x="1616" y="26"/>
                  </a:lnTo>
                  <a:cubicBezTo>
                    <a:pt x="1609" y="26"/>
                    <a:pt x="1603" y="20"/>
                    <a:pt x="1603" y="13"/>
                  </a:cubicBezTo>
                  <a:cubicBezTo>
                    <a:pt x="1603" y="6"/>
                    <a:pt x="1609" y="0"/>
                    <a:pt x="1616" y="0"/>
                  </a:cubicBezTo>
                  <a:lnTo>
                    <a:pt x="1641" y="0"/>
                  </a:lnTo>
                  <a:cubicBezTo>
                    <a:pt x="1648" y="0"/>
                    <a:pt x="1654" y="6"/>
                    <a:pt x="1654" y="13"/>
                  </a:cubicBezTo>
                  <a:cubicBezTo>
                    <a:pt x="1654" y="20"/>
                    <a:pt x="1648" y="26"/>
                    <a:pt x="1641" y="26"/>
                  </a:cubicBezTo>
                  <a:close/>
                  <a:moveTo>
                    <a:pt x="1564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4" y="0"/>
                  </a:lnTo>
                  <a:cubicBezTo>
                    <a:pt x="1571" y="0"/>
                    <a:pt x="1577" y="6"/>
                    <a:pt x="1577" y="13"/>
                  </a:cubicBezTo>
                  <a:cubicBezTo>
                    <a:pt x="1577" y="20"/>
                    <a:pt x="1571" y="26"/>
                    <a:pt x="1564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49" y="20"/>
                    <a:pt x="1449" y="13"/>
                  </a:cubicBezTo>
                  <a:cubicBezTo>
                    <a:pt x="1449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0" y="6"/>
                    <a:pt x="1500" y="13"/>
                  </a:cubicBezTo>
                  <a:cubicBezTo>
                    <a:pt x="1500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5" y="26"/>
                  </a:lnTo>
                  <a:cubicBezTo>
                    <a:pt x="1378" y="26"/>
                    <a:pt x="1372" y="20"/>
                    <a:pt x="1372" y="13"/>
                  </a:cubicBezTo>
                  <a:cubicBezTo>
                    <a:pt x="1372" y="6"/>
                    <a:pt x="1378" y="0"/>
                    <a:pt x="1385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8" y="26"/>
                  </a:lnTo>
                  <a:cubicBezTo>
                    <a:pt x="1301" y="26"/>
                    <a:pt x="1296" y="20"/>
                    <a:pt x="1296" y="13"/>
                  </a:cubicBezTo>
                  <a:cubicBezTo>
                    <a:pt x="1296" y="6"/>
                    <a:pt x="1301" y="0"/>
                    <a:pt x="1308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7" y="26"/>
                  </a:moveTo>
                  <a:lnTo>
                    <a:pt x="1232" y="26"/>
                  </a:lnTo>
                  <a:cubicBezTo>
                    <a:pt x="1225" y="26"/>
                    <a:pt x="1219" y="20"/>
                    <a:pt x="1219" y="13"/>
                  </a:cubicBezTo>
                  <a:cubicBezTo>
                    <a:pt x="1219" y="6"/>
                    <a:pt x="1225" y="0"/>
                    <a:pt x="1232" y="0"/>
                  </a:cubicBezTo>
                  <a:lnTo>
                    <a:pt x="1257" y="0"/>
                  </a:lnTo>
                  <a:cubicBezTo>
                    <a:pt x="1264" y="0"/>
                    <a:pt x="1270" y="6"/>
                    <a:pt x="1270" y="13"/>
                  </a:cubicBezTo>
                  <a:cubicBezTo>
                    <a:pt x="1270" y="20"/>
                    <a:pt x="1264" y="26"/>
                    <a:pt x="1257" y="26"/>
                  </a:cubicBezTo>
                  <a:close/>
                  <a:moveTo>
                    <a:pt x="1180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0" y="0"/>
                  </a:lnTo>
                  <a:cubicBezTo>
                    <a:pt x="1187" y="0"/>
                    <a:pt x="1193" y="6"/>
                    <a:pt x="1193" y="13"/>
                  </a:cubicBezTo>
                  <a:cubicBezTo>
                    <a:pt x="1193" y="20"/>
                    <a:pt x="1187" y="26"/>
                    <a:pt x="1180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5" y="20"/>
                    <a:pt x="1065" y="13"/>
                  </a:cubicBezTo>
                  <a:cubicBezTo>
                    <a:pt x="1065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6" y="6"/>
                    <a:pt x="1116" y="13"/>
                  </a:cubicBezTo>
                  <a:cubicBezTo>
                    <a:pt x="1116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1" y="26"/>
                  </a:lnTo>
                  <a:cubicBezTo>
                    <a:pt x="994" y="26"/>
                    <a:pt x="988" y="20"/>
                    <a:pt x="988" y="13"/>
                  </a:cubicBezTo>
                  <a:cubicBezTo>
                    <a:pt x="988" y="6"/>
                    <a:pt x="994" y="0"/>
                    <a:pt x="1001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4" y="26"/>
                  </a:lnTo>
                  <a:cubicBezTo>
                    <a:pt x="917" y="26"/>
                    <a:pt x="912" y="20"/>
                    <a:pt x="912" y="13"/>
                  </a:cubicBezTo>
                  <a:cubicBezTo>
                    <a:pt x="912" y="6"/>
                    <a:pt x="917" y="0"/>
                    <a:pt x="924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3" y="26"/>
                  </a:moveTo>
                  <a:lnTo>
                    <a:pt x="848" y="26"/>
                  </a:lnTo>
                  <a:cubicBezTo>
                    <a:pt x="841" y="26"/>
                    <a:pt x="835" y="20"/>
                    <a:pt x="835" y="13"/>
                  </a:cubicBezTo>
                  <a:cubicBezTo>
                    <a:pt x="835" y="6"/>
                    <a:pt x="841" y="0"/>
                    <a:pt x="848" y="0"/>
                  </a:cubicBezTo>
                  <a:lnTo>
                    <a:pt x="873" y="0"/>
                  </a:lnTo>
                  <a:cubicBezTo>
                    <a:pt x="880" y="0"/>
                    <a:pt x="886" y="6"/>
                    <a:pt x="886" y="13"/>
                  </a:cubicBezTo>
                  <a:cubicBezTo>
                    <a:pt x="886" y="20"/>
                    <a:pt x="880" y="26"/>
                    <a:pt x="873" y="26"/>
                  </a:cubicBezTo>
                  <a:close/>
                  <a:moveTo>
                    <a:pt x="796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6" y="0"/>
                  </a:lnTo>
                  <a:cubicBezTo>
                    <a:pt x="803" y="0"/>
                    <a:pt x="809" y="6"/>
                    <a:pt x="809" y="13"/>
                  </a:cubicBezTo>
                  <a:cubicBezTo>
                    <a:pt x="809" y="20"/>
                    <a:pt x="803" y="26"/>
                    <a:pt x="796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1" y="20"/>
                    <a:pt x="681" y="13"/>
                  </a:cubicBezTo>
                  <a:cubicBezTo>
                    <a:pt x="681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2" y="6"/>
                    <a:pt x="732" y="13"/>
                  </a:cubicBezTo>
                  <a:cubicBezTo>
                    <a:pt x="732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7" y="26"/>
                  </a:lnTo>
                  <a:cubicBezTo>
                    <a:pt x="610" y="26"/>
                    <a:pt x="604" y="20"/>
                    <a:pt x="604" y="13"/>
                  </a:cubicBezTo>
                  <a:cubicBezTo>
                    <a:pt x="604" y="6"/>
                    <a:pt x="610" y="0"/>
                    <a:pt x="617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0" y="26"/>
                  </a:lnTo>
                  <a:cubicBezTo>
                    <a:pt x="533" y="26"/>
                    <a:pt x="528" y="20"/>
                    <a:pt x="528" y="13"/>
                  </a:cubicBezTo>
                  <a:cubicBezTo>
                    <a:pt x="528" y="6"/>
                    <a:pt x="533" y="0"/>
                    <a:pt x="540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89" y="26"/>
                  </a:moveTo>
                  <a:lnTo>
                    <a:pt x="464" y="26"/>
                  </a:lnTo>
                  <a:cubicBezTo>
                    <a:pt x="457" y="26"/>
                    <a:pt x="451" y="20"/>
                    <a:pt x="451" y="13"/>
                  </a:cubicBezTo>
                  <a:cubicBezTo>
                    <a:pt x="451" y="6"/>
                    <a:pt x="457" y="0"/>
                    <a:pt x="464" y="0"/>
                  </a:cubicBezTo>
                  <a:lnTo>
                    <a:pt x="489" y="0"/>
                  </a:lnTo>
                  <a:cubicBezTo>
                    <a:pt x="496" y="0"/>
                    <a:pt x="502" y="6"/>
                    <a:pt x="502" y="13"/>
                  </a:cubicBezTo>
                  <a:cubicBezTo>
                    <a:pt x="502" y="20"/>
                    <a:pt x="496" y="26"/>
                    <a:pt x="489" y="26"/>
                  </a:cubicBezTo>
                  <a:close/>
                  <a:moveTo>
                    <a:pt x="412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2" y="0"/>
                  </a:lnTo>
                  <a:cubicBezTo>
                    <a:pt x="419" y="0"/>
                    <a:pt x="425" y="6"/>
                    <a:pt x="425" y="13"/>
                  </a:cubicBezTo>
                  <a:cubicBezTo>
                    <a:pt x="425" y="20"/>
                    <a:pt x="419" y="26"/>
                    <a:pt x="412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7" y="20"/>
                    <a:pt x="297" y="13"/>
                  </a:cubicBezTo>
                  <a:cubicBezTo>
                    <a:pt x="297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8" y="6"/>
                    <a:pt x="348" y="13"/>
                  </a:cubicBezTo>
                  <a:cubicBezTo>
                    <a:pt x="348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3" y="26"/>
                  </a:lnTo>
                  <a:cubicBezTo>
                    <a:pt x="226" y="26"/>
                    <a:pt x="220" y="20"/>
                    <a:pt x="220" y="13"/>
                  </a:cubicBezTo>
                  <a:cubicBezTo>
                    <a:pt x="220" y="6"/>
                    <a:pt x="226" y="0"/>
                    <a:pt x="233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6" y="26"/>
                  </a:lnTo>
                  <a:cubicBezTo>
                    <a:pt x="149" y="26"/>
                    <a:pt x="144" y="20"/>
                    <a:pt x="144" y="13"/>
                  </a:cubicBezTo>
                  <a:cubicBezTo>
                    <a:pt x="144" y="6"/>
                    <a:pt x="149" y="0"/>
                    <a:pt x="156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5" y="26"/>
                  </a:moveTo>
                  <a:lnTo>
                    <a:pt x="80" y="26"/>
                  </a:lnTo>
                  <a:cubicBezTo>
                    <a:pt x="73" y="26"/>
                    <a:pt x="67" y="20"/>
                    <a:pt x="67" y="13"/>
                  </a:cubicBezTo>
                  <a:cubicBezTo>
                    <a:pt x="67" y="6"/>
                    <a:pt x="73" y="0"/>
                    <a:pt x="80" y="0"/>
                  </a:cubicBezTo>
                  <a:lnTo>
                    <a:pt x="105" y="0"/>
                  </a:lnTo>
                  <a:cubicBezTo>
                    <a:pt x="112" y="0"/>
                    <a:pt x="118" y="6"/>
                    <a:pt x="118" y="13"/>
                  </a:cubicBezTo>
                  <a:cubicBezTo>
                    <a:pt x="118" y="20"/>
                    <a:pt x="112" y="26"/>
                    <a:pt x="105" y="26"/>
                  </a:cubicBezTo>
                  <a:close/>
                  <a:moveTo>
                    <a:pt x="28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8" y="0"/>
                  </a:lnTo>
                  <a:cubicBezTo>
                    <a:pt x="35" y="0"/>
                    <a:pt x="41" y="6"/>
                    <a:pt x="41" y="13"/>
                  </a:cubicBezTo>
                  <a:cubicBezTo>
                    <a:pt x="41" y="20"/>
                    <a:pt x="35" y="26"/>
                    <a:pt x="28" y="26"/>
                  </a:cubicBez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62" name="Line 118"/>
            <p:cNvSpPr>
              <a:spLocks noChangeShapeType="1"/>
            </p:cNvSpPr>
            <p:nvPr/>
          </p:nvSpPr>
          <p:spPr bwMode="auto">
            <a:xfrm>
              <a:off x="5218532" y="4467781"/>
              <a:ext cx="534469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63" name="Freeform 119"/>
            <p:cNvSpPr>
              <a:spLocks/>
            </p:cNvSpPr>
            <p:nvPr/>
          </p:nvSpPr>
          <p:spPr bwMode="auto">
            <a:xfrm>
              <a:off x="5743926" y="4430317"/>
              <a:ext cx="67565" cy="73826"/>
            </a:xfrm>
            <a:custGeom>
              <a:avLst/>
              <a:gdLst>
                <a:gd name="T0" fmla="*/ 0 w 67"/>
                <a:gd name="T1" fmla="*/ 0 h 67"/>
                <a:gd name="T2" fmla="*/ 2147483647 w 67"/>
                <a:gd name="T3" fmla="*/ 2147483647 h 67"/>
                <a:gd name="T4" fmla="*/ 0 w 67"/>
                <a:gd name="T5" fmla="*/ 2147483647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64" name="Line 121"/>
            <p:cNvSpPr>
              <a:spLocks noChangeShapeType="1"/>
            </p:cNvSpPr>
            <p:nvPr/>
          </p:nvSpPr>
          <p:spPr bwMode="auto">
            <a:xfrm>
              <a:off x="5940570" y="4256222"/>
              <a:ext cx="77650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65" name="Line 122"/>
            <p:cNvSpPr>
              <a:spLocks noChangeShapeType="1"/>
            </p:cNvSpPr>
            <p:nvPr/>
          </p:nvSpPr>
          <p:spPr bwMode="auto">
            <a:xfrm>
              <a:off x="6430668" y="4256222"/>
              <a:ext cx="95801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66" name="Freeform 123"/>
            <p:cNvSpPr>
              <a:spLocks/>
            </p:cNvSpPr>
            <p:nvPr/>
          </p:nvSpPr>
          <p:spPr bwMode="auto">
            <a:xfrm>
              <a:off x="6517393" y="4219861"/>
              <a:ext cx="67565" cy="73825"/>
            </a:xfrm>
            <a:custGeom>
              <a:avLst/>
              <a:gdLst>
                <a:gd name="T0" fmla="*/ 0 w 67"/>
                <a:gd name="T1" fmla="*/ 0 h 67"/>
                <a:gd name="T2" fmla="*/ 2147483647 w 67"/>
                <a:gd name="T3" fmla="*/ 2147483647 h 67"/>
                <a:gd name="T4" fmla="*/ 0 w 67"/>
                <a:gd name="T5" fmla="*/ 2147483647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67" name="Line 124"/>
            <p:cNvSpPr>
              <a:spLocks noChangeShapeType="1"/>
            </p:cNvSpPr>
            <p:nvPr/>
          </p:nvSpPr>
          <p:spPr bwMode="auto">
            <a:xfrm>
              <a:off x="5940570" y="4681543"/>
              <a:ext cx="77650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68" name="Line 125"/>
            <p:cNvSpPr>
              <a:spLocks noChangeShapeType="1"/>
            </p:cNvSpPr>
            <p:nvPr/>
          </p:nvSpPr>
          <p:spPr bwMode="auto">
            <a:xfrm>
              <a:off x="6430668" y="4681543"/>
              <a:ext cx="95801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69" name="Freeform 126"/>
            <p:cNvSpPr>
              <a:spLocks/>
            </p:cNvSpPr>
            <p:nvPr/>
          </p:nvSpPr>
          <p:spPr bwMode="auto">
            <a:xfrm>
              <a:off x="6517393" y="4645182"/>
              <a:ext cx="67565" cy="73825"/>
            </a:xfrm>
            <a:custGeom>
              <a:avLst/>
              <a:gdLst>
                <a:gd name="T0" fmla="*/ 0 w 67"/>
                <a:gd name="T1" fmla="*/ 0 h 67"/>
                <a:gd name="T2" fmla="*/ 2147483647 w 67"/>
                <a:gd name="T3" fmla="*/ 2147483647 h 67"/>
                <a:gd name="T4" fmla="*/ 0 w 67"/>
                <a:gd name="T5" fmla="*/ 2147483647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70" name="Line 127"/>
            <p:cNvSpPr>
              <a:spLocks noChangeShapeType="1"/>
            </p:cNvSpPr>
            <p:nvPr/>
          </p:nvSpPr>
          <p:spPr bwMode="auto">
            <a:xfrm>
              <a:off x="5942586" y="4467781"/>
              <a:ext cx="77650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71" name="Line 128"/>
            <p:cNvSpPr>
              <a:spLocks noChangeShapeType="1"/>
            </p:cNvSpPr>
            <p:nvPr/>
          </p:nvSpPr>
          <p:spPr bwMode="auto">
            <a:xfrm>
              <a:off x="6432685" y="4467781"/>
              <a:ext cx="95801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72" name="Freeform 129"/>
            <p:cNvSpPr>
              <a:spLocks/>
            </p:cNvSpPr>
            <p:nvPr/>
          </p:nvSpPr>
          <p:spPr bwMode="auto">
            <a:xfrm>
              <a:off x="6519410" y="4430317"/>
              <a:ext cx="67565" cy="73826"/>
            </a:xfrm>
            <a:custGeom>
              <a:avLst/>
              <a:gdLst>
                <a:gd name="T0" fmla="*/ 0 w 67"/>
                <a:gd name="T1" fmla="*/ 0 h 67"/>
                <a:gd name="T2" fmla="*/ 2147483647 w 67"/>
                <a:gd name="T3" fmla="*/ 2147483647 h 67"/>
                <a:gd name="T4" fmla="*/ 0 w 67"/>
                <a:gd name="T5" fmla="*/ 2147483647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73" name="Rectangle 130"/>
            <p:cNvSpPr>
              <a:spLocks noChangeArrowheads="1"/>
            </p:cNvSpPr>
            <p:nvPr/>
          </p:nvSpPr>
          <p:spPr bwMode="auto">
            <a:xfrm>
              <a:off x="6018219" y="4388446"/>
              <a:ext cx="412449" cy="1520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174" name="Rectangle 131"/>
            <p:cNvSpPr>
              <a:spLocks noChangeArrowheads="1"/>
            </p:cNvSpPr>
            <p:nvPr/>
          </p:nvSpPr>
          <p:spPr bwMode="auto">
            <a:xfrm>
              <a:off x="6018219" y="4388446"/>
              <a:ext cx="412449" cy="15205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175" name="Rectangle 134"/>
            <p:cNvSpPr>
              <a:spLocks noChangeArrowheads="1"/>
            </p:cNvSpPr>
            <p:nvPr/>
          </p:nvSpPr>
          <p:spPr bwMode="auto">
            <a:xfrm>
              <a:off x="6018219" y="4603311"/>
              <a:ext cx="412449" cy="1520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176" name="Rectangle 135"/>
            <p:cNvSpPr>
              <a:spLocks noChangeArrowheads="1"/>
            </p:cNvSpPr>
            <p:nvPr/>
          </p:nvSpPr>
          <p:spPr bwMode="auto">
            <a:xfrm>
              <a:off x="6018219" y="4603311"/>
              <a:ext cx="412449" cy="15205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177" name="Freeform 138"/>
            <p:cNvSpPr>
              <a:spLocks/>
            </p:cNvSpPr>
            <p:nvPr/>
          </p:nvSpPr>
          <p:spPr bwMode="auto">
            <a:xfrm>
              <a:off x="5808465" y="4901917"/>
              <a:ext cx="129079" cy="574074"/>
            </a:xfrm>
            <a:custGeom>
              <a:avLst/>
              <a:gdLst>
                <a:gd name="T0" fmla="*/ 0 w 128"/>
                <a:gd name="T1" fmla="*/ 2147483647 h 521"/>
                <a:gd name="T2" fmla="*/ 0 w 128"/>
                <a:gd name="T3" fmla="*/ 2147483647 h 521"/>
                <a:gd name="T4" fmla="*/ 2147483647 w 128"/>
                <a:gd name="T5" fmla="*/ 2147483647 h 521"/>
                <a:gd name="T6" fmla="*/ 2147483647 w 128"/>
                <a:gd name="T7" fmla="*/ 0 h 521"/>
                <a:gd name="T8" fmla="*/ 0 w 128"/>
                <a:gd name="T9" fmla="*/ 2147483647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521"/>
                <a:gd name="T17" fmla="*/ 128 w 128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78" name="Freeform 139"/>
            <p:cNvSpPr>
              <a:spLocks/>
            </p:cNvSpPr>
            <p:nvPr/>
          </p:nvSpPr>
          <p:spPr bwMode="auto">
            <a:xfrm>
              <a:off x="5808465" y="4901917"/>
              <a:ext cx="129079" cy="574074"/>
            </a:xfrm>
            <a:custGeom>
              <a:avLst/>
              <a:gdLst>
                <a:gd name="T0" fmla="*/ 0 w 128"/>
                <a:gd name="T1" fmla="*/ 2147483647 h 521"/>
                <a:gd name="T2" fmla="*/ 0 w 128"/>
                <a:gd name="T3" fmla="*/ 2147483647 h 521"/>
                <a:gd name="T4" fmla="*/ 2147483647 w 128"/>
                <a:gd name="T5" fmla="*/ 2147483647 h 521"/>
                <a:gd name="T6" fmla="*/ 2147483647 w 128"/>
                <a:gd name="T7" fmla="*/ 0 h 521"/>
                <a:gd name="T8" fmla="*/ 0 w 128"/>
                <a:gd name="T9" fmla="*/ 2147483647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521"/>
                <a:gd name="T17" fmla="*/ 128 w 128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79" name="Freeform 140"/>
            <p:cNvSpPr>
              <a:spLocks/>
            </p:cNvSpPr>
            <p:nvPr/>
          </p:nvSpPr>
          <p:spPr bwMode="auto">
            <a:xfrm>
              <a:off x="6581933" y="4901917"/>
              <a:ext cx="129079" cy="574074"/>
            </a:xfrm>
            <a:custGeom>
              <a:avLst/>
              <a:gdLst>
                <a:gd name="T0" fmla="*/ 2147483647 w 128"/>
                <a:gd name="T1" fmla="*/ 2147483647 h 521"/>
                <a:gd name="T2" fmla="*/ 2147483647 w 128"/>
                <a:gd name="T3" fmla="*/ 2147483647 h 521"/>
                <a:gd name="T4" fmla="*/ 0 w 128"/>
                <a:gd name="T5" fmla="*/ 2147483647 h 521"/>
                <a:gd name="T6" fmla="*/ 0 w 128"/>
                <a:gd name="T7" fmla="*/ 0 h 521"/>
                <a:gd name="T8" fmla="*/ 2147483647 w 128"/>
                <a:gd name="T9" fmla="*/ 2147483647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521"/>
                <a:gd name="T17" fmla="*/ 128 w 128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80" name="Freeform 141"/>
            <p:cNvSpPr>
              <a:spLocks/>
            </p:cNvSpPr>
            <p:nvPr/>
          </p:nvSpPr>
          <p:spPr bwMode="auto">
            <a:xfrm>
              <a:off x="6581933" y="4901917"/>
              <a:ext cx="129079" cy="574074"/>
            </a:xfrm>
            <a:custGeom>
              <a:avLst/>
              <a:gdLst>
                <a:gd name="T0" fmla="*/ 2147483647 w 128"/>
                <a:gd name="T1" fmla="*/ 2147483647 h 521"/>
                <a:gd name="T2" fmla="*/ 2147483647 w 128"/>
                <a:gd name="T3" fmla="*/ 2147483647 h 521"/>
                <a:gd name="T4" fmla="*/ 0 w 128"/>
                <a:gd name="T5" fmla="*/ 2147483647 h 521"/>
                <a:gd name="T6" fmla="*/ 0 w 128"/>
                <a:gd name="T7" fmla="*/ 0 h 521"/>
                <a:gd name="T8" fmla="*/ 2147483647 w 128"/>
                <a:gd name="T9" fmla="*/ 2147483647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521"/>
                <a:gd name="T17" fmla="*/ 128 w 128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81" name="Rectangle 142"/>
            <p:cNvSpPr>
              <a:spLocks noChangeArrowheads="1"/>
            </p:cNvSpPr>
            <p:nvPr/>
          </p:nvSpPr>
          <p:spPr bwMode="auto">
            <a:xfrm>
              <a:off x="6014186" y="4901917"/>
              <a:ext cx="413457" cy="1520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182" name="Rectangle 143"/>
            <p:cNvSpPr>
              <a:spLocks noChangeArrowheads="1"/>
            </p:cNvSpPr>
            <p:nvPr/>
          </p:nvSpPr>
          <p:spPr bwMode="auto">
            <a:xfrm>
              <a:off x="6014186" y="4901917"/>
              <a:ext cx="413457" cy="15205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183" name="Freeform 146"/>
            <p:cNvSpPr>
              <a:spLocks noEditPoints="1"/>
            </p:cNvSpPr>
            <p:nvPr/>
          </p:nvSpPr>
          <p:spPr bwMode="auto">
            <a:xfrm>
              <a:off x="5467615" y="4839111"/>
              <a:ext cx="1299869" cy="687566"/>
            </a:xfrm>
            <a:custGeom>
              <a:avLst/>
              <a:gdLst>
                <a:gd name="T0" fmla="*/ 2147483647 w 3050"/>
                <a:gd name="T1" fmla="*/ 2147483647 h 1477"/>
                <a:gd name="T2" fmla="*/ 0 w 3050"/>
                <a:gd name="T3" fmla="*/ 2147483647 h 1477"/>
                <a:gd name="T4" fmla="*/ 0 w 3050"/>
                <a:gd name="T5" fmla="*/ 2147483647 h 1477"/>
                <a:gd name="T6" fmla="*/ 2147483647 w 3050"/>
                <a:gd name="T7" fmla="*/ 2147483647 h 1477"/>
                <a:gd name="T8" fmla="*/ 2147483647 w 3050"/>
                <a:gd name="T9" fmla="*/ 2147483647 h 1477"/>
                <a:gd name="T10" fmla="*/ 2147483647 w 3050"/>
                <a:gd name="T11" fmla="*/ 2147483647 h 1477"/>
                <a:gd name="T12" fmla="*/ 2147483647 w 3050"/>
                <a:gd name="T13" fmla="*/ 2147483647 h 1477"/>
                <a:gd name="T14" fmla="*/ 2147483647 w 3050"/>
                <a:gd name="T15" fmla="*/ 2147483647 h 1477"/>
                <a:gd name="T16" fmla="*/ 0 w 3050"/>
                <a:gd name="T17" fmla="*/ 2147483647 h 1477"/>
                <a:gd name="T18" fmla="*/ 0 w 3050"/>
                <a:gd name="T19" fmla="*/ 2147483647 h 1477"/>
                <a:gd name="T20" fmla="*/ 2147483647 w 3050"/>
                <a:gd name="T21" fmla="*/ 2147483647 h 1477"/>
                <a:gd name="T22" fmla="*/ 2147483647 w 3050"/>
                <a:gd name="T23" fmla="*/ 2147483647 h 1477"/>
                <a:gd name="T24" fmla="*/ 2147483647 w 3050"/>
                <a:gd name="T25" fmla="*/ 2147483647 h 1477"/>
                <a:gd name="T26" fmla="*/ 2147483647 w 3050"/>
                <a:gd name="T27" fmla="*/ 2147483647 h 1477"/>
                <a:gd name="T28" fmla="*/ 2147483647 w 3050"/>
                <a:gd name="T29" fmla="*/ 2147483647 h 1477"/>
                <a:gd name="T30" fmla="*/ 2147483647 w 3050"/>
                <a:gd name="T31" fmla="*/ 2147483647 h 1477"/>
                <a:gd name="T32" fmla="*/ 2147483647 w 3050"/>
                <a:gd name="T33" fmla="*/ 2147483647 h 1477"/>
                <a:gd name="T34" fmla="*/ 2147483647 w 3050"/>
                <a:gd name="T35" fmla="*/ 2147483647 h 1477"/>
                <a:gd name="T36" fmla="*/ 2147483647 w 3050"/>
                <a:gd name="T37" fmla="*/ 2147483647 h 1477"/>
                <a:gd name="T38" fmla="*/ 2147483647 w 3050"/>
                <a:gd name="T39" fmla="*/ 2147483647 h 1477"/>
                <a:gd name="T40" fmla="*/ 2147483647 w 3050"/>
                <a:gd name="T41" fmla="*/ 2147483647 h 1477"/>
                <a:gd name="T42" fmla="*/ 2147483647 w 3050"/>
                <a:gd name="T43" fmla="*/ 2147483647 h 1477"/>
                <a:gd name="T44" fmla="*/ 2147483647 w 3050"/>
                <a:gd name="T45" fmla="*/ 2147483647 h 1477"/>
                <a:gd name="T46" fmla="*/ 2147483647 w 3050"/>
                <a:gd name="T47" fmla="*/ 2147483647 h 1477"/>
                <a:gd name="T48" fmla="*/ 2147483647 w 3050"/>
                <a:gd name="T49" fmla="*/ 2147483647 h 1477"/>
                <a:gd name="T50" fmla="*/ 2147483647 w 3050"/>
                <a:gd name="T51" fmla="*/ 2147483647 h 1477"/>
                <a:gd name="T52" fmla="*/ 2147483647 w 3050"/>
                <a:gd name="T53" fmla="*/ 2147483647 h 1477"/>
                <a:gd name="T54" fmla="*/ 2147483647 w 3050"/>
                <a:gd name="T55" fmla="*/ 2147483647 h 1477"/>
                <a:gd name="T56" fmla="*/ 2147483647 w 3050"/>
                <a:gd name="T57" fmla="*/ 2147483647 h 1477"/>
                <a:gd name="T58" fmla="*/ 2147483647 w 3050"/>
                <a:gd name="T59" fmla="*/ 2147483647 h 1477"/>
                <a:gd name="T60" fmla="*/ 2147483647 w 3050"/>
                <a:gd name="T61" fmla="*/ 2147483647 h 1477"/>
                <a:gd name="T62" fmla="*/ 2147483647 w 3050"/>
                <a:gd name="T63" fmla="*/ 2147483647 h 1477"/>
                <a:gd name="T64" fmla="*/ 2147483647 w 3050"/>
                <a:gd name="T65" fmla="*/ 2147483647 h 1477"/>
                <a:gd name="T66" fmla="*/ 2147483647 w 3050"/>
                <a:gd name="T67" fmla="*/ 2147483647 h 1477"/>
                <a:gd name="T68" fmla="*/ 2147483647 w 3050"/>
                <a:gd name="T69" fmla="*/ 2147483647 h 1477"/>
                <a:gd name="T70" fmla="*/ 2147483647 w 3050"/>
                <a:gd name="T71" fmla="*/ 2147483647 h 1477"/>
                <a:gd name="T72" fmla="*/ 2147483647 w 3050"/>
                <a:gd name="T73" fmla="*/ 2147483647 h 1477"/>
                <a:gd name="T74" fmla="*/ 2147483647 w 3050"/>
                <a:gd name="T75" fmla="*/ 2147483647 h 1477"/>
                <a:gd name="T76" fmla="*/ 2147483647 w 3050"/>
                <a:gd name="T77" fmla="*/ 2147483647 h 1477"/>
                <a:gd name="T78" fmla="*/ 2147483647 w 3050"/>
                <a:gd name="T79" fmla="*/ 2147483647 h 1477"/>
                <a:gd name="T80" fmla="*/ 2147483647 w 3050"/>
                <a:gd name="T81" fmla="*/ 2147483647 h 1477"/>
                <a:gd name="T82" fmla="*/ 2147483647 w 3050"/>
                <a:gd name="T83" fmla="*/ 2147483647 h 1477"/>
                <a:gd name="T84" fmla="*/ 2147483647 w 3050"/>
                <a:gd name="T85" fmla="*/ 2147483647 h 1477"/>
                <a:gd name="T86" fmla="*/ 2147483647 w 3050"/>
                <a:gd name="T87" fmla="*/ 0 h 1477"/>
                <a:gd name="T88" fmla="*/ 2147483647 w 3050"/>
                <a:gd name="T89" fmla="*/ 0 h 1477"/>
                <a:gd name="T90" fmla="*/ 2147483647 w 3050"/>
                <a:gd name="T91" fmla="*/ 2147483647 h 1477"/>
                <a:gd name="T92" fmla="*/ 2147483647 w 3050"/>
                <a:gd name="T93" fmla="*/ 2147483647 h 1477"/>
                <a:gd name="T94" fmla="*/ 2147483647 w 3050"/>
                <a:gd name="T95" fmla="*/ 2147483647 h 1477"/>
                <a:gd name="T96" fmla="*/ 2147483647 w 3050"/>
                <a:gd name="T97" fmla="*/ 2147483647 h 1477"/>
                <a:gd name="T98" fmla="*/ 2147483647 w 3050"/>
                <a:gd name="T99" fmla="*/ 2147483647 h 1477"/>
                <a:gd name="T100" fmla="*/ 2147483647 w 3050"/>
                <a:gd name="T101" fmla="*/ 0 h 1477"/>
                <a:gd name="T102" fmla="*/ 2147483647 w 3050"/>
                <a:gd name="T103" fmla="*/ 0 h 1477"/>
                <a:gd name="T104" fmla="*/ 2147483647 w 3050"/>
                <a:gd name="T105" fmla="*/ 2147483647 h 1477"/>
                <a:gd name="T106" fmla="*/ 2147483647 w 3050"/>
                <a:gd name="T107" fmla="*/ 2147483647 h 1477"/>
                <a:gd name="T108" fmla="*/ 2147483647 w 3050"/>
                <a:gd name="T109" fmla="*/ 2147483647 h 1477"/>
                <a:gd name="T110" fmla="*/ 2147483647 w 3050"/>
                <a:gd name="T111" fmla="*/ 2147483647 h 1477"/>
                <a:gd name="T112" fmla="*/ 2147483647 w 3050"/>
                <a:gd name="T113" fmla="*/ 2147483647 h 1477"/>
                <a:gd name="T114" fmla="*/ 2147483647 w 3050"/>
                <a:gd name="T115" fmla="*/ 0 h 1477"/>
                <a:gd name="T116" fmla="*/ 2147483647 w 3050"/>
                <a:gd name="T117" fmla="*/ 0 h 1477"/>
                <a:gd name="T118" fmla="*/ 2147483647 w 3050"/>
                <a:gd name="T119" fmla="*/ 2147483647 h 1477"/>
                <a:gd name="T120" fmla="*/ 2147483647 w 3050"/>
                <a:gd name="T121" fmla="*/ 2147483647 h 1477"/>
                <a:gd name="T122" fmla="*/ 2147483647 w 3050"/>
                <a:gd name="T123" fmla="*/ 2147483647 h 1477"/>
                <a:gd name="T124" fmla="*/ 2147483647 w 3050"/>
                <a:gd name="T125" fmla="*/ 2147483647 h 14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50"/>
                <a:gd name="T190" fmla="*/ 0 h 1477"/>
                <a:gd name="T191" fmla="*/ 3050 w 3050"/>
                <a:gd name="T192" fmla="*/ 1477 h 147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50" h="1477">
                  <a:moveTo>
                    <a:pt x="26" y="39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9"/>
                  </a:lnTo>
                  <a:cubicBezTo>
                    <a:pt x="0" y="32"/>
                    <a:pt x="6" y="26"/>
                    <a:pt x="13" y="26"/>
                  </a:cubicBezTo>
                  <a:cubicBezTo>
                    <a:pt x="20" y="26"/>
                    <a:pt x="26" y="32"/>
                    <a:pt x="26" y="39"/>
                  </a:cubicBezTo>
                  <a:close/>
                  <a:moveTo>
                    <a:pt x="26" y="115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5"/>
                  </a:lnTo>
                  <a:cubicBezTo>
                    <a:pt x="0" y="108"/>
                    <a:pt x="6" y="103"/>
                    <a:pt x="13" y="103"/>
                  </a:cubicBezTo>
                  <a:cubicBezTo>
                    <a:pt x="20" y="103"/>
                    <a:pt x="26" y="108"/>
                    <a:pt x="26" y="115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79"/>
                    <a:pt x="13" y="179"/>
                  </a:cubicBezTo>
                  <a:cubicBezTo>
                    <a:pt x="20" y="179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7"/>
                    <a:pt x="13" y="307"/>
                  </a:cubicBezTo>
                  <a:cubicBezTo>
                    <a:pt x="6" y="307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1"/>
                  </a:lnTo>
                  <a:cubicBezTo>
                    <a:pt x="26" y="379"/>
                    <a:pt x="20" y="384"/>
                    <a:pt x="13" y="384"/>
                  </a:cubicBezTo>
                  <a:cubicBezTo>
                    <a:pt x="6" y="384"/>
                    <a:pt x="0" y="379"/>
                    <a:pt x="0" y="371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3"/>
                  </a:lnTo>
                  <a:cubicBezTo>
                    <a:pt x="0" y="416"/>
                    <a:pt x="6" y="410"/>
                    <a:pt x="13" y="410"/>
                  </a:cubicBezTo>
                  <a:cubicBezTo>
                    <a:pt x="20" y="410"/>
                    <a:pt x="26" y="416"/>
                    <a:pt x="26" y="423"/>
                  </a:cubicBezTo>
                  <a:close/>
                  <a:moveTo>
                    <a:pt x="26" y="499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499"/>
                  </a:lnTo>
                  <a:cubicBezTo>
                    <a:pt x="0" y="492"/>
                    <a:pt x="6" y="487"/>
                    <a:pt x="13" y="487"/>
                  </a:cubicBezTo>
                  <a:cubicBezTo>
                    <a:pt x="20" y="487"/>
                    <a:pt x="26" y="492"/>
                    <a:pt x="26" y="499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3"/>
                    <a:pt x="13" y="563"/>
                  </a:cubicBezTo>
                  <a:cubicBezTo>
                    <a:pt x="20" y="563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1"/>
                    <a:pt x="13" y="691"/>
                  </a:cubicBezTo>
                  <a:cubicBezTo>
                    <a:pt x="6" y="691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5"/>
                  </a:lnTo>
                  <a:cubicBezTo>
                    <a:pt x="26" y="763"/>
                    <a:pt x="20" y="768"/>
                    <a:pt x="13" y="768"/>
                  </a:cubicBezTo>
                  <a:cubicBezTo>
                    <a:pt x="6" y="768"/>
                    <a:pt x="0" y="763"/>
                    <a:pt x="0" y="755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7"/>
                  </a:lnTo>
                  <a:cubicBezTo>
                    <a:pt x="0" y="800"/>
                    <a:pt x="6" y="794"/>
                    <a:pt x="13" y="794"/>
                  </a:cubicBezTo>
                  <a:cubicBezTo>
                    <a:pt x="20" y="794"/>
                    <a:pt x="26" y="800"/>
                    <a:pt x="26" y="807"/>
                  </a:cubicBezTo>
                  <a:close/>
                  <a:moveTo>
                    <a:pt x="26" y="883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3"/>
                  </a:lnTo>
                  <a:cubicBezTo>
                    <a:pt x="0" y="876"/>
                    <a:pt x="6" y="871"/>
                    <a:pt x="13" y="871"/>
                  </a:cubicBezTo>
                  <a:cubicBezTo>
                    <a:pt x="20" y="871"/>
                    <a:pt x="26" y="876"/>
                    <a:pt x="26" y="883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7"/>
                    <a:pt x="13" y="947"/>
                  </a:cubicBezTo>
                  <a:cubicBezTo>
                    <a:pt x="20" y="947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5"/>
                    <a:pt x="13" y="1075"/>
                  </a:cubicBezTo>
                  <a:cubicBezTo>
                    <a:pt x="6" y="1075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39"/>
                  </a:lnTo>
                  <a:cubicBezTo>
                    <a:pt x="26" y="1147"/>
                    <a:pt x="20" y="1152"/>
                    <a:pt x="13" y="1152"/>
                  </a:cubicBezTo>
                  <a:cubicBezTo>
                    <a:pt x="6" y="1152"/>
                    <a:pt x="0" y="1147"/>
                    <a:pt x="0" y="1139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1"/>
                  </a:lnTo>
                  <a:cubicBezTo>
                    <a:pt x="0" y="1184"/>
                    <a:pt x="6" y="1178"/>
                    <a:pt x="13" y="1178"/>
                  </a:cubicBezTo>
                  <a:cubicBezTo>
                    <a:pt x="20" y="1178"/>
                    <a:pt x="26" y="1184"/>
                    <a:pt x="26" y="1191"/>
                  </a:cubicBezTo>
                  <a:close/>
                  <a:moveTo>
                    <a:pt x="26" y="1267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7"/>
                  </a:lnTo>
                  <a:cubicBezTo>
                    <a:pt x="0" y="1260"/>
                    <a:pt x="6" y="1255"/>
                    <a:pt x="13" y="1255"/>
                  </a:cubicBezTo>
                  <a:cubicBezTo>
                    <a:pt x="20" y="1255"/>
                    <a:pt x="26" y="1260"/>
                    <a:pt x="26" y="1267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1"/>
                    <a:pt x="13" y="1331"/>
                  </a:cubicBezTo>
                  <a:cubicBezTo>
                    <a:pt x="20" y="1331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59"/>
                    <a:pt x="13" y="1459"/>
                  </a:cubicBezTo>
                  <a:cubicBezTo>
                    <a:pt x="6" y="1459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7" y="1452"/>
                  </a:moveTo>
                  <a:lnTo>
                    <a:pt x="72" y="1452"/>
                  </a:lnTo>
                  <a:cubicBezTo>
                    <a:pt x="79" y="1452"/>
                    <a:pt x="85" y="1457"/>
                    <a:pt x="85" y="1464"/>
                  </a:cubicBezTo>
                  <a:cubicBezTo>
                    <a:pt x="85" y="1471"/>
                    <a:pt x="79" y="1477"/>
                    <a:pt x="72" y="1477"/>
                  </a:cubicBezTo>
                  <a:lnTo>
                    <a:pt x="47" y="1477"/>
                  </a:lnTo>
                  <a:cubicBezTo>
                    <a:pt x="40" y="1477"/>
                    <a:pt x="34" y="1471"/>
                    <a:pt x="34" y="1464"/>
                  </a:cubicBezTo>
                  <a:cubicBezTo>
                    <a:pt x="34" y="1457"/>
                    <a:pt x="40" y="1452"/>
                    <a:pt x="47" y="1452"/>
                  </a:cubicBezTo>
                  <a:close/>
                  <a:moveTo>
                    <a:pt x="123" y="1452"/>
                  </a:moveTo>
                  <a:lnTo>
                    <a:pt x="149" y="1452"/>
                  </a:lnTo>
                  <a:cubicBezTo>
                    <a:pt x="156" y="1452"/>
                    <a:pt x="162" y="1457"/>
                    <a:pt x="162" y="1464"/>
                  </a:cubicBezTo>
                  <a:cubicBezTo>
                    <a:pt x="162" y="1471"/>
                    <a:pt x="156" y="1477"/>
                    <a:pt x="149" y="1477"/>
                  </a:cubicBezTo>
                  <a:lnTo>
                    <a:pt x="123" y="1477"/>
                  </a:lnTo>
                  <a:cubicBezTo>
                    <a:pt x="116" y="1477"/>
                    <a:pt x="111" y="1471"/>
                    <a:pt x="111" y="1464"/>
                  </a:cubicBezTo>
                  <a:cubicBezTo>
                    <a:pt x="111" y="1457"/>
                    <a:pt x="116" y="1452"/>
                    <a:pt x="123" y="1452"/>
                  </a:cubicBezTo>
                  <a:close/>
                  <a:moveTo>
                    <a:pt x="200" y="1452"/>
                  </a:moveTo>
                  <a:lnTo>
                    <a:pt x="226" y="1452"/>
                  </a:lnTo>
                  <a:cubicBezTo>
                    <a:pt x="233" y="1452"/>
                    <a:pt x="239" y="1457"/>
                    <a:pt x="239" y="1464"/>
                  </a:cubicBezTo>
                  <a:cubicBezTo>
                    <a:pt x="239" y="1471"/>
                    <a:pt x="233" y="1477"/>
                    <a:pt x="226" y="1477"/>
                  </a:cubicBezTo>
                  <a:lnTo>
                    <a:pt x="200" y="1477"/>
                  </a:lnTo>
                  <a:cubicBezTo>
                    <a:pt x="193" y="1477"/>
                    <a:pt x="187" y="1471"/>
                    <a:pt x="187" y="1464"/>
                  </a:cubicBezTo>
                  <a:cubicBezTo>
                    <a:pt x="187" y="1457"/>
                    <a:pt x="193" y="1452"/>
                    <a:pt x="200" y="1452"/>
                  </a:cubicBezTo>
                  <a:close/>
                  <a:moveTo>
                    <a:pt x="277" y="1452"/>
                  </a:moveTo>
                  <a:lnTo>
                    <a:pt x="303" y="1452"/>
                  </a:lnTo>
                  <a:cubicBezTo>
                    <a:pt x="310" y="1452"/>
                    <a:pt x="315" y="1457"/>
                    <a:pt x="315" y="1464"/>
                  </a:cubicBezTo>
                  <a:cubicBezTo>
                    <a:pt x="315" y="1471"/>
                    <a:pt x="310" y="1477"/>
                    <a:pt x="303" y="1477"/>
                  </a:cubicBezTo>
                  <a:lnTo>
                    <a:pt x="277" y="1477"/>
                  </a:lnTo>
                  <a:cubicBezTo>
                    <a:pt x="270" y="1477"/>
                    <a:pt x="264" y="1471"/>
                    <a:pt x="264" y="1464"/>
                  </a:cubicBezTo>
                  <a:cubicBezTo>
                    <a:pt x="264" y="1457"/>
                    <a:pt x="270" y="1452"/>
                    <a:pt x="277" y="1452"/>
                  </a:cubicBezTo>
                  <a:close/>
                  <a:moveTo>
                    <a:pt x="354" y="1452"/>
                  </a:moveTo>
                  <a:lnTo>
                    <a:pt x="379" y="1452"/>
                  </a:lnTo>
                  <a:cubicBezTo>
                    <a:pt x="386" y="1452"/>
                    <a:pt x="392" y="1457"/>
                    <a:pt x="392" y="1464"/>
                  </a:cubicBezTo>
                  <a:cubicBezTo>
                    <a:pt x="392" y="1471"/>
                    <a:pt x="386" y="1477"/>
                    <a:pt x="379" y="1477"/>
                  </a:cubicBezTo>
                  <a:lnTo>
                    <a:pt x="354" y="1477"/>
                  </a:lnTo>
                  <a:cubicBezTo>
                    <a:pt x="347" y="1477"/>
                    <a:pt x="341" y="1471"/>
                    <a:pt x="341" y="1464"/>
                  </a:cubicBezTo>
                  <a:cubicBezTo>
                    <a:pt x="341" y="1457"/>
                    <a:pt x="347" y="1452"/>
                    <a:pt x="354" y="1452"/>
                  </a:cubicBezTo>
                  <a:close/>
                  <a:moveTo>
                    <a:pt x="431" y="1452"/>
                  </a:moveTo>
                  <a:lnTo>
                    <a:pt x="456" y="1452"/>
                  </a:lnTo>
                  <a:cubicBezTo>
                    <a:pt x="463" y="1452"/>
                    <a:pt x="469" y="1457"/>
                    <a:pt x="469" y="1464"/>
                  </a:cubicBezTo>
                  <a:cubicBezTo>
                    <a:pt x="469" y="1471"/>
                    <a:pt x="463" y="1477"/>
                    <a:pt x="456" y="1477"/>
                  </a:cubicBezTo>
                  <a:lnTo>
                    <a:pt x="431" y="1477"/>
                  </a:lnTo>
                  <a:cubicBezTo>
                    <a:pt x="424" y="1477"/>
                    <a:pt x="418" y="1471"/>
                    <a:pt x="418" y="1464"/>
                  </a:cubicBezTo>
                  <a:cubicBezTo>
                    <a:pt x="418" y="1457"/>
                    <a:pt x="424" y="1452"/>
                    <a:pt x="431" y="1452"/>
                  </a:cubicBezTo>
                  <a:close/>
                  <a:moveTo>
                    <a:pt x="507" y="1452"/>
                  </a:moveTo>
                  <a:lnTo>
                    <a:pt x="533" y="1452"/>
                  </a:lnTo>
                  <a:cubicBezTo>
                    <a:pt x="540" y="1452"/>
                    <a:pt x="546" y="1457"/>
                    <a:pt x="546" y="1464"/>
                  </a:cubicBezTo>
                  <a:cubicBezTo>
                    <a:pt x="546" y="1471"/>
                    <a:pt x="540" y="1477"/>
                    <a:pt x="533" y="1477"/>
                  </a:cubicBezTo>
                  <a:lnTo>
                    <a:pt x="507" y="1477"/>
                  </a:lnTo>
                  <a:cubicBezTo>
                    <a:pt x="500" y="1477"/>
                    <a:pt x="495" y="1471"/>
                    <a:pt x="495" y="1464"/>
                  </a:cubicBezTo>
                  <a:cubicBezTo>
                    <a:pt x="495" y="1457"/>
                    <a:pt x="500" y="1452"/>
                    <a:pt x="507" y="1452"/>
                  </a:cubicBezTo>
                  <a:close/>
                  <a:moveTo>
                    <a:pt x="584" y="1452"/>
                  </a:moveTo>
                  <a:lnTo>
                    <a:pt x="610" y="1452"/>
                  </a:lnTo>
                  <a:cubicBezTo>
                    <a:pt x="617" y="1452"/>
                    <a:pt x="623" y="1457"/>
                    <a:pt x="623" y="1464"/>
                  </a:cubicBezTo>
                  <a:cubicBezTo>
                    <a:pt x="623" y="1471"/>
                    <a:pt x="617" y="1477"/>
                    <a:pt x="610" y="1477"/>
                  </a:cubicBezTo>
                  <a:lnTo>
                    <a:pt x="584" y="1477"/>
                  </a:lnTo>
                  <a:cubicBezTo>
                    <a:pt x="577" y="1477"/>
                    <a:pt x="571" y="1471"/>
                    <a:pt x="571" y="1464"/>
                  </a:cubicBezTo>
                  <a:cubicBezTo>
                    <a:pt x="571" y="1457"/>
                    <a:pt x="577" y="1452"/>
                    <a:pt x="584" y="1452"/>
                  </a:cubicBezTo>
                  <a:close/>
                  <a:moveTo>
                    <a:pt x="661" y="1452"/>
                  </a:moveTo>
                  <a:lnTo>
                    <a:pt x="687" y="1452"/>
                  </a:lnTo>
                  <a:cubicBezTo>
                    <a:pt x="694" y="1452"/>
                    <a:pt x="699" y="1457"/>
                    <a:pt x="699" y="1464"/>
                  </a:cubicBezTo>
                  <a:cubicBezTo>
                    <a:pt x="699" y="1471"/>
                    <a:pt x="694" y="1477"/>
                    <a:pt x="687" y="1477"/>
                  </a:cubicBezTo>
                  <a:lnTo>
                    <a:pt x="661" y="1477"/>
                  </a:lnTo>
                  <a:cubicBezTo>
                    <a:pt x="654" y="1477"/>
                    <a:pt x="648" y="1471"/>
                    <a:pt x="648" y="1464"/>
                  </a:cubicBezTo>
                  <a:cubicBezTo>
                    <a:pt x="648" y="1457"/>
                    <a:pt x="654" y="1452"/>
                    <a:pt x="661" y="1452"/>
                  </a:cubicBezTo>
                  <a:close/>
                  <a:moveTo>
                    <a:pt x="738" y="1452"/>
                  </a:moveTo>
                  <a:lnTo>
                    <a:pt x="763" y="1452"/>
                  </a:lnTo>
                  <a:cubicBezTo>
                    <a:pt x="770" y="1452"/>
                    <a:pt x="776" y="1457"/>
                    <a:pt x="776" y="1464"/>
                  </a:cubicBezTo>
                  <a:cubicBezTo>
                    <a:pt x="776" y="1471"/>
                    <a:pt x="770" y="1477"/>
                    <a:pt x="763" y="1477"/>
                  </a:cubicBezTo>
                  <a:lnTo>
                    <a:pt x="738" y="1477"/>
                  </a:lnTo>
                  <a:cubicBezTo>
                    <a:pt x="731" y="1477"/>
                    <a:pt x="725" y="1471"/>
                    <a:pt x="725" y="1464"/>
                  </a:cubicBezTo>
                  <a:cubicBezTo>
                    <a:pt x="725" y="1457"/>
                    <a:pt x="731" y="1452"/>
                    <a:pt x="738" y="1452"/>
                  </a:cubicBezTo>
                  <a:close/>
                  <a:moveTo>
                    <a:pt x="815" y="1452"/>
                  </a:moveTo>
                  <a:lnTo>
                    <a:pt x="840" y="1452"/>
                  </a:lnTo>
                  <a:cubicBezTo>
                    <a:pt x="847" y="1452"/>
                    <a:pt x="853" y="1457"/>
                    <a:pt x="853" y="1464"/>
                  </a:cubicBezTo>
                  <a:cubicBezTo>
                    <a:pt x="853" y="1471"/>
                    <a:pt x="847" y="1477"/>
                    <a:pt x="840" y="1477"/>
                  </a:cubicBezTo>
                  <a:lnTo>
                    <a:pt x="815" y="1477"/>
                  </a:lnTo>
                  <a:cubicBezTo>
                    <a:pt x="808" y="1477"/>
                    <a:pt x="802" y="1471"/>
                    <a:pt x="802" y="1464"/>
                  </a:cubicBezTo>
                  <a:cubicBezTo>
                    <a:pt x="802" y="1457"/>
                    <a:pt x="808" y="1452"/>
                    <a:pt x="815" y="1452"/>
                  </a:cubicBezTo>
                  <a:close/>
                  <a:moveTo>
                    <a:pt x="891" y="1452"/>
                  </a:moveTo>
                  <a:lnTo>
                    <a:pt x="917" y="1452"/>
                  </a:lnTo>
                  <a:cubicBezTo>
                    <a:pt x="924" y="1452"/>
                    <a:pt x="930" y="1457"/>
                    <a:pt x="930" y="1464"/>
                  </a:cubicBezTo>
                  <a:cubicBezTo>
                    <a:pt x="930" y="1471"/>
                    <a:pt x="924" y="1477"/>
                    <a:pt x="917" y="1477"/>
                  </a:cubicBezTo>
                  <a:lnTo>
                    <a:pt x="891" y="1477"/>
                  </a:lnTo>
                  <a:cubicBezTo>
                    <a:pt x="884" y="1477"/>
                    <a:pt x="879" y="1471"/>
                    <a:pt x="879" y="1464"/>
                  </a:cubicBezTo>
                  <a:cubicBezTo>
                    <a:pt x="879" y="1457"/>
                    <a:pt x="884" y="1452"/>
                    <a:pt x="891" y="1452"/>
                  </a:cubicBezTo>
                  <a:close/>
                  <a:moveTo>
                    <a:pt x="968" y="1452"/>
                  </a:moveTo>
                  <a:lnTo>
                    <a:pt x="994" y="1452"/>
                  </a:lnTo>
                  <a:cubicBezTo>
                    <a:pt x="1001" y="1452"/>
                    <a:pt x="1007" y="1457"/>
                    <a:pt x="1007" y="1464"/>
                  </a:cubicBezTo>
                  <a:cubicBezTo>
                    <a:pt x="1007" y="1471"/>
                    <a:pt x="1001" y="1477"/>
                    <a:pt x="994" y="1477"/>
                  </a:cubicBezTo>
                  <a:lnTo>
                    <a:pt x="968" y="1477"/>
                  </a:lnTo>
                  <a:cubicBezTo>
                    <a:pt x="961" y="1477"/>
                    <a:pt x="955" y="1471"/>
                    <a:pt x="955" y="1464"/>
                  </a:cubicBezTo>
                  <a:cubicBezTo>
                    <a:pt x="955" y="1457"/>
                    <a:pt x="961" y="1452"/>
                    <a:pt x="968" y="1452"/>
                  </a:cubicBezTo>
                  <a:close/>
                  <a:moveTo>
                    <a:pt x="1045" y="1452"/>
                  </a:moveTo>
                  <a:lnTo>
                    <a:pt x="1071" y="1452"/>
                  </a:lnTo>
                  <a:cubicBezTo>
                    <a:pt x="1078" y="1452"/>
                    <a:pt x="1083" y="1457"/>
                    <a:pt x="1083" y="1464"/>
                  </a:cubicBezTo>
                  <a:cubicBezTo>
                    <a:pt x="1083" y="1471"/>
                    <a:pt x="1078" y="1477"/>
                    <a:pt x="1071" y="1477"/>
                  </a:cubicBezTo>
                  <a:lnTo>
                    <a:pt x="1045" y="1477"/>
                  </a:lnTo>
                  <a:cubicBezTo>
                    <a:pt x="1038" y="1477"/>
                    <a:pt x="1032" y="1471"/>
                    <a:pt x="1032" y="1464"/>
                  </a:cubicBezTo>
                  <a:cubicBezTo>
                    <a:pt x="1032" y="1457"/>
                    <a:pt x="1038" y="1452"/>
                    <a:pt x="1045" y="1452"/>
                  </a:cubicBezTo>
                  <a:close/>
                  <a:moveTo>
                    <a:pt x="1122" y="1452"/>
                  </a:moveTo>
                  <a:lnTo>
                    <a:pt x="1147" y="1452"/>
                  </a:lnTo>
                  <a:cubicBezTo>
                    <a:pt x="1154" y="1452"/>
                    <a:pt x="1160" y="1457"/>
                    <a:pt x="1160" y="1464"/>
                  </a:cubicBezTo>
                  <a:cubicBezTo>
                    <a:pt x="1160" y="1471"/>
                    <a:pt x="1154" y="1477"/>
                    <a:pt x="1147" y="1477"/>
                  </a:cubicBezTo>
                  <a:lnTo>
                    <a:pt x="1122" y="1477"/>
                  </a:lnTo>
                  <a:cubicBezTo>
                    <a:pt x="1115" y="1477"/>
                    <a:pt x="1109" y="1471"/>
                    <a:pt x="1109" y="1464"/>
                  </a:cubicBezTo>
                  <a:cubicBezTo>
                    <a:pt x="1109" y="1457"/>
                    <a:pt x="1115" y="1452"/>
                    <a:pt x="1122" y="1452"/>
                  </a:cubicBezTo>
                  <a:close/>
                  <a:moveTo>
                    <a:pt x="1199" y="1452"/>
                  </a:moveTo>
                  <a:lnTo>
                    <a:pt x="1224" y="1452"/>
                  </a:lnTo>
                  <a:cubicBezTo>
                    <a:pt x="1231" y="1452"/>
                    <a:pt x="1237" y="1457"/>
                    <a:pt x="1237" y="1464"/>
                  </a:cubicBezTo>
                  <a:cubicBezTo>
                    <a:pt x="1237" y="1471"/>
                    <a:pt x="1231" y="1477"/>
                    <a:pt x="1224" y="1477"/>
                  </a:cubicBezTo>
                  <a:lnTo>
                    <a:pt x="1199" y="1477"/>
                  </a:lnTo>
                  <a:cubicBezTo>
                    <a:pt x="1192" y="1477"/>
                    <a:pt x="1186" y="1471"/>
                    <a:pt x="1186" y="1464"/>
                  </a:cubicBezTo>
                  <a:cubicBezTo>
                    <a:pt x="1186" y="1457"/>
                    <a:pt x="1192" y="1452"/>
                    <a:pt x="1199" y="1452"/>
                  </a:cubicBezTo>
                  <a:close/>
                  <a:moveTo>
                    <a:pt x="1275" y="1452"/>
                  </a:moveTo>
                  <a:lnTo>
                    <a:pt x="1301" y="1452"/>
                  </a:lnTo>
                  <a:cubicBezTo>
                    <a:pt x="1308" y="1452"/>
                    <a:pt x="1314" y="1457"/>
                    <a:pt x="1314" y="1464"/>
                  </a:cubicBezTo>
                  <a:cubicBezTo>
                    <a:pt x="1314" y="1471"/>
                    <a:pt x="1308" y="1477"/>
                    <a:pt x="1301" y="1477"/>
                  </a:cubicBezTo>
                  <a:lnTo>
                    <a:pt x="1275" y="1477"/>
                  </a:lnTo>
                  <a:cubicBezTo>
                    <a:pt x="1268" y="1477"/>
                    <a:pt x="1263" y="1471"/>
                    <a:pt x="1263" y="1464"/>
                  </a:cubicBezTo>
                  <a:cubicBezTo>
                    <a:pt x="1263" y="1457"/>
                    <a:pt x="1268" y="1452"/>
                    <a:pt x="1275" y="1452"/>
                  </a:cubicBezTo>
                  <a:close/>
                  <a:moveTo>
                    <a:pt x="1352" y="1452"/>
                  </a:moveTo>
                  <a:lnTo>
                    <a:pt x="1378" y="1452"/>
                  </a:lnTo>
                  <a:cubicBezTo>
                    <a:pt x="1385" y="1452"/>
                    <a:pt x="1391" y="1457"/>
                    <a:pt x="1391" y="1464"/>
                  </a:cubicBezTo>
                  <a:cubicBezTo>
                    <a:pt x="1391" y="1471"/>
                    <a:pt x="1385" y="1477"/>
                    <a:pt x="1378" y="1477"/>
                  </a:cubicBezTo>
                  <a:lnTo>
                    <a:pt x="1352" y="1477"/>
                  </a:lnTo>
                  <a:cubicBezTo>
                    <a:pt x="1345" y="1477"/>
                    <a:pt x="1339" y="1471"/>
                    <a:pt x="1339" y="1464"/>
                  </a:cubicBezTo>
                  <a:cubicBezTo>
                    <a:pt x="1339" y="1457"/>
                    <a:pt x="1345" y="1452"/>
                    <a:pt x="1352" y="1452"/>
                  </a:cubicBezTo>
                  <a:close/>
                  <a:moveTo>
                    <a:pt x="1429" y="1452"/>
                  </a:moveTo>
                  <a:lnTo>
                    <a:pt x="1455" y="1452"/>
                  </a:lnTo>
                  <a:cubicBezTo>
                    <a:pt x="1462" y="1452"/>
                    <a:pt x="1467" y="1457"/>
                    <a:pt x="1467" y="1464"/>
                  </a:cubicBezTo>
                  <a:cubicBezTo>
                    <a:pt x="1467" y="1471"/>
                    <a:pt x="1462" y="1477"/>
                    <a:pt x="1455" y="1477"/>
                  </a:cubicBezTo>
                  <a:lnTo>
                    <a:pt x="1429" y="1477"/>
                  </a:lnTo>
                  <a:cubicBezTo>
                    <a:pt x="1422" y="1477"/>
                    <a:pt x="1416" y="1471"/>
                    <a:pt x="1416" y="1464"/>
                  </a:cubicBezTo>
                  <a:cubicBezTo>
                    <a:pt x="1416" y="1457"/>
                    <a:pt x="1422" y="1452"/>
                    <a:pt x="1429" y="1452"/>
                  </a:cubicBezTo>
                  <a:close/>
                  <a:moveTo>
                    <a:pt x="1506" y="1452"/>
                  </a:moveTo>
                  <a:lnTo>
                    <a:pt x="1531" y="1452"/>
                  </a:lnTo>
                  <a:cubicBezTo>
                    <a:pt x="1538" y="1452"/>
                    <a:pt x="1544" y="1457"/>
                    <a:pt x="1544" y="1464"/>
                  </a:cubicBezTo>
                  <a:cubicBezTo>
                    <a:pt x="1544" y="1471"/>
                    <a:pt x="1538" y="1477"/>
                    <a:pt x="1531" y="1477"/>
                  </a:cubicBezTo>
                  <a:lnTo>
                    <a:pt x="1506" y="1477"/>
                  </a:lnTo>
                  <a:cubicBezTo>
                    <a:pt x="1499" y="1477"/>
                    <a:pt x="1493" y="1471"/>
                    <a:pt x="1493" y="1464"/>
                  </a:cubicBezTo>
                  <a:cubicBezTo>
                    <a:pt x="1493" y="1457"/>
                    <a:pt x="1499" y="1452"/>
                    <a:pt x="1506" y="1452"/>
                  </a:cubicBezTo>
                  <a:close/>
                  <a:moveTo>
                    <a:pt x="1583" y="1452"/>
                  </a:moveTo>
                  <a:lnTo>
                    <a:pt x="1608" y="1452"/>
                  </a:lnTo>
                  <a:cubicBezTo>
                    <a:pt x="1615" y="1452"/>
                    <a:pt x="1621" y="1457"/>
                    <a:pt x="1621" y="1464"/>
                  </a:cubicBezTo>
                  <a:cubicBezTo>
                    <a:pt x="1621" y="1471"/>
                    <a:pt x="1615" y="1477"/>
                    <a:pt x="1608" y="1477"/>
                  </a:cubicBezTo>
                  <a:lnTo>
                    <a:pt x="1583" y="1477"/>
                  </a:lnTo>
                  <a:cubicBezTo>
                    <a:pt x="1576" y="1477"/>
                    <a:pt x="1570" y="1471"/>
                    <a:pt x="1570" y="1464"/>
                  </a:cubicBezTo>
                  <a:cubicBezTo>
                    <a:pt x="1570" y="1457"/>
                    <a:pt x="1576" y="1452"/>
                    <a:pt x="1583" y="1452"/>
                  </a:cubicBezTo>
                  <a:close/>
                  <a:moveTo>
                    <a:pt x="1659" y="1452"/>
                  </a:moveTo>
                  <a:lnTo>
                    <a:pt x="1685" y="1452"/>
                  </a:lnTo>
                  <a:cubicBezTo>
                    <a:pt x="1692" y="1452"/>
                    <a:pt x="1698" y="1457"/>
                    <a:pt x="1698" y="1464"/>
                  </a:cubicBezTo>
                  <a:cubicBezTo>
                    <a:pt x="1698" y="1471"/>
                    <a:pt x="1692" y="1477"/>
                    <a:pt x="1685" y="1477"/>
                  </a:cubicBezTo>
                  <a:lnTo>
                    <a:pt x="1659" y="1477"/>
                  </a:lnTo>
                  <a:cubicBezTo>
                    <a:pt x="1652" y="1477"/>
                    <a:pt x="1647" y="1471"/>
                    <a:pt x="1647" y="1464"/>
                  </a:cubicBezTo>
                  <a:cubicBezTo>
                    <a:pt x="1647" y="1457"/>
                    <a:pt x="1652" y="1452"/>
                    <a:pt x="1659" y="1452"/>
                  </a:cubicBezTo>
                  <a:close/>
                  <a:moveTo>
                    <a:pt x="1736" y="1452"/>
                  </a:moveTo>
                  <a:lnTo>
                    <a:pt x="1762" y="1452"/>
                  </a:lnTo>
                  <a:cubicBezTo>
                    <a:pt x="1769" y="1452"/>
                    <a:pt x="1775" y="1457"/>
                    <a:pt x="1775" y="1464"/>
                  </a:cubicBezTo>
                  <a:cubicBezTo>
                    <a:pt x="1775" y="1471"/>
                    <a:pt x="1769" y="1477"/>
                    <a:pt x="1762" y="1477"/>
                  </a:cubicBezTo>
                  <a:lnTo>
                    <a:pt x="1736" y="1477"/>
                  </a:lnTo>
                  <a:cubicBezTo>
                    <a:pt x="1729" y="1477"/>
                    <a:pt x="1723" y="1471"/>
                    <a:pt x="1723" y="1464"/>
                  </a:cubicBezTo>
                  <a:cubicBezTo>
                    <a:pt x="1723" y="1457"/>
                    <a:pt x="1729" y="1452"/>
                    <a:pt x="1736" y="1452"/>
                  </a:cubicBezTo>
                  <a:close/>
                  <a:moveTo>
                    <a:pt x="1813" y="1452"/>
                  </a:moveTo>
                  <a:lnTo>
                    <a:pt x="1839" y="1452"/>
                  </a:lnTo>
                  <a:cubicBezTo>
                    <a:pt x="1846" y="1452"/>
                    <a:pt x="1851" y="1457"/>
                    <a:pt x="1851" y="1464"/>
                  </a:cubicBezTo>
                  <a:cubicBezTo>
                    <a:pt x="1851" y="1471"/>
                    <a:pt x="1846" y="1477"/>
                    <a:pt x="1839" y="1477"/>
                  </a:cubicBezTo>
                  <a:lnTo>
                    <a:pt x="1813" y="1477"/>
                  </a:lnTo>
                  <a:cubicBezTo>
                    <a:pt x="1806" y="1477"/>
                    <a:pt x="1800" y="1471"/>
                    <a:pt x="1800" y="1464"/>
                  </a:cubicBezTo>
                  <a:cubicBezTo>
                    <a:pt x="1800" y="1457"/>
                    <a:pt x="1806" y="1452"/>
                    <a:pt x="1813" y="1452"/>
                  </a:cubicBezTo>
                  <a:close/>
                  <a:moveTo>
                    <a:pt x="1890" y="1452"/>
                  </a:moveTo>
                  <a:lnTo>
                    <a:pt x="1915" y="1452"/>
                  </a:lnTo>
                  <a:cubicBezTo>
                    <a:pt x="1922" y="1452"/>
                    <a:pt x="1928" y="1457"/>
                    <a:pt x="1928" y="1464"/>
                  </a:cubicBezTo>
                  <a:cubicBezTo>
                    <a:pt x="1928" y="1471"/>
                    <a:pt x="1922" y="1477"/>
                    <a:pt x="1915" y="1477"/>
                  </a:cubicBezTo>
                  <a:lnTo>
                    <a:pt x="1890" y="1477"/>
                  </a:lnTo>
                  <a:cubicBezTo>
                    <a:pt x="1883" y="1477"/>
                    <a:pt x="1877" y="1471"/>
                    <a:pt x="1877" y="1464"/>
                  </a:cubicBezTo>
                  <a:cubicBezTo>
                    <a:pt x="1877" y="1457"/>
                    <a:pt x="1883" y="1452"/>
                    <a:pt x="1890" y="1452"/>
                  </a:cubicBezTo>
                  <a:close/>
                  <a:moveTo>
                    <a:pt x="1967" y="1452"/>
                  </a:moveTo>
                  <a:lnTo>
                    <a:pt x="1992" y="1452"/>
                  </a:lnTo>
                  <a:cubicBezTo>
                    <a:pt x="1999" y="1452"/>
                    <a:pt x="2005" y="1457"/>
                    <a:pt x="2005" y="1464"/>
                  </a:cubicBezTo>
                  <a:cubicBezTo>
                    <a:pt x="2005" y="1471"/>
                    <a:pt x="1999" y="1477"/>
                    <a:pt x="1992" y="1477"/>
                  </a:cubicBezTo>
                  <a:lnTo>
                    <a:pt x="1967" y="1477"/>
                  </a:lnTo>
                  <a:cubicBezTo>
                    <a:pt x="1960" y="1477"/>
                    <a:pt x="1954" y="1471"/>
                    <a:pt x="1954" y="1464"/>
                  </a:cubicBezTo>
                  <a:cubicBezTo>
                    <a:pt x="1954" y="1457"/>
                    <a:pt x="1960" y="1452"/>
                    <a:pt x="1967" y="1452"/>
                  </a:cubicBezTo>
                  <a:close/>
                  <a:moveTo>
                    <a:pt x="2043" y="1452"/>
                  </a:moveTo>
                  <a:lnTo>
                    <a:pt x="2069" y="1452"/>
                  </a:lnTo>
                  <a:cubicBezTo>
                    <a:pt x="2076" y="1452"/>
                    <a:pt x="2082" y="1457"/>
                    <a:pt x="2082" y="1464"/>
                  </a:cubicBezTo>
                  <a:cubicBezTo>
                    <a:pt x="2082" y="1471"/>
                    <a:pt x="2076" y="1477"/>
                    <a:pt x="2069" y="1477"/>
                  </a:cubicBezTo>
                  <a:lnTo>
                    <a:pt x="2043" y="1477"/>
                  </a:lnTo>
                  <a:cubicBezTo>
                    <a:pt x="2036" y="1477"/>
                    <a:pt x="2031" y="1471"/>
                    <a:pt x="2031" y="1464"/>
                  </a:cubicBezTo>
                  <a:cubicBezTo>
                    <a:pt x="2031" y="1457"/>
                    <a:pt x="2036" y="1452"/>
                    <a:pt x="2043" y="1452"/>
                  </a:cubicBezTo>
                  <a:close/>
                  <a:moveTo>
                    <a:pt x="2120" y="1452"/>
                  </a:moveTo>
                  <a:lnTo>
                    <a:pt x="2146" y="1452"/>
                  </a:lnTo>
                  <a:cubicBezTo>
                    <a:pt x="2153" y="1452"/>
                    <a:pt x="2159" y="1457"/>
                    <a:pt x="2159" y="1464"/>
                  </a:cubicBezTo>
                  <a:cubicBezTo>
                    <a:pt x="2159" y="1471"/>
                    <a:pt x="2153" y="1477"/>
                    <a:pt x="2146" y="1477"/>
                  </a:cubicBezTo>
                  <a:lnTo>
                    <a:pt x="2120" y="1477"/>
                  </a:lnTo>
                  <a:cubicBezTo>
                    <a:pt x="2113" y="1477"/>
                    <a:pt x="2107" y="1471"/>
                    <a:pt x="2107" y="1464"/>
                  </a:cubicBezTo>
                  <a:cubicBezTo>
                    <a:pt x="2107" y="1457"/>
                    <a:pt x="2113" y="1452"/>
                    <a:pt x="2120" y="1452"/>
                  </a:cubicBezTo>
                  <a:close/>
                  <a:moveTo>
                    <a:pt x="2197" y="1452"/>
                  </a:moveTo>
                  <a:lnTo>
                    <a:pt x="2223" y="1452"/>
                  </a:lnTo>
                  <a:cubicBezTo>
                    <a:pt x="2230" y="1452"/>
                    <a:pt x="2235" y="1457"/>
                    <a:pt x="2235" y="1464"/>
                  </a:cubicBezTo>
                  <a:cubicBezTo>
                    <a:pt x="2235" y="1471"/>
                    <a:pt x="2230" y="1477"/>
                    <a:pt x="2223" y="1477"/>
                  </a:cubicBezTo>
                  <a:lnTo>
                    <a:pt x="2197" y="1477"/>
                  </a:lnTo>
                  <a:cubicBezTo>
                    <a:pt x="2190" y="1477"/>
                    <a:pt x="2184" y="1471"/>
                    <a:pt x="2184" y="1464"/>
                  </a:cubicBezTo>
                  <a:cubicBezTo>
                    <a:pt x="2184" y="1457"/>
                    <a:pt x="2190" y="1452"/>
                    <a:pt x="2197" y="1452"/>
                  </a:cubicBezTo>
                  <a:close/>
                  <a:moveTo>
                    <a:pt x="2274" y="1452"/>
                  </a:moveTo>
                  <a:lnTo>
                    <a:pt x="2299" y="1452"/>
                  </a:lnTo>
                  <a:cubicBezTo>
                    <a:pt x="2306" y="1452"/>
                    <a:pt x="2312" y="1457"/>
                    <a:pt x="2312" y="1464"/>
                  </a:cubicBezTo>
                  <a:cubicBezTo>
                    <a:pt x="2312" y="1471"/>
                    <a:pt x="2306" y="1477"/>
                    <a:pt x="2299" y="1477"/>
                  </a:cubicBezTo>
                  <a:lnTo>
                    <a:pt x="2274" y="1477"/>
                  </a:lnTo>
                  <a:cubicBezTo>
                    <a:pt x="2267" y="1477"/>
                    <a:pt x="2261" y="1471"/>
                    <a:pt x="2261" y="1464"/>
                  </a:cubicBezTo>
                  <a:cubicBezTo>
                    <a:pt x="2261" y="1457"/>
                    <a:pt x="2267" y="1452"/>
                    <a:pt x="2274" y="1452"/>
                  </a:cubicBezTo>
                  <a:close/>
                  <a:moveTo>
                    <a:pt x="2351" y="1452"/>
                  </a:moveTo>
                  <a:lnTo>
                    <a:pt x="2376" y="1452"/>
                  </a:lnTo>
                  <a:cubicBezTo>
                    <a:pt x="2383" y="1452"/>
                    <a:pt x="2389" y="1457"/>
                    <a:pt x="2389" y="1464"/>
                  </a:cubicBezTo>
                  <a:cubicBezTo>
                    <a:pt x="2389" y="1471"/>
                    <a:pt x="2383" y="1477"/>
                    <a:pt x="2376" y="1477"/>
                  </a:cubicBezTo>
                  <a:lnTo>
                    <a:pt x="2351" y="1477"/>
                  </a:lnTo>
                  <a:cubicBezTo>
                    <a:pt x="2344" y="1477"/>
                    <a:pt x="2338" y="1471"/>
                    <a:pt x="2338" y="1464"/>
                  </a:cubicBezTo>
                  <a:cubicBezTo>
                    <a:pt x="2338" y="1457"/>
                    <a:pt x="2344" y="1452"/>
                    <a:pt x="2351" y="1452"/>
                  </a:cubicBezTo>
                  <a:close/>
                  <a:moveTo>
                    <a:pt x="2427" y="1452"/>
                  </a:moveTo>
                  <a:lnTo>
                    <a:pt x="2453" y="1452"/>
                  </a:lnTo>
                  <a:cubicBezTo>
                    <a:pt x="2460" y="1452"/>
                    <a:pt x="2466" y="1457"/>
                    <a:pt x="2466" y="1464"/>
                  </a:cubicBezTo>
                  <a:cubicBezTo>
                    <a:pt x="2466" y="1471"/>
                    <a:pt x="2460" y="1477"/>
                    <a:pt x="2453" y="1477"/>
                  </a:cubicBezTo>
                  <a:lnTo>
                    <a:pt x="2427" y="1477"/>
                  </a:lnTo>
                  <a:cubicBezTo>
                    <a:pt x="2420" y="1477"/>
                    <a:pt x="2415" y="1471"/>
                    <a:pt x="2415" y="1464"/>
                  </a:cubicBezTo>
                  <a:cubicBezTo>
                    <a:pt x="2415" y="1457"/>
                    <a:pt x="2420" y="1452"/>
                    <a:pt x="2427" y="1452"/>
                  </a:cubicBezTo>
                  <a:close/>
                  <a:moveTo>
                    <a:pt x="2504" y="1452"/>
                  </a:moveTo>
                  <a:lnTo>
                    <a:pt x="2530" y="1452"/>
                  </a:lnTo>
                  <a:cubicBezTo>
                    <a:pt x="2537" y="1452"/>
                    <a:pt x="2543" y="1457"/>
                    <a:pt x="2543" y="1464"/>
                  </a:cubicBezTo>
                  <a:cubicBezTo>
                    <a:pt x="2543" y="1471"/>
                    <a:pt x="2537" y="1477"/>
                    <a:pt x="2530" y="1477"/>
                  </a:cubicBezTo>
                  <a:lnTo>
                    <a:pt x="2504" y="1477"/>
                  </a:lnTo>
                  <a:cubicBezTo>
                    <a:pt x="2497" y="1477"/>
                    <a:pt x="2491" y="1471"/>
                    <a:pt x="2491" y="1464"/>
                  </a:cubicBezTo>
                  <a:cubicBezTo>
                    <a:pt x="2491" y="1457"/>
                    <a:pt x="2497" y="1452"/>
                    <a:pt x="2504" y="1452"/>
                  </a:cubicBezTo>
                  <a:close/>
                  <a:moveTo>
                    <a:pt x="2581" y="1452"/>
                  </a:moveTo>
                  <a:lnTo>
                    <a:pt x="2607" y="1452"/>
                  </a:lnTo>
                  <a:cubicBezTo>
                    <a:pt x="2614" y="1452"/>
                    <a:pt x="2619" y="1457"/>
                    <a:pt x="2619" y="1464"/>
                  </a:cubicBezTo>
                  <a:cubicBezTo>
                    <a:pt x="2619" y="1471"/>
                    <a:pt x="2614" y="1477"/>
                    <a:pt x="2607" y="1477"/>
                  </a:cubicBezTo>
                  <a:lnTo>
                    <a:pt x="2581" y="1477"/>
                  </a:lnTo>
                  <a:cubicBezTo>
                    <a:pt x="2574" y="1477"/>
                    <a:pt x="2568" y="1471"/>
                    <a:pt x="2568" y="1464"/>
                  </a:cubicBezTo>
                  <a:cubicBezTo>
                    <a:pt x="2568" y="1457"/>
                    <a:pt x="2574" y="1452"/>
                    <a:pt x="2581" y="1452"/>
                  </a:cubicBezTo>
                  <a:close/>
                  <a:moveTo>
                    <a:pt x="2658" y="1452"/>
                  </a:moveTo>
                  <a:lnTo>
                    <a:pt x="2683" y="1452"/>
                  </a:lnTo>
                  <a:cubicBezTo>
                    <a:pt x="2690" y="1452"/>
                    <a:pt x="2696" y="1457"/>
                    <a:pt x="2696" y="1464"/>
                  </a:cubicBezTo>
                  <a:cubicBezTo>
                    <a:pt x="2696" y="1471"/>
                    <a:pt x="2690" y="1477"/>
                    <a:pt x="2683" y="1477"/>
                  </a:cubicBezTo>
                  <a:lnTo>
                    <a:pt x="2658" y="1477"/>
                  </a:lnTo>
                  <a:cubicBezTo>
                    <a:pt x="2651" y="1477"/>
                    <a:pt x="2645" y="1471"/>
                    <a:pt x="2645" y="1464"/>
                  </a:cubicBezTo>
                  <a:cubicBezTo>
                    <a:pt x="2645" y="1457"/>
                    <a:pt x="2651" y="1452"/>
                    <a:pt x="2658" y="1452"/>
                  </a:cubicBezTo>
                  <a:close/>
                  <a:moveTo>
                    <a:pt x="2735" y="1452"/>
                  </a:moveTo>
                  <a:lnTo>
                    <a:pt x="2760" y="1452"/>
                  </a:lnTo>
                  <a:cubicBezTo>
                    <a:pt x="2767" y="1452"/>
                    <a:pt x="2773" y="1457"/>
                    <a:pt x="2773" y="1464"/>
                  </a:cubicBezTo>
                  <a:cubicBezTo>
                    <a:pt x="2773" y="1471"/>
                    <a:pt x="2767" y="1477"/>
                    <a:pt x="2760" y="1477"/>
                  </a:cubicBezTo>
                  <a:lnTo>
                    <a:pt x="2735" y="1477"/>
                  </a:lnTo>
                  <a:cubicBezTo>
                    <a:pt x="2728" y="1477"/>
                    <a:pt x="2722" y="1471"/>
                    <a:pt x="2722" y="1464"/>
                  </a:cubicBezTo>
                  <a:cubicBezTo>
                    <a:pt x="2722" y="1457"/>
                    <a:pt x="2728" y="1452"/>
                    <a:pt x="2735" y="1452"/>
                  </a:cubicBezTo>
                  <a:close/>
                  <a:moveTo>
                    <a:pt x="2811" y="1452"/>
                  </a:moveTo>
                  <a:lnTo>
                    <a:pt x="2837" y="1452"/>
                  </a:lnTo>
                  <a:cubicBezTo>
                    <a:pt x="2844" y="1452"/>
                    <a:pt x="2850" y="1457"/>
                    <a:pt x="2850" y="1464"/>
                  </a:cubicBezTo>
                  <a:cubicBezTo>
                    <a:pt x="2850" y="1471"/>
                    <a:pt x="2844" y="1477"/>
                    <a:pt x="2837" y="1477"/>
                  </a:cubicBezTo>
                  <a:lnTo>
                    <a:pt x="2811" y="1477"/>
                  </a:lnTo>
                  <a:cubicBezTo>
                    <a:pt x="2804" y="1477"/>
                    <a:pt x="2799" y="1471"/>
                    <a:pt x="2799" y="1464"/>
                  </a:cubicBezTo>
                  <a:cubicBezTo>
                    <a:pt x="2799" y="1457"/>
                    <a:pt x="2804" y="1452"/>
                    <a:pt x="2811" y="1452"/>
                  </a:cubicBezTo>
                  <a:close/>
                  <a:moveTo>
                    <a:pt x="2888" y="1452"/>
                  </a:moveTo>
                  <a:lnTo>
                    <a:pt x="2914" y="1452"/>
                  </a:lnTo>
                  <a:cubicBezTo>
                    <a:pt x="2921" y="1452"/>
                    <a:pt x="2927" y="1457"/>
                    <a:pt x="2927" y="1464"/>
                  </a:cubicBezTo>
                  <a:cubicBezTo>
                    <a:pt x="2927" y="1471"/>
                    <a:pt x="2921" y="1477"/>
                    <a:pt x="2914" y="1477"/>
                  </a:cubicBezTo>
                  <a:lnTo>
                    <a:pt x="2888" y="1477"/>
                  </a:lnTo>
                  <a:cubicBezTo>
                    <a:pt x="2881" y="1477"/>
                    <a:pt x="2875" y="1471"/>
                    <a:pt x="2875" y="1464"/>
                  </a:cubicBezTo>
                  <a:cubicBezTo>
                    <a:pt x="2875" y="1457"/>
                    <a:pt x="2881" y="1452"/>
                    <a:pt x="2888" y="1452"/>
                  </a:cubicBezTo>
                  <a:close/>
                  <a:moveTo>
                    <a:pt x="2965" y="1452"/>
                  </a:moveTo>
                  <a:lnTo>
                    <a:pt x="2991" y="1452"/>
                  </a:lnTo>
                  <a:cubicBezTo>
                    <a:pt x="2998" y="1452"/>
                    <a:pt x="3003" y="1457"/>
                    <a:pt x="3003" y="1464"/>
                  </a:cubicBezTo>
                  <a:cubicBezTo>
                    <a:pt x="3003" y="1471"/>
                    <a:pt x="2998" y="1477"/>
                    <a:pt x="2991" y="1477"/>
                  </a:cubicBezTo>
                  <a:lnTo>
                    <a:pt x="2965" y="1477"/>
                  </a:lnTo>
                  <a:cubicBezTo>
                    <a:pt x="2958" y="1477"/>
                    <a:pt x="2952" y="1471"/>
                    <a:pt x="2952" y="1464"/>
                  </a:cubicBezTo>
                  <a:cubicBezTo>
                    <a:pt x="2952" y="1457"/>
                    <a:pt x="2958" y="1452"/>
                    <a:pt x="2965" y="1452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7"/>
                    <a:pt x="3030" y="1421"/>
                    <a:pt x="3037" y="1421"/>
                  </a:cubicBezTo>
                  <a:cubicBezTo>
                    <a:pt x="3044" y="1421"/>
                    <a:pt x="3050" y="1427"/>
                    <a:pt x="3050" y="1434"/>
                  </a:cubicBezTo>
                  <a:lnTo>
                    <a:pt x="3050" y="1459"/>
                  </a:lnTo>
                  <a:cubicBezTo>
                    <a:pt x="3050" y="1466"/>
                    <a:pt x="3044" y="1472"/>
                    <a:pt x="3037" y="1472"/>
                  </a:cubicBezTo>
                  <a:cubicBezTo>
                    <a:pt x="3030" y="1472"/>
                    <a:pt x="3024" y="1466"/>
                    <a:pt x="3024" y="1459"/>
                  </a:cubicBezTo>
                  <a:close/>
                  <a:moveTo>
                    <a:pt x="3024" y="1383"/>
                  </a:moveTo>
                  <a:lnTo>
                    <a:pt x="3024" y="1357"/>
                  </a:lnTo>
                  <a:cubicBezTo>
                    <a:pt x="3024" y="1350"/>
                    <a:pt x="3030" y="1344"/>
                    <a:pt x="3037" y="1344"/>
                  </a:cubicBezTo>
                  <a:cubicBezTo>
                    <a:pt x="3044" y="1344"/>
                    <a:pt x="3050" y="1350"/>
                    <a:pt x="3050" y="1357"/>
                  </a:cubicBezTo>
                  <a:lnTo>
                    <a:pt x="3050" y="1383"/>
                  </a:lnTo>
                  <a:cubicBezTo>
                    <a:pt x="3050" y="1390"/>
                    <a:pt x="3044" y="1395"/>
                    <a:pt x="3037" y="1395"/>
                  </a:cubicBezTo>
                  <a:cubicBezTo>
                    <a:pt x="3030" y="1395"/>
                    <a:pt x="3024" y="1390"/>
                    <a:pt x="3024" y="1383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30" y="1267"/>
                    <a:pt x="3037" y="1267"/>
                  </a:cubicBezTo>
                  <a:cubicBezTo>
                    <a:pt x="3044" y="1267"/>
                    <a:pt x="3050" y="1273"/>
                    <a:pt x="3050" y="1280"/>
                  </a:cubicBezTo>
                  <a:lnTo>
                    <a:pt x="3050" y="1306"/>
                  </a:lnTo>
                  <a:cubicBezTo>
                    <a:pt x="3050" y="1313"/>
                    <a:pt x="3044" y="1319"/>
                    <a:pt x="3037" y="1319"/>
                  </a:cubicBezTo>
                  <a:cubicBezTo>
                    <a:pt x="3030" y="1319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30" y="1191"/>
                    <a:pt x="3037" y="1191"/>
                  </a:cubicBezTo>
                  <a:cubicBezTo>
                    <a:pt x="3044" y="1191"/>
                    <a:pt x="3050" y="1196"/>
                    <a:pt x="3050" y="1203"/>
                  </a:cubicBezTo>
                  <a:lnTo>
                    <a:pt x="3050" y="1229"/>
                  </a:lnTo>
                  <a:cubicBezTo>
                    <a:pt x="3050" y="1236"/>
                    <a:pt x="3044" y="1242"/>
                    <a:pt x="3037" y="1242"/>
                  </a:cubicBezTo>
                  <a:cubicBezTo>
                    <a:pt x="3030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7"/>
                  </a:lnTo>
                  <a:cubicBezTo>
                    <a:pt x="3024" y="1119"/>
                    <a:pt x="3030" y="1114"/>
                    <a:pt x="3037" y="1114"/>
                  </a:cubicBezTo>
                  <a:cubicBezTo>
                    <a:pt x="3044" y="1114"/>
                    <a:pt x="3050" y="1119"/>
                    <a:pt x="3050" y="1127"/>
                  </a:cubicBezTo>
                  <a:lnTo>
                    <a:pt x="3050" y="1152"/>
                  </a:lnTo>
                  <a:cubicBezTo>
                    <a:pt x="3050" y="1159"/>
                    <a:pt x="3044" y="1165"/>
                    <a:pt x="3037" y="1165"/>
                  </a:cubicBezTo>
                  <a:cubicBezTo>
                    <a:pt x="3030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3"/>
                    <a:pt x="3030" y="1037"/>
                    <a:pt x="3037" y="1037"/>
                  </a:cubicBezTo>
                  <a:cubicBezTo>
                    <a:pt x="3044" y="1037"/>
                    <a:pt x="3050" y="1043"/>
                    <a:pt x="3050" y="1050"/>
                  </a:cubicBezTo>
                  <a:lnTo>
                    <a:pt x="3050" y="1075"/>
                  </a:lnTo>
                  <a:cubicBezTo>
                    <a:pt x="3050" y="1082"/>
                    <a:pt x="3044" y="1088"/>
                    <a:pt x="3037" y="1088"/>
                  </a:cubicBezTo>
                  <a:cubicBezTo>
                    <a:pt x="3030" y="1088"/>
                    <a:pt x="3024" y="1082"/>
                    <a:pt x="3024" y="1075"/>
                  </a:cubicBezTo>
                  <a:close/>
                  <a:moveTo>
                    <a:pt x="3024" y="999"/>
                  </a:moveTo>
                  <a:lnTo>
                    <a:pt x="3024" y="973"/>
                  </a:lnTo>
                  <a:cubicBezTo>
                    <a:pt x="3024" y="966"/>
                    <a:pt x="3030" y="960"/>
                    <a:pt x="3037" y="960"/>
                  </a:cubicBezTo>
                  <a:cubicBezTo>
                    <a:pt x="3044" y="960"/>
                    <a:pt x="3050" y="966"/>
                    <a:pt x="3050" y="973"/>
                  </a:cubicBezTo>
                  <a:lnTo>
                    <a:pt x="3050" y="999"/>
                  </a:lnTo>
                  <a:cubicBezTo>
                    <a:pt x="3050" y="1006"/>
                    <a:pt x="3044" y="1011"/>
                    <a:pt x="3037" y="1011"/>
                  </a:cubicBezTo>
                  <a:cubicBezTo>
                    <a:pt x="3030" y="1011"/>
                    <a:pt x="3024" y="1006"/>
                    <a:pt x="3024" y="999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30" y="883"/>
                    <a:pt x="3037" y="883"/>
                  </a:cubicBezTo>
                  <a:cubicBezTo>
                    <a:pt x="3044" y="883"/>
                    <a:pt x="3050" y="889"/>
                    <a:pt x="3050" y="896"/>
                  </a:cubicBezTo>
                  <a:lnTo>
                    <a:pt x="3050" y="922"/>
                  </a:lnTo>
                  <a:cubicBezTo>
                    <a:pt x="3050" y="929"/>
                    <a:pt x="3044" y="935"/>
                    <a:pt x="3037" y="935"/>
                  </a:cubicBezTo>
                  <a:cubicBezTo>
                    <a:pt x="3030" y="935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30" y="807"/>
                    <a:pt x="3037" y="807"/>
                  </a:cubicBezTo>
                  <a:cubicBezTo>
                    <a:pt x="3044" y="807"/>
                    <a:pt x="3050" y="812"/>
                    <a:pt x="3050" y="819"/>
                  </a:cubicBezTo>
                  <a:lnTo>
                    <a:pt x="3050" y="845"/>
                  </a:lnTo>
                  <a:cubicBezTo>
                    <a:pt x="3050" y="852"/>
                    <a:pt x="3044" y="858"/>
                    <a:pt x="3037" y="858"/>
                  </a:cubicBezTo>
                  <a:cubicBezTo>
                    <a:pt x="3030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3"/>
                  </a:lnTo>
                  <a:cubicBezTo>
                    <a:pt x="3024" y="735"/>
                    <a:pt x="3030" y="730"/>
                    <a:pt x="3037" y="730"/>
                  </a:cubicBezTo>
                  <a:cubicBezTo>
                    <a:pt x="3044" y="730"/>
                    <a:pt x="3050" y="735"/>
                    <a:pt x="3050" y="743"/>
                  </a:cubicBezTo>
                  <a:lnTo>
                    <a:pt x="3050" y="768"/>
                  </a:lnTo>
                  <a:cubicBezTo>
                    <a:pt x="3050" y="775"/>
                    <a:pt x="3044" y="781"/>
                    <a:pt x="3037" y="781"/>
                  </a:cubicBezTo>
                  <a:cubicBezTo>
                    <a:pt x="3030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9"/>
                    <a:pt x="3030" y="653"/>
                    <a:pt x="3037" y="653"/>
                  </a:cubicBezTo>
                  <a:cubicBezTo>
                    <a:pt x="3044" y="653"/>
                    <a:pt x="3050" y="659"/>
                    <a:pt x="3050" y="666"/>
                  </a:cubicBezTo>
                  <a:lnTo>
                    <a:pt x="3050" y="691"/>
                  </a:lnTo>
                  <a:cubicBezTo>
                    <a:pt x="3050" y="698"/>
                    <a:pt x="3044" y="704"/>
                    <a:pt x="3037" y="704"/>
                  </a:cubicBezTo>
                  <a:cubicBezTo>
                    <a:pt x="3030" y="704"/>
                    <a:pt x="3024" y="698"/>
                    <a:pt x="3024" y="691"/>
                  </a:cubicBezTo>
                  <a:close/>
                  <a:moveTo>
                    <a:pt x="3024" y="615"/>
                  </a:moveTo>
                  <a:lnTo>
                    <a:pt x="3024" y="589"/>
                  </a:lnTo>
                  <a:cubicBezTo>
                    <a:pt x="3024" y="582"/>
                    <a:pt x="3030" y="576"/>
                    <a:pt x="3037" y="576"/>
                  </a:cubicBezTo>
                  <a:cubicBezTo>
                    <a:pt x="3044" y="576"/>
                    <a:pt x="3050" y="582"/>
                    <a:pt x="3050" y="589"/>
                  </a:cubicBezTo>
                  <a:lnTo>
                    <a:pt x="3050" y="615"/>
                  </a:lnTo>
                  <a:cubicBezTo>
                    <a:pt x="3050" y="622"/>
                    <a:pt x="3044" y="627"/>
                    <a:pt x="3037" y="627"/>
                  </a:cubicBezTo>
                  <a:cubicBezTo>
                    <a:pt x="3030" y="627"/>
                    <a:pt x="3024" y="622"/>
                    <a:pt x="3024" y="615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30" y="499"/>
                    <a:pt x="3037" y="499"/>
                  </a:cubicBezTo>
                  <a:cubicBezTo>
                    <a:pt x="3044" y="499"/>
                    <a:pt x="3050" y="505"/>
                    <a:pt x="3050" y="512"/>
                  </a:cubicBezTo>
                  <a:lnTo>
                    <a:pt x="3050" y="538"/>
                  </a:lnTo>
                  <a:cubicBezTo>
                    <a:pt x="3050" y="545"/>
                    <a:pt x="3044" y="551"/>
                    <a:pt x="3037" y="551"/>
                  </a:cubicBezTo>
                  <a:cubicBezTo>
                    <a:pt x="3030" y="551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30" y="423"/>
                    <a:pt x="3037" y="423"/>
                  </a:cubicBezTo>
                  <a:cubicBezTo>
                    <a:pt x="3044" y="423"/>
                    <a:pt x="3050" y="428"/>
                    <a:pt x="3050" y="435"/>
                  </a:cubicBezTo>
                  <a:lnTo>
                    <a:pt x="3050" y="461"/>
                  </a:lnTo>
                  <a:cubicBezTo>
                    <a:pt x="3050" y="468"/>
                    <a:pt x="3044" y="474"/>
                    <a:pt x="3037" y="474"/>
                  </a:cubicBezTo>
                  <a:cubicBezTo>
                    <a:pt x="3030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9"/>
                  </a:lnTo>
                  <a:cubicBezTo>
                    <a:pt x="3024" y="351"/>
                    <a:pt x="3030" y="346"/>
                    <a:pt x="3037" y="346"/>
                  </a:cubicBezTo>
                  <a:cubicBezTo>
                    <a:pt x="3044" y="346"/>
                    <a:pt x="3050" y="351"/>
                    <a:pt x="3050" y="359"/>
                  </a:cubicBezTo>
                  <a:lnTo>
                    <a:pt x="3050" y="384"/>
                  </a:lnTo>
                  <a:cubicBezTo>
                    <a:pt x="3050" y="391"/>
                    <a:pt x="3044" y="397"/>
                    <a:pt x="3037" y="397"/>
                  </a:cubicBezTo>
                  <a:cubicBezTo>
                    <a:pt x="3030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5"/>
                    <a:pt x="3030" y="269"/>
                    <a:pt x="3037" y="269"/>
                  </a:cubicBezTo>
                  <a:cubicBezTo>
                    <a:pt x="3044" y="269"/>
                    <a:pt x="3050" y="275"/>
                    <a:pt x="3050" y="282"/>
                  </a:cubicBezTo>
                  <a:lnTo>
                    <a:pt x="3050" y="307"/>
                  </a:lnTo>
                  <a:cubicBezTo>
                    <a:pt x="3050" y="314"/>
                    <a:pt x="3044" y="320"/>
                    <a:pt x="3037" y="320"/>
                  </a:cubicBezTo>
                  <a:cubicBezTo>
                    <a:pt x="3030" y="320"/>
                    <a:pt x="3024" y="314"/>
                    <a:pt x="3024" y="307"/>
                  </a:cubicBezTo>
                  <a:close/>
                  <a:moveTo>
                    <a:pt x="3024" y="231"/>
                  </a:moveTo>
                  <a:lnTo>
                    <a:pt x="3024" y="205"/>
                  </a:lnTo>
                  <a:cubicBezTo>
                    <a:pt x="3024" y="198"/>
                    <a:pt x="3030" y="192"/>
                    <a:pt x="3037" y="192"/>
                  </a:cubicBezTo>
                  <a:cubicBezTo>
                    <a:pt x="3044" y="192"/>
                    <a:pt x="3050" y="198"/>
                    <a:pt x="3050" y="205"/>
                  </a:cubicBezTo>
                  <a:lnTo>
                    <a:pt x="3050" y="231"/>
                  </a:lnTo>
                  <a:cubicBezTo>
                    <a:pt x="3050" y="238"/>
                    <a:pt x="3044" y="243"/>
                    <a:pt x="3037" y="243"/>
                  </a:cubicBezTo>
                  <a:cubicBezTo>
                    <a:pt x="3030" y="243"/>
                    <a:pt x="3024" y="238"/>
                    <a:pt x="3024" y="231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30" y="115"/>
                    <a:pt x="3037" y="115"/>
                  </a:cubicBezTo>
                  <a:cubicBezTo>
                    <a:pt x="3044" y="115"/>
                    <a:pt x="3050" y="121"/>
                    <a:pt x="3050" y="128"/>
                  </a:cubicBezTo>
                  <a:lnTo>
                    <a:pt x="3050" y="154"/>
                  </a:lnTo>
                  <a:cubicBezTo>
                    <a:pt x="3050" y="161"/>
                    <a:pt x="3044" y="167"/>
                    <a:pt x="3037" y="167"/>
                  </a:cubicBezTo>
                  <a:cubicBezTo>
                    <a:pt x="3030" y="167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30" y="39"/>
                    <a:pt x="3037" y="39"/>
                  </a:cubicBezTo>
                  <a:cubicBezTo>
                    <a:pt x="3044" y="39"/>
                    <a:pt x="3050" y="44"/>
                    <a:pt x="3050" y="51"/>
                  </a:cubicBezTo>
                  <a:lnTo>
                    <a:pt x="3050" y="77"/>
                  </a:lnTo>
                  <a:cubicBezTo>
                    <a:pt x="3050" y="84"/>
                    <a:pt x="3044" y="90"/>
                    <a:pt x="3037" y="90"/>
                  </a:cubicBezTo>
                  <a:cubicBezTo>
                    <a:pt x="3030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5" y="20"/>
                    <a:pt x="2985" y="13"/>
                  </a:cubicBezTo>
                  <a:cubicBezTo>
                    <a:pt x="2985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7" y="6"/>
                    <a:pt x="3037" y="13"/>
                  </a:cubicBezTo>
                  <a:cubicBezTo>
                    <a:pt x="3037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1" y="26"/>
                  </a:lnTo>
                  <a:cubicBezTo>
                    <a:pt x="2914" y="26"/>
                    <a:pt x="2909" y="20"/>
                    <a:pt x="2909" y="13"/>
                  </a:cubicBezTo>
                  <a:cubicBezTo>
                    <a:pt x="2909" y="6"/>
                    <a:pt x="2914" y="0"/>
                    <a:pt x="2921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5" y="26"/>
                  </a:lnTo>
                  <a:cubicBezTo>
                    <a:pt x="2838" y="26"/>
                    <a:pt x="2832" y="20"/>
                    <a:pt x="2832" y="13"/>
                  </a:cubicBezTo>
                  <a:cubicBezTo>
                    <a:pt x="2832" y="6"/>
                    <a:pt x="2838" y="0"/>
                    <a:pt x="2845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3" y="26"/>
                  </a:moveTo>
                  <a:lnTo>
                    <a:pt x="2768" y="26"/>
                  </a:lnTo>
                  <a:cubicBezTo>
                    <a:pt x="2761" y="26"/>
                    <a:pt x="2755" y="20"/>
                    <a:pt x="2755" y="13"/>
                  </a:cubicBezTo>
                  <a:cubicBezTo>
                    <a:pt x="2755" y="6"/>
                    <a:pt x="2761" y="0"/>
                    <a:pt x="2768" y="0"/>
                  </a:cubicBezTo>
                  <a:lnTo>
                    <a:pt x="2793" y="0"/>
                  </a:lnTo>
                  <a:cubicBezTo>
                    <a:pt x="2801" y="0"/>
                    <a:pt x="2806" y="6"/>
                    <a:pt x="2806" y="13"/>
                  </a:cubicBezTo>
                  <a:cubicBezTo>
                    <a:pt x="2806" y="20"/>
                    <a:pt x="2801" y="26"/>
                    <a:pt x="2793" y="26"/>
                  </a:cubicBezTo>
                  <a:close/>
                  <a:moveTo>
                    <a:pt x="2717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7" y="0"/>
                  </a:lnTo>
                  <a:cubicBezTo>
                    <a:pt x="2724" y="0"/>
                    <a:pt x="2729" y="6"/>
                    <a:pt x="2729" y="13"/>
                  </a:cubicBezTo>
                  <a:cubicBezTo>
                    <a:pt x="2729" y="20"/>
                    <a:pt x="2724" y="26"/>
                    <a:pt x="2717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1" y="20"/>
                    <a:pt x="2601" y="13"/>
                  </a:cubicBezTo>
                  <a:cubicBezTo>
                    <a:pt x="2601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3" y="6"/>
                    <a:pt x="2653" y="13"/>
                  </a:cubicBezTo>
                  <a:cubicBezTo>
                    <a:pt x="2653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7" y="26"/>
                  </a:lnTo>
                  <a:cubicBezTo>
                    <a:pt x="2530" y="26"/>
                    <a:pt x="2525" y="20"/>
                    <a:pt x="2525" y="13"/>
                  </a:cubicBezTo>
                  <a:cubicBezTo>
                    <a:pt x="2525" y="6"/>
                    <a:pt x="2530" y="0"/>
                    <a:pt x="2537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1" y="26"/>
                  </a:lnTo>
                  <a:cubicBezTo>
                    <a:pt x="2454" y="26"/>
                    <a:pt x="2448" y="20"/>
                    <a:pt x="2448" y="13"/>
                  </a:cubicBezTo>
                  <a:cubicBezTo>
                    <a:pt x="2448" y="6"/>
                    <a:pt x="2454" y="0"/>
                    <a:pt x="2461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09" y="26"/>
                  </a:moveTo>
                  <a:lnTo>
                    <a:pt x="2384" y="26"/>
                  </a:lnTo>
                  <a:cubicBezTo>
                    <a:pt x="2377" y="26"/>
                    <a:pt x="2371" y="20"/>
                    <a:pt x="2371" y="13"/>
                  </a:cubicBezTo>
                  <a:cubicBezTo>
                    <a:pt x="2371" y="6"/>
                    <a:pt x="2377" y="0"/>
                    <a:pt x="2384" y="0"/>
                  </a:cubicBezTo>
                  <a:lnTo>
                    <a:pt x="2409" y="0"/>
                  </a:lnTo>
                  <a:cubicBezTo>
                    <a:pt x="2417" y="0"/>
                    <a:pt x="2422" y="6"/>
                    <a:pt x="2422" y="13"/>
                  </a:cubicBezTo>
                  <a:cubicBezTo>
                    <a:pt x="2422" y="20"/>
                    <a:pt x="2417" y="26"/>
                    <a:pt x="2409" y="26"/>
                  </a:cubicBezTo>
                  <a:close/>
                  <a:moveTo>
                    <a:pt x="2333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3" y="0"/>
                  </a:lnTo>
                  <a:cubicBezTo>
                    <a:pt x="2340" y="0"/>
                    <a:pt x="2345" y="6"/>
                    <a:pt x="2345" y="13"/>
                  </a:cubicBezTo>
                  <a:cubicBezTo>
                    <a:pt x="2345" y="20"/>
                    <a:pt x="2340" y="26"/>
                    <a:pt x="2333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7" y="20"/>
                    <a:pt x="2217" y="13"/>
                  </a:cubicBezTo>
                  <a:cubicBezTo>
                    <a:pt x="2217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9" y="6"/>
                    <a:pt x="2269" y="13"/>
                  </a:cubicBezTo>
                  <a:cubicBezTo>
                    <a:pt x="2269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3" y="26"/>
                  </a:lnTo>
                  <a:cubicBezTo>
                    <a:pt x="2146" y="26"/>
                    <a:pt x="2141" y="20"/>
                    <a:pt x="2141" y="13"/>
                  </a:cubicBezTo>
                  <a:cubicBezTo>
                    <a:pt x="2141" y="6"/>
                    <a:pt x="2146" y="0"/>
                    <a:pt x="2153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7" y="26"/>
                  </a:lnTo>
                  <a:cubicBezTo>
                    <a:pt x="2070" y="26"/>
                    <a:pt x="2064" y="20"/>
                    <a:pt x="2064" y="13"/>
                  </a:cubicBezTo>
                  <a:cubicBezTo>
                    <a:pt x="2064" y="6"/>
                    <a:pt x="2070" y="0"/>
                    <a:pt x="2077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5" y="26"/>
                  </a:moveTo>
                  <a:lnTo>
                    <a:pt x="2000" y="26"/>
                  </a:lnTo>
                  <a:cubicBezTo>
                    <a:pt x="1993" y="26"/>
                    <a:pt x="1987" y="20"/>
                    <a:pt x="1987" y="13"/>
                  </a:cubicBezTo>
                  <a:cubicBezTo>
                    <a:pt x="1987" y="6"/>
                    <a:pt x="1993" y="0"/>
                    <a:pt x="2000" y="0"/>
                  </a:cubicBezTo>
                  <a:lnTo>
                    <a:pt x="2025" y="0"/>
                  </a:lnTo>
                  <a:cubicBezTo>
                    <a:pt x="2033" y="0"/>
                    <a:pt x="2038" y="6"/>
                    <a:pt x="2038" y="13"/>
                  </a:cubicBezTo>
                  <a:cubicBezTo>
                    <a:pt x="2038" y="20"/>
                    <a:pt x="2033" y="26"/>
                    <a:pt x="2025" y="26"/>
                  </a:cubicBezTo>
                  <a:close/>
                  <a:moveTo>
                    <a:pt x="1949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9" y="0"/>
                  </a:lnTo>
                  <a:cubicBezTo>
                    <a:pt x="1956" y="0"/>
                    <a:pt x="1961" y="6"/>
                    <a:pt x="1961" y="13"/>
                  </a:cubicBezTo>
                  <a:cubicBezTo>
                    <a:pt x="1961" y="20"/>
                    <a:pt x="1956" y="26"/>
                    <a:pt x="1949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3" y="20"/>
                    <a:pt x="1833" y="13"/>
                  </a:cubicBezTo>
                  <a:cubicBezTo>
                    <a:pt x="1833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5" y="6"/>
                    <a:pt x="1885" y="13"/>
                  </a:cubicBezTo>
                  <a:cubicBezTo>
                    <a:pt x="1885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69" y="26"/>
                  </a:lnTo>
                  <a:cubicBezTo>
                    <a:pt x="1762" y="26"/>
                    <a:pt x="1757" y="20"/>
                    <a:pt x="1757" y="13"/>
                  </a:cubicBezTo>
                  <a:cubicBezTo>
                    <a:pt x="1757" y="6"/>
                    <a:pt x="1762" y="0"/>
                    <a:pt x="1769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3" y="26"/>
                  </a:lnTo>
                  <a:cubicBezTo>
                    <a:pt x="1686" y="26"/>
                    <a:pt x="1680" y="20"/>
                    <a:pt x="1680" y="13"/>
                  </a:cubicBezTo>
                  <a:cubicBezTo>
                    <a:pt x="1680" y="6"/>
                    <a:pt x="1686" y="0"/>
                    <a:pt x="1693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1" y="26"/>
                  </a:moveTo>
                  <a:lnTo>
                    <a:pt x="1616" y="26"/>
                  </a:lnTo>
                  <a:cubicBezTo>
                    <a:pt x="1609" y="26"/>
                    <a:pt x="1603" y="20"/>
                    <a:pt x="1603" y="13"/>
                  </a:cubicBezTo>
                  <a:cubicBezTo>
                    <a:pt x="1603" y="6"/>
                    <a:pt x="1609" y="0"/>
                    <a:pt x="1616" y="0"/>
                  </a:cubicBezTo>
                  <a:lnTo>
                    <a:pt x="1641" y="0"/>
                  </a:lnTo>
                  <a:cubicBezTo>
                    <a:pt x="1649" y="0"/>
                    <a:pt x="1654" y="6"/>
                    <a:pt x="1654" y="13"/>
                  </a:cubicBezTo>
                  <a:cubicBezTo>
                    <a:pt x="1654" y="20"/>
                    <a:pt x="1649" y="26"/>
                    <a:pt x="1641" y="26"/>
                  </a:cubicBezTo>
                  <a:close/>
                  <a:moveTo>
                    <a:pt x="1565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5" y="0"/>
                  </a:lnTo>
                  <a:cubicBezTo>
                    <a:pt x="1572" y="0"/>
                    <a:pt x="1577" y="6"/>
                    <a:pt x="1577" y="13"/>
                  </a:cubicBezTo>
                  <a:cubicBezTo>
                    <a:pt x="1577" y="20"/>
                    <a:pt x="1572" y="26"/>
                    <a:pt x="1565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49" y="20"/>
                    <a:pt x="1449" y="13"/>
                  </a:cubicBezTo>
                  <a:cubicBezTo>
                    <a:pt x="1449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1" y="6"/>
                    <a:pt x="1501" y="13"/>
                  </a:cubicBezTo>
                  <a:cubicBezTo>
                    <a:pt x="1501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5" y="26"/>
                  </a:lnTo>
                  <a:cubicBezTo>
                    <a:pt x="1378" y="26"/>
                    <a:pt x="1373" y="20"/>
                    <a:pt x="1373" y="13"/>
                  </a:cubicBezTo>
                  <a:cubicBezTo>
                    <a:pt x="1373" y="6"/>
                    <a:pt x="1378" y="0"/>
                    <a:pt x="1385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9" y="26"/>
                  </a:lnTo>
                  <a:cubicBezTo>
                    <a:pt x="1302" y="26"/>
                    <a:pt x="1296" y="20"/>
                    <a:pt x="1296" y="13"/>
                  </a:cubicBezTo>
                  <a:cubicBezTo>
                    <a:pt x="1296" y="6"/>
                    <a:pt x="1302" y="0"/>
                    <a:pt x="1309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7" y="26"/>
                  </a:moveTo>
                  <a:lnTo>
                    <a:pt x="1232" y="26"/>
                  </a:lnTo>
                  <a:cubicBezTo>
                    <a:pt x="1225" y="26"/>
                    <a:pt x="1219" y="20"/>
                    <a:pt x="1219" y="13"/>
                  </a:cubicBezTo>
                  <a:cubicBezTo>
                    <a:pt x="1219" y="6"/>
                    <a:pt x="1225" y="0"/>
                    <a:pt x="1232" y="0"/>
                  </a:cubicBezTo>
                  <a:lnTo>
                    <a:pt x="1257" y="0"/>
                  </a:lnTo>
                  <a:cubicBezTo>
                    <a:pt x="1265" y="0"/>
                    <a:pt x="1270" y="6"/>
                    <a:pt x="1270" y="13"/>
                  </a:cubicBezTo>
                  <a:cubicBezTo>
                    <a:pt x="1270" y="20"/>
                    <a:pt x="1265" y="26"/>
                    <a:pt x="1257" y="26"/>
                  </a:cubicBezTo>
                  <a:close/>
                  <a:moveTo>
                    <a:pt x="1181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1" y="0"/>
                  </a:lnTo>
                  <a:cubicBezTo>
                    <a:pt x="1188" y="0"/>
                    <a:pt x="1193" y="6"/>
                    <a:pt x="1193" y="13"/>
                  </a:cubicBezTo>
                  <a:cubicBezTo>
                    <a:pt x="1193" y="20"/>
                    <a:pt x="1188" y="26"/>
                    <a:pt x="1181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5" y="20"/>
                    <a:pt x="1065" y="13"/>
                  </a:cubicBezTo>
                  <a:cubicBezTo>
                    <a:pt x="1065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7" y="6"/>
                    <a:pt x="1117" y="13"/>
                  </a:cubicBezTo>
                  <a:cubicBezTo>
                    <a:pt x="1117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1" y="26"/>
                  </a:lnTo>
                  <a:cubicBezTo>
                    <a:pt x="994" y="26"/>
                    <a:pt x="989" y="20"/>
                    <a:pt x="989" y="13"/>
                  </a:cubicBezTo>
                  <a:cubicBezTo>
                    <a:pt x="989" y="6"/>
                    <a:pt x="994" y="0"/>
                    <a:pt x="1001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5" y="26"/>
                  </a:lnTo>
                  <a:cubicBezTo>
                    <a:pt x="918" y="26"/>
                    <a:pt x="912" y="20"/>
                    <a:pt x="912" y="13"/>
                  </a:cubicBezTo>
                  <a:cubicBezTo>
                    <a:pt x="912" y="6"/>
                    <a:pt x="918" y="0"/>
                    <a:pt x="925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3" y="26"/>
                  </a:moveTo>
                  <a:lnTo>
                    <a:pt x="848" y="26"/>
                  </a:lnTo>
                  <a:cubicBezTo>
                    <a:pt x="841" y="26"/>
                    <a:pt x="835" y="20"/>
                    <a:pt x="835" y="13"/>
                  </a:cubicBezTo>
                  <a:cubicBezTo>
                    <a:pt x="835" y="6"/>
                    <a:pt x="841" y="0"/>
                    <a:pt x="848" y="0"/>
                  </a:cubicBezTo>
                  <a:lnTo>
                    <a:pt x="873" y="0"/>
                  </a:lnTo>
                  <a:cubicBezTo>
                    <a:pt x="881" y="0"/>
                    <a:pt x="886" y="6"/>
                    <a:pt x="886" y="13"/>
                  </a:cubicBezTo>
                  <a:cubicBezTo>
                    <a:pt x="886" y="20"/>
                    <a:pt x="881" y="26"/>
                    <a:pt x="873" y="26"/>
                  </a:cubicBezTo>
                  <a:close/>
                  <a:moveTo>
                    <a:pt x="797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7" y="0"/>
                  </a:lnTo>
                  <a:cubicBezTo>
                    <a:pt x="804" y="0"/>
                    <a:pt x="809" y="6"/>
                    <a:pt x="809" y="13"/>
                  </a:cubicBezTo>
                  <a:cubicBezTo>
                    <a:pt x="809" y="20"/>
                    <a:pt x="804" y="26"/>
                    <a:pt x="797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1" y="20"/>
                    <a:pt x="681" y="13"/>
                  </a:cubicBezTo>
                  <a:cubicBezTo>
                    <a:pt x="681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3" y="6"/>
                    <a:pt x="733" y="13"/>
                  </a:cubicBezTo>
                  <a:cubicBezTo>
                    <a:pt x="733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7" y="26"/>
                  </a:lnTo>
                  <a:cubicBezTo>
                    <a:pt x="610" y="26"/>
                    <a:pt x="605" y="20"/>
                    <a:pt x="605" y="13"/>
                  </a:cubicBezTo>
                  <a:cubicBezTo>
                    <a:pt x="605" y="6"/>
                    <a:pt x="610" y="0"/>
                    <a:pt x="617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1" y="26"/>
                  </a:lnTo>
                  <a:cubicBezTo>
                    <a:pt x="534" y="26"/>
                    <a:pt x="528" y="20"/>
                    <a:pt x="528" y="13"/>
                  </a:cubicBezTo>
                  <a:cubicBezTo>
                    <a:pt x="528" y="6"/>
                    <a:pt x="534" y="0"/>
                    <a:pt x="541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89" y="26"/>
                  </a:moveTo>
                  <a:lnTo>
                    <a:pt x="464" y="26"/>
                  </a:lnTo>
                  <a:cubicBezTo>
                    <a:pt x="457" y="26"/>
                    <a:pt x="451" y="20"/>
                    <a:pt x="451" y="13"/>
                  </a:cubicBezTo>
                  <a:cubicBezTo>
                    <a:pt x="451" y="6"/>
                    <a:pt x="457" y="0"/>
                    <a:pt x="464" y="0"/>
                  </a:cubicBezTo>
                  <a:lnTo>
                    <a:pt x="489" y="0"/>
                  </a:lnTo>
                  <a:cubicBezTo>
                    <a:pt x="497" y="0"/>
                    <a:pt x="502" y="6"/>
                    <a:pt x="502" y="13"/>
                  </a:cubicBezTo>
                  <a:cubicBezTo>
                    <a:pt x="502" y="20"/>
                    <a:pt x="497" y="26"/>
                    <a:pt x="489" y="26"/>
                  </a:cubicBezTo>
                  <a:close/>
                  <a:moveTo>
                    <a:pt x="413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3" y="0"/>
                  </a:lnTo>
                  <a:cubicBezTo>
                    <a:pt x="420" y="0"/>
                    <a:pt x="425" y="6"/>
                    <a:pt x="425" y="13"/>
                  </a:cubicBezTo>
                  <a:cubicBezTo>
                    <a:pt x="425" y="20"/>
                    <a:pt x="420" y="26"/>
                    <a:pt x="413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7" y="20"/>
                    <a:pt x="297" y="13"/>
                  </a:cubicBezTo>
                  <a:cubicBezTo>
                    <a:pt x="297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9" y="6"/>
                    <a:pt x="349" y="13"/>
                  </a:cubicBezTo>
                  <a:cubicBezTo>
                    <a:pt x="349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3" y="26"/>
                  </a:lnTo>
                  <a:cubicBezTo>
                    <a:pt x="226" y="26"/>
                    <a:pt x="221" y="20"/>
                    <a:pt x="221" y="13"/>
                  </a:cubicBezTo>
                  <a:cubicBezTo>
                    <a:pt x="221" y="6"/>
                    <a:pt x="226" y="0"/>
                    <a:pt x="233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7" y="26"/>
                  </a:lnTo>
                  <a:cubicBezTo>
                    <a:pt x="150" y="26"/>
                    <a:pt x="144" y="20"/>
                    <a:pt x="144" y="13"/>
                  </a:cubicBezTo>
                  <a:cubicBezTo>
                    <a:pt x="144" y="6"/>
                    <a:pt x="150" y="0"/>
                    <a:pt x="157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5" y="26"/>
                  </a:moveTo>
                  <a:lnTo>
                    <a:pt x="80" y="26"/>
                  </a:lnTo>
                  <a:cubicBezTo>
                    <a:pt x="73" y="26"/>
                    <a:pt x="67" y="20"/>
                    <a:pt x="67" y="13"/>
                  </a:cubicBezTo>
                  <a:cubicBezTo>
                    <a:pt x="67" y="6"/>
                    <a:pt x="73" y="0"/>
                    <a:pt x="80" y="0"/>
                  </a:cubicBezTo>
                  <a:lnTo>
                    <a:pt x="105" y="0"/>
                  </a:lnTo>
                  <a:cubicBezTo>
                    <a:pt x="113" y="0"/>
                    <a:pt x="118" y="6"/>
                    <a:pt x="118" y="13"/>
                  </a:cubicBezTo>
                  <a:cubicBezTo>
                    <a:pt x="118" y="20"/>
                    <a:pt x="113" y="26"/>
                    <a:pt x="105" y="26"/>
                  </a:cubicBezTo>
                  <a:close/>
                  <a:moveTo>
                    <a:pt x="29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9" y="0"/>
                  </a:lnTo>
                  <a:cubicBezTo>
                    <a:pt x="36" y="0"/>
                    <a:pt x="41" y="6"/>
                    <a:pt x="41" y="13"/>
                  </a:cubicBezTo>
                  <a:cubicBezTo>
                    <a:pt x="41" y="20"/>
                    <a:pt x="36" y="26"/>
                    <a:pt x="29" y="26"/>
                  </a:cubicBez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84" name="Line 147"/>
            <p:cNvSpPr>
              <a:spLocks noChangeShapeType="1"/>
            </p:cNvSpPr>
            <p:nvPr/>
          </p:nvSpPr>
          <p:spPr bwMode="auto">
            <a:xfrm>
              <a:off x="5215507" y="5189505"/>
              <a:ext cx="533460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85" name="Freeform 148"/>
            <p:cNvSpPr>
              <a:spLocks/>
            </p:cNvSpPr>
            <p:nvPr/>
          </p:nvSpPr>
          <p:spPr bwMode="auto">
            <a:xfrm>
              <a:off x="5740900" y="5152042"/>
              <a:ext cx="67565" cy="73825"/>
            </a:xfrm>
            <a:custGeom>
              <a:avLst/>
              <a:gdLst>
                <a:gd name="T0" fmla="*/ 0 w 67"/>
                <a:gd name="T1" fmla="*/ 0 h 67"/>
                <a:gd name="T2" fmla="*/ 2147483647 w 67"/>
                <a:gd name="T3" fmla="*/ 2147483647 h 67"/>
                <a:gd name="T4" fmla="*/ 0 w 67"/>
                <a:gd name="T5" fmla="*/ 2147483647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86" name="Line 150"/>
            <p:cNvSpPr>
              <a:spLocks noChangeShapeType="1"/>
            </p:cNvSpPr>
            <p:nvPr/>
          </p:nvSpPr>
          <p:spPr bwMode="auto">
            <a:xfrm>
              <a:off x="5937545" y="4977946"/>
              <a:ext cx="76641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87" name="Line 151"/>
            <p:cNvSpPr>
              <a:spLocks noChangeShapeType="1"/>
            </p:cNvSpPr>
            <p:nvPr/>
          </p:nvSpPr>
          <p:spPr bwMode="auto">
            <a:xfrm>
              <a:off x="6427643" y="4977946"/>
              <a:ext cx="94793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88" name="Freeform 152"/>
            <p:cNvSpPr>
              <a:spLocks/>
            </p:cNvSpPr>
            <p:nvPr/>
          </p:nvSpPr>
          <p:spPr bwMode="auto">
            <a:xfrm>
              <a:off x="6514368" y="4940483"/>
              <a:ext cx="67565" cy="73825"/>
            </a:xfrm>
            <a:custGeom>
              <a:avLst/>
              <a:gdLst>
                <a:gd name="T0" fmla="*/ 0 w 67"/>
                <a:gd name="T1" fmla="*/ 0 h 67"/>
                <a:gd name="T2" fmla="*/ 2147483647 w 67"/>
                <a:gd name="T3" fmla="*/ 2147483647 h 67"/>
                <a:gd name="T4" fmla="*/ 0 w 67"/>
                <a:gd name="T5" fmla="*/ 2147483647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89" name="Line 153"/>
            <p:cNvSpPr>
              <a:spLocks noChangeShapeType="1"/>
            </p:cNvSpPr>
            <p:nvPr/>
          </p:nvSpPr>
          <p:spPr bwMode="auto">
            <a:xfrm>
              <a:off x="5937545" y="5403268"/>
              <a:ext cx="76641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90" name="Line 154"/>
            <p:cNvSpPr>
              <a:spLocks noChangeShapeType="1"/>
            </p:cNvSpPr>
            <p:nvPr/>
          </p:nvSpPr>
          <p:spPr bwMode="auto">
            <a:xfrm>
              <a:off x="6427643" y="5403268"/>
              <a:ext cx="94793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91" name="Freeform 155"/>
            <p:cNvSpPr>
              <a:spLocks/>
            </p:cNvSpPr>
            <p:nvPr/>
          </p:nvSpPr>
          <p:spPr bwMode="auto">
            <a:xfrm>
              <a:off x="6514368" y="5365804"/>
              <a:ext cx="67565" cy="73825"/>
            </a:xfrm>
            <a:custGeom>
              <a:avLst/>
              <a:gdLst>
                <a:gd name="T0" fmla="*/ 0 w 67"/>
                <a:gd name="T1" fmla="*/ 0 h 67"/>
                <a:gd name="T2" fmla="*/ 2147483647 w 67"/>
                <a:gd name="T3" fmla="*/ 2147483647 h 67"/>
                <a:gd name="T4" fmla="*/ 0 w 67"/>
                <a:gd name="T5" fmla="*/ 2147483647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92" name="Line 156"/>
            <p:cNvSpPr>
              <a:spLocks noChangeShapeType="1"/>
            </p:cNvSpPr>
            <p:nvPr/>
          </p:nvSpPr>
          <p:spPr bwMode="auto">
            <a:xfrm>
              <a:off x="5938553" y="5189505"/>
              <a:ext cx="77650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93" name="Line 157"/>
            <p:cNvSpPr>
              <a:spLocks noChangeShapeType="1"/>
            </p:cNvSpPr>
            <p:nvPr/>
          </p:nvSpPr>
          <p:spPr bwMode="auto">
            <a:xfrm>
              <a:off x="6428651" y="5189505"/>
              <a:ext cx="95801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94" name="Freeform 158"/>
            <p:cNvSpPr>
              <a:spLocks/>
            </p:cNvSpPr>
            <p:nvPr/>
          </p:nvSpPr>
          <p:spPr bwMode="auto">
            <a:xfrm>
              <a:off x="6515376" y="5152042"/>
              <a:ext cx="68573" cy="73825"/>
            </a:xfrm>
            <a:custGeom>
              <a:avLst/>
              <a:gdLst>
                <a:gd name="T0" fmla="*/ 0 w 68"/>
                <a:gd name="T1" fmla="*/ 0 h 67"/>
                <a:gd name="T2" fmla="*/ 2147483647 w 68"/>
                <a:gd name="T3" fmla="*/ 2147483647 h 67"/>
                <a:gd name="T4" fmla="*/ 0 w 68"/>
                <a:gd name="T5" fmla="*/ 2147483647 h 67"/>
                <a:gd name="T6" fmla="*/ 0 w 68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67"/>
                <a:gd name="T14" fmla="*/ 68 w 68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67">
                  <a:moveTo>
                    <a:pt x="0" y="0"/>
                  </a:moveTo>
                  <a:lnTo>
                    <a:pt x="68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195" name="Rectangle 159"/>
            <p:cNvSpPr>
              <a:spLocks noChangeArrowheads="1"/>
            </p:cNvSpPr>
            <p:nvPr/>
          </p:nvSpPr>
          <p:spPr bwMode="auto">
            <a:xfrm>
              <a:off x="6014186" y="5110171"/>
              <a:ext cx="413457" cy="1520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196" name="Rectangle 160"/>
            <p:cNvSpPr>
              <a:spLocks noChangeArrowheads="1"/>
            </p:cNvSpPr>
            <p:nvPr/>
          </p:nvSpPr>
          <p:spPr bwMode="auto">
            <a:xfrm>
              <a:off x="6014186" y="5110171"/>
              <a:ext cx="413457" cy="15205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197" name="Rectangle 163"/>
            <p:cNvSpPr>
              <a:spLocks noChangeArrowheads="1"/>
            </p:cNvSpPr>
            <p:nvPr/>
          </p:nvSpPr>
          <p:spPr bwMode="auto">
            <a:xfrm>
              <a:off x="6014186" y="5323933"/>
              <a:ext cx="413457" cy="1520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198" name="Rectangle 164"/>
            <p:cNvSpPr>
              <a:spLocks noChangeArrowheads="1"/>
            </p:cNvSpPr>
            <p:nvPr/>
          </p:nvSpPr>
          <p:spPr bwMode="auto">
            <a:xfrm>
              <a:off x="6014186" y="5323933"/>
              <a:ext cx="413457" cy="15205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199" name="Freeform 165"/>
            <p:cNvSpPr>
              <a:spLocks/>
            </p:cNvSpPr>
            <p:nvPr/>
          </p:nvSpPr>
          <p:spPr bwMode="auto">
            <a:xfrm>
              <a:off x="5806448" y="5623641"/>
              <a:ext cx="129079" cy="574073"/>
            </a:xfrm>
            <a:custGeom>
              <a:avLst/>
              <a:gdLst>
                <a:gd name="T0" fmla="*/ 0 w 128"/>
                <a:gd name="T1" fmla="*/ 2147483647 h 521"/>
                <a:gd name="T2" fmla="*/ 0 w 128"/>
                <a:gd name="T3" fmla="*/ 2147483647 h 521"/>
                <a:gd name="T4" fmla="*/ 2147483647 w 128"/>
                <a:gd name="T5" fmla="*/ 2147483647 h 521"/>
                <a:gd name="T6" fmla="*/ 2147483647 w 128"/>
                <a:gd name="T7" fmla="*/ 0 h 521"/>
                <a:gd name="T8" fmla="*/ 0 w 128"/>
                <a:gd name="T9" fmla="*/ 2147483647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521"/>
                <a:gd name="T17" fmla="*/ 128 w 128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200" name="Freeform 166"/>
            <p:cNvSpPr>
              <a:spLocks/>
            </p:cNvSpPr>
            <p:nvPr/>
          </p:nvSpPr>
          <p:spPr bwMode="auto">
            <a:xfrm>
              <a:off x="5806448" y="5623641"/>
              <a:ext cx="129079" cy="574073"/>
            </a:xfrm>
            <a:custGeom>
              <a:avLst/>
              <a:gdLst>
                <a:gd name="T0" fmla="*/ 0 w 128"/>
                <a:gd name="T1" fmla="*/ 2147483647 h 521"/>
                <a:gd name="T2" fmla="*/ 0 w 128"/>
                <a:gd name="T3" fmla="*/ 2147483647 h 521"/>
                <a:gd name="T4" fmla="*/ 2147483647 w 128"/>
                <a:gd name="T5" fmla="*/ 2147483647 h 521"/>
                <a:gd name="T6" fmla="*/ 2147483647 w 128"/>
                <a:gd name="T7" fmla="*/ 0 h 521"/>
                <a:gd name="T8" fmla="*/ 0 w 128"/>
                <a:gd name="T9" fmla="*/ 2147483647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521"/>
                <a:gd name="T17" fmla="*/ 128 w 128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201" name="Freeform 167"/>
            <p:cNvSpPr>
              <a:spLocks/>
            </p:cNvSpPr>
            <p:nvPr/>
          </p:nvSpPr>
          <p:spPr bwMode="auto">
            <a:xfrm>
              <a:off x="6579916" y="5623641"/>
              <a:ext cx="129079" cy="574073"/>
            </a:xfrm>
            <a:custGeom>
              <a:avLst/>
              <a:gdLst>
                <a:gd name="T0" fmla="*/ 2147483647 w 128"/>
                <a:gd name="T1" fmla="*/ 2147483647 h 521"/>
                <a:gd name="T2" fmla="*/ 2147483647 w 128"/>
                <a:gd name="T3" fmla="*/ 2147483647 h 521"/>
                <a:gd name="T4" fmla="*/ 0 w 128"/>
                <a:gd name="T5" fmla="*/ 2147483647 h 521"/>
                <a:gd name="T6" fmla="*/ 0 w 128"/>
                <a:gd name="T7" fmla="*/ 0 h 521"/>
                <a:gd name="T8" fmla="*/ 2147483647 w 128"/>
                <a:gd name="T9" fmla="*/ 2147483647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521"/>
                <a:gd name="T17" fmla="*/ 128 w 128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202" name="Freeform 168"/>
            <p:cNvSpPr>
              <a:spLocks/>
            </p:cNvSpPr>
            <p:nvPr/>
          </p:nvSpPr>
          <p:spPr bwMode="auto">
            <a:xfrm>
              <a:off x="6579916" y="5623641"/>
              <a:ext cx="129079" cy="574073"/>
            </a:xfrm>
            <a:custGeom>
              <a:avLst/>
              <a:gdLst>
                <a:gd name="T0" fmla="*/ 2147483647 w 128"/>
                <a:gd name="T1" fmla="*/ 2147483647 h 521"/>
                <a:gd name="T2" fmla="*/ 2147483647 w 128"/>
                <a:gd name="T3" fmla="*/ 2147483647 h 521"/>
                <a:gd name="T4" fmla="*/ 0 w 128"/>
                <a:gd name="T5" fmla="*/ 2147483647 h 521"/>
                <a:gd name="T6" fmla="*/ 0 w 128"/>
                <a:gd name="T7" fmla="*/ 0 h 521"/>
                <a:gd name="T8" fmla="*/ 2147483647 w 128"/>
                <a:gd name="T9" fmla="*/ 2147483647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521"/>
                <a:gd name="T17" fmla="*/ 128 w 128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203" name="Rectangle 169"/>
            <p:cNvSpPr>
              <a:spLocks noChangeArrowheads="1"/>
            </p:cNvSpPr>
            <p:nvPr/>
          </p:nvSpPr>
          <p:spPr bwMode="auto">
            <a:xfrm>
              <a:off x="6013177" y="5622539"/>
              <a:ext cx="412449" cy="1520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204" name="Rectangle 170"/>
            <p:cNvSpPr>
              <a:spLocks noChangeArrowheads="1"/>
            </p:cNvSpPr>
            <p:nvPr/>
          </p:nvSpPr>
          <p:spPr bwMode="auto">
            <a:xfrm>
              <a:off x="6013177" y="5622539"/>
              <a:ext cx="412449" cy="15205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205" name="Freeform 173"/>
            <p:cNvSpPr>
              <a:spLocks noEditPoints="1"/>
            </p:cNvSpPr>
            <p:nvPr/>
          </p:nvSpPr>
          <p:spPr bwMode="auto">
            <a:xfrm>
              <a:off x="5466606" y="5559733"/>
              <a:ext cx="1299870" cy="688667"/>
            </a:xfrm>
            <a:custGeom>
              <a:avLst/>
              <a:gdLst>
                <a:gd name="T0" fmla="*/ 2147483647 w 3049"/>
                <a:gd name="T1" fmla="*/ 2147483647 h 1477"/>
                <a:gd name="T2" fmla="*/ 0 w 3049"/>
                <a:gd name="T3" fmla="*/ 2147483647 h 1477"/>
                <a:gd name="T4" fmla="*/ 0 w 3049"/>
                <a:gd name="T5" fmla="*/ 2147483647 h 1477"/>
                <a:gd name="T6" fmla="*/ 2147483647 w 3049"/>
                <a:gd name="T7" fmla="*/ 2147483647 h 1477"/>
                <a:gd name="T8" fmla="*/ 2147483647 w 3049"/>
                <a:gd name="T9" fmla="*/ 2147483647 h 1477"/>
                <a:gd name="T10" fmla="*/ 2147483647 w 3049"/>
                <a:gd name="T11" fmla="*/ 2147483647 h 1477"/>
                <a:gd name="T12" fmla="*/ 2147483647 w 3049"/>
                <a:gd name="T13" fmla="*/ 2147483647 h 1477"/>
                <a:gd name="T14" fmla="*/ 2147483647 w 3049"/>
                <a:gd name="T15" fmla="*/ 2147483647 h 1477"/>
                <a:gd name="T16" fmla="*/ 0 w 3049"/>
                <a:gd name="T17" fmla="*/ 2147483647 h 1477"/>
                <a:gd name="T18" fmla="*/ 0 w 3049"/>
                <a:gd name="T19" fmla="*/ 2147483647 h 1477"/>
                <a:gd name="T20" fmla="*/ 2147483647 w 3049"/>
                <a:gd name="T21" fmla="*/ 2147483647 h 1477"/>
                <a:gd name="T22" fmla="*/ 2147483647 w 3049"/>
                <a:gd name="T23" fmla="*/ 2147483647 h 1477"/>
                <a:gd name="T24" fmla="*/ 2147483647 w 3049"/>
                <a:gd name="T25" fmla="*/ 2147483647 h 1477"/>
                <a:gd name="T26" fmla="*/ 2147483647 w 3049"/>
                <a:gd name="T27" fmla="*/ 2147483647 h 1477"/>
                <a:gd name="T28" fmla="*/ 2147483647 w 3049"/>
                <a:gd name="T29" fmla="*/ 2147483647 h 1477"/>
                <a:gd name="T30" fmla="*/ 2147483647 w 3049"/>
                <a:gd name="T31" fmla="*/ 2147483647 h 1477"/>
                <a:gd name="T32" fmla="*/ 2147483647 w 3049"/>
                <a:gd name="T33" fmla="*/ 2147483647 h 1477"/>
                <a:gd name="T34" fmla="*/ 2147483647 w 3049"/>
                <a:gd name="T35" fmla="*/ 2147483647 h 1477"/>
                <a:gd name="T36" fmla="*/ 2147483647 w 3049"/>
                <a:gd name="T37" fmla="*/ 2147483647 h 1477"/>
                <a:gd name="T38" fmla="*/ 2147483647 w 3049"/>
                <a:gd name="T39" fmla="*/ 2147483647 h 1477"/>
                <a:gd name="T40" fmla="*/ 2147483647 w 3049"/>
                <a:gd name="T41" fmla="*/ 2147483647 h 1477"/>
                <a:gd name="T42" fmla="*/ 2147483647 w 3049"/>
                <a:gd name="T43" fmla="*/ 2147483647 h 1477"/>
                <a:gd name="T44" fmla="*/ 2147483647 w 3049"/>
                <a:gd name="T45" fmla="*/ 2147483647 h 1477"/>
                <a:gd name="T46" fmla="*/ 2147483647 w 3049"/>
                <a:gd name="T47" fmla="*/ 2147483647 h 1477"/>
                <a:gd name="T48" fmla="*/ 2147483647 w 3049"/>
                <a:gd name="T49" fmla="*/ 2147483647 h 1477"/>
                <a:gd name="T50" fmla="*/ 2147483647 w 3049"/>
                <a:gd name="T51" fmla="*/ 2147483647 h 1477"/>
                <a:gd name="T52" fmla="*/ 2147483647 w 3049"/>
                <a:gd name="T53" fmla="*/ 2147483647 h 1477"/>
                <a:gd name="T54" fmla="*/ 2147483647 w 3049"/>
                <a:gd name="T55" fmla="*/ 2147483647 h 1477"/>
                <a:gd name="T56" fmla="*/ 2147483647 w 3049"/>
                <a:gd name="T57" fmla="*/ 2147483647 h 1477"/>
                <a:gd name="T58" fmla="*/ 2147483647 w 3049"/>
                <a:gd name="T59" fmla="*/ 2147483647 h 1477"/>
                <a:gd name="T60" fmla="*/ 2147483647 w 3049"/>
                <a:gd name="T61" fmla="*/ 2147483647 h 1477"/>
                <a:gd name="T62" fmla="*/ 2147483647 w 3049"/>
                <a:gd name="T63" fmla="*/ 2147483647 h 1477"/>
                <a:gd name="T64" fmla="*/ 2147483647 w 3049"/>
                <a:gd name="T65" fmla="*/ 2147483647 h 1477"/>
                <a:gd name="T66" fmla="*/ 2147483647 w 3049"/>
                <a:gd name="T67" fmla="*/ 2147483647 h 1477"/>
                <a:gd name="T68" fmla="*/ 2147483647 w 3049"/>
                <a:gd name="T69" fmla="*/ 2147483647 h 1477"/>
                <a:gd name="T70" fmla="*/ 2147483647 w 3049"/>
                <a:gd name="T71" fmla="*/ 2147483647 h 1477"/>
                <a:gd name="T72" fmla="*/ 2147483647 w 3049"/>
                <a:gd name="T73" fmla="*/ 2147483647 h 1477"/>
                <a:gd name="T74" fmla="*/ 2147483647 w 3049"/>
                <a:gd name="T75" fmla="*/ 2147483647 h 1477"/>
                <a:gd name="T76" fmla="*/ 2147483647 w 3049"/>
                <a:gd name="T77" fmla="*/ 2147483647 h 1477"/>
                <a:gd name="T78" fmla="*/ 2147483647 w 3049"/>
                <a:gd name="T79" fmla="*/ 2147483647 h 1477"/>
                <a:gd name="T80" fmla="*/ 2147483647 w 3049"/>
                <a:gd name="T81" fmla="*/ 2147483647 h 1477"/>
                <a:gd name="T82" fmla="*/ 2147483647 w 3049"/>
                <a:gd name="T83" fmla="*/ 2147483647 h 1477"/>
                <a:gd name="T84" fmla="*/ 2147483647 w 3049"/>
                <a:gd name="T85" fmla="*/ 2147483647 h 1477"/>
                <a:gd name="T86" fmla="*/ 2147483647 w 3049"/>
                <a:gd name="T87" fmla="*/ 0 h 1477"/>
                <a:gd name="T88" fmla="*/ 2147483647 w 3049"/>
                <a:gd name="T89" fmla="*/ 0 h 1477"/>
                <a:gd name="T90" fmla="*/ 2147483647 w 3049"/>
                <a:gd name="T91" fmla="*/ 2147483647 h 1477"/>
                <a:gd name="T92" fmla="*/ 2147483647 w 3049"/>
                <a:gd name="T93" fmla="*/ 2147483647 h 1477"/>
                <a:gd name="T94" fmla="*/ 2147483647 w 3049"/>
                <a:gd name="T95" fmla="*/ 2147483647 h 1477"/>
                <a:gd name="T96" fmla="*/ 2147483647 w 3049"/>
                <a:gd name="T97" fmla="*/ 2147483647 h 1477"/>
                <a:gd name="T98" fmla="*/ 2147483647 w 3049"/>
                <a:gd name="T99" fmla="*/ 2147483647 h 1477"/>
                <a:gd name="T100" fmla="*/ 2147483647 w 3049"/>
                <a:gd name="T101" fmla="*/ 0 h 1477"/>
                <a:gd name="T102" fmla="*/ 2147483647 w 3049"/>
                <a:gd name="T103" fmla="*/ 0 h 1477"/>
                <a:gd name="T104" fmla="*/ 2147483647 w 3049"/>
                <a:gd name="T105" fmla="*/ 2147483647 h 1477"/>
                <a:gd name="T106" fmla="*/ 2147483647 w 3049"/>
                <a:gd name="T107" fmla="*/ 2147483647 h 1477"/>
                <a:gd name="T108" fmla="*/ 2147483647 w 3049"/>
                <a:gd name="T109" fmla="*/ 2147483647 h 1477"/>
                <a:gd name="T110" fmla="*/ 2147483647 w 3049"/>
                <a:gd name="T111" fmla="*/ 2147483647 h 1477"/>
                <a:gd name="T112" fmla="*/ 2147483647 w 3049"/>
                <a:gd name="T113" fmla="*/ 2147483647 h 1477"/>
                <a:gd name="T114" fmla="*/ 2147483647 w 3049"/>
                <a:gd name="T115" fmla="*/ 0 h 1477"/>
                <a:gd name="T116" fmla="*/ 2147483647 w 3049"/>
                <a:gd name="T117" fmla="*/ 0 h 1477"/>
                <a:gd name="T118" fmla="*/ 2147483647 w 3049"/>
                <a:gd name="T119" fmla="*/ 2147483647 h 1477"/>
                <a:gd name="T120" fmla="*/ 2147483647 w 3049"/>
                <a:gd name="T121" fmla="*/ 2147483647 h 1477"/>
                <a:gd name="T122" fmla="*/ 2147483647 w 3049"/>
                <a:gd name="T123" fmla="*/ 2147483647 h 1477"/>
                <a:gd name="T124" fmla="*/ 2147483647 w 3049"/>
                <a:gd name="T125" fmla="*/ 2147483647 h 14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49"/>
                <a:gd name="T190" fmla="*/ 0 h 1477"/>
                <a:gd name="T191" fmla="*/ 3049 w 3049"/>
                <a:gd name="T192" fmla="*/ 1477 h 147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49" h="1477">
                  <a:moveTo>
                    <a:pt x="26" y="39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9"/>
                  </a:lnTo>
                  <a:cubicBezTo>
                    <a:pt x="0" y="32"/>
                    <a:pt x="6" y="26"/>
                    <a:pt x="13" y="26"/>
                  </a:cubicBezTo>
                  <a:cubicBezTo>
                    <a:pt x="20" y="26"/>
                    <a:pt x="26" y="32"/>
                    <a:pt x="26" y="39"/>
                  </a:cubicBezTo>
                  <a:close/>
                  <a:moveTo>
                    <a:pt x="26" y="116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6"/>
                  </a:lnTo>
                  <a:cubicBezTo>
                    <a:pt x="0" y="108"/>
                    <a:pt x="6" y="103"/>
                    <a:pt x="13" y="103"/>
                  </a:cubicBezTo>
                  <a:cubicBezTo>
                    <a:pt x="20" y="103"/>
                    <a:pt x="26" y="108"/>
                    <a:pt x="26" y="116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80"/>
                    <a:pt x="13" y="180"/>
                  </a:cubicBezTo>
                  <a:cubicBezTo>
                    <a:pt x="20" y="180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8"/>
                    <a:pt x="13" y="308"/>
                  </a:cubicBezTo>
                  <a:cubicBezTo>
                    <a:pt x="6" y="308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2"/>
                  </a:lnTo>
                  <a:cubicBezTo>
                    <a:pt x="26" y="379"/>
                    <a:pt x="20" y="384"/>
                    <a:pt x="13" y="384"/>
                  </a:cubicBezTo>
                  <a:cubicBezTo>
                    <a:pt x="6" y="384"/>
                    <a:pt x="0" y="379"/>
                    <a:pt x="0" y="372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3"/>
                  </a:lnTo>
                  <a:cubicBezTo>
                    <a:pt x="0" y="416"/>
                    <a:pt x="6" y="410"/>
                    <a:pt x="13" y="410"/>
                  </a:cubicBezTo>
                  <a:cubicBezTo>
                    <a:pt x="20" y="410"/>
                    <a:pt x="26" y="416"/>
                    <a:pt x="26" y="423"/>
                  </a:cubicBezTo>
                  <a:close/>
                  <a:moveTo>
                    <a:pt x="26" y="500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500"/>
                  </a:lnTo>
                  <a:cubicBezTo>
                    <a:pt x="0" y="492"/>
                    <a:pt x="6" y="487"/>
                    <a:pt x="13" y="487"/>
                  </a:cubicBezTo>
                  <a:cubicBezTo>
                    <a:pt x="20" y="487"/>
                    <a:pt x="26" y="492"/>
                    <a:pt x="26" y="500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4"/>
                    <a:pt x="13" y="564"/>
                  </a:cubicBezTo>
                  <a:cubicBezTo>
                    <a:pt x="20" y="564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2"/>
                    <a:pt x="13" y="692"/>
                  </a:cubicBezTo>
                  <a:cubicBezTo>
                    <a:pt x="6" y="692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6"/>
                  </a:lnTo>
                  <a:cubicBezTo>
                    <a:pt x="26" y="763"/>
                    <a:pt x="20" y="768"/>
                    <a:pt x="13" y="768"/>
                  </a:cubicBezTo>
                  <a:cubicBezTo>
                    <a:pt x="6" y="768"/>
                    <a:pt x="0" y="763"/>
                    <a:pt x="0" y="756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7"/>
                  </a:lnTo>
                  <a:cubicBezTo>
                    <a:pt x="0" y="800"/>
                    <a:pt x="6" y="794"/>
                    <a:pt x="13" y="794"/>
                  </a:cubicBezTo>
                  <a:cubicBezTo>
                    <a:pt x="20" y="794"/>
                    <a:pt x="26" y="800"/>
                    <a:pt x="26" y="807"/>
                  </a:cubicBezTo>
                  <a:close/>
                  <a:moveTo>
                    <a:pt x="26" y="884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4"/>
                  </a:lnTo>
                  <a:cubicBezTo>
                    <a:pt x="0" y="876"/>
                    <a:pt x="6" y="871"/>
                    <a:pt x="13" y="871"/>
                  </a:cubicBezTo>
                  <a:cubicBezTo>
                    <a:pt x="20" y="871"/>
                    <a:pt x="26" y="876"/>
                    <a:pt x="26" y="884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8"/>
                    <a:pt x="13" y="948"/>
                  </a:cubicBezTo>
                  <a:cubicBezTo>
                    <a:pt x="20" y="948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6"/>
                    <a:pt x="13" y="1076"/>
                  </a:cubicBezTo>
                  <a:cubicBezTo>
                    <a:pt x="6" y="1076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40"/>
                  </a:lnTo>
                  <a:cubicBezTo>
                    <a:pt x="26" y="1147"/>
                    <a:pt x="20" y="1152"/>
                    <a:pt x="13" y="1152"/>
                  </a:cubicBezTo>
                  <a:cubicBezTo>
                    <a:pt x="6" y="1152"/>
                    <a:pt x="0" y="1147"/>
                    <a:pt x="0" y="1140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1"/>
                  </a:lnTo>
                  <a:cubicBezTo>
                    <a:pt x="0" y="1184"/>
                    <a:pt x="6" y="1178"/>
                    <a:pt x="13" y="1178"/>
                  </a:cubicBezTo>
                  <a:cubicBezTo>
                    <a:pt x="20" y="1178"/>
                    <a:pt x="26" y="1184"/>
                    <a:pt x="26" y="1191"/>
                  </a:cubicBezTo>
                  <a:close/>
                  <a:moveTo>
                    <a:pt x="26" y="1268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8"/>
                  </a:lnTo>
                  <a:cubicBezTo>
                    <a:pt x="0" y="1260"/>
                    <a:pt x="6" y="1255"/>
                    <a:pt x="13" y="1255"/>
                  </a:cubicBezTo>
                  <a:cubicBezTo>
                    <a:pt x="20" y="1255"/>
                    <a:pt x="26" y="1260"/>
                    <a:pt x="26" y="1268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2"/>
                    <a:pt x="13" y="1332"/>
                  </a:cubicBezTo>
                  <a:cubicBezTo>
                    <a:pt x="20" y="1332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60"/>
                    <a:pt x="13" y="1460"/>
                  </a:cubicBezTo>
                  <a:cubicBezTo>
                    <a:pt x="6" y="1460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6" y="1452"/>
                  </a:moveTo>
                  <a:lnTo>
                    <a:pt x="72" y="1452"/>
                  </a:lnTo>
                  <a:cubicBezTo>
                    <a:pt x="79" y="1452"/>
                    <a:pt x="85" y="1457"/>
                    <a:pt x="85" y="1464"/>
                  </a:cubicBezTo>
                  <a:cubicBezTo>
                    <a:pt x="85" y="1472"/>
                    <a:pt x="79" y="1477"/>
                    <a:pt x="72" y="1477"/>
                  </a:cubicBezTo>
                  <a:lnTo>
                    <a:pt x="46" y="1477"/>
                  </a:lnTo>
                  <a:cubicBezTo>
                    <a:pt x="39" y="1477"/>
                    <a:pt x="33" y="1472"/>
                    <a:pt x="33" y="1464"/>
                  </a:cubicBezTo>
                  <a:cubicBezTo>
                    <a:pt x="33" y="1457"/>
                    <a:pt x="39" y="1452"/>
                    <a:pt x="46" y="1452"/>
                  </a:cubicBezTo>
                  <a:close/>
                  <a:moveTo>
                    <a:pt x="123" y="1452"/>
                  </a:moveTo>
                  <a:lnTo>
                    <a:pt x="149" y="1452"/>
                  </a:lnTo>
                  <a:cubicBezTo>
                    <a:pt x="156" y="1452"/>
                    <a:pt x="161" y="1457"/>
                    <a:pt x="161" y="1464"/>
                  </a:cubicBezTo>
                  <a:cubicBezTo>
                    <a:pt x="161" y="1472"/>
                    <a:pt x="156" y="1477"/>
                    <a:pt x="149" y="1477"/>
                  </a:cubicBezTo>
                  <a:lnTo>
                    <a:pt x="123" y="1477"/>
                  </a:lnTo>
                  <a:cubicBezTo>
                    <a:pt x="116" y="1477"/>
                    <a:pt x="110" y="1472"/>
                    <a:pt x="110" y="1464"/>
                  </a:cubicBezTo>
                  <a:cubicBezTo>
                    <a:pt x="110" y="1457"/>
                    <a:pt x="116" y="1452"/>
                    <a:pt x="123" y="1452"/>
                  </a:cubicBezTo>
                  <a:close/>
                  <a:moveTo>
                    <a:pt x="200" y="1452"/>
                  </a:moveTo>
                  <a:lnTo>
                    <a:pt x="225" y="1452"/>
                  </a:lnTo>
                  <a:cubicBezTo>
                    <a:pt x="233" y="1452"/>
                    <a:pt x="238" y="1457"/>
                    <a:pt x="238" y="1464"/>
                  </a:cubicBezTo>
                  <a:cubicBezTo>
                    <a:pt x="238" y="1472"/>
                    <a:pt x="233" y="1477"/>
                    <a:pt x="225" y="1477"/>
                  </a:cubicBezTo>
                  <a:lnTo>
                    <a:pt x="200" y="1477"/>
                  </a:lnTo>
                  <a:cubicBezTo>
                    <a:pt x="193" y="1477"/>
                    <a:pt x="187" y="1472"/>
                    <a:pt x="187" y="1464"/>
                  </a:cubicBezTo>
                  <a:cubicBezTo>
                    <a:pt x="187" y="1457"/>
                    <a:pt x="193" y="1452"/>
                    <a:pt x="200" y="1452"/>
                  </a:cubicBezTo>
                  <a:close/>
                  <a:moveTo>
                    <a:pt x="277" y="1452"/>
                  </a:moveTo>
                  <a:lnTo>
                    <a:pt x="302" y="1452"/>
                  </a:lnTo>
                  <a:cubicBezTo>
                    <a:pt x="309" y="1452"/>
                    <a:pt x="315" y="1457"/>
                    <a:pt x="315" y="1464"/>
                  </a:cubicBezTo>
                  <a:cubicBezTo>
                    <a:pt x="315" y="1472"/>
                    <a:pt x="309" y="1477"/>
                    <a:pt x="302" y="1477"/>
                  </a:cubicBezTo>
                  <a:lnTo>
                    <a:pt x="277" y="1477"/>
                  </a:lnTo>
                  <a:cubicBezTo>
                    <a:pt x="270" y="1477"/>
                    <a:pt x="264" y="1472"/>
                    <a:pt x="264" y="1464"/>
                  </a:cubicBezTo>
                  <a:cubicBezTo>
                    <a:pt x="264" y="1457"/>
                    <a:pt x="270" y="1452"/>
                    <a:pt x="277" y="1452"/>
                  </a:cubicBezTo>
                  <a:close/>
                  <a:moveTo>
                    <a:pt x="353" y="1452"/>
                  </a:moveTo>
                  <a:lnTo>
                    <a:pt x="379" y="1452"/>
                  </a:lnTo>
                  <a:cubicBezTo>
                    <a:pt x="386" y="1452"/>
                    <a:pt x="392" y="1457"/>
                    <a:pt x="392" y="1464"/>
                  </a:cubicBezTo>
                  <a:cubicBezTo>
                    <a:pt x="392" y="1472"/>
                    <a:pt x="386" y="1477"/>
                    <a:pt x="379" y="1477"/>
                  </a:cubicBezTo>
                  <a:lnTo>
                    <a:pt x="353" y="1477"/>
                  </a:lnTo>
                  <a:cubicBezTo>
                    <a:pt x="346" y="1477"/>
                    <a:pt x="341" y="1472"/>
                    <a:pt x="341" y="1464"/>
                  </a:cubicBezTo>
                  <a:cubicBezTo>
                    <a:pt x="341" y="1457"/>
                    <a:pt x="346" y="1452"/>
                    <a:pt x="353" y="1452"/>
                  </a:cubicBezTo>
                  <a:close/>
                  <a:moveTo>
                    <a:pt x="430" y="1452"/>
                  </a:moveTo>
                  <a:lnTo>
                    <a:pt x="456" y="1452"/>
                  </a:lnTo>
                  <a:cubicBezTo>
                    <a:pt x="463" y="1452"/>
                    <a:pt x="469" y="1457"/>
                    <a:pt x="469" y="1464"/>
                  </a:cubicBezTo>
                  <a:cubicBezTo>
                    <a:pt x="469" y="1472"/>
                    <a:pt x="463" y="1477"/>
                    <a:pt x="456" y="1477"/>
                  </a:cubicBezTo>
                  <a:lnTo>
                    <a:pt x="430" y="1477"/>
                  </a:lnTo>
                  <a:cubicBezTo>
                    <a:pt x="423" y="1477"/>
                    <a:pt x="417" y="1472"/>
                    <a:pt x="417" y="1464"/>
                  </a:cubicBezTo>
                  <a:cubicBezTo>
                    <a:pt x="417" y="1457"/>
                    <a:pt x="423" y="1452"/>
                    <a:pt x="430" y="1452"/>
                  </a:cubicBezTo>
                  <a:close/>
                  <a:moveTo>
                    <a:pt x="507" y="1452"/>
                  </a:moveTo>
                  <a:lnTo>
                    <a:pt x="533" y="1452"/>
                  </a:lnTo>
                  <a:cubicBezTo>
                    <a:pt x="540" y="1452"/>
                    <a:pt x="545" y="1457"/>
                    <a:pt x="545" y="1464"/>
                  </a:cubicBezTo>
                  <a:cubicBezTo>
                    <a:pt x="545" y="1472"/>
                    <a:pt x="540" y="1477"/>
                    <a:pt x="533" y="1477"/>
                  </a:cubicBezTo>
                  <a:lnTo>
                    <a:pt x="507" y="1477"/>
                  </a:lnTo>
                  <a:cubicBezTo>
                    <a:pt x="500" y="1477"/>
                    <a:pt x="494" y="1472"/>
                    <a:pt x="494" y="1464"/>
                  </a:cubicBezTo>
                  <a:cubicBezTo>
                    <a:pt x="494" y="1457"/>
                    <a:pt x="500" y="1452"/>
                    <a:pt x="507" y="1452"/>
                  </a:cubicBezTo>
                  <a:close/>
                  <a:moveTo>
                    <a:pt x="584" y="1452"/>
                  </a:moveTo>
                  <a:lnTo>
                    <a:pt x="609" y="1452"/>
                  </a:lnTo>
                  <a:cubicBezTo>
                    <a:pt x="617" y="1452"/>
                    <a:pt x="622" y="1457"/>
                    <a:pt x="622" y="1464"/>
                  </a:cubicBezTo>
                  <a:cubicBezTo>
                    <a:pt x="622" y="1472"/>
                    <a:pt x="617" y="1477"/>
                    <a:pt x="609" y="1477"/>
                  </a:cubicBezTo>
                  <a:lnTo>
                    <a:pt x="584" y="1477"/>
                  </a:lnTo>
                  <a:cubicBezTo>
                    <a:pt x="577" y="1477"/>
                    <a:pt x="571" y="1472"/>
                    <a:pt x="571" y="1464"/>
                  </a:cubicBezTo>
                  <a:cubicBezTo>
                    <a:pt x="571" y="1457"/>
                    <a:pt x="577" y="1452"/>
                    <a:pt x="584" y="1452"/>
                  </a:cubicBezTo>
                  <a:close/>
                  <a:moveTo>
                    <a:pt x="661" y="1452"/>
                  </a:moveTo>
                  <a:lnTo>
                    <a:pt x="686" y="1452"/>
                  </a:lnTo>
                  <a:cubicBezTo>
                    <a:pt x="693" y="1452"/>
                    <a:pt x="699" y="1457"/>
                    <a:pt x="699" y="1464"/>
                  </a:cubicBezTo>
                  <a:cubicBezTo>
                    <a:pt x="699" y="1472"/>
                    <a:pt x="693" y="1477"/>
                    <a:pt x="686" y="1477"/>
                  </a:cubicBezTo>
                  <a:lnTo>
                    <a:pt x="661" y="1477"/>
                  </a:lnTo>
                  <a:cubicBezTo>
                    <a:pt x="654" y="1477"/>
                    <a:pt x="648" y="1472"/>
                    <a:pt x="648" y="1464"/>
                  </a:cubicBezTo>
                  <a:cubicBezTo>
                    <a:pt x="648" y="1457"/>
                    <a:pt x="654" y="1452"/>
                    <a:pt x="661" y="1452"/>
                  </a:cubicBezTo>
                  <a:close/>
                  <a:moveTo>
                    <a:pt x="737" y="1452"/>
                  </a:moveTo>
                  <a:lnTo>
                    <a:pt x="763" y="1452"/>
                  </a:lnTo>
                  <a:cubicBezTo>
                    <a:pt x="770" y="1452"/>
                    <a:pt x="776" y="1457"/>
                    <a:pt x="776" y="1464"/>
                  </a:cubicBezTo>
                  <a:cubicBezTo>
                    <a:pt x="776" y="1472"/>
                    <a:pt x="770" y="1477"/>
                    <a:pt x="763" y="1477"/>
                  </a:cubicBezTo>
                  <a:lnTo>
                    <a:pt x="737" y="1477"/>
                  </a:lnTo>
                  <a:cubicBezTo>
                    <a:pt x="730" y="1477"/>
                    <a:pt x="725" y="1472"/>
                    <a:pt x="725" y="1464"/>
                  </a:cubicBezTo>
                  <a:cubicBezTo>
                    <a:pt x="725" y="1457"/>
                    <a:pt x="730" y="1452"/>
                    <a:pt x="737" y="1452"/>
                  </a:cubicBezTo>
                  <a:close/>
                  <a:moveTo>
                    <a:pt x="814" y="1452"/>
                  </a:moveTo>
                  <a:lnTo>
                    <a:pt x="840" y="1452"/>
                  </a:lnTo>
                  <a:cubicBezTo>
                    <a:pt x="847" y="1452"/>
                    <a:pt x="853" y="1457"/>
                    <a:pt x="853" y="1464"/>
                  </a:cubicBezTo>
                  <a:cubicBezTo>
                    <a:pt x="853" y="1472"/>
                    <a:pt x="847" y="1477"/>
                    <a:pt x="840" y="1477"/>
                  </a:cubicBezTo>
                  <a:lnTo>
                    <a:pt x="814" y="1477"/>
                  </a:lnTo>
                  <a:cubicBezTo>
                    <a:pt x="807" y="1477"/>
                    <a:pt x="801" y="1472"/>
                    <a:pt x="801" y="1464"/>
                  </a:cubicBezTo>
                  <a:cubicBezTo>
                    <a:pt x="801" y="1457"/>
                    <a:pt x="807" y="1452"/>
                    <a:pt x="814" y="1452"/>
                  </a:cubicBezTo>
                  <a:close/>
                  <a:moveTo>
                    <a:pt x="891" y="1452"/>
                  </a:moveTo>
                  <a:lnTo>
                    <a:pt x="917" y="1452"/>
                  </a:lnTo>
                  <a:cubicBezTo>
                    <a:pt x="924" y="1452"/>
                    <a:pt x="929" y="1457"/>
                    <a:pt x="929" y="1464"/>
                  </a:cubicBezTo>
                  <a:cubicBezTo>
                    <a:pt x="929" y="1472"/>
                    <a:pt x="924" y="1477"/>
                    <a:pt x="917" y="1477"/>
                  </a:cubicBezTo>
                  <a:lnTo>
                    <a:pt x="891" y="1477"/>
                  </a:lnTo>
                  <a:cubicBezTo>
                    <a:pt x="884" y="1477"/>
                    <a:pt x="878" y="1472"/>
                    <a:pt x="878" y="1464"/>
                  </a:cubicBezTo>
                  <a:cubicBezTo>
                    <a:pt x="878" y="1457"/>
                    <a:pt x="884" y="1452"/>
                    <a:pt x="891" y="1452"/>
                  </a:cubicBezTo>
                  <a:close/>
                  <a:moveTo>
                    <a:pt x="968" y="1452"/>
                  </a:moveTo>
                  <a:lnTo>
                    <a:pt x="993" y="1452"/>
                  </a:lnTo>
                  <a:cubicBezTo>
                    <a:pt x="1001" y="1452"/>
                    <a:pt x="1006" y="1457"/>
                    <a:pt x="1006" y="1464"/>
                  </a:cubicBezTo>
                  <a:cubicBezTo>
                    <a:pt x="1006" y="1472"/>
                    <a:pt x="1001" y="1477"/>
                    <a:pt x="993" y="1477"/>
                  </a:cubicBezTo>
                  <a:lnTo>
                    <a:pt x="968" y="1477"/>
                  </a:lnTo>
                  <a:cubicBezTo>
                    <a:pt x="961" y="1477"/>
                    <a:pt x="955" y="1472"/>
                    <a:pt x="955" y="1464"/>
                  </a:cubicBezTo>
                  <a:cubicBezTo>
                    <a:pt x="955" y="1457"/>
                    <a:pt x="961" y="1452"/>
                    <a:pt x="968" y="1452"/>
                  </a:cubicBezTo>
                  <a:close/>
                  <a:moveTo>
                    <a:pt x="1045" y="1452"/>
                  </a:moveTo>
                  <a:lnTo>
                    <a:pt x="1070" y="1452"/>
                  </a:lnTo>
                  <a:cubicBezTo>
                    <a:pt x="1077" y="1452"/>
                    <a:pt x="1083" y="1457"/>
                    <a:pt x="1083" y="1464"/>
                  </a:cubicBezTo>
                  <a:cubicBezTo>
                    <a:pt x="1083" y="1472"/>
                    <a:pt x="1077" y="1477"/>
                    <a:pt x="1070" y="1477"/>
                  </a:cubicBezTo>
                  <a:lnTo>
                    <a:pt x="1045" y="1477"/>
                  </a:lnTo>
                  <a:cubicBezTo>
                    <a:pt x="1038" y="1477"/>
                    <a:pt x="1032" y="1472"/>
                    <a:pt x="1032" y="1464"/>
                  </a:cubicBezTo>
                  <a:cubicBezTo>
                    <a:pt x="1032" y="1457"/>
                    <a:pt x="1038" y="1452"/>
                    <a:pt x="1045" y="1452"/>
                  </a:cubicBezTo>
                  <a:close/>
                  <a:moveTo>
                    <a:pt x="1121" y="1452"/>
                  </a:moveTo>
                  <a:lnTo>
                    <a:pt x="1147" y="1452"/>
                  </a:lnTo>
                  <a:cubicBezTo>
                    <a:pt x="1154" y="1452"/>
                    <a:pt x="1160" y="1457"/>
                    <a:pt x="1160" y="1464"/>
                  </a:cubicBezTo>
                  <a:cubicBezTo>
                    <a:pt x="1160" y="1472"/>
                    <a:pt x="1154" y="1477"/>
                    <a:pt x="1147" y="1477"/>
                  </a:cubicBezTo>
                  <a:lnTo>
                    <a:pt x="1121" y="1477"/>
                  </a:lnTo>
                  <a:cubicBezTo>
                    <a:pt x="1114" y="1477"/>
                    <a:pt x="1109" y="1472"/>
                    <a:pt x="1109" y="1464"/>
                  </a:cubicBezTo>
                  <a:cubicBezTo>
                    <a:pt x="1109" y="1457"/>
                    <a:pt x="1114" y="1452"/>
                    <a:pt x="1121" y="1452"/>
                  </a:cubicBezTo>
                  <a:close/>
                  <a:moveTo>
                    <a:pt x="1198" y="1452"/>
                  </a:moveTo>
                  <a:lnTo>
                    <a:pt x="1224" y="1452"/>
                  </a:lnTo>
                  <a:cubicBezTo>
                    <a:pt x="1231" y="1452"/>
                    <a:pt x="1237" y="1457"/>
                    <a:pt x="1237" y="1464"/>
                  </a:cubicBezTo>
                  <a:cubicBezTo>
                    <a:pt x="1237" y="1472"/>
                    <a:pt x="1231" y="1477"/>
                    <a:pt x="1224" y="1477"/>
                  </a:cubicBezTo>
                  <a:lnTo>
                    <a:pt x="1198" y="1477"/>
                  </a:lnTo>
                  <a:cubicBezTo>
                    <a:pt x="1191" y="1477"/>
                    <a:pt x="1185" y="1472"/>
                    <a:pt x="1185" y="1464"/>
                  </a:cubicBezTo>
                  <a:cubicBezTo>
                    <a:pt x="1185" y="1457"/>
                    <a:pt x="1191" y="1452"/>
                    <a:pt x="1198" y="1452"/>
                  </a:cubicBezTo>
                  <a:close/>
                  <a:moveTo>
                    <a:pt x="1275" y="1452"/>
                  </a:moveTo>
                  <a:lnTo>
                    <a:pt x="1301" y="1452"/>
                  </a:lnTo>
                  <a:cubicBezTo>
                    <a:pt x="1308" y="1452"/>
                    <a:pt x="1313" y="1457"/>
                    <a:pt x="1313" y="1464"/>
                  </a:cubicBezTo>
                  <a:cubicBezTo>
                    <a:pt x="1313" y="1472"/>
                    <a:pt x="1308" y="1477"/>
                    <a:pt x="1301" y="1477"/>
                  </a:cubicBezTo>
                  <a:lnTo>
                    <a:pt x="1275" y="1477"/>
                  </a:lnTo>
                  <a:cubicBezTo>
                    <a:pt x="1268" y="1477"/>
                    <a:pt x="1262" y="1472"/>
                    <a:pt x="1262" y="1464"/>
                  </a:cubicBezTo>
                  <a:cubicBezTo>
                    <a:pt x="1262" y="1457"/>
                    <a:pt x="1268" y="1452"/>
                    <a:pt x="1275" y="1452"/>
                  </a:cubicBezTo>
                  <a:close/>
                  <a:moveTo>
                    <a:pt x="1352" y="1452"/>
                  </a:moveTo>
                  <a:lnTo>
                    <a:pt x="1377" y="1452"/>
                  </a:lnTo>
                  <a:cubicBezTo>
                    <a:pt x="1385" y="1452"/>
                    <a:pt x="1390" y="1457"/>
                    <a:pt x="1390" y="1464"/>
                  </a:cubicBezTo>
                  <a:cubicBezTo>
                    <a:pt x="1390" y="1472"/>
                    <a:pt x="1385" y="1477"/>
                    <a:pt x="1377" y="1477"/>
                  </a:cubicBezTo>
                  <a:lnTo>
                    <a:pt x="1352" y="1477"/>
                  </a:lnTo>
                  <a:cubicBezTo>
                    <a:pt x="1345" y="1477"/>
                    <a:pt x="1339" y="1472"/>
                    <a:pt x="1339" y="1464"/>
                  </a:cubicBezTo>
                  <a:cubicBezTo>
                    <a:pt x="1339" y="1457"/>
                    <a:pt x="1345" y="1452"/>
                    <a:pt x="1352" y="1452"/>
                  </a:cubicBezTo>
                  <a:close/>
                  <a:moveTo>
                    <a:pt x="1429" y="1452"/>
                  </a:moveTo>
                  <a:lnTo>
                    <a:pt x="1454" y="1452"/>
                  </a:lnTo>
                  <a:cubicBezTo>
                    <a:pt x="1461" y="1452"/>
                    <a:pt x="1467" y="1457"/>
                    <a:pt x="1467" y="1464"/>
                  </a:cubicBezTo>
                  <a:cubicBezTo>
                    <a:pt x="1467" y="1472"/>
                    <a:pt x="1461" y="1477"/>
                    <a:pt x="1454" y="1477"/>
                  </a:cubicBezTo>
                  <a:lnTo>
                    <a:pt x="1429" y="1477"/>
                  </a:lnTo>
                  <a:cubicBezTo>
                    <a:pt x="1422" y="1477"/>
                    <a:pt x="1416" y="1472"/>
                    <a:pt x="1416" y="1464"/>
                  </a:cubicBezTo>
                  <a:cubicBezTo>
                    <a:pt x="1416" y="1457"/>
                    <a:pt x="1422" y="1452"/>
                    <a:pt x="1429" y="1452"/>
                  </a:cubicBezTo>
                  <a:close/>
                  <a:moveTo>
                    <a:pt x="1505" y="1452"/>
                  </a:moveTo>
                  <a:lnTo>
                    <a:pt x="1531" y="1452"/>
                  </a:lnTo>
                  <a:cubicBezTo>
                    <a:pt x="1538" y="1452"/>
                    <a:pt x="1544" y="1457"/>
                    <a:pt x="1544" y="1464"/>
                  </a:cubicBezTo>
                  <a:cubicBezTo>
                    <a:pt x="1544" y="1472"/>
                    <a:pt x="1538" y="1477"/>
                    <a:pt x="1531" y="1477"/>
                  </a:cubicBezTo>
                  <a:lnTo>
                    <a:pt x="1505" y="1477"/>
                  </a:lnTo>
                  <a:cubicBezTo>
                    <a:pt x="1498" y="1477"/>
                    <a:pt x="1493" y="1472"/>
                    <a:pt x="1493" y="1464"/>
                  </a:cubicBezTo>
                  <a:cubicBezTo>
                    <a:pt x="1493" y="1457"/>
                    <a:pt x="1498" y="1452"/>
                    <a:pt x="1505" y="1452"/>
                  </a:cubicBezTo>
                  <a:close/>
                  <a:moveTo>
                    <a:pt x="1582" y="1452"/>
                  </a:moveTo>
                  <a:lnTo>
                    <a:pt x="1608" y="1452"/>
                  </a:lnTo>
                  <a:cubicBezTo>
                    <a:pt x="1615" y="1452"/>
                    <a:pt x="1621" y="1457"/>
                    <a:pt x="1621" y="1464"/>
                  </a:cubicBezTo>
                  <a:cubicBezTo>
                    <a:pt x="1621" y="1472"/>
                    <a:pt x="1615" y="1477"/>
                    <a:pt x="1608" y="1477"/>
                  </a:cubicBezTo>
                  <a:lnTo>
                    <a:pt x="1582" y="1477"/>
                  </a:lnTo>
                  <a:cubicBezTo>
                    <a:pt x="1575" y="1477"/>
                    <a:pt x="1569" y="1472"/>
                    <a:pt x="1569" y="1464"/>
                  </a:cubicBezTo>
                  <a:cubicBezTo>
                    <a:pt x="1569" y="1457"/>
                    <a:pt x="1575" y="1452"/>
                    <a:pt x="1582" y="1452"/>
                  </a:cubicBezTo>
                  <a:close/>
                  <a:moveTo>
                    <a:pt x="1659" y="1452"/>
                  </a:moveTo>
                  <a:lnTo>
                    <a:pt x="1685" y="1452"/>
                  </a:lnTo>
                  <a:cubicBezTo>
                    <a:pt x="1692" y="1452"/>
                    <a:pt x="1697" y="1457"/>
                    <a:pt x="1697" y="1464"/>
                  </a:cubicBezTo>
                  <a:cubicBezTo>
                    <a:pt x="1697" y="1472"/>
                    <a:pt x="1692" y="1477"/>
                    <a:pt x="1685" y="1477"/>
                  </a:cubicBezTo>
                  <a:lnTo>
                    <a:pt x="1659" y="1477"/>
                  </a:lnTo>
                  <a:cubicBezTo>
                    <a:pt x="1652" y="1477"/>
                    <a:pt x="1646" y="1472"/>
                    <a:pt x="1646" y="1464"/>
                  </a:cubicBezTo>
                  <a:cubicBezTo>
                    <a:pt x="1646" y="1457"/>
                    <a:pt x="1652" y="1452"/>
                    <a:pt x="1659" y="1452"/>
                  </a:cubicBezTo>
                  <a:close/>
                  <a:moveTo>
                    <a:pt x="1736" y="1452"/>
                  </a:moveTo>
                  <a:lnTo>
                    <a:pt x="1761" y="1452"/>
                  </a:lnTo>
                  <a:cubicBezTo>
                    <a:pt x="1769" y="1452"/>
                    <a:pt x="1774" y="1457"/>
                    <a:pt x="1774" y="1464"/>
                  </a:cubicBezTo>
                  <a:cubicBezTo>
                    <a:pt x="1774" y="1472"/>
                    <a:pt x="1769" y="1477"/>
                    <a:pt x="1761" y="1477"/>
                  </a:cubicBezTo>
                  <a:lnTo>
                    <a:pt x="1736" y="1477"/>
                  </a:lnTo>
                  <a:cubicBezTo>
                    <a:pt x="1729" y="1477"/>
                    <a:pt x="1723" y="1472"/>
                    <a:pt x="1723" y="1464"/>
                  </a:cubicBezTo>
                  <a:cubicBezTo>
                    <a:pt x="1723" y="1457"/>
                    <a:pt x="1729" y="1452"/>
                    <a:pt x="1736" y="1452"/>
                  </a:cubicBezTo>
                  <a:close/>
                  <a:moveTo>
                    <a:pt x="1813" y="1452"/>
                  </a:moveTo>
                  <a:lnTo>
                    <a:pt x="1838" y="1452"/>
                  </a:lnTo>
                  <a:cubicBezTo>
                    <a:pt x="1845" y="1452"/>
                    <a:pt x="1851" y="1457"/>
                    <a:pt x="1851" y="1464"/>
                  </a:cubicBezTo>
                  <a:cubicBezTo>
                    <a:pt x="1851" y="1472"/>
                    <a:pt x="1845" y="1477"/>
                    <a:pt x="1838" y="1477"/>
                  </a:cubicBezTo>
                  <a:lnTo>
                    <a:pt x="1813" y="1477"/>
                  </a:lnTo>
                  <a:cubicBezTo>
                    <a:pt x="1806" y="1477"/>
                    <a:pt x="1800" y="1472"/>
                    <a:pt x="1800" y="1464"/>
                  </a:cubicBezTo>
                  <a:cubicBezTo>
                    <a:pt x="1800" y="1457"/>
                    <a:pt x="1806" y="1452"/>
                    <a:pt x="1813" y="1452"/>
                  </a:cubicBezTo>
                  <a:close/>
                  <a:moveTo>
                    <a:pt x="1889" y="1452"/>
                  </a:moveTo>
                  <a:lnTo>
                    <a:pt x="1915" y="1452"/>
                  </a:lnTo>
                  <a:cubicBezTo>
                    <a:pt x="1922" y="1452"/>
                    <a:pt x="1928" y="1457"/>
                    <a:pt x="1928" y="1464"/>
                  </a:cubicBezTo>
                  <a:cubicBezTo>
                    <a:pt x="1928" y="1472"/>
                    <a:pt x="1922" y="1477"/>
                    <a:pt x="1915" y="1477"/>
                  </a:cubicBezTo>
                  <a:lnTo>
                    <a:pt x="1889" y="1477"/>
                  </a:lnTo>
                  <a:cubicBezTo>
                    <a:pt x="1882" y="1477"/>
                    <a:pt x="1877" y="1472"/>
                    <a:pt x="1877" y="1464"/>
                  </a:cubicBezTo>
                  <a:cubicBezTo>
                    <a:pt x="1877" y="1457"/>
                    <a:pt x="1882" y="1452"/>
                    <a:pt x="1889" y="1452"/>
                  </a:cubicBezTo>
                  <a:close/>
                  <a:moveTo>
                    <a:pt x="1966" y="1452"/>
                  </a:moveTo>
                  <a:lnTo>
                    <a:pt x="1992" y="1452"/>
                  </a:lnTo>
                  <a:cubicBezTo>
                    <a:pt x="1999" y="1452"/>
                    <a:pt x="2005" y="1457"/>
                    <a:pt x="2005" y="1464"/>
                  </a:cubicBezTo>
                  <a:cubicBezTo>
                    <a:pt x="2005" y="1472"/>
                    <a:pt x="1999" y="1477"/>
                    <a:pt x="1992" y="1477"/>
                  </a:cubicBezTo>
                  <a:lnTo>
                    <a:pt x="1966" y="1477"/>
                  </a:lnTo>
                  <a:cubicBezTo>
                    <a:pt x="1959" y="1477"/>
                    <a:pt x="1953" y="1472"/>
                    <a:pt x="1953" y="1464"/>
                  </a:cubicBezTo>
                  <a:cubicBezTo>
                    <a:pt x="1953" y="1457"/>
                    <a:pt x="1959" y="1452"/>
                    <a:pt x="1966" y="1452"/>
                  </a:cubicBezTo>
                  <a:close/>
                  <a:moveTo>
                    <a:pt x="2043" y="1452"/>
                  </a:moveTo>
                  <a:lnTo>
                    <a:pt x="2069" y="1452"/>
                  </a:lnTo>
                  <a:cubicBezTo>
                    <a:pt x="2076" y="1452"/>
                    <a:pt x="2081" y="1457"/>
                    <a:pt x="2081" y="1464"/>
                  </a:cubicBezTo>
                  <a:cubicBezTo>
                    <a:pt x="2081" y="1472"/>
                    <a:pt x="2076" y="1477"/>
                    <a:pt x="2069" y="1477"/>
                  </a:cubicBezTo>
                  <a:lnTo>
                    <a:pt x="2043" y="1477"/>
                  </a:lnTo>
                  <a:cubicBezTo>
                    <a:pt x="2036" y="1477"/>
                    <a:pt x="2030" y="1472"/>
                    <a:pt x="2030" y="1464"/>
                  </a:cubicBezTo>
                  <a:cubicBezTo>
                    <a:pt x="2030" y="1457"/>
                    <a:pt x="2036" y="1452"/>
                    <a:pt x="2043" y="1452"/>
                  </a:cubicBezTo>
                  <a:close/>
                  <a:moveTo>
                    <a:pt x="2120" y="1452"/>
                  </a:moveTo>
                  <a:lnTo>
                    <a:pt x="2145" y="1452"/>
                  </a:lnTo>
                  <a:cubicBezTo>
                    <a:pt x="2153" y="1452"/>
                    <a:pt x="2158" y="1457"/>
                    <a:pt x="2158" y="1464"/>
                  </a:cubicBezTo>
                  <a:cubicBezTo>
                    <a:pt x="2158" y="1472"/>
                    <a:pt x="2153" y="1477"/>
                    <a:pt x="2145" y="1477"/>
                  </a:cubicBezTo>
                  <a:lnTo>
                    <a:pt x="2120" y="1477"/>
                  </a:lnTo>
                  <a:cubicBezTo>
                    <a:pt x="2113" y="1477"/>
                    <a:pt x="2107" y="1472"/>
                    <a:pt x="2107" y="1464"/>
                  </a:cubicBezTo>
                  <a:cubicBezTo>
                    <a:pt x="2107" y="1457"/>
                    <a:pt x="2113" y="1452"/>
                    <a:pt x="2120" y="1452"/>
                  </a:cubicBezTo>
                  <a:close/>
                  <a:moveTo>
                    <a:pt x="2197" y="1452"/>
                  </a:moveTo>
                  <a:lnTo>
                    <a:pt x="2222" y="1452"/>
                  </a:lnTo>
                  <a:cubicBezTo>
                    <a:pt x="2229" y="1452"/>
                    <a:pt x="2235" y="1457"/>
                    <a:pt x="2235" y="1464"/>
                  </a:cubicBezTo>
                  <a:cubicBezTo>
                    <a:pt x="2235" y="1472"/>
                    <a:pt x="2229" y="1477"/>
                    <a:pt x="2222" y="1477"/>
                  </a:cubicBezTo>
                  <a:lnTo>
                    <a:pt x="2197" y="1477"/>
                  </a:lnTo>
                  <a:cubicBezTo>
                    <a:pt x="2190" y="1477"/>
                    <a:pt x="2184" y="1472"/>
                    <a:pt x="2184" y="1464"/>
                  </a:cubicBezTo>
                  <a:cubicBezTo>
                    <a:pt x="2184" y="1457"/>
                    <a:pt x="2190" y="1452"/>
                    <a:pt x="2197" y="1452"/>
                  </a:cubicBezTo>
                  <a:close/>
                  <a:moveTo>
                    <a:pt x="2273" y="1452"/>
                  </a:moveTo>
                  <a:lnTo>
                    <a:pt x="2299" y="1452"/>
                  </a:lnTo>
                  <a:cubicBezTo>
                    <a:pt x="2306" y="1452"/>
                    <a:pt x="2312" y="1457"/>
                    <a:pt x="2312" y="1464"/>
                  </a:cubicBezTo>
                  <a:cubicBezTo>
                    <a:pt x="2312" y="1472"/>
                    <a:pt x="2306" y="1477"/>
                    <a:pt x="2299" y="1477"/>
                  </a:cubicBezTo>
                  <a:lnTo>
                    <a:pt x="2273" y="1477"/>
                  </a:lnTo>
                  <a:cubicBezTo>
                    <a:pt x="2266" y="1477"/>
                    <a:pt x="2261" y="1472"/>
                    <a:pt x="2261" y="1464"/>
                  </a:cubicBezTo>
                  <a:cubicBezTo>
                    <a:pt x="2261" y="1457"/>
                    <a:pt x="2266" y="1452"/>
                    <a:pt x="2273" y="1452"/>
                  </a:cubicBezTo>
                  <a:close/>
                  <a:moveTo>
                    <a:pt x="2350" y="1452"/>
                  </a:moveTo>
                  <a:lnTo>
                    <a:pt x="2376" y="1452"/>
                  </a:lnTo>
                  <a:cubicBezTo>
                    <a:pt x="2383" y="1452"/>
                    <a:pt x="2389" y="1457"/>
                    <a:pt x="2389" y="1464"/>
                  </a:cubicBezTo>
                  <a:cubicBezTo>
                    <a:pt x="2389" y="1472"/>
                    <a:pt x="2383" y="1477"/>
                    <a:pt x="2376" y="1477"/>
                  </a:cubicBezTo>
                  <a:lnTo>
                    <a:pt x="2350" y="1477"/>
                  </a:lnTo>
                  <a:cubicBezTo>
                    <a:pt x="2343" y="1477"/>
                    <a:pt x="2337" y="1472"/>
                    <a:pt x="2337" y="1464"/>
                  </a:cubicBezTo>
                  <a:cubicBezTo>
                    <a:pt x="2337" y="1457"/>
                    <a:pt x="2343" y="1452"/>
                    <a:pt x="2350" y="1452"/>
                  </a:cubicBezTo>
                  <a:close/>
                  <a:moveTo>
                    <a:pt x="2427" y="1452"/>
                  </a:moveTo>
                  <a:lnTo>
                    <a:pt x="2453" y="1452"/>
                  </a:lnTo>
                  <a:cubicBezTo>
                    <a:pt x="2460" y="1452"/>
                    <a:pt x="2465" y="1457"/>
                    <a:pt x="2465" y="1464"/>
                  </a:cubicBezTo>
                  <a:cubicBezTo>
                    <a:pt x="2465" y="1472"/>
                    <a:pt x="2460" y="1477"/>
                    <a:pt x="2453" y="1477"/>
                  </a:cubicBezTo>
                  <a:lnTo>
                    <a:pt x="2427" y="1477"/>
                  </a:lnTo>
                  <a:cubicBezTo>
                    <a:pt x="2420" y="1477"/>
                    <a:pt x="2414" y="1472"/>
                    <a:pt x="2414" y="1464"/>
                  </a:cubicBezTo>
                  <a:cubicBezTo>
                    <a:pt x="2414" y="1457"/>
                    <a:pt x="2420" y="1452"/>
                    <a:pt x="2427" y="1452"/>
                  </a:cubicBezTo>
                  <a:close/>
                  <a:moveTo>
                    <a:pt x="2504" y="1452"/>
                  </a:moveTo>
                  <a:lnTo>
                    <a:pt x="2529" y="1452"/>
                  </a:lnTo>
                  <a:cubicBezTo>
                    <a:pt x="2537" y="1452"/>
                    <a:pt x="2542" y="1457"/>
                    <a:pt x="2542" y="1464"/>
                  </a:cubicBezTo>
                  <a:cubicBezTo>
                    <a:pt x="2542" y="1472"/>
                    <a:pt x="2537" y="1477"/>
                    <a:pt x="2529" y="1477"/>
                  </a:cubicBezTo>
                  <a:lnTo>
                    <a:pt x="2504" y="1477"/>
                  </a:lnTo>
                  <a:cubicBezTo>
                    <a:pt x="2497" y="1477"/>
                    <a:pt x="2491" y="1472"/>
                    <a:pt x="2491" y="1464"/>
                  </a:cubicBezTo>
                  <a:cubicBezTo>
                    <a:pt x="2491" y="1457"/>
                    <a:pt x="2497" y="1452"/>
                    <a:pt x="2504" y="1452"/>
                  </a:cubicBezTo>
                  <a:close/>
                  <a:moveTo>
                    <a:pt x="2581" y="1452"/>
                  </a:moveTo>
                  <a:lnTo>
                    <a:pt x="2606" y="1452"/>
                  </a:lnTo>
                  <a:cubicBezTo>
                    <a:pt x="2613" y="1452"/>
                    <a:pt x="2619" y="1457"/>
                    <a:pt x="2619" y="1464"/>
                  </a:cubicBezTo>
                  <a:cubicBezTo>
                    <a:pt x="2619" y="1472"/>
                    <a:pt x="2613" y="1477"/>
                    <a:pt x="2606" y="1477"/>
                  </a:cubicBezTo>
                  <a:lnTo>
                    <a:pt x="2581" y="1477"/>
                  </a:lnTo>
                  <a:cubicBezTo>
                    <a:pt x="2574" y="1477"/>
                    <a:pt x="2568" y="1472"/>
                    <a:pt x="2568" y="1464"/>
                  </a:cubicBezTo>
                  <a:cubicBezTo>
                    <a:pt x="2568" y="1457"/>
                    <a:pt x="2574" y="1452"/>
                    <a:pt x="2581" y="1452"/>
                  </a:cubicBezTo>
                  <a:close/>
                  <a:moveTo>
                    <a:pt x="2657" y="1452"/>
                  </a:moveTo>
                  <a:lnTo>
                    <a:pt x="2683" y="1452"/>
                  </a:lnTo>
                  <a:cubicBezTo>
                    <a:pt x="2690" y="1452"/>
                    <a:pt x="2696" y="1457"/>
                    <a:pt x="2696" y="1464"/>
                  </a:cubicBezTo>
                  <a:cubicBezTo>
                    <a:pt x="2696" y="1472"/>
                    <a:pt x="2690" y="1477"/>
                    <a:pt x="2683" y="1477"/>
                  </a:cubicBezTo>
                  <a:lnTo>
                    <a:pt x="2657" y="1477"/>
                  </a:lnTo>
                  <a:cubicBezTo>
                    <a:pt x="2650" y="1477"/>
                    <a:pt x="2645" y="1472"/>
                    <a:pt x="2645" y="1464"/>
                  </a:cubicBezTo>
                  <a:cubicBezTo>
                    <a:pt x="2645" y="1457"/>
                    <a:pt x="2650" y="1452"/>
                    <a:pt x="2657" y="1452"/>
                  </a:cubicBezTo>
                  <a:close/>
                  <a:moveTo>
                    <a:pt x="2734" y="1452"/>
                  </a:moveTo>
                  <a:lnTo>
                    <a:pt x="2760" y="1452"/>
                  </a:lnTo>
                  <a:cubicBezTo>
                    <a:pt x="2767" y="1452"/>
                    <a:pt x="2773" y="1457"/>
                    <a:pt x="2773" y="1464"/>
                  </a:cubicBezTo>
                  <a:cubicBezTo>
                    <a:pt x="2773" y="1472"/>
                    <a:pt x="2767" y="1477"/>
                    <a:pt x="2760" y="1477"/>
                  </a:cubicBezTo>
                  <a:lnTo>
                    <a:pt x="2734" y="1477"/>
                  </a:lnTo>
                  <a:cubicBezTo>
                    <a:pt x="2727" y="1477"/>
                    <a:pt x="2721" y="1472"/>
                    <a:pt x="2721" y="1464"/>
                  </a:cubicBezTo>
                  <a:cubicBezTo>
                    <a:pt x="2721" y="1457"/>
                    <a:pt x="2727" y="1452"/>
                    <a:pt x="2734" y="1452"/>
                  </a:cubicBezTo>
                  <a:close/>
                  <a:moveTo>
                    <a:pt x="2811" y="1452"/>
                  </a:moveTo>
                  <a:lnTo>
                    <a:pt x="2837" y="1452"/>
                  </a:lnTo>
                  <a:cubicBezTo>
                    <a:pt x="2844" y="1452"/>
                    <a:pt x="2849" y="1457"/>
                    <a:pt x="2849" y="1464"/>
                  </a:cubicBezTo>
                  <a:cubicBezTo>
                    <a:pt x="2849" y="1472"/>
                    <a:pt x="2844" y="1477"/>
                    <a:pt x="2837" y="1477"/>
                  </a:cubicBezTo>
                  <a:lnTo>
                    <a:pt x="2811" y="1477"/>
                  </a:lnTo>
                  <a:cubicBezTo>
                    <a:pt x="2804" y="1477"/>
                    <a:pt x="2798" y="1472"/>
                    <a:pt x="2798" y="1464"/>
                  </a:cubicBezTo>
                  <a:cubicBezTo>
                    <a:pt x="2798" y="1457"/>
                    <a:pt x="2804" y="1452"/>
                    <a:pt x="2811" y="1452"/>
                  </a:cubicBezTo>
                  <a:close/>
                  <a:moveTo>
                    <a:pt x="2888" y="1452"/>
                  </a:moveTo>
                  <a:lnTo>
                    <a:pt x="2913" y="1452"/>
                  </a:lnTo>
                  <a:cubicBezTo>
                    <a:pt x="2921" y="1452"/>
                    <a:pt x="2926" y="1457"/>
                    <a:pt x="2926" y="1464"/>
                  </a:cubicBezTo>
                  <a:cubicBezTo>
                    <a:pt x="2926" y="1472"/>
                    <a:pt x="2921" y="1477"/>
                    <a:pt x="2913" y="1477"/>
                  </a:cubicBezTo>
                  <a:lnTo>
                    <a:pt x="2888" y="1477"/>
                  </a:lnTo>
                  <a:cubicBezTo>
                    <a:pt x="2881" y="1477"/>
                    <a:pt x="2875" y="1472"/>
                    <a:pt x="2875" y="1464"/>
                  </a:cubicBezTo>
                  <a:cubicBezTo>
                    <a:pt x="2875" y="1457"/>
                    <a:pt x="2881" y="1452"/>
                    <a:pt x="2888" y="1452"/>
                  </a:cubicBezTo>
                  <a:close/>
                  <a:moveTo>
                    <a:pt x="2965" y="1452"/>
                  </a:moveTo>
                  <a:lnTo>
                    <a:pt x="2990" y="1452"/>
                  </a:lnTo>
                  <a:cubicBezTo>
                    <a:pt x="2997" y="1452"/>
                    <a:pt x="3003" y="1457"/>
                    <a:pt x="3003" y="1464"/>
                  </a:cubicBezTo>
                  <a:cubicBezTo>
                    <a:pt x="3003" y="1472"/>
                    <a:pt x="2997" y="1477"/>
                    <a:pt x="2990" y="1477"/>
                  </a:cubicBezTo>
                  <a:lnTo>
                    <a:pt x="2965" y="1477"/>
                  </a:lnTo>
                  <a:cubicBezTo>
                    <a:pt x="2958" y="1477"/>
                    <a:pt x="2952" y="1472"/>
                    <a:pt x="2952" y="1464"/>
                  </a:cubicBezTo>
                  <a:cubicBezTo>
                    <a:pt x="2952" y="1457"/>
                    <a:pt x="2958" y="1452"/>
                    <a:pt x="2965" y="1452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7"/>
                    <a:pt x="3029" y="1421"/>
                    <a:pt x="3036" y="1421"/>
                  </a:cubicBezTo>
                  <a:cubicBezTo>
                    <a:pt x="3043" y="1421"/>
                    <a:pt x="3049" y="1427"/>
                    <a:pt x="3049" y="1434"/>
                  </a:cubicBezTo>
                  <a:lnTo>
                    <a:pt x="3049" y="1459"/>
                  </a:lnTo>
                  <a:cubicBezTo>
                    <a:pt x="3049" y="1467"/>
                    <a:pt x="3043" y="1472"/>
                    <a:pt x="3036" y="1472"/>
                  </a:cubicBezTo>
                  <a:cubicBezTo>
                    <a:pt x="3029" y="1472"/>
                    <a:pt x="3024" y="1467"/>
                    <a:pt x="3024" y="1459"/>
                  </a:cubicBezTo>
                  <a:close/>
                  <a:moveTo>
                    <a:pt x="3024" y="1383"/>
                  </a:moveTo>
                  <a:lnTo>
                    <a:pt x="3024" y="1357"/>
                  </a:lnTo>
                  <a:cubicBezTo>
                    <a:pt x="3024" y="1350"/>
                    <a:pt x="3029" y="1344"/>
                    <a:pt x="3036" y="1344"/>
                  </a:cubicBezTo>
                  <a:cubicBezTo>
                    <a:pt x="3043" y="1344"/>
                    <a:pt x="3049" y="1350"/>
                    <a:pt x="3049" y="1357"/>
                  </a:cubicBezTo>
                  <a:lnTo>
                    <a:pt x="3049" y="1383"/>
                  </a:lnTo>
                  <a:cubicBezTo>
                    <a:pt x="3049" y="1390"/>
                    <a:pt x="3043" y="1395"/>
                    <a:pt x="3036" y="1395"/>
                  </a:cubicBezTo>
                  <a:cubicBezTo>
                    <a:pt x="3029" y="1395"/>
                    <a:pt x="3024" y="1390"/>
                    <a:pt x="3024" y="1383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29" y="1267"/>
                    <a:pt x="3036" y="1267"/>
                  </a:cubicBezTo>
                  <a:cubicBezTo>
                    <a:pt x="3043" y="1267"/>
                    <a:pt x="3049" y="1273"/>
                    <a:pt x="3049" y="1280"/>
                  </a:cubicBezTo>
                  <a:lnTo>
                    <a:pt x="3049" y="1306"/>
                  </a:lnTo>
                  <a:cubicBezTo>
                    <a:pt x="3049" y="1313"/>
                    <a:pt x="3043" y="1319"/>
                    <a:pt x="3036" y="1319"/>
                  </a:cubicBezTo>
                  <a:cubicBezTo>
                    <a:pt x="3029" y="1319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29" y="1191"/>
                    <a:pt x="3036" y="1191"/>
                  </a:cubicBezTo>
                  <a:cubicBezTo>
                    <a:pt x="3043" y="1191"/>
                    <a:pt x="3049" y="1196"/>
                    <a:pt x="3049" y="1203"/>
                  </a:cubicBezTo>
                  <a:lnTo>
                    <a:pt x="3049" y="1229"/>
                  </a:lnTo>
                  <a:cubicBezTo>
                    <a:pt x="3049" y="1236"/>
                    <a:pt x="3043" y="1242"/>
                    <a:pt x="3036" y="1242"/>
                  </a:cubicBezTo>
                  <a:cubicBezTo>
                    <a:pt x="3029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7"/>
                  </a:lnTo>
                  <a:cubicBezTo>
                    <a:pt x="3024" y="1120"/>
                    <a:pt x="3029" y="1114"/>
                    <a:pt x="3036" y="1114"/>
                  </a:cubicBezTo>
                  <a:cubicBezTo>
                    <a:pt x="3043" y="1114"/>
                    <a:pt x="3049" y="1120"/>
                    <a:pt x="3049" y="1127"/>
                  </a:cubicBezTo>
                  <a:lnTo>
                    <a:pt x="3049" y="1152"/>
                  </a:lnTo>
                  <a:cubicBezTo>
                    <a:pt x="3049" y="1159"/>
                    <a:pt x="3043" y="1165"/>
                    <a:pt x="3036" y="1165"/>
                  </a:cubicBezTo>
                  <a:cubicBezTo>
                    <a:pt x="3029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3"/>
                    <a:pt x="3029" y="1037"/>
                    <a:pt x="3036" y="1037"/>
                  </a:cubicBezTo>
                  <a:cubicBezTo>
                    <a:pt x="3043" y="1037"/>
                    <a:pt x="3049" y="1043"/>
                    <a:pt x="3049" y="1050"/>
                  </a:cubicBezTo>
                  <a:lnTo>
                    <a:pt x="3049" y="1075"/>
                  </a:lnTo>
                  <a:cubicBezTo>
                    <a:pt x="3049" y="1083"/>
                    <a:pt x="3043" y="1088"/>
                    <a:pt x="3036" y="1088"/>
                  </a:cubicBezTo>
                  <a:cubicBezTo>
                    <a:pt x="3029" y="1088"/>
                    <a:pt x="3024" y="1083"/>
                    <a:pt x="3024" y="1075"/>
                  </a:cubicBezTo>
                  <a:close/>
                  <a:moveTo>
                    <a:pt x="3024" y="999"/>
                  </a:moveTo>
                  <a:lnTo>
                    <a:pt x="3024" y="973"/>
                  </a:lnTo>
                  <a:cubicBezTo>
                    <a:pt x="3024" y="966"/>
                    <a:pt x="3029" y="960"/>
                    <a:pt x="3036" y="960"/>
                  </a:cubicBezTo>
                  <a:cubicBezTo>
                    <a:pt x="3043" y="960"/>
                    <a:pt x="3049" y="966"/>
                    <a:pt x="3049" y="973"/>
                  </a:cubicBezTo>
                  <a:lnTo>
                    <a:pt x="3049" y="999"/>
                  </a:lnTo>
                  <a:cubicBezTo>
                    <a:pt x="3049" y="1006"/>
                    <a:pt x="3043" y="1011"/>
                    <a:pt x="3036" y="1011"/>
                  </a:cubicBezTo>
                  <a:cubicBezTo>
                    <a:pt x="3029" y="1011"/>
                    <a:pt x="3024" y="1006"/>
                    <a:pt x="3024" y="999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29" y="883"/>
                    <a:pt x="3036" y="883"/>
                  </a:cubicBezTo>
                  <a:cubicBezTo>
                    <a:pt x="3043" y="883"/>
                    <a:pt x="3049" y="889"/>
                    <a:pt x="3049" y="896"/>
                  </a:cubicBezTo>
                  <a:lnTo>
                    <a:pt x="3049" y="922"/>
                  </a:lnTo>
                  <a:cubicBezTo>
                    <a:pt x="3049" y="929"/>
                    <a:pt x="3043" y="935"/>
                    <a:pt x="3036" y="935"/>
                  </a:cubicBezTo>
                  <a:cubicBezTo>
                    <a:pt x="3029" y="935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29" y="807"/>
                    <a:pt x="3036" y="807"/>
                  </a:cubicBezTo>
                  <a:cubicBezTo>
                    <a:pt x="3043" y="807"/>
                    <a:pt x="3049" y="812"/>
                    <a:pt x="3049" y="819"/>
                  </a:cubicBezTo>
                  <a:lnTo>
                    <a:pt x="3049" y="845"/>
                  </a:lnTo>
                  <a:cubicBezTo>
                    <a:pt x="3049" y="852"/>
                    <a:pt x="3043" y="858"/>
                    <a:pt x="3036" y="858"/>
                  </a:cubicBezTo>
                  <a:cubicBezTo>
                    <a:pt x="3029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3"/>
                  </a:lnTo>
                  <a:cubicBezTo>
                    <a:pt x="3024" y="736"/>
                    <a:pt x="3029" y="730"/>
                    <a:pt x="3036" y="730"/>
                  </a:cubicBezTo>
                  <a:cubicBezTo>
                    <a:pt x="3043" y="730"/>
                    <a:pt x="3049" y="736"/>
                    <a:pt x="3049" y="743"/>
                  </a:cubicBezTo>
                  <a:lnTo>
                    <a:pt x="3049" y="768"/>
                  </a:lnTo>
                  <a:cubicBezTo>
                    <a:pt x="3049" y="775"/>
                    <a:pt x="3043" y="781"/>
                    <a:pt x="3036" y="781"/>
                  </a:cubicBezTo>
                  <a:cubicBezTo>
                    <a:pt x="3029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9"/>
                    <a:pt x="3029" y="653"/>
                    <a:pt x="3036" y="653"/>
                  </a:cubicBezTo>
                  <a:cubicBezTo>
                    <a:pt x="3043" y="653"/>
                    <a:pt x="3049" y="659"/>
                    <a:pt x="3049" y="666"/>
                  </a:cubicBezTo>
                  <a:lnTo>
                    <a:pt x="3049" y="691"/>
                  </a:lnTo>
                  <a:cubicBezTo>
                    <a:pt x="3049" y="699"/>
                    <a:pt x="3043" y="704"/>
                    <a:pt x="3036" y="704"/>
                  </a:cubicBezTo>
                  <a:cubicBezTo>
                    <a:pt x="3029" y="704"/>
                    <a:pt x="3024" y="699"/>
                    <a:pt x="3024" y="691"/>
                  </a:cubicBezTo>
                  <a:close/>
                  <a:moveTo>
                    <a:pt x="3024" y="615"/>
                  </a:moveTo>
                  <a:lnTo>
                    <a:pt x="3024" y="589"/>
                  </a:lnTo>
                  <a:cubicBezTo>
                    <a:pt x="3024" y="582"/>
                    <a:pt x="3029" y="576"/>
                    <a:pt x="3036" y="576"/>
                  </a:cubicBezTo>
                  <a:cubicBezTo>
                    <a:pt x="3043" y="576"/>
                    <a:pt x="3049" y="582"/>
                    <a:pt x="3049" y="589"/>
                  </a:cubicBezTo>
                  <a:lnTo>
                    <a:pt x="3049" y="615"/>
                  </a:lnTo>
                  <a:cubicBezTo>
                    <a:pt x="3049" y="622"/>
                    <a:pt x="3043" y="627"/>
                    <a:pt x="3036" y="627"/>
                  </a:cubicBezTo>
                  <a:cubicBezTo>
                    <a:pt x="3029" y="627"/>
                    <a:pt x="3024" y="622"/>
                    <a:pt x="3024" y="615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29" y="499"/>
                    <a:pt x="3036" y="499"/>
                  </a:cubicBezTo>
                  <a:cubicBezTo>
                    <a:pt x="3043" y="499"/>
                    <a:pt x="3049" y="505"/>
                    <a:pt x="3049" y="512"/>
                  </a:cubicBezTo>
                  <a:lnTo>
                    <a:pt x="3049" y="538"/>
                  </a:lnTo>
                  <a:cubicBezTo>
                    <a:pt x="3049" y="545"/>
                    <a:pt x="3043" y="551"/>
                    <a:pt x="3036" y="551"/>
                  </a:cubicBezTo>
                  <a:cubicBezTo>
                    <a:pt x="3029" y="551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29" y="423"/>
                    <a:pt x="3036" y="423"/>
                  </a:cubicBezTo>
                  <a:cubicBezTo>
                    <a:pt x="3043" y="423"/>
                    <a:pt x="3049" y="428"/>
                    <a:pt x="3049" y="435"/>
                  </a:cubicBezTo>
                  <a:lnTo>
                    <a:pt x="3049" y="461"/>
                  </a:lnTo>
                  <a:cubicBezTo>
                    <a:pt x="3049" y="468"/>
                    <a:pt x="3043" y="474"/>
                    <a:pt x="3036" y="474"/>
                  </a:cubicBezTo>
                  <a:cubicBezTo>
                    <a:pt x="3029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9"/>
                  </a:lnTo>
                  <a:cubicBezTo>
                    <a:pt x="3024" y="352"/>
                    <a:pt x="3029" y="346"/>
                    <a:pt x="3036" y="346"/>
                  </a:cubicBezTo>
                  <a:cubicBezTo>
                    <a:pt x="3043" y="346"/>
                    <a:pt x="3049" y="352"/>
                    <a:pt x="3049" y="359"/>
                  </a:cubicBezTo>
                  <a:lnTo>
                    <a:pt x="3049" y="384"/>
                  </a:lnTo>
                  <a:cubicBezTo>
                    <a:pt x="3049" y="391"/>
                    <a:pt x="3043" y="397"/>
                    <a:pt x="3036" y="397"/>
                  </a:cubicBezTo>
                  <a:cubicBezTo>
                    <a:pt x="3029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5"/>
                    <a:pt x="3029" y="269"/>
                    <a:pt x="3036" y="269"/>
                  </a:cubicBezTo>
                  <a:cubicBezTo>
                    <a:pt x="3043" y="269"/>
                    <a:pt x="3049" y="275"/>
                    <a:pt x="3049" y="282"/>
                  </a:cubicBezTo>
                  <a:lnTo>
                    <a:pt x="3049" y="307"/>
                  </a:lnTo>
                  <a:cubicBezTo>
                    <a:pt x="3049" y="314"/>
                    <a:pt x="3043" y="320"/>
                    <a:pt x="3036" y="320"/>
                  </a:cubicBezTo>
                  <a:cubicBezTo>
                    <a:pt x="3029" y="320"/>
                    <a:pt x="3024" y="314"/>
                    <a:pt x="3024" y="307"/>
                  </a:cubicBezTo>
                  <a:close/>
                  <a:moveTo>
                    <a:pt x="3024" y="231"/>
                  </a:moveTo>
                  <a:lnTo>
                    <a:pt x="3024" y="205"/>
                  </a:lnTo>
                  <a:cubicBezTo>
                    <a:pt x="3024" y="198"/>
                    <a:pt x="3029" y="192"/>
                    <a:pt x="3036" y="192"/>
                  </a:cubicBezTo>
                  <a:cubicBezTo>
                    <a:pt x="3043" y="192"/>
                    <a:pt x="3049" y="198"/>
                    <a:pt x="3049" y="205"/>
                  </a:cubicBezTo>
                  <a:lnTo>
                    <a:pt x="3049" y="231"/>
                  </a:lnTo>
                  <a:cubicBezTo>
                    <a:pt x="3049" y="238"/>
                    <a:pt x="3043" y="243"/>
                    <a:pt x="3036" y="243"/>
                  </a:cubicBezTo>
                  <a:cubicBezTo>
                    <a:pt x="3029" y="243"/>
                    <a:pt x="3024" y="238"/>
                    <a:pt x="3024" y="231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29" y="115"/>
                    <a:pt x="3036" y="115"/>
                  </a:cubicBezTo>
                  <a:cubicBezTo>
                    <a:pt x="3043" y="115"/>
                    <a:pt x="3049" y="121"/>
                    <a:pt x="3049" y="128"/>
                  </a:cubicBezTo>
                  <a:lnTo>
                    <a:pt x="3049" y="154"/>
                  </a:lnTo>
                  <a:cubicBezTo>
                    <a:pt x="3049" y="161"/>
                    <a:pt x="3043" y="167"/>
                    <a:pt x="3036" y="167"/>
                  </a:cubicBezTo>
                  <a:cubicBezTo>
                    <a:pt x="3029" y="167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29" y="39"/>
                    <a:pt x="3036" y="39"/>
                  </a:cubicBezTo>
                  <a:cubicBezTo>
                    <a:pt x="3043" y="39"/>
                    <a:pt x="3049" y="44"/>
                    <a:pt x="3049" y="51"/>
                  </a:cubicBezTo>
                  <a:lnTo>
                    <a:pt x="3049" y="77"/>
                  </a:lnTo>
                  <a:cubicBezTo>
                    <a:pt x="3049" y="84"/>
                    <a:pt x="3043" y="90"/>
                    <a:pt x="3036" y="90"/>
                  </a:cubicBezTo>
                  <a:cubicBezTo>
                    <a:pt x="3029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5" y="20"/>
                    <a:pt x="2985" y="13"/>
                  </a:cubicBezTo>
                  <a:cubicBezTo>
                    <a:pt x="2985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6" y="6"/>
                    <a:pt x="3036" y="13"/>
                  </a:cubicBezTo>
                  <a:cubicBezTo>
                    <a:pt x="3036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1" y="26"/>
                  </a:lnTo>
                  <a:cubicBezTo>
                    <a:pt x="2914" y="26"/>
                    <a:pt x="2908" y="20"/>
                    <a:pt x="2908" y="13"/>
                  </a:cubicBezTo>
                  <a:cubicBezTo>
                    <a:pt x="2908" y="6"/>
                    <a:pt x="2914" y="0"/>
                    <a:pt x="2921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4" y="26"/>
                  </a:lnTo>
                  <a:cubicBezTo>
                    <a:pt x="2837" y="26"/>
                    <a:pt x="2832" y="20"/>
                    <a:pt x="2832" y="13"/>
                  </a:cubicBezTo>
                  <a:cubicBezTo>
                    <a:pt x="2832" y="6"/>
                    <a:pt x="2837" y="0"/>
                    <a:pt x="2844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3" y="26"/>
                  </a:moveTo>
                  <a:lnTo>
                    <a:pt x="2768" y="26"/>
                  </a:lnTo>
                  <a:cubicBezTo>
                    <a:pt x="2760" y="26"/>
                    <a:pt x="2755" y="20"/>
                    <a:pt x="2755" y="13"/>
                  </a:cubicBezTo>
                  <a:cubicBezTo>
                    <a:pt x="2755" y="6"/>
                    <a:pt x="2760" y="0"/>
                    <a:pt x="2768" y="0"/>
                  </a:cubicBezTo>
                  <a:lnTo>
                    <a:pt x="2793" y="0"/>
                  </a:lnTo>
                  <a:cubicBezTo>
                    <a:pt x="2800" y="0"/>
                    <a:pt x="2806" y="6"/>
                    <a:pt x="2806" y="13"/>
                  </a:cubicBezTo>
                  <a:cubicBezTo>
                    <a:pt x="2806" y="20"/>
                    <a:pt x="2800" y="26"/>
                    <a:pt x="2793" y="26"/>
                  </a:cubicBezTo>
                  <a:close/>
                  <a:moveTo>
                    <a:pt x="2716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6" y="0"/>
                  </a:lnTo>
                  <a:cubicBezTo>
                    <a:pt x="2723" y="0"/>
                    <a:pt x="2729" y="6"/>
                    <a:pt x="2729" y="13"/>
                  </a:cubicBezTo>
                  <a:cubicBezTo>
                    <a:pt x="2729" y="20"/>
                    <a:pt x="2723" y="26"/>
                    <a:pt x="2716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1" y="20"/>
                    <a:pt x="2601" y="13"/>
                  </a:cubicBezTo>
                  <a:cubicBezTo>
                    <a:pt x="2601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2" y="6"/>
                    <a:pt x="2652" y="13"/>
                  </a:cubicBezTo>
                  <a:cubicBezTo>
                    <a:pt x="2652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7" y="26"/>
                  </a:lnTo>
                  <a:cubicBezTo>
                    <a:pt x="2530" y="26"/>
                    <a:pt x="2524" y="20"/>
                    <a:pt x="2524" y="13"/>
                  </a:cubicBezTo>
                  <a:cubicBezTo>
                    <a:pt x="2524" y="6"/>
                    <a:pt x="2530" y="0"/>
                    <a:pt x="2537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0" y="26"/>
                  </a:lnTo>
                  <a:cubicBezTo>
                    <a:pt x="2453" y="26"/>
                    <a:pt x="2448" y="20"/>
                    <a:pt x="2448" y="13"/>
                  </a:cubicBezTo>
                  <a:cubicBezTo>
                    <a:pt x="2448" y="6"/>
                    <a:pt x="2453" y="0"/>
                    <a:pt x="2460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09" y="26"/>
                  </a:moveTo>
                  <a:lnTo>
                    <a:pt x="2384" y="26"/>
                  </a:lnTo>
                  <a:cubicBezTo>
                    <a:pt x="2376" y="26"/>
                    <a:pt x="2371" y="20"/>
                    <a:pt x="2371" y="13"/>
                  </a:cubicBezTo>
                  <a:cubicBezTo>
                    <a:pt x="2371" y="6"/>
                    <a:pt x="2376" y="0"/>
                    <a:pt x="2384" y="0"/>
                  </a:cubicBezTo>
                  <a:lnTo>
                    <a:pt x="2409" y="0"/>
                  </a:lnTo>
                  <a:cubicBezTo>
                    <a:pt x="2416" y="0"/>
                    <a:pt x="2422" y="6"/>
                    <a:pt x="2422" y="13"/>
                  </a:cubicBezTo>
                  <a:cubicBezTo>
                    <a:pt x="2422" y="20"/>
                    <a:pt x="2416" y="26"/>
                    <a:pt x="2409" y="26"/>
                  </a:cubicBezTo>
                  <a:close/>
                  <a:moveTo>
                    <a:pt x="2332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2" y="0"/>
                  </a:lnTo>
                  <a:cubicBezTo>
                    <a:pt x="2339" y="0"/>
                    <a:pt x="2345" y="6"/>
                    <a:pt x="2345" y="13"/>
                  </a:cubicBezTo>
                  <a:cubicBezTo>
                    <a:pt x="2345" y="20"/>
                    <a:pt x="2339" y="26"/>
                    <a:pt x="2332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7" y="20"/>
                    <a:pt x="2217" y="13"/>
                  </a:cubicBezTo>
                  <a:cubicBezTo>
                    <a:pt x="2217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8" y="6"/>
                    <a:pt x="2268" y="13"/>
                  </a:cubicBezTo>
                  <a:cubicBezTo>
                    <a:pt x="2268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3" y="26"/>
                  </a:lnTo>
                  <a:cubicBezTo>
                    <a:pt x="2146" y="26"/>
                    <a:pt x="2140" y="20"/>
                    <a:pt x="2140" y="13"/>
                  </a:cubicBezTo>
                  <a:cubicBezTo>
                    <a:pt x="2140" y="6"/>
                    <a:pt x="2146" y="0"/>
                    <a:pt x="2153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6" y="26"/>
                  </a:lnTo>
                  <a:cubicBezTo>
                    <a:pt x="2069" y="26"/>
                    <a:pt x="2064" y="20"/>
                    <a:pt x="2064" y="13"/>
                  </a:cubicBezTo>
                  <a:cubicBezTo>
                    <a:pt x="2064" y="6"/>
                    <a:pt x="2069" y="0"/>
                    <a:pt x="2076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5" y="26"/>
                  </a:moveTo>
                  <a:lnTo>
                    <a:pt x="2000" y="26"/>
                  </a:lnTo>
                  <a:cubicBezTo>
                    <a:pt x="1992" y="26"/>
                    <a:pt x="1987" y="20"/>
                    <a:pt x="1987" y="13"/>
                  </a:cubicBezTo>
                  <a:cubicBezTo>
                    <a:pt x="1987" y="6"/>
                    <a:pt x="1992" y="0"/>
                    <a:pt x="2000" y="0"/>
                  </a:cubicBezTo>
                  <a:lnTo>
                    <a:pt x="2025" y="0"/>
                  </a:lnTo>
                  <a:cubicBezTo>
                    <a:pt x="2032" y="0"/>
                    <a:pt x="2038" y="6"/>
                    <a:pt x="2038" y="13"/>
                  </a:cubicBezTo>
                  <a:cubicBezTo>
                    <a:pt x="2038" y="20"/>
                    <a:pt x="2032" y="26"/>
                    <a:pt x="2025" y="26"/>
                  </a:cubicBezTo>
                  <a:close/>
                  <a:moveTo>
                    <a:pt x="1948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8" y="0"/>
                  </a:lnTo>
                  <a:cubicBezTo>
                    <a:pt x="1955" y="0"/>
                    <a:pt x="1961" y="6"/>
                    <a:pt x="1961" y="13"/>
                  </a:cubicBezTo>
                  <a:cubicBezTo>
                    <a:pt x="1961" y="20"/>
                    <a:pt x="1955" y="26"/>
                    <a:pt x="1948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3" y="20"/>
                    <a:pt x="1833" y="13"/>
                  </a:cubicBezTo>
                  <a:cubicBezTo>
                    <a:pt x="1833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4" y="6"/>
                    <a:pt x="1884" y="13"/>
                  </a:cubicBezTo>
                  <a:cubicBezTo>
                    <a:pt x="1884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69" y="26"/>
                  </a:lnTo>
                  <a:cubicBezTo>
                    <a:pt x="1762" y="26"/>
                    <a:pt x="1756" y="20"/>
                    <a:pt x="1756" y="13"/>
                  </a:cubicBezTo>
                  <a:cubicBezTo>
                    <a:pt x="1756" y="6"/>
                    <a:pt x="1762" y="0"/>
                    <a:pt x="1769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2" y="26"/>
                  </a:lnTo>
                  <a:cubicBezTo>
                    <a:pt x="1685" y="26"/>
                    <a:pt x="1680" y="20"/>
                    <a:pt x="1680" y="13"/>
                  </a:cubicBezTo>
                  <a:cubicBezTo>
                    <a:pt x="1680" y="6"/>
                    <a:pt x="1685" y="0"/>
                    <a:pt x="1692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1" y="26"/>
                  </a:moveTo>
                  <a:lnTo>
                    <a:pt x="1616" y="26"/>
                  </a:lnTo>
                  <a:cubicBezTo>
                    <a:pt x="1608" y="26"/>
                    <a:pt x="1603" y="20"/>
                    <a:pt x="1603" y="13"/>
                  </a:cubicBezTo>
                  <a:cubicBezTo>
                    <a:pt x="1603" y="6"/>
                    <a:pt x="1608" y="0"/>
                    <a:pt x="1616" y="0"/>
                  </a:cubicBezTo>
                  <a:lnTo>
                    <a:pt x="1641" y="0"/>
                  </a:lnTo>
                  <a:cubicBezTo>
                    <a:pt x="1648" y="0"/>
                    <a:pt x="1654" y="6"/>
                    <a:pt x="1654" y="13"/>
                  </a:cubicBezTo>
                  <a:cubicBezTo>
                    <a:pt x="1654" y="20"/>
                    <a:pt x="1648" y="26"/>
                    <a:pt x="1641" y="26"/>
                  </a:cubicBezTo>
                  <a:close/>
                  <a:moveTo>
                    <a:pt x="1564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4" y="0"/>
                  </a:lnTo>
                  <a:cubicBezTo>
                    <a:pt x="1571" y="0"/>
                    <a:pt x="1577" y="6"/>
                    <a:pt x="1577" y="13"/>
                  </a:cubicBezTo>
                  <a:cubicBezTo>
                    <a:pt x="1577" y="20"/>
                    <a:pt x="1571" y="26"/>
                    <a:pt x="1564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49" y="20"/>
                    <a:pt x="1449" y="13"/>
                  </a:cubicBezTo>
                  <a:cubicBezTo>
                    <a:pt x="1449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0" y="6"/>
                    <a:pt x="1500" y="13"/>
                  </a:cubicBezTo>
                  <a:cubicBezTo>
                    <a:pt x="1500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5" y="26"/>
                  </a:lnTo>
                  <a:cubicBezTo>
                    <a:pt x="1378" y="26"/>
                    <a:pt x="1372" y="20"/>
                    <a:pt x="1372" y="13"/>
                  </a:cubicBezTo>
                  <a:cubicBezTo>
                    <a:pt x="1372" y="6"/>
                    <a:pt x="1378" y="0"/>
                    <a:pt x="1385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8" y="26"/>
                  </a:lnTo>
                  <a:cubicBezTo>
                    <a:pt x="1301" y="26"/>
                    <a:pt x="1296" y="20"/>
                    <a:pt x="1296" y="13"/>
                  </a:cubicBezTo>
                  <a:cubicBezTo>
                    <a:pt x="1296" y="6"/>
                    <a:pt x="1301" y="0"/>
                    <a:pt x="1308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7" y="26"/>
                  </a:moveTo>
                  <a:lnTo>
                    <a:pt x="1232" y="26"/>
                  </a:lnTo>
                  <a:cubicBezTo>
                    <a:pt x="1224" y="26"/>
                    <a:pt x="1219" y="20"/>
                    <a:pt x="1219" y="13"/>
                  </a:cubicBezTo>
                  <a:cubicBezTo>
                    <a:pt x="1219" y="6"/>
                    <a:pt x="1224" y="0"/>
                    <a:pt x="1232" y="0"/>
                  </a:cubicBezTo>
                  <a:lnTo>
                    <a:pt x="1257" y="0"/>
                  </a:lnTo>
                  <a:cubicBezTo>
                    <a:pt x="1264" y="0"/>
                    <a:pt x="1270" y="6"/>
                    <a:pt x="1270" y="13"/>
                  </a:cubicBezTo>
                  <a:cubicBezTo>
                    <a:pt x="1270" y="20"/>
                    <a:pt x="1264" y="26"/>
                    <a:pt x="1257" y="26"/>
                  </a:cubicBezTo>
                  <a:close/>
                  <a:moveTo>
                    <a:pt x="1180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0" y="0"/>
                  </a:lnTo>
                  <a:cubicBezTo>
                    <a:pt x="1187" y="0"/>
                    <a:pt x="1193" y="6"/>
                    <a:pt x="1193" y="13"/>
                  </a:cubicBezTo>
                  <a:cubicBezTo>
                    <a:pt x="1193" y="20"/>
                    <a:pt x="1187" y="26"/>
                    <a:pt x="1180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5" y="20"/>
                    <a:pt x="1065" y="13"/>
                  </a:cubicBezTo>
                  <a:cubicBezTo>
                    <a:pt x="1065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6" y="6"/>
                    <a:pt x="1116" y="13"/>
                  </a:cubicBezTo>
                  <a:cubicBezTo>
                    <a:pt x="1116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1" y="26"/>
                  </a:lnTo>
                  <a:cubicBezTo>
                    <a:pt x="994" y="26"/>
                    <a:pt x="988" y="20"/>
                    <a:pt x="988" y="13"/>
                  </a:cubicBezTo>
                  <a:cubicBezTo>
                    <a:pt x="988" y="6"/>
                    <a:pt x="994" y="0"/>
                    <a:pt x="1001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4" y="26"/>
                  </a:lnTo>
                  <a:cubicBezTo>
                    <a:pt x="917" y="26"/>
                    <a:pt x="912" y="20"/>
                    <a:pt x="912" y="13"/>
                  </a:cubicBezTo>
                  <a:cubicBezTo>
                    <a:pt x="912" y="6"/>
                    <a:pt x="917" y="0"/>
                    <a:pt x="924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3" y="26"/>
                  </a:moveTo>
                  <a:lnTo>
                    <a:pt x="848" y="26"/>
                  </a:lnTo>
                  <a:cubicBezTo>
                    <a:pt x="840" y="26"/>
                    <a:pt x="835" y="20"/>
                    <a:pt x="835" y="13"/>
                  </a:cubicBezTo>
                  <a:cubicBezTo>
                    <a:pt x="835" y="6"/>
                    <a:pt x="840" y="0"/>
                    <a:pt x="848" y="0"/>
                  </a:cubicBezTo>
                  <a:lnTo>
                    <a:pt x="873" y="0"/>
                  </a:lnTo>
                  <a:cubicBezTo>
                    <a:pt x="880" y="0"/>
                    <a:pt x="886" y="6"/>
                    <a:pt x="886" y="13"/>
                  </a:cubicBezTo>
                  <a:cubicBezTo>
                    <a:pt x="886" y="20"/>
                    <a:pt x="880" y="26"/>
                    <a:pt x="873" y="26"/>
                  </a:cubicBezTo>
                  <a:close/>
                  <a:moveTo>
                    <a:pt x="796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6" y="0"/>
                  </a:lnTo>
                  <a:cubicBezTo>
                    <a:pt x="803" y="0"/>
                    <a:pt x="809" y="6"/>
                    <a:pt x="809" y="13"/>
                  </a:cubicBezTo>
                  <a:cubicBezTo>
                    <a:pt x="809" y="20"/>
                    <a:pt x="803" y="26"/>
                    <a:pt x="796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1" y="20"/>
                    <a:pt x="681" y="13"/>
                  </a:cubicBezTo>
                  <a:cubicBezTo>
                    <a:pt x="681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2" y="6"/>
                    <a:pt x="732" y="13"/>
                  </a:cubicBezTo>
                  <a:cubicBezTo>
                    <a:pt x="732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7" y="26"/>
                  </a:lnTo>
                  <a:cubicBezTo>
                    <a:pt x="610" y="26"/>
                    <a:pt x="604" y="20"/>
                    <a:pt x="604" y="13"/>
                  </a:cubicBezTo>
                  <a:cubicBezTo>
                    <a:pt x="604" y="6"/>
                    <a:pt x="610" y="0"/>
                    <a:pt x="617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0" y="26"/>
                  </a:lnTo>
                  <a:cubicBezTo>
                    <a:pt x="533" y="26"/>
                    <a:pt x="528" y="20"/>
                    <a:pt x="528" y="13"/>
                  </a:cubicBezTo>
                  <a:cubicBezTo>
                    <a:pt x="528" y="6"/>
                    <a:pt x="533" y="0"/>
                    <a:pt x="540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89" y="26"/>
                  </a:moveTo>
                  <a:lnTo>
                    <a:pt x="464" y="26"/>
                  </a:lnTo>
                  <a:cubicBezTo>
                    <a:pt x="456" y="26"/>
                    <a:pt x="451" y="20"/>
                    <a:pt x="451" y="13"/>
                  </a:cubicBezTo>
                  <a:cubicBezTo>
                    <a:pt x="451" y="6"/>
                    <a:pt x="456" y="0"/>
                    <a:pt x="464" y="0"/>
                  </a:cubicBezTo>
                  <a:lnTo>
                    <a:pt x="489" y="0"/>
                  </a:lnTo>
                  <a:cubicBezTo>
                    <a:pt x="496" y="0"/>
                    <a:pt x="502" y="6"/>
                    <a:pt x="502" y="13"/>
                  </a:cubicBezTo>
                  <a:cubicBezTo>
                    <a:pt x="502" y="20"/>
                    <a:pt x="496" y="26"/>
                    <a:pt x="489" y="26"/>
                  </a:cubicBezTo>
                  <a:close/>
                  <a:moveTo>
                    <a:pt x="412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2" y="0"/>
                  </a:lnTo>
                  <a:cubicBezTo>
                    <a:pt x="419" y="0"/>
                    <a:pt x="425" y="6"/>
                    <a:pt x="425" y="13"/>
                  </a:cubicBezTo>
                  <a:cubicBezTo>
                    <a:pt x="425" y="20"/>
                    <a:pt x="419" y="26"/>
                    <a:pt x="412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7" y="20"/>
                    <a:pt x="297" y="13"/>
                  </a:cubicBezTo>
                  <a:cubicBezTo>
                    <a:pt x="297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8" y="6"/>
                    <a:pt x="348" y="13"/>
                  </a:cubicBezTo>
                  <a:cubicBezTo>
                    <a:pt x="348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3" y="26"/>
                  </a:lnTo>
                  <a:cubicBezTo>
                    <a:pt x="226" y="26"/>
                    <a:pt x="220" y="20"/>
                    <a:pt x="220" y="13"/>
                  </a:cubicBezTo>
                  <a:cubicBezTo>
                    <a:pt x="220" y="6"/>
                    <a:pt x="226" y="0"/>
                    <a:pt x="233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6" y="26"/>
                  </a:lnTo>
                  <a:cubicBezTo>
                    <a:pt x="149" y="26"/>
                    <a:pt x="144" y="20"/>
                    <a:pt x="144" y="13"/>
                  </a:cubicBezTo>
                  <a:cubicBezTo>
                    <a:pt x="144" y="6"/>
                    <a:pt x="149" y="0"/>
                    <a:pt x="156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5" y="26"/>
                  </a:moveTo>
                  <a:lnTo>
                    <a:pt x="80" y="26"/>
                  </a:lnTo>
                  <a:cubicBezTo>
                    <a:pt x="72" y="26"/>
                    <a:pt x="67" y="20"/>
                    <a:pt x="67" y="13"/>
                  </a:cubicBezTo>
                  <a:cubicBezTo>
                    <a:pt x="67" y="6"/>
                    <a:pt x="72" y="0"/>
                    <a:pt x="80" y="0"/>
                  </a:cubicBezTo>
                  <a:lnTo>
                    <a:pt x="105" y="0"/>
                  </a:lnTo>
                  <a:cubicBezTo>
                    <a:pt x="112" y="0"/>
                    <a:pt x="118" y="6"/>
                    <a:pt x="118" y="13"/>
                  </a:cubicBezTo>
                  <a:cubicBezTo>
                    <a:pt x="118" y="20"/>
                    <a:pt x="112" y="26"/>
                    <a:pt x="105" y="26"/>
                  </a:cubicBezTo>
                  <a:close/>
                  <a:moveTo>
                    <a:pt x="28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8" y="0"/>
                  </a:lnTo>
                  <a:cubicBezTo>
                    <a:pt x="35" y="0"/>
                    <a:pt x="41" y="6"/>
                    <a:pt x="41" y="13"/>
                  </a:cubicBezTo>
                  <a:cubicBezTo>
                    <a:pt x="41" y="20"/>
                    <a:pt x="35" y="26"/>
                    <a:pt x="28" y="26"/>
                  </a:cubicBez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206" name="Line 174"/>
            <p:cNvSpPr>
              <a:spLocks noChangeShapeType="1"/>
            </p:cNvSpPr>
            <p:nvPr/>
          </p:nvSpPr>
          <p:spPr bwMode="auto">
            <a:xfrm>
              <a:off x="5213490" y="5910127"/>
              <a:ext cx="534469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207" name="Freeform 175"/>
            <p:cNvSpPr>
              <a:spLocks/>
            </p:cNvSpPr>
            <p:nvPr/>
          </p:nvSpPr>
          <p:spPr bwMode="auto">
            <a:xfrm>
              <a:off x="5738883" y="5873765"/>
              <a:ext cx="67565" cy="72723"/>
            </a:xfrm>
            <a:custGeom>
              <a:avLst/>
              <a:gdLst>
                <a:gd name="T0" fmla="*/ 0 w 67"/>
                <a:gd name="T1" fmla="*/ 0 h 66"/>
                <a:gd name="T2" fmla="*/ 2147483647 w 67"/>
                <a:gd name="T3" fmla="*/ 2147483647 h 66"/>
                <a:gd name="T4" fmla="*/ 0 w 67"/>
                <a:gd name="T5" fmla="*/ 2147483647 h 66"/>
                <a:gd name="T6" fmla="*/ 0 w 67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6"/>
                <a:gd name="T14" fmla="*/ 67 w 67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6">
                  <a:moveTo>
                    <a:pt x="0" y="0"/>
                  </a:moveTo>
                  <a:lnTo>
                    <a:pt x="67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208" name="Line 177"/>
            <p:cNvSpPr>
              <a:spLocks noChangeShapeType="1"/>
            </p:cNvSpPr>
            <p:nvPr/>
          </p:nvSpPr>
          <p:spPr bwMode="auto">
            <a:xfrm>
              <a:off x="5935528" y="5698568"/>
              <a:ext cx="77649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209" name="Line 178"/>
            <p:cNvSpPr>
              <a:spLocks noChangeShapeType="1"/>
            </p:cNvSpPr>
            <p:nvPr/>
          </p:nvSpPr>
          <p:spPr bwMode="auto">
            <a:xfrm>
              <a:off x="6425626" y="5698568"/>
              <a:ext cx="95801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210" name="Freeform 179"/>
            <p:cNvSpPr>
              <a:spLocks/>
            </p:cNvSpPr>
            <p:nvPr/>
          </p:nvSpPr>
          <p:spPr bwMode="auto">
            <a:xfrm>
              <a:off x="6512351" y="5662206"/>
              <a:ext cx="67565" cy="73826"/>
            </a:xfrm>
            <a:custGeom>
              <a:avLst/>
              <a:gdLst>
                <a:gd name="T0" fmla="*/ 0 w 67"/>
                <a:gd name="T1" fmla="*/ 0 h 67"/>
                <a:gd name="T2" fmla="*/ 2147483647 w 67"/>
                <a:gd name="T3" fmla="*/ 2147483647 h 67"/>
                <a:gd name="T4" fmla="*/ 0 w 67"/>
                <a:gd name="T5" fmla="*/ 2147483647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211" name="Line 180"/>
            <p:cNvSpPr>
              <a:spLocks noChangeShapeType="1"/>
            </p:cNvSpPr>
            <p:nvPr/>
          </p:nvSpPr>
          <p:spPr bwMode="auto">
            <a:xfrm>
              <a:off x="5935528" y="6123890"/>
              <a:ext cx="77649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212" name="Line 181"/>
            <p:cNvSpPr>
              <a:spLocks noChangeShapeType="1"/>
            </p:cNvSpPr>
            <p:nvPr/>
          </p:nvSpPr>
          <p:spPr bwMode="auto">
            <a:xfrm>
              <a:off x="6425626" y="6123890"/>
              <a:ext cx="95801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213" name="Freeform 182"/>
            <p:cNvSpPr>
              <a:spLocks/>
            </p:cNvSpPr>
            <p:nvPr/>
          </p:nvSpPr>
          <p:spPr bwMode="auto">
            <a:xfrm>
              <a:off x="6512351" y="6087528"/>
              <a:ext cx="67565" cy="73826"/>
            </a:xfrm>
            <a:custGeom>
              <a:avLst/>
              <a:gdLst>
                <a:gd name="T0" fmla="*/ 0 w 67"/>
                <a:gd name="T1" fmla="*/ 0 h 67"/>
                <a:gd name="T2" fmla="*/ 2147483647 w 67"/>
                <a:gd name="T3" fmla="*/ 2147483647 h 67"/>
                <a:gd name="T4" fmla="*/ 0 w 67"/>
                <a:gd name="T5" fmla="*/ 2147483647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214" name="Line 183"/>
            <p:cNvSpPr>
              <a:spLocks noChangeShapeType="1"/>
            </p:cNvSpPr>
            <p:nvPr/>
          </p:nvSpPr>
          <p:spPr bwMode="auto">
            <a:xfrm>
              <a:off x="5937545" y="5910127"/>
              <a:ext cx="77649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215" name="Line 184"/>
            <p:cNvSpPr>
              <a:spLocks noChangeShapeType="1"/>
            </p:cNvSpPr>
            <p:nvPr/>
          </p:nvSpPr>
          <p:spPr bwMode="auto">
            <a:xfrm>
              <a:off x="6427643" y="5910127"/>
              <a:ext cx="95801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216" name="Freeform 185"/>
            <p:cNvSpPr>
              <a:spLocks/>
            </p:cNvSpPr>
            <p:nvPr/>
          </p:nvSpPr>
          <p:spPr bwMode="auto">
            <a:xfrm>
              <a:off x="6514368" y="5873765"/>
              <a:ext cx="67565" cy="72723"/>
            </a:xfrm>
            <a:custGeom>
              <a:avLst/>
              <a:gdLst>
                <a:gd name="T0" fmla="*/ 0 w 67"/>
                <a:gd name="T1" fmla="*/ 0 h 66"/>
                <a:gd name="T2" fmla="*/ 2147483647 w 67"/>
                <a:gd name="T3" fmla="*/ 2147483647 h 66"/>
                <a:gd name="T4" fmla="*/ 0 w 67"/>
                <a:gd name="T5" fmla="*/ 2147483647 h 66"/>
                <a:gd name="T6" fmla="*/ 0 w 67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6"/>
                <a:gd name="T14" fmla="*/ 67 w 67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6">
                  <a:moveTo>
                    <a:pt x="0" y="0"/>
                  </a:moveTo>
                  <a:lnTo>
                    <a:pt x="67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217" name="Rectangle 186"/>
            <p:cNvSpPr>
              <a:spLocks noChangeArrowheads="1"/>
            </p:cNvSpPr>
            <p:nvPr/>
          </p:nvSpPr>
          <p:spPr bwMode="auto">
            <a:xfrm>
              <a:off x="6013177" y="5831894"/>
              <a:ext cx="412449" cy="1509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218" name="Rectangle 187"/>
            <p:cNvSpPr>
              <a:spLocks noChangeArrowheads="1"/>
            </p:cNvSpPr>
            <p:nvPr/>
          </p:nvSpPr>
          <p:spPr bwMode="auto">
            <a:xfrm>
              <a:off x="6013177" y="5831894"/>
              <a:ext cx="412449" cy="150956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219" name="Rectangle 190"/>
            <p:cNvSpPr>
              <a:spLocks noChangeArrowheads="1"/>
            </p:cNvSpPr>
            <p:nvPr/>
          </p:nvSpPr>
          <p:spPr bwMode="auto">
            <a:xfrm>
              <a:off x="6013177" y="6045657"/>
              <a:ext cx="412449" cy="1520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220" name="Rectangle 191"/>
            <p:cNvSpPr>
              <a:spLocks noChangeArrowheads="1"/>
            </p:cNvSpPr>
            <p:nvPr/>
          </p:nvSpPr>
          <p:spPr bwMode="auto">
            <a:xfrm>
              <a:off x="6013177" y="6045657"/>
              <a:ext cx="412449" cy="15205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68221" name="Line 199"/>
            <p:cNvSpPr>
              <a:spLocks noChangeShapeType="1"/>
            </p:cNvSpPr>
            <p:nvPr/>
          </p:nvSpPr>
          <p:spPr bwMode="auto">
            <a:xfrm flipH="1">
              <a:off x="6708995" y="5910127"/>
              <a:ext cx="62523" cy="110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00150" y="1751013"/>
          <a:ext cx="2974974" cy="2409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1658"/>
                <a:gridCol w="991658"/>
                <a:gridCol w="991658"/>
              </a:tblGrid>
              <a:tr h="8032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32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05" marB="457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327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05" marB="457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67957" name="Group 105"/>
          <p:cNvGrpSpPr>
            <a:grpSpLocks/>
          </p:cNvGrpSpPr>
          <p:nvPr/>
        </p:nvGrpSpPr>
        <p:grpSpPr bwMode="auto">
          <a:xfrm>
            <a:off x="1581150" y="1966913"/>
            <a:ext cx="838200" cy="717550"/>
            <a:chOff x="5715000" y="2286000"/>
            <a:chExt cx="838200" cy="717187"/>
          </a:xfrm>
        </p:grpSpPr>
        <p:sp>
          <p:nvSpPr>
            <p:cNvPr id="168097" name="Oval 31"/>
            <p:cNvSpPr>
              <a:spLocks noChangeArrowheads="1"/>
            </p:cNvSpPr>
            <p:nvPr/>
          </p:nvSpPr>
          <p:spPr bwMode="auto">
            <a:xfrm>
              <a:off x="6166713" y="2667000"/>
              <a:ext cx="386487" cy="33618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Tahoma"/>
                </a:rPr>
                <a:t>PE</a:t>
              </a:r>
            </a:p>
          </p:txBody>
        </p:sp>
        <p:cxnSp>
          <p:nvCxnSpPr>
            <p:cNvPr id="105" name="Straight Connector 104"/>
            <p:cNvCxnSpPr>
              <a:endCxn id="168097" idx="1"/>
            </p:cNvCxnSpPr>
            <p:nvPr/>
          </p:nvCxnSpPr>
          <p:spPr>
            <a:xfrm>
              <a:off x="6172200" y="2666807"/>
              <a:ext cx="50800" cy="49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958" name="Group 106"/>
          <p:cNvGrpSpPr>
            <a:grpSpLocks/>
          </p:cNvGrpSpPr>
          <p:nvPr/>
        </p:nvGrpSpPr>
        <p:grpSpPr bwMode="auto">
          <a:xfrm>
            <a:off x="576263" y="1970088"/>
            <a:ext cx="838200" cy="715962"/>
            <a:chOff x="5715000" y="2286000"/>
            <a:chExt cx="838200" cy="717187"/>
          </a:xfrm>
        </p:grpSpPr>
        <p:sp>
          <p:nvSpPr>
            <p:cNvPr id="168094" name="Oval 107"/>
            <p:cNvSpPr>
              <a:spLocks noChangeArrowheads="1"/>
            </p:cNvSpPr>
            <p:nvPr/>
          </p:nvSpPr>
          <p:spPr bwMode="auto">
            <a:xfrm>
              <a:off x="6166713" y="2667000"/>
              <a:ext cx="386487" cy="33618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715000" y="2286000"/>
              <a:ext cx="457200" cy="3816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Tahoma"/>
                </a:rPr>
                <a:t>PE</a:t>
              </a:r>
            </a:p>
          </p:txBody>
        </p:sp>
        <p:cxnSp>
          <p:nvCxnSpPr>
            <p:cNvPr id="110" name="Straight Connector 109"/>
            <p:cNvCxnSpPr>
              <a:endCxn id="168094" idx="1"/>
            </p:cNvCxnSpPr>
            <p:nvPr/>
          </p:nvCxnSpPr>
          <p:spPr>
            <a:xfrm>
              <a:off x="6172200" y="2667652"/>
              <a:ext cx="50800" cy="492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959" name="Group 110"/>
          <p:cNvGrpSpPr>
            <a:grpSpLocks/>
          </p:cNvGrpSpPr>
          <p:nvPr/>
        </p:nvGrpSpPr>
        <p:grpSpPr bwMode="auto">
          <a:xfrm>
            <a:off x="2571750" y="1990725"/>
            <a:ext cx="838200" cy="717550"/>
            <a:chOff x="5715000" y="2286000"/>
            <a:chExt cx="838200" cy="717187"/>
          </a:xfrm>
        </p:grpSpPr>
        <p:sp>
          <p:nvSpPr>
            <p:cNvPr id="168091" name="Oval 111"/>
            <p:cNvSpPr>
              <a:spLocks noChangeArrowheads="1"/>
            </p:cNvSpPr>
            <p:nvPr/>
          </p:nvSpPr>
          <p:spPr bwMode="auto">
            <a:xfrm>
              <a:off x="6166713" y="2667000"/>
              <a:ext cx="386487" cy="33618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Tahoma"/>
                </a:rPr>
                <a:t>PE</a:t>
              </a:r>
            </a:p>
          </p:txBody>
        </p:sp>
        <p:cxnSp>
          <p:nvCxnSpPr>
            <p:cNvPr id="114" name="Straight Connector 113"/>
            <p:cNvCxnSpPr>
              <a:endCxn id="168091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960" name="Group 114"/>
          <p:cNvGrpSpPr>
            <a:grpSpLocks/>
          </p:cNvGrpSpPr>
          <p:nvPr/>
        </p:nvGrpSpPr>
        <p:grpSpPr bwMode="auto">
          <a:xfrm>
            <a:off x="3533775" y="2005013"/>
            <a:ext cx="838200" cy="717550"/>
            <a:chOff x="5715000" y="2286000"/>
            <a:chExt cx="838200" cy="717187"/>
          </a:xfrm>
        </p:grpSpPr>
        <p:sp>
          <p:nvSpPr>
            <p:cNvPr id="168088" name="Oval 115"/>
            <p:cNvSpPr>
              <a:spLocks noChangeArrowheads="1"/>
            </p:cNvSpPr>
            <p:nvPr/>
          </p:nvSpPr>
          <p:spPr bwMode="auto">
            <a:xfrm>
              <a:off x="6166713" y="2667000"/>
              <a:ext cx="386487" cy="33618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Tahoma"/>
                </a:rPr>
                <a:t>PE</a:t>
              </a:r>
            </a:p>
          </p:txBody>
        </p:sp>
        <p:cxnSp>
          <p:nvCxnSpPr>
            <p:cNvPr id="118" name="Straight Connector 117"/>
            <p:cNvCxnSpPr>
              <a:endCxn id="168088" idx="1"/>
            </p:cNvCxnSpPr>
            <p:nvPr/>
          </p:nvCxnSpPr>
          <p:spPr>
            <a:xfrm>
              <a:off x="6172200" y="2666807"/>
              <a:ext cx="50800" cy="49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961" name="Group 118"/>
          <p:cNvGrpSpPr>
            <a:grpSpLocks/>
          </p:cNvGrpSpPr>
          <p:nvPr/>
        </p:nvGrpSpPr>
        <p:grpSpPr bwMode="auto">
          <a:xfrm>
            <a:off x="1566863" y="1212850"/>
            <a:ext cx="838200" cy="715963"/>
            <a:chOff x="5715000" y="2286000"/>
            <a:chExt cx="838200" cy="717187"/>
          </a:xfrm>
        </p:grpSpPr>
        <p:sp>
          <p:nvSpPr>
            <p:cNvPr id="168085" name="Oval 119"/>
            <p:cNvSpPr>
              <a:spLocks noChangeArrowheads="1"/>
            </p:cNvSpPr>
            <p:nvPr/>
          </p:nvSpPr>
          <p:spPr bwMode="auto">
            <a:xfrm>
              <a:off x="6166713" y="2667000"/>
              <a:ext cx="386487" cy="33618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715000" y="2286000"/>
              <a:ext cx="457200" cy="3816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Tahoma"/>
                </a:rPr>
                <a:t>PE</a:t>
              </a:r>
            </a:p>
          </p:txBody>
        </p:sp>
        <p:cxnSp>
          <p:nvCxnSpPr>
            <p:cNvPr id="122" name="Straight Connector 121"/>
            <p:cNvCxnSpPr>
              <a:endCxn id="168085" idx="1"/>
            </p:cNvCxnSpPr>
            <p:nvPr/>
          </p:nvCxnSpPr>
          <p:spPr>
            <a:xfrm>
              <a:off x="6172200" y="2667651"/>
              <a:ext cx="50800" cy="492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962" name="Group 122"/>
          <p:cNvGrpSpPr>
            <a:grpSpLocks/>
          </p:cNvGrpSpPr>
          <p:nvPr/>
        </p:nvGrpSpPr>
        <p:grpSpPr bwMode="auto">
          <a:xfrm>
            <a:off x="561975" y="1214438"/>
            <a:ext cx="838200" cy="717550"/>
            <a:chOff x="5715000" y="2286000"/>
            <a:chExt cx="838200" cy="717187"/>
          </a:xfrm>
        </p:grpSpPr>
        <p:sp>
          <p:nvSpPr>
            <p:cNvPr id="168082" name="Oval 123"/>
            <p:cNvSpPr>
              <a:spLocks noChangeArrowheads="1"/>
            </p:cNvSpPr>
            <p:nvPr/>
          </p:nvSpPr>
          <p:spPr bwMode="auto">
            <a:xfrm>
              <a:off x="6166713" y="2667000"/>
              <a:ext cx="386487" cy="33618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Tahoma"/>
                </a:rPr>
                <a:t>PE</a:t>
              </a:r>
            </a:p>
          </p:txBody>
        </p:sp>
        <p:cxnSp>
          <p:nvCxnSpPr>
            <p:cNvPr id="126" name="Straight Connector 125"/>
            <p:cNvCxnSpPr>
              <a:endCxn id="168082" idx="1"/>
            </p:cNvCxnSpPr>
            <p:nvPr/>
          </p:nvCxnSpPr>
          <p:spPr>
            <a:xfrm>
              <a:off x="6172200" y="2666807"/>
              <a:ext cx="50800" cy="49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963" name="Group 126"/>
          <p:cNvGrpSpPr>
            <a:grpSpLocks/>
          </p:cNvGrpSpPr>
          <p:nvPr/>
        </p:nvGrpSpPr>
        <p:grpSpPr bwMode="auto">
          <a:xfrm>
            <a:off x="2557463" y="1236663"/>
            <a:ext cx="838200" cy="715962"/>
            <a:chOff x="5715000" y="2286000"/>
            <a:chExt cx="838200" cy="717187"/>
          </a:xfrm>
        </p:grpSpPr>
        <p:sp>
          <p:nvSpPr>
            <p:cNvPr id="168079" name="Oval 127"/>
            <p:cNvSpPr>
              <a:spLocks noChangeArrowheads="1"/>
            </p:cNvSpPr>
            <p:nvPr/>
          </p:nvSpPr>
          <p:spPr bwMode="auto">
            <a:xfrm>
              <a:off x="6166713" y="2667000"/>
              <a:ext cx="386487" cy="33618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715000" y="2286000"/>
              <a:ext cx="457200" cy="3816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Tahoma"/>
                </a:rPr>
                <a:t>PE</a:t>
              </a:r>
            </a:p>
          </p:txBody>
        </p:sp>
        <p:cxnSp>
          <p:nvCxnSpPr>
            <p:cNvPr id="130" name="Straight Connector 129"/>
            <p:cNvCxnSpPr>
              <a:endCxn id="168079" idx="1"/>
            </p:cNvCxnSpPr>
            <p:nvPr/>
          </p:nvCxnSpPr>
          <p:spPr>
            <a:xfrm>
              <a:off x="6172200" y="2667652"/>
              <a:ext cx="50800" cy="492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964" name="Group 130"/>
          <p:cNvGrpSpPr>
            <a:grpSpLocks/>
          </p:cNvGrpSpPr>
          <p:nvPr/>
        </p:nvGrpSpPr>
        <p:grpSpPr bwMode="auto">
          <a:xfrm>
            <a:off x="3519488" y="1250950"/>
            <a:ext cx="838200" cy="715963"/>
            <a:chOff x="5715000" y="2286000"/>
            <a:chExt cx="838200" cy="717187"/>
          </a:xfrm>
        </p:grpSpPr>
        <p:sp>
          <p:nvSpPr>
            <p:cNvPr id="168076" name="Oval 131"/>
            <p:cNvSpPr>
              <a:spLocks noChangeArrowheads="1"/>
            </p:cNvSpPr>
            <p:nvPr/>
          </p:nvSpPr>
          <p:spPr bwMode="auto">
            <a:xfrm>
              <a:off x="6166713" y="2667000"/>
              <a:ext cx="386487" cy="33618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715000" y="2286000"/>
              <a:ext cx="457200" cy="3816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Tahoma"/>
                </a:rPr>
                <a:t>PE</a:t>
              </a:r>
            </a:p>
          </p:txBody>
        </p:sp>
        <p:cxnSp>
          <p:nvCxnSpPr>
            <p:cNvPr id="134" name="Straight Connector 133"/>
            <p:cNvCxnSpPr>
              <a:endCxn id="168076" idx="1"/>
            </p:cNvCxnSpPr>
            <p:nvPr/>
          </p:nvCxnSpPr>
          <p:spPr>
            <a:xfrm>
              <a:off x="6172200" y="2667651"/>
              <a:ext cx="50800" cy="492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965" name="Group 134"/>
          <p:cNvGrpSpPr>
            <a:grpSpLocks/>
          </p:cNvGrpSpPr>
          <p:nvPr/>
        </p:nvGrpSpPr>
        <p:grpSpPr bwMode="auto">
          <a:xfrm>
            <a:off x="1563688" y="3529013"/>
            <a:ext cx="838200" cy="717550"/>
            <a:chOff x="5715000" y="2286000"/>
            <a:chExt cx="838200" cy="717187"/>
          </a:xfrm>
        </p:grpSpPr>
        <p:sp>
          <p:nvSpPr>
            <p:cNvPr id="168073" name="Oval 135"/>
            <p:cNvSpPr>
              <a:spLocks noChangeArrowheads="1"/>
            </p:cNvSpPr>
            <p:nvPr/>
          </p:nvSpPr>
          <p:spPr bwMode="auto">
            <a:xfrm>
              <a:off x="6166713" y="2667000"/>
              <a:ext cx="386487" cy="33618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Tahoma"/>
                </a:rPr>
                <a:t>PE</a:t>
              </a:r>
            </a:p>
          </p:txBody>
        </p:sp>
        <p:cxnSp>
          <p:nvCxnSpPr>
            <p:cNvPr id="138" name="Straight Connector 137"/>
            <p:cNvCxnSpPr>
              <a:endCxn id="168073" idx="1"/>
            </p:cNvCxnSpPr>
            <p:nvPr/>
          </p:nvCxnSpPr>
          <p:spPr>
            <a:xfrm>
              <a:off x="6172200" y="2666807"/>
              <a:ext cx="50800" cy="49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966" name="Group 138"/>
          <p:cNvGrpSpPr>
            <a:grpSpLocks/>
          </p:cNvGrpSpPr>
          <p:nvPr/>
        </p:nvGrpSpPr>
        <p:grpSpPr bwMode="auto">
          <a:xfrm>
            <a:off x="558800" y="3530600"/>
            <a:ext cx="838200" cy="717550"/>
            <a:chOff x="5715000" y="2286000"/>
            <a:chExt cx="838200" cy="717187"/>
          </a:xfrm>
        </p:grpSpPr>
        <p:sp>
          <p:nvSpPr>
            <p:cNvPr id="168070" name="Oval 139"/>
            <p:cNvSpPr>
              <a:spLocks noChangeArrowheads="1"/>
            </p:cNvSpPr>
            <p:nvPr/>
          </p:nvSpPr>
          <p:spPr bwMode="auto">
            <a:xfrm>
              <a:off x="6166713" y="2667000"/>
              <a:ext cx="386487" cy="33618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Tahoma"/>
                </a:rPr>
                <a:t>PE</a:t>
              </a:r>
            </a:p>
          </p:txBody>
        </p:sp>
        <p:cxnSp>
          <p:nvCxnSpPr>
            <p:cNvPr id="142" name="Straight Connector 141"/>
            <p:cNvCxnSpPr>
              <a:endCxn id="168070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967" name="Group 142"/>
          <p:cNvGrpSpPr>
            <a:grpSpLocks/>
          </p:cNvGrpSpPr>
          <p:nvPr/>
        </p:nvGrpSpPr>
        <p:grpSpPr bwMode="auto">
          <a:xfrm>
            <a:off x="2554288" y="3552825"/>
            <a:ext cx="838200" cy="715963"/>
            <a:chOff x="5715000" y="2286000"/>
            <a:chExt cx="838200" cy="717187"/>
          </a:xfrm>
        </p:grpSpPr>
        <p:sp>
          <p:nvSpPr>
            <p:cNvPr id="168067" name="Oval 143"/>
            <p:cNvSpPr>
              <a:spLocks noChangeArrowheads="1"/>
            </p:cNvSpPr>
            <p:nvPr/>
          </p:nvSpPr>
          <p:spPr bwMode="auto">
            <a:xfrm>
              <a:off x="6166713" y="2667000"/>
              <a:ext cx="386487" cy="33618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715000" y="2286000"/>
              <a:ext cx="457200" cy="3816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Tahoma"/>
                </a:rPr>
                <a:t>PE</a:t>
              </a:r>
            </a:p>
          </p:txBody>
        </p:sp>
        <p:cxnSp>
          <p:nvCxnSpPr>
            <p:cNvPr id="146" name="Straight Connector 145"/>
            <p:cNvCxnSpPr>
              <a:endCxn id="168067" idx="1"/>
            </p:cNvCxnSpPr>
            <p:nvPr/>
          </p:nvCxnSpPr>
          <p:spPr>
            <a:xfrm>
              <a:off x="6172200" y="2667651"/>
              <a:ext cx="50800" cy="492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968" name="Group 146"/>
          <p:cNvGrpSpPr>
            <a:grpSpLocks/>
          </p:cNvGrpSpPr>
          <p:nvPr/>
        </p:nvGrpSpPr>
        <p:grpSpPr bwMode="auto">
          <a:xfrm>
            <a:off x="3516313" y="3567113"/>
            <a:ext cx="838200" cy="717550"/>
            <a:chOff x="5715000" y="2286000"/>
            <a:chExt cx="838200" cy="717187"/>
          </a:xfrm>
        </p:grpSpPr>
        <p:sp>
          <p:nvSpPr>
            <p:cNvPr id="168064" name="Oval 147"/>
            <p:cNvSpPr>
              <a:spLocks noChangeArrowheads="1"/>
            </p:cNvSpPr>
            <p:nvPr/>
          </p:nvSpPr>
          <p:spPr bwMode="auto">
            <a:xfrm>
              <a:off x="6166713" y="2667000"/>
              <a:ext cx="386487" cy="33618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Tahoma"/>
                </a:rPr>
                <a:t>PE</a:t>
              </a:r>
            </a:p>
          </p:txBody>
        </p:sp>
        <p:cxnSp>
          <p:nvCxnSpPr>
            <p:cNvPr id="150" name="Straight Connector 149"/>
            <p:cNvCxnSpPr>
              <a:endCxn id="168064" idx="1"/>
            </p:cNvCxnSpPr>
            <p:nvPr/>
          </p:nvCxnSpPr>
          <p:spPr>
            <a:xfrm>
              <a:off x="6172200" y="2666807"/>
              <a:ext cx="50800" cy="49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969" name="Group 150"/>
          <p:cNvGrpSpPr>
            <a:grpSpLocks/>
          </p:cNvGrpSpPr>
          <p:nvPr/>
        </p:nvGrpSpPr>
        <p:grpSpPr bwMode="auto">
          <a:xfrm>
            <a:off x="1538288" y="2738438"/>
            <a:ext cx="838200" cy="717550"/>
            <a:chOff x="5715000" y="2286000"/>
            <a:chExt cx="838200" cy="717187"/>
          </a:xfrm>
        </p:grpSpPr>
        <p:sp>
          <p:nvSpPr>
            <p:cNvPr id="168061" name="Oval 151"/>
            <p:cNvSpPr>
              <a:spLocks noChangeArrowheads="1"/>
            </p:cNvSpPr>
            <p:nvPr/>
          </p:nvSpPr>
          <p:spPr bwMode="auto">
            <a:xfrm>
              <a:off x="6166713" y="2667000"/>
              <a:ext cx="386487" cy="33618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Tahoma"/>
                </a:rPr>
                <a:t>PE</a:t>
              </a:r>
            </a:p>
          </p:txBody>
        </p:sp>
        <p:cxnSp>
          <p:nvCxnSpPr>
            <p:cNvPr id="154" name="Straight Connector 153"/>
            <p:cNvCxnSpPr>
              <a:endCxn id="168061" idx="1"/>
            </p:cNvCxnSpPr>
            <p:nvPr/>
          </p:nvCxnSpPr>
          <p:spPr>
            <a:xfrm>
              <a:off x="6172200" y="2666807"/>
              <a:ext cx="50800" cy="49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970" name="Group 154"/>
          <p:cNvGrpSpPr>
            <a:grpSpLocks/>
          </p:cNvGrpSpPr>
          <p:nvPr/>
        </p:nvGrpSpPr>
        <p:grpSpPr bwMode="auto">
          <a:xfrm>
            <a:off x="533400" y="2741613"/>
            <a:ext cx="838200" cy="715962"/>
            <a:chOff x="5715000" y="2286000"/>
            <a:chExt cx="838200" cy="717187"/>
          </a:xfrm>
        </p:grpSpPr>
        <p:sp>
          <p:nvSpPr>
            <p:cNvPr id="168058" name="Oval 155"/>
            <p:cNvSpPr>
              <a:spLocks noChangeArrowheads="1"/>
            </p:cNvSpPr>
            <p:nvPr/>
          </p:nvSpPr>
          <p:spPr bwMode="auto">
            <a:xfrm>
              <a:off x="6166713" y="2667000"/>
              <a:ext cx="386487" cy="33618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715000" y="2286000"/>
              <a:ext cx="457200" cy="3816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Tahoma"/>
                </a:rPr>
                <a:t>PE</a:t>
              </a:r>
            </a:p>
          </p:txBody>
        </p:sp>
        <p:cxnSp>
          <p:nvCxnSpPr>
            <p:cNvPr id="158" name="Straight Connector 157"/>
            <p:cNvCxnSpPr>
              <a:endCxn id="168058" idx="1"/>
            </p:cNvCxnSpPr>
            <p:nvPr/>
          </p:nvCxnSpPr>
          <p:spPr>
            <a:xfrm>
              <a:off x="6172200" y="2667652"/>
              <a:ext cx="50800" cy="492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971" name="Group 158"/>
          <p:cNvGrpSpPr>
            <a:grpSpLocks/>
          </p:cNvGrpSpPr>
          <p:nvPr/>
        </p:nvGrpSpPr>
        <p:grpSpPr bwMode="auto">
          <a:xfrm>
            <a:off x="2528888" y="2762250"/>
            <a:ext cx="838200" cy="717550"/>
            <a:chOff x="5715000" y="2286000"/>
            <a:chExt cx="838200" cy="717187"/>
          </a:xfrm>
        </p:grpSpPr>
        <p:sp>
          <p:nvSpPr>
            <p:cNvPr id="168055" name="Oval 159"/>
            <p:cNvSpPr>
              <a:spLocks noChangeArrowheads="1"/>
            </p:cNvSpPr>
            <p:nvPr/>
          </p:nvSpPr>
          <p:spPr bwMode="auto">
            <a:xfrm>
              <a:off x="6166713" y="2667000"/>
              <a:ext cx="386487" cy="33618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Tahoma"/>
                </a:rPr>
                <a:t>PE</a:t>
              </a:r>
            </a:p>
          </p:txBody>
        </p:sp>
        <p:cxnSp>
          <p:nvCxnSpPr>
            <p:cNvPr id="162" name="Straight Connector 161"/>
            <p:cNvCxnSpPr>
              <a:endCxn id="168055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972" name="Group 162"/>
          <p:cNvGrpSpPr>
            <a:grpSpLocks/>
          </p:cNvGrpSpPr>
          <p:nvPr/>
        </p:nvGrpSpPr>
        <p:grpSpPr bwMode="auto">
          <a:xfrm>
            <a:off x="3490913" y="2776538"/>
            <a:ext cx="838200" cy="717550"/>
            <a:chOff x="5715000" y="2286000"/>
            <a:chExt cx="838200" cy="717187"/>
          </a:xfrm>
        </p:grpSpPr>
        <p:sp>
          <p:nvSpPr>
            <p:cNvPr id="168052" name="Oval 163"/>
            <p:cNvSpPr>
              <a:spLocks noChangeArrowheads="1"/>
            </p:cNvSpPr>
            <p:nvPr/>
          </p:nvSpPr>
          <p:spPr bwMode="auto">
            <a:xfrm>
              <a:off x="6166713" y="2667000"/>
              <a:ext cx="386487" cy="33618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Tahoma"/>
                </a:rPr>
                <a:t>PE</a:t>
              </a:r>
            </a:p>
          </p:txBody>
        </p:sp>
        <p:cxnSp>
          <p:nvCxnSpPr>
            <p:cNvPr id="166" name="Straight Connector 165"/>
            <p:cNvCxnSpPr>
              <a:endCxn id="168052" idx="1"/>
            </p:cNvCxnSpPr>
            <p:nvPr/>
          </p:nvCxnSpPr>
          <p:spPr>
            <a:xfrm>
              <a:off x="6172200" y="2666807"/>
              <a:ext cx="50800" cy="49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7" name="Straight Arrow Connector 166"/>
          <p:cNvCxnSpPr/>
          <p:nvPr/>
        </p:nvCxnSpPr>
        <p:spPr>
          <a:xfrm rot="16200000" flipH="1">
            <a:off x="1816100" y="3094038"/>
            <a:ext cx="3241675" cy="242252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rot="5400000" flipH="1" flipV="1">
            <a:off x="3016250" y="715963"/>
            <a:ext cx="841375" cy="242252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421"/>
          <p:cNvGrpSpPr>
            <a:grpSpLocks/>
          </p:cNvGrpSpPr>
          <p:nvPr/>
        </p:nvGrpSpPr>
        <p:grpSpPr bwMode="auto">
          <a:xfrm>
            <a:off x="6634163" y="2627313"/>
            <a:ext cx="2282825" cy="2884487"/>
            <a:chOff x="6711012" y="3025435"/>
            <a:chExt cx="2281600" cy="2884692"/>
          </a:xfrm>
        </p:grpSpPr>
        <p:grpSp>
          <p:nvGrpSpPr>
            <p:cNvPr id="168011" name="Group 419"/>
            <p:cNvGrpSpPr>
              <a:grpSpLocks/>
            </p:cNvGrpSpPr>
            <p:nvPr/>
          </p:nvGrpSpPr>
          <p:grpSpPr bwMode="auto">
            <a:xfrm>
              <a:off x="6711012" y="3025435"/>
              <a:ext cx="2175930" cy="2884692"/>
              <a:chOff x="6711012" y="3025435"/>
              <a:chExt cx="2175930" cy="2884692"/>
            </a:xfrm>
          </p:grpSpPr>
          <p:sp>
            <p:nvSpPr>
              <p:cNvPr id="168014" name="Line 197"/>
              <p:cNvSpPr>
                <a:spLocks noChangeShapeType="1"/>
              </p:cNvSpPr>
              <p:nvPr/>
            </p:nvSpPr>
            <p:spPr bwMode="auto">
              <a:xfrm flipH="1">
                <a:off x="6720088" y="3025435"/>
                <a:ext cx="143197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8015" name="Group 418"/>
              <p:cNvGrpSpPr>
                <a:grpSpLocks/>
              </p:cNvGrpSpPr>
              <p:nvPr/>
            </p:nvGrpSpPr>
            <p:grpSpPr bwMode="auto">
              <a:xfrm>
                <a:off x="6711012" y="3025435"/>
                <a:ext cx="2175930" cy="2884692"/>
                <a:chOff x="6711012" y="3025435"/>
                <a:chExt cx="2175930" cy="2884692"/>
              </a:xfrm>
            </p:grpSpPr>
            <p:sp>
              <p:nvSpPr>
                <p:cNvPr id="168016" name="Freeform 194"/>
                <p:cNvSpPr>
                  <a:spLocks/>
                </p:cNvSpPr>
                <p:nvPr/>
              </p:nvSpPr>
              <p:spPr bwMode="auto">
                <a:xfrm>
                  <a:off x="6716055" y="3740548"/>
                  <a:ext cx="183535" cy="760289"/>
                </a:xfrm>
                <a:custGeom>
                  <a:avLst/>
                  <a:gdLst>
                    <a:gd name="T0" fmla="*/ 0 w 182"/>
                    <a:gd name="T1" fmla="*/ 0 h 690"/>
                    <a:gd name="T2" fmla="*/ 2147483647 w 182"/>
                    <a:gd name="T3" fmla="*/ 0 h 690"/>
                    <a:gd name="T4" fmla="*/ 2147483647 w 182"/>
                    <a:gd name="T5" fmla="*/ 2147483647 h 690"/>
                    <a:gd name="T6" fmla="*/ 0 60000 65536"/>
                    <a:gd name="T7" fmla="*/ 0 60000 65536"/>
                    <a:gd name="T8" fmla="*/ 0 60000 65536"/>
                    <a:gd name="T9" fmla="*/ 0 w 182"/>
                    <a:gd name="T10" fmla="*/ 0 h 690"/>
                    <a:gd name="T11" fmla="*/ 182 w 182"/>
                    <a:gd name="T12" fmla="*/ 690 h 6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2" h="690">
                      <a:moveTo>
                        <a:pt x="0" y="0"/>
                      </a:moveTo>
                      <a:lnTo>
                        <a:pt x="182" y="0"/>
                      </a:lnTo>
                      <a:lnTo>
                        <a:pt x="182" y="69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017" name="Freeform 198"/>
                <p:cNvSpPr>
                  <a:spLocks/>
                </p:cNvSpPr>
                <p:nvPr/>
              </p:nvSpPr>
              <p:spPr bwMode="auto">
                <a:xfrm>
                  <a:off x="6714038" y="4473291"/>
                  <a:ext cx="134121" cy="242411"/>
                </a:xfrm>
                <a:custGeom>
                  <a:avLst/>
                  <a:gdLst>
                    <a:gd name="T0" fmla="*/ 0 w 133"/>
                    <a:gd name="T1" fmla="*/ 0 h 220"/>
                    <a:gd name="T2" fmla="*/ 2147483647 w 133"/>
                    <a:gd name="T3" fmla="*/ 0 h 220"/>
                    <a:gd name="T4" fmla="*/ 2147483647 w 133"/>
                    <a:gd name="T5" fmla="*/ 2147483647 h 220"/>
                    <a:gd name="T6" fmla="*/ 0 60000 65536"/>
                    <a:gd name="T7" fmla="*/ 0 60000 65536"/>
                    <a:gd name="T8" fmla="*/ 0 60000 65536"/>
                    <a:gd name="T9" fmla="*/ 0 w 133"/>
                    <a:gd name="T10" fmla="*/ 0 h 220"/>
                    <a:gd name="T11" fmla="*/ 133 w 133"/>
                    <a:gd name="T12" fmla="*/ 220 h 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3" h="220">
                      <a:moveTo>
                        <a:pt x="0" y="0"/>
                      </a:moveTo>
                      <a:lnTo>
                        <a:pt x="133" y="0"/>
                      </a:lnTo>
                      <a:lnTo>
                        <a:pt x="133" y="22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018" name="Line 200"/>
                <p:cNvSpPr>
                  <a:spLocks noChangeShapeType="1"/>
                </p:cNvSpPr>
                <p:nvPr/>
              </p:nvSpPr>
              <p:spPr bwMode="auto">
                <a:xfrm>
                  <a:off x="6711012" y="5206033"/>
                  <a:ext cx="137147" cy="1102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019" name="Line 70"/>
                <p:cNvSpPr>
                  <a:spLocks noChangeShapeType="1"/>
                </p:cNvSpPr>
                <p:nvPr/>
              </p:nvSpPr>
              <p:spPr bwMode="auto">
                <a:xfrm>
                  <a:off x="6848159" y="4715702"/>
                  <a:ext cx="147231" cy="1102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020" name="Rectangle 13"/>
                <p:cNvSpPr>
                  <a:spLocks noChangeArrowheads="1"/>
                </p:cNvSpPr>
                <p:nvPr/>
              </p:nvSpPr>
              <p:spPr bwMode="auto">
                <a:xfrm>
                  <a:off x="7054888" y="4011607"/>
                  <a:ext cx="1031626" cy="1408188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021" name="Rectangle 14"/>
                <p:cNvSpPr>
                  <a:spLocks noChangeArrowheads="1"/>
                </p:cNvSpPr>
                <p:nvPr/>
              </p:nvSpPr>
              <p:spPr bwMode="auto">
                <a:xfrm>
                  <a:off x="7054888" y="4011607"/>
                  <a:ext cx="1031626" cy="1408188"/>
                </a:xfrm>
                <a:prstGeom prst="rect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022" name="Freeform 15"/>
                <p:cNvSpPr>
                  <a:spLocks/>
                </p:cNvSpPr>
                <p:nvPr/>
              </p:nvSpPr>
              <p:spPr bwMode="auto">
                <a:xfrm>
                  <a:off x="7183967" y="4248509"/>
                  <a:ext cx="772459" cy="928875"/>
                </a:xfrm>
                <a:custGeom>
                  <a:avLst/>
                  <a:gdLst>
                    <a:gd name="T0" fmla="*/ 0 w 766"/>
                    <a:gd name="T1" fmla="*/ 0 h 843"/>
                    <a:gd name="T2" fmla="*/ 2147483647 w 766"/>
                    <a:gd name="T3" fmla="*/ 0 h 843"/>
                    <a:gd name="T4" fmla="*/ 2147483647 w 766"/>
                    <a:gd name="T5" fmla="*/ 2147483647 h 843"/>
                    <a:gd name="T6" fmla="*/ 2147483647 w 766"/>
                    <a:gd name="T7" fmla="*/ 2147483647 h 8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6"/>
                    <a:gd name="T13" fmla="*/ 0 h 843"/>
                    <a:gd name="T14" fmla="*/ 766 w 766"/>
                    <a:gd name="T15" fmla="*/ 843 h 8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6" h="843">
                      <a:moveTo>
                        <a:pt x="0" y="0"/>
                      </a:moveTo>
                      <a:lnTo>
                        <a:pt x="153" y="0"/>
                      </a:lnTo>
                      <a:lnTo>
                        <a:pt x="613" y="843"/>
                      </a:lnTo>
                      <a:lnTo>
                        <a:pt x="766" y="843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023" name="Freeform 16"/>
                <p:cNvSpPr>
                  <a:spLocks/>
                </p:cNvSpPr>
                <p:nvPr/>
              </p:nvSpPr>
              <p:spPr bwMode="auto">
                <a:xfrm>
                  <a:off x="7183967" y="4248509"/>
                  <a:ext cx="772459" cy="928875"/>
                </a:xfrm>
                <a:custGeom>
                  <a:avLst/>
                  <a:gdLst>
                    <a:gd name="T0" fmla="*/ 2147483647 w 766"/>
                    <a:gd name="T1" fmla="*/ 0 h 843"/>
                    <a:gd name="T2" fmla="*/ 2147483647 w 766"/>
                    <a:gd name="T3" fmla="*/ 0 h 843"/>
                    <a:gd name="T4" fmla="*/ 2147483647 w 766"/>
                    <a:gd name="T5" fmla="*/ 2147483647 h 843"/>
                    <a:gd name="T6" fmla="*/ 0 w 766"/>
                    <a:gd name="T7" fmla="*/ 2147483647 h 8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6"/>
                    <a:gd name="T13" fmla="*/ 0 h 843"/>
                    <a:gd name="T14" fmla="*/ 766 w 766"/>
                    <a:gd name="T15" fmla="*/ 843 h 8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6" h="843">
                      <a:moveTo>
                        <a:pt x="766" y="0"/>
                      </a:moveTo>
                      <a:lnTo>
                        <a:pt x="613" y="0"/>
                      </a:lnTo>
                      <a:lnTo>
                        <a:pt x="153" y="843"/>
                      </a:lnTo>
                      <a:lnTo>
                        <a:pt x="0" y="843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024" name="Line 17"/>
                <p:cNvSpPr>
                  <a:spLocks noChangeShapeType="1"/>
                </p:cNvSpPr>
                <p:nvPr/>
              </p:nvSpPr>
              <p:spPr bwMode="auto">
                <a:xfrm>
                  <a:off x="8086514" y="4250713"/>
                  <a:ext cx="249083" cy="1102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025" name="Freeform 18"/>
                <p:cNvSpPr>
                  <a:spLocks/>
                </p:cNvSpPr>
                <p:nvPr/>
              </p:nvSpPr>
              <p:spPr bwMode="auto">
                <a:xfrm>
                  <a:off x="8327530" y="4214351"/>
                  <a:ext cx="67565" cy="73826"/>
                </a:xfrm>
                <a:custGeom>
                  <a:avLst/>
                  <a:gdLst>
                    <a:gd name="T0" fmla="*/ 0 w 67"/>
                    <a:gd name="T1" fmla="*/ 0 h 67"/>
                    <a:gd name="T2" fmla="*/ 2147483647 w 67"/>
                    <a:gd name="T3" fmla="*/ 2147483647 h 67"/>
                    <a:gd name="T4" fmla="*/ 0 w 67"/>
                    <a:gd name="T5" fmla="*/ 2147483647 h 67"/>
                    <a:gd name="T6" fmla="*/ 0 w 67"/>
                    <a:gd name="T7" fmla="*/ 0 h 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"/>
                    <a:gd name="T13" fmla="*/ 0 h 67"/>
                    <a:gd name="T14" fmla="*/ 67 w 67"/>
                    <a:gd name="T15" fmla="*/ 67 h 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026" name="Line 19"/>
                <p:cNvSpPr>
                  <a:spLocks noChangeShapeType="1"/>
                </p:cNvSpPr>
                <p:nvPr/>
              </p:nvSpPr>
              <p:spPr bwMode="auto">
                <a:xfrm>
                  <a:off x="8086514" y="5180690"/>
                  <a:ext cx="249083" cy="1102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027" name="Freeform 20"/>
                <p:cNvSpPr>
                  <a:spLocks/>
                </p:cNvSpPr>
                <p:nvPr/>
              </p:nvSpPr>
              <p:spPr bwMode="auto">
                <a:xfrm>
                  <a:off x="8327530" y="5144328"/>
                  <a:ext cx="67565" cy="73826"/>
                </a:xfrm>
                <a:custGeom>
                  <a:avLst/>
                  <a:gdLst>
                    <a:gd name="T0" fmla="*/ 0 w 67"/>
                    <a:gd name="T1" fmla="*/ 0 h 67"/>
                    <a:gd name="T2" fmla="*/ 2147483647 w 67"/>
                    <a:gd name="T3" fmla="*/ 2147483647 h 67"/>
                    <a:gd name="T4" fmla="*/ 0 w 67"/>
                    <a:gd name="T5" fmla="*/ 2147483647 h 67"/>
                    <a:gd name="T6" fmla="*/ 0 w 67"/>
                    <a:gd name="T7" fmla="*/ 0 h 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"/>
                    <a:gd name="T13" fmla="*/ 0 h 67"/>
                    <a:gd name="T14" fmla="*/ 67 w 67"/>
                    <a:gd name="T15" fmla="*/ 67 h 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028" name="Rectangle 21"/>
                <p:cNvSpPr>
                  <a:spLocks noChangeArrowheads="1"/>
                </p:cNvSpPr>
                <p:nvPr/>
              </p:nvSpPr>
              <p:spPr bwMode="auto">
                <a:xfrm>
                  <a:off x="7091191" y="5429712"/>
                  <a:ext cx="605935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200" b="1" smtClean="0">
                      <a:solidFill>
                        <a:srgbClr val="000000"/>
                      </a:solidFill>
                      <a:ea typeface="굴림" charset="0"/>
                      <a:cs typeface="굴림" charset="0"/>
                    </a:rPr>
                    <a:t>Crossbar </a:t>
                  </a:r>
                  <a:endParaRPr lang="en-US" altLang="ko-KR" sz="1400" smtClean="0">
                    <a:solidFill>
                      <a:srgbClr val="000000"/>
                    </a:solidFill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68029" name="Rectangle 22"/>
                <p:cNvSpPr>
                  <a:spLocks noChangeArrowheads="1"/>
                </p:cNvSpPr>
                <p:nvPr/>
              </p:nvSpPr>
              <p:spPr bwMode="auto">
                <a:xfrm>
                  <a:off x="7684150" y="5429712"/>
                  <a:ext cx="56106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200" b="1" smtClean="0">
                      <a:solidFill>
                        <a:srgbClr val="000000"/>
                      </a:solidFill>
                      <a:ea typeface="굴림" charset="0"/>
                      <a:cs typeface="굴림" charset="0"/>
                    </a:rPr>
                    <a:t>(</a:t>
                  </a:r>
                  <a:endParaRPr lang="en-US" altLang="ko-KR" sz="1400" smtClean="0">
                    <a:solidFill>
                      <a:srgbClr val="000000"/>
                    </a:solidFill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68030" name="Rectangle 23"/>
                <p:cNvSpPr>
                  <a:spLocks noChangeArrowheads="1"/>
                </p:cNvSpPr>
                <p:nvPr/>
              </p:nvSpPr>
              <p:spPr bwMode="auto">
                <a:xfrm>
                  <a:off x="7725495" y="5429712"/>
                  <a:ext cx="105798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200" b="1" smtClean="0">
                      <a:solidFill>
                        <a:srgbClr val="000000"/>
                      </a:solidFill>
                      <a:ea typeface="굴림" charset="0"/>
                      <a:cs typeface="굴림" charset="0"/>
                    </a:rPr>
                    <a:t>5 </a:t>
                  </a:r>
                  <a:endParaRPr lang="en-US" altLang="ko-KR" sz="1400" smtClean="0">
                    <a:solidFill>
                      <a:srgbClr val="000000"/>
                    </a:solidFill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68031" name="Rectangle 24"/>
                <p:cNvSpPr>
                  <a:spLocks noChangeArrowheads="1"/>
                </p:cNvSpPr>
                <p:nvPr/>
              </p:nvSpPr>
              <p:spPr bwMode="auto">
                <a:xfrm>
                  <a:off x="7834405" y="5429712"/>
                  <a:ext cx="120226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200" b="1" smtClean="0">
                      <a:solidFill>
                        <a:srgbClr val="000000"/>
                      </a:solidFill>
                      <a:ea typeface="굴림" charset="0"/>
                      <a:cs typeface="굴림" charset="0"/>
                    </a:rPr>
                    <a:t>x </a:t>
                  </a:r>
                  <a:endParaRPr lang="en-US" altLang="ko-KR" sz="1400" smtClean="0">
                    <a:solidFill>
                      <a:srgbClr val="000000"/>
                    </a:solidFill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68032" name="Rectangle 25"/>
                <p:cNvSpPr>
                  <a:spLocks noChangeArrowheads="1"/>
                </p:cNvSpPr>
                <p:nvPr/>
              </p:nvSpPr>
              <p:spPr bwMode="auto">
                <a:xfrm>
                  <a:off x="7937266" y="5429712"/>
                  <a:ext cx="70532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200" b="1" smtClean="0">
                      <a:solidFill>
                        <a:srgbClr val="000000"/>
                      </a:solidFill>
                      <a:ea typeface="굴림" charset="0"/>
                      <a:cs typeface="굴림" charset="0"/>
                    </a:rPr>
                    <a:t>5</a:t>
                  </a:r>
                  <a:endParaRPr lang="en-US" altLang="ko-KR" sz="1400" smtClean="0">
                    <a:solidFill>
                      <a:srgbClr val="000000"/>
                    </a:solidFill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68033" name="Rectangle 26"/>
                <p:cNvSpPr>
                  <a:spLocks noChangeArrowheads="1"/>
                </p:cNvSpPr>
                <p:nvPr/>
              </p:nvSpPr>
              <p:spPr bwMode="auto">
                <a:xfrm>
                  <a:off x="8011889" y="5429712"/>
                  <a:ext cx="56106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200" b="1" smtClean="0">
                      <a:solidFill>
                        <a:srgbClr val="000000"/>
                      </a:solidFill>
                      <a:ea typeface="굴림" charset="0"/>
                      <a:cs typeface="굴림" charset="0"/>
                    </a:rPr>
                    <a:t>)</a:t>
                  </a:r>
                  <a:endParaRPr lang="en-US" altLang="ko-KR" sz="1400" smtClean="0">
                    <a:solidFill>
                      <a:srgbClr val="000000"/>
                    </a:solidFill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68034" name="Freeform 55"/>
                <p:cNvSpPr>
                  <a:spLocks/>
                </p:cNvSpPr>
                <p:nvPr/>
              </p:nvSpPr>
              <p:spPr bwMode="auto">
                <a:xfrm>
                  <a:off x="6863286" y="3025435"/>
                  <a:ext cx="132104" cy="1225278"/>
                </a:xfrm>
                <a:custGeom>
                  <a:avLst/>
                  <a:gdLst>
                    <a:gd name="T0" fmla="*/ 0 w 131"/>
                    <a:gd name="T1" fmla="*/ 0 h 1112"/>
                    <a:gd name="T2" fmla="*/ 2147483647 w 131"/>
                    <a:gd name="T3" fmla="*/ 0 h 1112"/>
                    <a:gd name="T4" fmla="*/ 2147483647 w 131"/>
                    <a:gd name="T5" fmla="*/ 2147483647 h 1112"/>
                    <a:gd name="T6" fmla="*/ 2147483647 w 131"/>
                    <a:gd name="T7" fmla="*/ 2147483647 h 11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1"/>
                    <a:gd name="T13" fmla="*/ 0 h 1112"/>
                    <a:gd name="T14" fmla="*/ 131 w 131"/>
                    <a:gd name="T15" fmla="*/ 1112 h 11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1" h="1112"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1112"/>
                      </a:lnTo>
                      <a:lnTo>
                        <a:pt x="131" y="1112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035" name="Freeform 56"/>
                <p:cNvSpPr>
                  <a:spLocks/>
                </p:cNvSpPr>
                <p:nvPr/>
              </p:nvSpPr>
              <p:spPr bwMode="auto">
                <a:xfrm>
                  <a:off x="6987323" y="4214351"/>
                  <a:ext cx="67565" cy="73826"/>
                </a:xfrm>
                <a:custGeom>
                  <a:avLst/>
                  <a:gdLst>
                    <a:gd name="T0" fmla="*/ 0 w 67"/>
                    <a:gd name="T1" fmla="*/ 0 h 67"/>
                    <a:gd name="T2" fmla="*/ 2147483647 w 67"/>
                    <a:gd name="T3" fmla="*/ 2147483647 h 67"/>
                    <a:gd name="T4" fmla="*/ 0 w 67"/>
                    <a:gd name="T5" fmla="*/ 2147483647 h 67"/>
                    <a:gd name="T6" fmla="*/ 0 w 67"/>
                    <a:gd name="T7" fmla="*/ 0 h 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"/>
                    <a:gd name="T13" fmla="*/ 0 h 67"/>
                    <a:gd name="T14" fmla="*/ 67 w 67"/>
                    <a:gd name="T15" fmla="*/ 67 h 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036" name="Rectangle 59"/>
                <p:cNvSpPr>
                  <a:spLocks noChangeArrowheads="1"/>
                </p:cNvSpPr>
                <p:nvPr/>
              </p:nvSpPr>
              <p:spPr bwMode="auto">
                <a:xfrm>
                  <a:off x="8407195" y="4154850"/>
                  <a:ext cx="450188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200" b="1" smtClean="0">
                      <a:solidFill>
                        <a:srgbClr val="000000"/>
                      </a:solidFill>
                      <a:ea typeface="굴림" charset="0"/>
                      <a:cs typeface="굴림" charset="0"/>
                    </a:rPr>
                    <a:t>To East</a:t>
                  </a:r>
                  <a:endParaRPr lang="en-US" altLang="ko-KR" sz="1400" smtClean="0">
                    <a:solidFill>
                      <a:srgbClr val="000000"/>
                    </a:solidFill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68037" name="Rectangle 60"/>
                <p:cNvSpPr>
                  <a:spLocks noChangeArrowheads="1"/>
                </p:cNvSpPr>
                <p:nvPr/>
              </p:nvSpPr>
              <p:spPr bwMode="auto">
                <a:xfrm>
                  <a:off x="8407195" y="5087030"/>
                  <a:ext cx="354008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200" b="1" smtClean="0">
                      <a:solidFill>
                        <a:srgbClr val="000000"/>
                      </a:solidFill>
                      <a:ea typeface="굴림" charset="0"/>
                      <a:cs typeface="굴림" charset="0"/>
                    </a:rPr>
                    <a:t>To PE</a:t>
                  </a:r>
                  <a:endParaRPr lang="en-US" altLang="ko-KR" sz="1400" smtClean="0">
                    <a:solidFill>
                      <a:srgbClr val="000000"/>
                    </a:solidFill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68038" name="Freeform 71"/>
                <p:cNvSpPr>
                  <a:spLocks/>
                </p:cNvSpPr>
                <p:nvPr/>
              </p:nvSpPr>
              <p:spPr bwMode="auto">
                <a:xfrm>
                  <a:off x="6987323" y="4679340"/>
                  <a:ext cx="67565" cy="72723"/>
                </a:xfrm>
                <a:custGeom>
                  <a:avLst/>
                  <a:gdLst>
                    <a:gd name="T0" fmla="*/ 0 w 67"/>
                    <a:gd name="T1" fmla="*/ 0 h 66"/>
                    <a:gd name="T2" fmla="*/ 2147483647 w 67"/>
                    <a:gd name="T3" fmla="*/ 2147483647 h 66"/>
                    <a:gd name="T4" fmla="*/ 0 w 67"/>
                    <a:gd name="T5" fmla="*/ 2147483647 h 66"/>
                    <a:gd name="T6" fmla="*/ 0 w 67"/>
                    <a:gd name="T7" fmla="*/ 0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"/>
                    <a:gd name="T13" fmla="*/ 0 h 66"/>
                    <a:gd name="T14" fmla="*/ 67 w 67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" h="66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039" name="Freeform 72"/>
                <p:cNvSpPr>
                  <a:spLocks/>
                </p:cNvSpPr>
                <p:nvPr/>
              </p:nvSpPr>
              <p:spPr bwMode="auto">
                <a:xfrm>
                  <a:off x="6771518" y="5177384"/>
                  <a:ext cx="223872" cy="732743"/>
                </a:xfrm>
                <a:custGeom>
                  <a:avLst/>
                  <a:gdLst>
                    <a:gd name="T0" fmla="*/ 0 w 222"/>
                    <a:gd name="T1" fmla="*/ 2147483647 h 665"/>
                    <a:gd name="T2" fmla="*/ 2147483647 w 222"/>
                    <a:gd name="T3" fmla="*/ 2147483647 h 665"/>
                    <a:gd name="T4" fmla="*/ 2147483647 w 222"/>
                    <a:gd name="T5" fmla="*/ 0 h 665"/>
                    <a:gd name="T6" fmla="*/ 2147483647 w 222"/>
                    <a:gd name="T7" fmla="*/ 0 h 6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2"/>
                    <a:gd name="T13" fmla="*/ 0 h 665"/>
                    <a:gd name="T14" fmla="*/ 222 w 222"/>
                    <a:gd name="T15" fmla="*/ 665 h 6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2" h="665">
                      <a:moveTo>
                        <a:pt x="0" y="665"/>
                      </a:moveTo>
                      <a:lnTo>
                        <a:pt x="129" y="665"/>
                      </a:lnTo>
                      <a:lnTo>
                        <a:pt x="129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040" name="Freeform 73"/>
                <p:cNvSpPr>
                  <a:spLocks/>
                </p:cNvSpPr>
                <p:nvPr/>
              </p:nvSpPr>
              <p:spPr bwMode="auto">
                <a:xfrm>
                  <a:off x="6987323" y="5141023"/>
                  <a:ext cx="67565" cy="73825"/>
                </a:xfrm>
                <a:custGeom>
                  <a:avLst/>
                  <a:gdLst>
                    <a:gd name="T0" fmla="*/ 0 w 67"/>
                    <a:gd name="T1" fmla="*/ 2147483647 h 67"/>
                    <a:gd name="T2" fmla="*/ 2147483647 w 67"/>
                    <a:gd name="T3" fmla="*/ 2147483647 h 67"/>
                    <a:gd name="T4" fmla="*/ 0 w 67"/>
                    <a:gd name="T5" fmla="*/ 0 h 67"/>
                    <a:gd name="T6" fmla="*/ 0 w 67"/>
                    <a:gd name="T7" fmla="*/ 2147483647 h 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"/>
                    <a:gd name="T13" fmla="*/ 0 h 67"/>
                    <a:gd name="T14" fmla="*/ 67 w 67"/>
                    <a:gd name="T15" fmla="*/ 67 h 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" h="67">
                      <a:moveTo>
                        <a:pt x="0" y="67"/>
                      </a:moveTo>
                      <a:lnTo>
                        <a:pt x="67" y="33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041" name="Line 195"/>
                <p:cNvSpPr>
                  <a:spLocks noChangeShapeType="1"/>
                </p:cNvSpPr>
                <p:nvPr/>
              </p:nvSpPr>
              <p:spPr bwMode="auto">
                <a:xfrm>
                  <a:off x="6899589" y="4500837"/>
                  <a:ext cx="95801" cy="1102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042" name="Freeform 196"/>
                <p:cNvSpPr>
                  <a:spLocks/>
                </p:cNvSpPr>
                <p:nvPr/>
              </p:nvSpPr>
              <p:spPr bwMode="auto">
                <a:xfrm>
                  <a:off x="6987323" y="4464476"/>
                  <a:ext cx="67565" cy="73825"/>
                </a:xfrm>
                <a:custGeom>
                  <a:avLst/>
                  <a:gdLst>
                    <a:gd name="T0" fmla="*/ 0 w 67"/>
                    <a:gd name="T1" fmla="*/ 0 h 67"/>
                    <a:gd name="T2" fmla="*/ 2147483647 w 67"/>
                    <a:gd name="T3" fmla="*/ 2147483647 h 67"/>
                    <a:gd name="T4" fmla="*/ 0 w 67"/>
                    <a:gd name="T5" fmla="*/ 2147483647 h 67"/>
                    <a:gd name="T6" fmla="*/ 0 w 67"/>
                    <a:gd name="T7" fmla="*/ 0 h 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"/>
                    <a:gd name="T13" fmla="*/ 0 h 67"/>
                    <a:gd name="T14" fmla="*/ 67 w 67"/>
                    <a:gd name="T15" fmla="*/ 67 h 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043" name="Freeform 201"/>
                <p:cNvSpPr>
                  <a:spLocks/>
                </p:cNvSpPr>
                <p:nvPr/>
              </p:nvSpPr>
              <p:spPr bwMode="auto">
                <a:xfrm>
                  <a:off x="6848159" y="4952603"/>
                  <a:ext cx="147231" cy="253430"/>
                </a:xfrm>
                <a:custGeom>
                  <a:avLst/>
                  <a:gdLst>
                    <a:gd name="T0" fmla="*/ 2147483647 w 146"/>
                    <a:gd name="T1" fmla="*/ 0 h 230"/>
                    <a:gd name="T2" fmla="*/ 0 w 146"/>
                    <a:gd name="T3" fmla="*/ 0 h 230"/>
                    <a:gd name="T4" fmla="*/ 0 w 146"/>
                    <a:gd name="T5" fmla="*/ 2147483647 h 230"/>
                    <a:gd name="T6" fmla="*/ 0 60000 65536"/>
                    <a:gd name="T7" fmla="*/ 0 60000 65536"/>
                    <a:gd name="T8" fmla="*/ 0 60000 65536"/>
                    <a:gd name="T9" fmla="*/ 0 w 146"/>
                    <a:gd name="T10" fmla="*/ 0 h 230"/>
                    <a:gd name="T11" fmla="*/ 146 w 146"/>
                    <a:gd name="T12" fmla="*/ 230 h 2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6" h="230">
                      <a:moveTo>
                        <a:pt x="146" y="0"/>
                      </a:moveTo>
                      <a:lnTo>
                        <a:pt x="0" y="0"/>
                      </a:lnTo>
                      <a:lnTo>
                        <a:pt x="0" y="23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044" name="Freeform 202"/>
                <p:cNvSpPr>
                  <a:spLocks/>
                </p:cNvSpPr>
                <p:nvPr/>
              </p:nvSpPr>
              <p:spPr bwMode="auto">
                <a:xfrm>
                  <a:off x="6987323" y="4915139"/>
                  <a:ext cx="67565" cy="73826"/>
                </a:xfrm>
                <a:custGeom>
                  <a:avLst/>
                  <a:gdLst>
                    <a:gd name="T0" fmla="*/ 0 w 67"/>
                    <a:gd name="T1" fmla="*/ 0 h 67"/>
                    <a:gd name="T2" fmla="*/ 2147483647 w 67"/>
                    <a:gd name="T3" fmla="*/ 2147483647 h 67"/>
                    <a:gd name="T4" fmla="*/ 0 w 67"/>
                    <a:gd name="T5" fmla="*/ 2147483647 h 67"/>
                    <a:gd name="T6" fmla="*/ 0 w 67"/>
                    <a:gd name="T7" fmla="*/ 0 h 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"/>
                    <a:gd name="T13" fmla="*/ 0 h 67"/>
                    <a:gd name="T14" fmla="*/ 67 w 67"/>
                    <a:gd name="T15" fmla="*/ 67 h 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" h="67">
                      <a:moveTo>
                        <a:pt x="0" y="0"/>
                      </a:moveTo>
                      <a:lnTo>
                        <a:pt x="67" y="34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045" name="Line 203"/>
                <p:cNvSpPr>
                  <a:spLocks noChangeShapeType="1"/>
                </p:cNvSpPr>
                <p:nvPr/>
              </p:nvSpPr>
              <p:spPr bwMode="auto">
                <a:xfrm>
                  <a:off x="8086514" y="4500837"/>
                  <a:ext cx="249083" cy="1102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046" name="Freeform 204"/>
                <p:cNvSpPr>
                  <a:spLocks/>
                </p:cNvSpPr>
                <p:nvPr/>
              </p:nvSpPr>
              <p:spPr bwMode="auto">
                <a:xfrm>
                  <a:off x="8327530" y="4464476"/>
                  <a:ext cx="67565" cy="73825"/>
                </a:xfrm>
                <a:custGeom>
                  <a:avLst/>
                  <a:gdLst>
                    <a:gd name="T0" fmla="*/ 0 w 67"/>
                    <a:gd name="T1" fmla="*/ 0 h 67"/>
                    <a:gd name="T2" fmla="*/ 2147483647 w 67"/>
                    <a:gd name="T3" fmla="*/ 2147483647 h 67"/>
                    <a:gd name="T4" fmla="*/ 0 w 67"/>
                    <a:gd name="T5" fmla="*/ 2147483647 h 67"/>
                    <a:gd name="T6" fmla="*/ 0 w 67"/>
                    <a:gd name="T7" fmla="*/ 0 h 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"/>
                    <a:gd name="T13" fmla="*/ 0 h 67"/>
                    <a:gd name="T14" fmla="*/ 67 w 67"/>
                    <a:gd name="T15" fmla="*/ 67 h 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047" name="Line 205"/>
                <p:cNvSpPr>
                  <a:spLocks noChangeShapeType="1"/>
                </p:cNvSpPr>
                <p:nvPr/>
              </p:nvSpPr>
              <p:spPr bwMode="auto">
                <a:xfrm>
                  <a:off x="8086514" y="4715702"/>
                  <a:ext cx="249083" cy="1102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048" name="Freeform 206"/>
                <p:cNvSpPr>
                  <a:spLocks/>
                </p:cNvSpPr>
                <p:nvPr/>
              </p:nvSpPr>
              <p:spPr bwMode="auto">
                <a:xfrm>
                  <a:off x="8327530" y="4679340"/>
                  <a:ext cx="67565" cy="72723"/>
                </a:xfrm>
                <a:custGeom>
                  <a:avLst/>
                  <a:gdLst>
                    <a:gd name="T0" fmla="*/ 0 w 67"/>
                    <a:gd name="T1" fmla="*/ 0 h 66"/>
                    <a:gd name="T2" fmla="*/ 2147483647 w 67"/>
                    <a:gd name="T3" fmla="*/ 2147483647 h 66"/>
                    <a:gd name="T4" fmla="*/ 0 w 67"/>
                    <a:gd name="T5" fmla="*/ 2147483647 h 66"/>
                    <a:gd name="T6" fmla="*/ 0 w 67"/>
                    <a:gd name="T7" fmla="*/ 0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"/>
                    <a:gd name="T13" fmla="*/ 0 h 66"/>
                    <a:gd name="T14" fmla="*/ 67 w 67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" h="66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049" name="Line 207"/>
                <p:cNvSpPr>
                  <a:spLocks noChangeShapeType="1"/>
                </p:cNvSpPr>
                <p:nvPr/>
              </p:nvSpPr>
              <p:spPr bwMode="auto">
                <a:xfrm>
                  <a:off x="8086514" y="4952603"/>
                  <a:ext cx="249083" cy="1102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050" name="Freeform 208"/>
                <p:cNvSpPr>
                  <a:spLocks/>
                </p:cNvSpPr>
                <p:nvPr/>
              </p:nvSpPr>
              <p:spPr bwMode="auto">
                <a:xfrm>
                  <a:off x="8327530" y="4915139"/>
                  <a:ext cx="67565" cy="73826"/>
                </a:xfrm>
                <a:custGeom>
                  <a:avLst/>
                  <a:gdLst>
                    <a:gd name="T0" fmla="*/ 0 w 67"/>
                    <a:gd name="T1" fmla="*/ 0 h 67"/>
                    <a:gd name="T2" fmla="*/ 2147483647 w 67"/>
                    <a:gd name="T3" fmla="*/ 2147483647 h 67"/>
                    <a:gd name="T4" fmla="*/ 0 w 67"/>
                    <a:gd name="T5" fmla="*/ 2147483647 h 67"/>
                    <a:gd name="T6" fmla="*/ 0 w 67"/>
                    <a:gd name="T7" fmla="*/ 0 h 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"/>
                    <a:gd name="T13" fmla="*/ 0 h 67"/>
                    <a:gd name="T14" fmla="*/ 67 w 67"/>
                    <a:gd name="T15" fmla="*/ 67 h 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" h="67">
                      <a:moveTo>
                        <a:pt x="0" y="0"/>
                      </a:moveTo>
                      <a:lnTo>
                        <a:pt x="67" y="34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051" name="Rectangle 209"/>
                <p:cNvSpPr>
                  <a:spLocks noChangeArrowheads="1"/>
                </p:cNvSpPr>
                <p:nvPr/>
              </p:nvSpPr>
              <p:spPr bwMode="auto">
                <a:xfrm>
                  <a:off x="8407195" y="4408279"/>
                  <a:ext cx="479747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200" b="1" smtClean="0">
                      <a:solidFill>
                        <a:srgbClr val="000000"/>
                      </a:solidFill>
                      <a:ea typeface="굴림" charset="0"/>
                      <a:cs typeface="굴림" charset="0"/>
                    </a:rPr>
                    <a:t>To West</a:t>
                  </a:r>
                  <a:endParaRPr lang="en-US" altLang="ko-KR" sz="1400" smtClean="0">
                    <a:solidFill>
                      <a:srgbClr val="000000"/>
                    </a:solidFill>
                    <a:ea typeface="굴림" charset="0"/>
                    <a:cs typeface="굴림" charset="0"/>
                  </a:endParaRPr>
                </a:p>
              </p:txBody>
            </p:sp>
          </p:grpSp>
        </p:grpSp>
        <p:sp>
          <p:nvSpPr>
            <p:cNvPr id="168012" name="Rectangle 210"/>
            <p:cNvSpPr>
              <a:spLocks noChangeArrowheads="1"/>
            </p:cNvSpPr>
            <p:nvPr/>
          </p:nvSpPr>
          <p:spPr bwMode="auto">
            <a:xfrm>
              <a:off x="8407195" y="4624246"/>
              <a:ext cx="58541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To North</a:t>
              </a:r>
              <a:endParaRPr lang="en-US" altLang="ko-KR" sz="14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68013" name="Rectangle 211"/>
            <p:cNvSpPr>
              <a:spLocks noChangeArrowheads="1"/>
            </p:cNvSpPr>
            <p:nvPr/>
          </p:nvSpPr>
          <p:spPr bwMode="auto">
            <a:xfrm>
              <a:off x="8407195" y="4863352"/>
              <a:ext cx="5720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To South</a:t>
              </a:r>
              <a:endParaRPr lang="en-US" altLang="ko-KR" sz="14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</p:grpSp>
      <p:sp>
        <p:nvSpPr>
          <p:cNvPr id="393" name="Rectangle 216"/>
          <p:cNvSpPr>
            <a:spLocks noChangeArrowheads="1"/>
          </p:cNvSpPr>
          <p:nvPr/>
        </p:nvSpPr>
        <p:spPr bwMode="auto">
          <a:xfrm>
            <a:off x="5359400" y="2039938"/>
            <a:ext cx="1371600" cy="9969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394" name="Text Box 217"/>
          <p:cNvSpPr txBox="1">
            <a:spLocks noChangeArrowheads="1"/>
          </p:cNvSpPr>
          <p:nvPr/>
        </p:nvSpPr>
        <p:spPr bwMode="auto">
          <a:xfrm>
            <a:off x="5181600" y="1658938"/>
            <a:ext cx="2646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1600" b="1" smtClean="0">
                <a:solidFill>
                  <a:srgbClr val="FF0000"/>
                </a:solidFill>
                <a:ea typeface="굴림" charset="0"/>
                <a:cs typeface="굴림" charset="0"/>
              </a:rPr>
              <a:t>Input Port with Buffers</a:t>
            </a:r>
          </a:p>
        </p:txBody>
      </p:sp>
      <p:sp>
        <p:nvSpPr>
          <p:cNvPr id="396" name="Text Box 219"/>
          <p:cNvSpPr txBox="1">
            <a:spLocks noChangeArrowheads="1"/>
          </p:cNvSpPr>
          <p:nvPr/>
        </p:nvSpPr>
        <p:spPr bwMode="auto">
          <a:xfrm>
            <a:off x="6942138" y="2039938"/>
            <a:ext cx="1820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1600" b="1" smtClean="0">
                <a:solidFill>
                  <a:srgbClr val="0000FF"/>
                </a:solidFill>
                <a:ea typeface="굴림" charset="0"/>
                <a:cs typeface="굴림" charset="0"/>
              </a:rPr>
              <a:t>Control Logic</a:t>
            </a:r>
          </a:p>
        </p:txBody>
      </p:sp>
      <p:sp>
        <p:nvSpPr>
          <p:cNvPr id="398" name="Text Box 221"/>
          <p:cNvSpPr txBox="1">
            <a:spLocks noChangeArrowheads="1"/>
          </p:cNvSpPr>
          <p:nvPr/>
        </p:nvSpPr>
        <p:spPr bwMode="auto">
          <a:xfrm>
            <a:off x="7086600" y="5316538"/>
            <a:ext cx="1035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1600" b="1" smtClean="0">
                <a:solidFill>
                  <a:srgbClr val="99CC00"/>
                </a:solidFill>
                <a:ea typeface="굴림" charset="0"/>
                <a:cs typeface="굴림" charset="0"/>
              </a:rPr>
              <a:t>Crossbar</a:t>
            </a:r>
          </a:p>
        </p:txBody>
      </p:sp>
      <p:sp>
        <p:nvSpPr>
          <p:cNvPr id="402" name="Rectangle 401"/>
          <p:cNvSpPr/>
          <p:nvPr/>
        </p:nvSpPr>
        <p:spPr>
          <a:xfrm>
            <a:off x="4648200" y="1506538"/>
            <a:ext cx="4343400" cy="44196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167981" name="Oval 404"/>
          <p:cNvSpPr>
            <a:spLocks noChangeArrowheads="1"/>
          </p:cNvSpPr>
          <p:nvPr/>
        </p:nvSpPr>
        <p:spPr bwMode="auto">
          <a:xfrm>
            <a:off x="152400" y="4859338"/>
            <a:ext cx="385763" cy="336550"/>
          </a:xfrm>
          <a:prstGeom prst="ellipse">
            <a:avLst/>
          </a:prstGeom>
          <a:solidFill>
            <a:srgbClr val="FF99CC"/>
          </a:solidFill>
          <a:ln w="9525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1"/>
            <a:r>
              <a:rPr kumimoji="1" lang="en-US" altLang="ko-KR" sz="1600" b="1" smtClean="0">
                <a:solidFill>
                  <a:srgbClr val="000000"/>
                </a:solidFill>
                <a:latin typeface="FrutigerNextLT Regular" charset="0"/>
                <a:ea typeface="굴림" charset="0"/>
                <a:cs typeface="굴림" charset="0"/>
              </a:rPr>
              <a:t>R</a:t>
            </a:r>
          </a:p>
        </p:txBody>
      </p:sp>
      <p:sp>
        <p:nvSpPr>
          <p:cNvPr id="167982" name="TextBox 405"/>
          <p:cNvSpPr txBox="1">
            <a:spLocks noChangeArrowheads="1"/>
          </p:cNvSpPr>
          <p:nvPr/>
        </p:nvSpPr>
        <p:spPr bwMode="auto">
          <a:xfrm>
            <a:off x="685800" y="4859338"/>
            <a:ext cx="85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</a:rPr>
              <a:t>Routers</a:t>
            </a:r>
          </a:p>
        </p:txBody>
      </p:sp>
      <p:sp>
        <p:nvSpPr>
          <p:cNvPr id="407" name="Rectangle 406"/>
          <p:cNvSpPr/>
          <p:nvPr/>
        </p:nvSpPr>
        <p:spPr>
          <a:xfrm>
            <a:off x="152400" y="5316538"/>
            <a:ext cx="4572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Tahoma"/>
              </a:rPr>
              <a:t>PE</a:t>
            </a:r>
          </a:p>
        </p:txBody>
      </p:sp>
      <p:sp>
        <p:nvSpPr>
          <p:cNvPr id="167984" name="TextBox 407"/>
          <p:cNvSpPr txBox="1">
            <a:spLocks noChangeArrowheads="1"/>
          </p:cNvSpPr>
          <p:nvPr/>
        </p:nvSpPr>
        <p:spPr bwMode="auto">
          <a:xfrm>
            <a:off x="762000" y="5327650"/>
            <a:ext cx="29162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</a:rPr>
              <a:t>Processing Element</a:t>
            </a:r>
          </a:p>
          <a:p>
            <a:pPr eaLnBrk="1" hangingPunct="1"/>
            <a:r>
              <a:rPr lang="en-US" sz="1600" i="1" smtClean="0">
                <a:solidFill>
                  <a:srgbClr val="000000"/>
                </a:solidFill>
              </a:rPr>
              <a:t>(Cores, L2 Banks, Memory Controllers etc)</a:t>
            </a:r>
          </a:p>
        </p:txBody>
      </p:sp>
      <p:grpSp>
        <p:nvGrpSpPr>
          <p:cNvPr id="23" name="Group 423"/>
          <p:cNvGrpSpPr>
            <a:grpSpLocks/>
          </p:cNvGrpSpPr>
          <p:nvPr/>
        </p:nvGrpSpPr>
        <p:grpSpPr bwMode="auto">
          <a:xfrm>
            <a:off x="6589713" y="2278063"/>
            <a:ext cx="1525587" cy="1341437"/>
            <a:chOff x="6666491" y="2677160"/>
            <a:chExt cx="1525063" cy="1341014"/>
          </a:xfrm>
        </p:grpSpPr>
        <p:grpSp>
          <p:nvGrpSpPr>
            <p:cNvPr id="167990" name="Group 420"/>
            <p:cNvGrpSpPr>
              <a:grpSpLocks/>
            </p:cNvGrpSpPr>
            <p:nvPr/>
          </p:nvGrpSpPr>
          <p:grpSpPr bwMode="auto">
            <a:xfrm>
              <a:off x="6667650" y="2681652"/>
              <a:ext cx="1523904" cy="1336522"/>
              <a:chOff x="6667650" y="2681652"/>
              <a:chExt cx="1523904" cy="1336522"/>
            </a:xfrm>
          </p:grpSpPr>
          <p:sp>
            <p:nvSpPr>
              <p:cNvPr id="197" name="Rectangle 27"/>
              <p:cNvSpPr>
                <a:spLocks noChangeArrowheads="1"/>
              </p:cNvSpPr>
              <p:nvPr/>
            </p:nvSpPr>
            <p:spPr bwMode="auto">
              <a:xfrm>
                <a:off x="7131469" y="2815229"/>
                <a:ext cx="1007716" cy="317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>
                  <a:solidFill>
                    <a:prstClr val="black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167993" name="Rectangle 28"/>
              <p:cNvSpPr>
                <a:spLocks noChangeArrowheads="1"/>
              </p:cNvSpPr>
              <p:nvPr/>
            </p:nvSpPr>
            <p:spPr bwMode="auto">
              <a:xfrm>
                <a:off x="7131529" y="2814978"/>
                <a:ext cx="1007752" cy="316941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994" name="Rectangle 29"/>
              <p:cNvSpPr>
                <a:spLocks noChangeArrowheads="1"/>
              </p:cNvSpPr>
              <p:nvPr/>
            </p:nvSpPr>
            <p:spPr bwMode="auto">
              <a:xfrm>
                <a:off x="7241448" y="2821589"/>
                <a:ext cx="950106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Routing Unit 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67995" name="Rectangle 30"/>
              <p:cNvSpPr>
                <a:spLocks noChangeArrowheads="1"/>
              </p:cNvSpPr>
              <p:nvPr/>
            </p:nvSpPr>
            <p:spPr bwMode="auto">
              <a:xfrm>
                <a:off x="7452209" y="2962629"/>
                <a:ext cx="58921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(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67996" name="Rectangle 31"/>
              <p:cNvSpPr>
                <a:spLocks noChangeArrowheads="1"/>
              </p:cNvSpPr>
              <p:nvPr/>
            </p:nvSpPr>
            <p:spPr bwMode="auto">
              <a:xfrm>
                <a:off x="7493556" y="2962629"/>
                <a:ext cx="206224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RC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67997" name="Rectangle 32"/>
              <p:cNvSpPr>
                <a:spLocks noChangeArrowheads="1"/>
              </p:cNvSpPr>
              <p:nvPr/>
            </p:nvSpPr>
            <p:spPr bwMode="auto">
              <a:xfrm>
                <a:off x="7649862" y="2962629"/>
                <a:ext cx="58921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)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203" name="Rectangle 33"/>
              <p:cNvSpPr>
                <a:spLocks noChangeArrowheads="1"/>
              </p:cNvSpPr>
              <p:nvPr/>
            </p:nvSpPr>
            <p:spPr bwMode="auto">
              <a:xfrm>
                <a:off x="7131469" y="3124694"/>
                <a:ext cx="1007716" cy="317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>
                  <a:solidFill>
                    <a:prstClr val="black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167999" name="Rectangle 34"/>
              <p:cNvSpPr>
                <a:spLocks noChangeArrowheads="1"/>
              </p:cNvSpPr>
              <p:nvPr/>
            </p:nvSpPr>
            <p:spPr bwMode="auto">
              <a:xfrm>
                <a:off x="7131529" y="3124604"/>
                <a:ext cx="1007752" cy="316941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000" name="Rectangle 35"/>
              <p:cNvSpPr>
                <a:spLocks noChangeArrowheads="1"/>
              </p:cNvSpPr>
              <p:nvPr/>
            </p:nvSpPr>
            <p:spPr bwMode="auto">
              <a:xfrm>
                <a:off x="7241448" y="3134520"/>
                <a:ext cx="887501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VC Allocator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68001" name="Rectangle 36"/>
              <p:cNvSpPr>
                <a:spLocks noChangeArrowheads="1"/>
              </p:cNvSpPr>
              <p:nvPr/>
            </p:nvSpPr>
            <p:spPr bwMode="auto">
              <a:xfrm>
                <a:off x="7459268" y="3276661"/>
                <a:ext cx="58921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(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68002" name="Rectangle 37"/>
              <p:cNvSpPr>
                <a:spLocks noChangeArrowheads="1"/>
              </p:cNvSpPr>
              <p:nvPr/>
            </p:nvSpPr>
            <p:spPr bwMode="auto">
              <a:xfrm>
                <a:off x="7493556" y="3276661"/>
                <a:ext cx="208066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VA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68003" name="Rectangle 38"/>
              <p:cNvSpPr>
                <a:spLocks noChangeArrowheads="1"/>
              </p:cNvSpPr>
              <p:nvPr/>
            </p:nvSpPr>
            <p:spPr bwMode="auto">
              <a:xfrm>
                <a:off x="7643811" y="3276661"/>
                <a:ext cx="58921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)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68004" name="Rectangle 39"/>
              <p:cNvSpPr>
                <a:spLocks noChangeArrowheads="1"/>
              </p:cNvSpPr>
              <p:nvPr/>
            </p:nvSpPr>
            <p:spPr bwMode="auto">
              <a:xfrm>
                <a:off x="7131529" y="3434228"/>
                <a:ext cx="1007752" cy="316941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Rectangle 40"/>
              <p:cNvSpPr>
                <a:spLocks noChangeArrowheads="1"/>
              </p:cNvSpPr>
              <p:nvPr/>
            </p:nvSpPr>
            <p:spPr bwMode="auto">
              <a:xfrm>
                <a:off x="7131469" y="3434158"/>
                <a:ext cx="1007716" cy="317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>
                  <a:solidFill>
                    <a:prstClr val="black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168006" name="Rectangle 41"/>
              <p:cNvSpPr>
                <a:spLocks noChangeArrowheads="1"/>
              </p:cNvSpPr>
              <p:nvPr/>
            </p:nvSpPr>
            <p:spPr bwMode="auto">
              <a:xfrm>
                <a:off x="7390696" y="3439738"/>
                <a:ext cx="504514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Switch 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68007" name="Rectangle 42"/>
              <p:cNvSpPr>
                <a:spLocks noChangeArrowheads="1"/>
              </p:cNvSpPr>
              <p:nvPr/>
            </p:nvSpPr>
            <p:spPr bwMode="auto">
              <a:xfrm>
                <a:off x="7222039" y="3581879"/>
                <a:ext cx="688642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Allocator 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68008" name="Rectangle 44"/>
              <p:cNvSpPr>
                <a:spLocks noChangeArrowheads="1"/>
              </p:cNvSpPr>
              <p:nvPr/>
            </p:nvSpPr>
            <p:spPr bwMode="auto">
              <a:xfrm>
                <a:off x="7834481" y="3546384"/>
                <a:ext cx="22860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(SA)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68009" name="Freeform 46"/>
              <p:cNvSpPr>
                <a:spLocks/>
              </p:cNvSpPr>
              <p:nvPr/>
            </p:nvSpPr>
            <p:spPr bwMode="auto">
              <a:xfrm>
                <a:off x="6667650" y="2681652"/>
                <a:ext cx="463879" cy="907940"/>
              </a:xfrm>
              <a:custGeom>
                <a:avLst/>
                <a:gdLst>
                  <a:gd name="T0" fmla="*/ 2147483647 w 460"/>
                  <a:gd name="T1" fmla="*/ 2147483647 h 824"/>
                  <a:gd name="T2" fmla="*/ 2147483647 w 460"/>
                  <a:gd name="T3" fmla="*/ 2147483647 h 824"/>
                  <a:gd name="T4" fmla="*/ 2147483647 w 460"/>
                  <a:gd name="T5" fmla="*/ 0 h 824"/>
                  <a:gd name="T6" fmla="*/ 0 w 460"/>
                  <a:gd name="T7" fmla="*/ 0 h 8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0"/>
                  <a:gd name="T13" fmla="*/ 0 h 824"/>
                  <a:gd name="T14" fmla="*/ 460 w 460"/>
                  <a:gd name="T15" fmla="*/ 824 h 8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" h="824">
                    <a:moveTo>
                      <a:pt x="460" y="824"/>
                    </a:moveTo>
                    <a:lnTo>
                      <a:pt x="373" y="824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010" name="Line 49"/>
              <p:cNvSpPr>
                <a:spLocks noChangeShapeType="1"/>
              </p:cNvSpPr>
              <p:nvPr/>
            </p:nvSpPr>
            <p:spPr bwMode="auto">
              <a:xfrm>
                <a:off x="7570196" y="3743854"/>
                <a:ext cx="1009" cy="27432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7991" name="Line 49"/>
            <p:cNvSpPr>
              <a:spLocks noChangeShapeType="1"/>
            </p:cNvSpPr>
            <p:nvPr/>
          </p:nvSpPr>
          <p:spPr bwMode="auto">
            <a:xfrm>
              <a:off x="6666491" y="2677160"/>
              <a:ext cx="1009" cy="13716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5" name="Rectangle 218"/>
          <p:cNvSpPr>
            <a:spLocks noChangeArrowheads="1"/>
          </p:cNvSpPr>
          <p:nvPr/>
        </p:nvSpPr>
        <p:spPr bwMode="auto">
          <a:xfrm>
            <a:off x="7008813" y="2386013"/>
            <a:ext cx="1096962" cy="10064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85" name="Title 1"/>
          <p:cNvSpPr txBox="1">
            <a:spLocks/>
          </p:cNvSpPr>
          <p:nvPr/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4000" kern="0" dirty="0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314" name="Title 1"/>
          <p:cNvSpPr txBox="1">
            <a:spLocks/>
          </p:cNvSpPr>
          <p:nvPr/>
        </p:nvSpPr>
        <p:spPr bwMode="auto">
          <a:xfrm>
            <a:off x="1524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4000" kern="0" dirty="0">
                <a:solidFill>
                  <a:srgbClr val="006633"/>
                </a:solidFill>
                <a:latin typeface="Garamond"/>
              </a:rPr>
              <a:t>The Problem: Packet Scheduling</a:t>
            </a:r>
          </a:p>
        </p:txBody>
      </p:sp>
      <p:sp>
        <p:nvSpPr>
          <p:cNvPr id="167989" name="Slide Number Placeholder 3"/>
          <p:cNvSpPr txBox="1">
            <a:spLocks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8B15C70-9F4D-4544-8E76-828D2AB37FBC}" type="slidenum">
              <a:rPr lang="en-US" sz="1600" smtClean="0">
                <a:solidFill>
                  <a:srgbClr val="000000"/>
                </a:solidFill>
                <a:latin typeface="Garamond" charset="0"/>
              </a:rPr>
              <a:pPr algn="r" eaLnBrk="1" hangingPunct="1"/>
              <a:t>189</a:t>
            </a:fld>
            <a:endParaRPr lang="en-US" sz="1600" smtClean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431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 animBg="1"/>
      <p:bldP spid="393" grpId="0" animBg="1"/>
      <p:bldP spid="394" grpId="0"/>
      <p:bldP spid="396" grpId="0"/>
      <p:bldP spid="398" grpId="0"/>
      <p:bldP spid="402" grpId="0" animBg="1"/>
      <p:bldP spid="4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/>
              <a:t>Interconnect in a Multi-Core System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74598C-5A2F-5E46-8E0D-A0FDA29590C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964377" y="1108075"/>
            <a:ext cx="2286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7" name="Picture 6" descr="many-core3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624" y="1066800"/>
            <a:ext cx="614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 descr="http://i.ehow.com/images/a04/ac/qb/format-hard-drive-xp-8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33856">
            <a:off x="7195612" y="2425729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6584424" y="3470304"/>
            <a:ext cx="1044575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0" name="Text Box 24" descr="90%"/>
          <p:cNvSpPr txBox="1">
            <a:spLocks noChangeArrowheads="1"/>
          </p:cNvSpPr>
          <p:nvPr/>
        </p:nvSpPr>
        <p:spPr bwMode="auto">
          <a:xfrm>
            <a:off x="7628440" y="4189441"/>
            <a:ext cx="937743" cy="6186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Shared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Storage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639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85" name="Group 223"/>
          <p:cNvGrpSpPr>
            <a:grpSpLocks/>
          </p:cNvGrpSpPr>
          <p:nvPr/>
        </p:nvGrpSpPr>
        <p:grpSpPr bwMode="auto">
          <a:xfrm>
            <a:off x="133350" y="1543050"/>
            <a:ext cx="3505200" cy="3516313"/>
            <a:chOff x="133350" y="1738864"/>
            <a:chExt cx="3505455" cy="3516063"/>
          </a:xfrm>
        </p:grpSpPr>
        <p:grpSp>
          <p:nvGrpSpPr>
            <p:cNvPr id="169990" name="Group 477"/>
            <p:cNvGrpSpPr>
              <a:grpSpLocks/>
            </p:cNvGrpSpPr>
            <p:nvPr/>
          </p:nvGrpSpPr>
          <p:grpSpPr bwMode="auto">
            <a:xfrm>
              <a:off x="457200" y="1738864"/>
              <a:ext cx="3181605" cy="3516063"/>
              <a:chOff x="457200" y="1738864"/>
              <a:chExt cx="3181605" cy="3516063"/>
            </a:xfrm>
          </p:grpSpPr>
          <p:sp>
            <p:nvSpPr>
              <p:cNvPr id="169996" name="Freeform 4"/>
              <p:cNvSpPr>
                <a:spLocks/>
              </p:cNvSpPr>
              <p:nvPr/>
            </p:nvSpPr>
            <p:spPr bwMode="auto">
              <a:xfrm>
                <a:off x="1061251" y="1800569"/>
                <a:ext cx="128071" cy="575175"/>
              </a:xfrm>
              <a:custGeom>
                <a:avLst/>
                <a:gdLst>
                  <a:gd name="T0" fmla="*/ 0 w 127"/>
                  <a:gd name="T1" fmla="*/ 2147483647 h 522"/>
                  <a:gd name="T2" fmla="*/ 0 w 127"/>
                  <a:gd name="T3" fmla="*/ 2147483647 h 522"/>
                  <a:gd name="T4" fmla="*/ 2147483647 w 127"/>
                  <a:gd name="T5" fmla="*/ 2147483647 h 522"/>
                  <a:gd name="T6" fmla="*/ 2147483647 w 127"/>
                  <a:gd name="T7" fmla="*/ 0 h 522"/>
                  <a:gd name="T8" fmla="*/ 0 w 127"/>
                  <a:gd name="T9" fmla="*/ 2147483647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522"/>
                  <a:gd name="T17" fmla="*/ 127 w 127"/>
                  <a:gd name="T18" fmla="*/ 522 h 5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522">
                    <a:moveTo>
                      <a:pt x="0" y="87"/>
                    </a:moveTo>
                    <a:lnTo>
                      <a:pt x="0" y="435"/>
                    </a:lnTo>
                    <a:lnTo>
                      <a:pt x="127" y="522"/>
                    </a:lnTo>
                    <a:lnTo>
                      <a:pt x="127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997" name="Freeform 5"/>
              <p:cNvSpPr>
                <a:spLocks/>
              </p:cNvSpPr>
              <p:nvPr/>
            </p:nvSpPr>
            <p:spPr bwMode="auto">
              <a:xfrm>
                <a:off x="1061251" y="1800569"/>
                <a:ext cx="128071" cy="575175"/>
              </a:xfrm>
              <a:custGeom>
                <a:avLst/>
                <a:gdLst>
                  <a:gd name="T0" fmla="*/ 0 w 127"/>
                  <a:gd name="T1" fmla="*/ 2147483647 h 522"/>
                  <a:gd name="T2" fmla="*/ 0 w 127"/>
                  <a:gd name="T3" fmla="*/ 2147483647 h 522"/>
                  <a:gd name="T4" fmla="*/ 2147483647 w 127"/>
                  <a:gd name="T5" fmla="*/ 2147483647 h 522"/>
                  <a:gd name="T6" fmla="*/ 2147483647 w 127"/>
                  <a:gd name="T7" fmla="*/ 0 h 522"/>
                  <a:gd name="T8" fmla="*/ 0 w 127"/>
                  <a:gd name="T9" fmla="*/ 2147483647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522"/>
                  <a:gd name="T17" fmla="*/ 127 w 127"/>
                  <a:gd name="T18" fmla="*/ 522 h 5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522">
                    <a:moveTo>
                      <a:pt x="0" y="87"/>
                    </a:moveTo>
                    <a:lnTo>
                      <a:pt x="0" y="435"/>
                    </a:lnTo>
                    <a:lnTo>
                      <a:pt x="127" y="522"/>
                    </a:lnTo>
                    <a:lnTo>
                      <a:pt x="127" y="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998" name="Freeform 6"/>
              <p:cNvSpPr>
                <a:spLocks/>
              </p:cNvSpPr>
              <p:nvPr/>
            </p:nvSpPr>
            <p:spPr bwMode="auto">
              <a:xfrm>
                <a:off x="1833710" y="1800569"/>
                <a:ext cx="130088" cy="575175"/>
              </a:xfrm>
              <a:custGeom>
                <a:avLst/>
                <a:gdLst>
                  <a:gd name="T0" fmla="*/ 2147483647 w 129"/>
                  <a:gd name="T1" fmla="*/ 2147483647 h 522"/>
                  <a:gd name="T2" fmla="*/ 2147483647 w 129"/>
                  <a:gd name="T3" fmla="*/ 2147483647 h 522"/>
                  <a:gd name="T4" fmla="*/ 0 w 129"/>
                  <a:gd name="T5" fmla="*/ 2147483647 h 522"/>
                  <a:gd name="T6" fmla="*/ 0 w 129"/>
                  <a:gd name="T7" fmla="*/ 0 h 522"/>
                  <a:gd name="T8" fmla="*/ 2147483647 w 129"/>
                  <a:gd name="T9" fmla="*/ 2147483647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522"/>
                  <a:gd name="T17" fmla="*/ 129 w 129"/>
                  <a:gd name="T18" fmla="*/ 522 h 5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522">
                    <a:moveTo>
                      <a:pt x="129" y="87"/>
                    </a:moveTo>
                    <a:lnTo>
                      <a:pt x="129" y="435"/>
                    </a:lnTo>
                    <a:lnTo>
                      <a:pt x="0" y="522"/>
                    </a:lnTo>
                    <a:lnTo>
                      <a:pt x="0" y="0"/>
                    </a:lnTo>
                    <a:lnTo>
                      <a:pt x="129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999" name="Freeform 7"/>
              <p:cNvSpPr>
                <a:spLocks/>
              </p:cNvSpPr>
              <p:nvPr/>
            </p:nvSpPr>
            <p:spPr bwMode="auto">
              <a:xfrm>
                <a:off x="1833710" y="1800569"/>
                <a:ext cx="130088" cy="575175"/>
              </a:xfrm>
              <a:custGeom>
                <a:avLst/>
                <a:gdLst>
                  <a:gd name="T0" fmla="*/ 2147483647 w 129"/>
                  <a:gd name="T1" fmla="*/ 2147483647 h 522"/>
                  <a:gd name="T2" fmla="*/ 2147483647 w 129"/>
                  <a:gd name="T3" fmla="*/ 2147483647 h 522"/>
                  <a:gd name="T4" fmla="*/ 0 w 129"/>
                  <a:gd name="T5" fmla="*/ 2147483647 h 522"/>
                  <a:gd name="T6" fmla="*/ 0 w 129"/>
                  <a:gd name="T7" fmla="*/ 0 h 522"/>
                  <a:gd name="T8" fmla="*/ 2147483647 w 129"/>
                  <a:gd name="T9" fmla="*/ 2147483647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522"/>
                  <a:gd name="T17" fmla="*/ 129 w 129"/>
                  <a:gd name="T18" fmla="*/ 522 h 5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522">
                    <a:moveTo>
                      <a:pt x="129" y="87"/>
                    </a:moveTo>
                    <a:lnTo>
                      <a:pt x="129" y="435"/>
                    </a:lnTo>
                    <a:lnTo>
                      <a:pt x="0" y="522"/>
                    </a:lnTo>
                    <a:lnTo>
                      <a:pt x="0" y="0"/>
                    </a:lnTo>
                    <a:lnTo>
                      <a:pt x="129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00" name="Rectangle 8"/>
              <p:cNvSpPr>
                <a:spLocks noChangeArrowheads="1"/>
              </p:cNvSpPr>
              <p:nvPr/>
            </p:nvSpPr>
            <p:spPr bwMode="auto">
              <a:xfrm>
                <a:off x="1266971" y="1800569"/>
                <a:ext cx="412449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01" name="Rectangle 9"/>
              <p:cNvSpPr>
                <a:spLocks noChangeArrowheads="1"/>
              </p:cNvSpPr>
              <p:nvPr/>
            </p:nvSpPr>
            <p:spPr bwMode="auto">
              <a:xfrm>
                <a:off x="1266971" y="1800569"/>
                <a:ext cx="412449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02" name="Rectangle 10"/>
              <p:cNvSpPr>
                <a:spLocks noChangeArrowheads="1"/>
              </p:cNvSpPr>
              <p:nvPr/>
            </p:nvSpPr>
            <p:spPr bwMode="auto">
              <a:xfrm>
                <a:off x="1352688" y="1803874"/>
                <a:ext cx="205184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VC 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0003" name="Rectangle 11"/>
              <p:cNvSpPr>
                <a:spLocks noChangeArrowheads="1"/>
              </p:cNvSpPr>
              <p:nvPr/>
            </p:nvSpPr>
            <p:spPr bwMode="auto">
              <a:xfrm>
                <a:off x="1536222" y="1803874"/>
                <a:ext cx="6412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0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0004" name="Rectangle 13"/>
              <p:cNvSpPr>
                <a:spLocks noChangeArrowheads="1"/>
              </p:cNvSpPr>
              <p:nvPr/>
            </p:nvSpPr>
            <p:spPr bwMode="auto">
              <a:xfrm>
                <a:off x="2298598" y="3068819"/>
                <a:ext cx="1031626" cy="140818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05" name="Rectangle 14"/>
              <p:cNvSpPr>
                <a:spLocks noChangeArrowheads="1"/>
              </p:cNvSpPr>
              <p:nvPr/>
            </p:nvSpPr>
            <p:spPr bwMode="auto">
              <a:xfrm>
                <a:off x="2298598" y="3068819"/>
                <a:ext cx="1031626" cy="140818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06" name="Freeform 15"/>
              <p:cNvSpPr>
                <a:spLocks/>
              </p:cNvSpPr>
              <p:nvPr/>
            </p:nvSpPr>
            <p:spPr bwMode="auto">
              <a:xfrm>
                <a:off x="2427677" y="3305721"/>
                <a:ext cx="772459" cy="928875"/>
              </a:xfrm>
              <a:custGeom>
                <a:avLst/>
                <a:gdLst>
                  <a:gd name="T0" fmla="*/ 0 w 766"/>
                  <a:gd name="T1" fmla="*/ 0 h 843"/>
                  <a:gd name="T2" fmla="*/ 2147483647 w 766"/>
                  <a:gd name="T3" fmla="*/ 0 h 843"/>
                  <a:gd name="T4" fmla="*/ 2147483647 w 766"/>
                  <a:gd name="T5" fmla="*/ 2147483647 h 843"/>
                  <a:gd name="T6" fmla="*/ 2147483647 w 766"/>
                  <a:gd name="T7" fmla="*/ 2147483647 h 8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6"/>
                  <a:gd name="T13" fmla="*/ 0 h 843"/>
                  <a:gd name="T14" fmla="*/ 766 w 766"/>
                  <a:gd name="T15" fmla="*/ 843 h 8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6" h="843">
                    <a:moveTo>
                      <a:pt x="0" y="0"/>
                    </a:moveTo>
                    <a:lnTo>
                      <a:pt x="153" y="0"/>
                    </a:lnTo>
                    <a:lnTo>
                      <a:pt x="613" y="843"/>
                    </a:lnTo>
                    <a:lnTo>
                      <a:pt x="766" y="843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07" name="Freeform 16"/>
              <p:cNvSpPr>
                <a:spLocks/>
              </p:cNvSpPr>
              <p:nvPr/>
            </p:nvSpPr>
            <p:spPr bwMode="auto">
              <a:xfrm>
                <a:off x="2427677" y="3305721"/>
                <a:ext cx="772459" cy="928875"/>
              </a:xfrm>
              <a:custGeom>
                <a:avLst/>
                <a:gdLst>
                  <a:gd name="T0" fmla="*/ 2147483647 w 766"/>
                  <a:gd name="T1" fmla="*/ 0 h 843"/>
                  <a:gd name="T2" fmla="*/ 2147483647 w 766"/>
                  <a:gd name="T3" fmla="*/ 0 h 843"/>
                  <a:gd name="T4" fmla="*/ 2147483647 w 766"/>
                  <a:gd name="T5" fmla="*/ 2147483647 h 843"/>
                  <a:gd name="T6" fmla="*/ 0 w 766"/>
                  <a:gd name="T7" fmla="*/ 2147483647 h 8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6"/>
                  <a:gd name="T13" fmla="*/ 0 h 843"/>
                  <a:gd name="T14" fmla="*/ 766 w 766"/>
                  <a:gd name="T15" fmla="*/ 843 h 8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6" h="843">
                    <a:moveTo>
                      <a:pt x="766" y="0"/>
                    </a:moveTo>
                    <a:lnTo>
                      <a:pt x="613" y="0"/>
                    </a:lnTo>
                    <a:lnTo>
                      <a:pt x="153" y="843"/>
                    </a:lnTo>
                    <a:lnTo>
                      <a:pt x="0" y="843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08" name="Line 17"/>
              <p:cNvSpPr>
                <a:spLocks noChangeShapeType="1"/>
              </p:cNvSpPr>
              <p:nvPr/>
            </p:nvSpPr>
            <p:spPr bwMode="auto">
              <a:xfrm>
                <a:off x="3330224" y="3307925"/>
                <a:ext cx="24908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09" name="Freeform 18"/>
              <p:cNvSpPr>
                <a:spLocks/>
              </p:cNvSpPr>
              <p:nvPr/>
            </p:nvSpPr>
            <p:spPr bwMode="auto">
              <a:xfrm>
                <a:off x="3571240" y="3271563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10" name="Line 19"/>
              <p:cNvSpPr>
                <a:spLocks noChangeShapeType="1"/>
              </p:cNvSpPr>
              <p:nvPr/>
            </p:nvSpPr>
            <p:spPr bwMode="auto">
              <a:xfrm>
                <a:off x="3330224" y="4237902"/>
                <a:ext cx="24908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11" name="Freeform 20"/>
              <p:cNvSpPr>
                <a:spLocks/>
              </p:cNvSpPr>
              <p:nvPr/>
            </p:nvSpPr>
            <p:spPr bwMode="auto">
              <a:xfrm>
                <a:off x="3571240" y="4201540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12" name="Rectangle 27"/>
              <p:cNvSpPr>
                <a:spLocks noChangeArrowheads="1"/>
              </p:cNvSpPr>
              <p:nvPr/>
            </p:nvSpPr>
            <p:spPr bwMode="auto">
              <a:xfrm>
                <a:off x="2375239" y="1872190"/>
                <a:ext cx="1007752" cy="316941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28"/>
              <p:cNvSpPr>
                <a:spLocks noChangeArrowheads="1"/>
              </p:cNvSpPr>
              <p:nvPr/>
            </p:nvSpPr>
            <p:spPr bwMode="auto">
              <a:xfrm>
                <a:off x="2375063" y="1872205"/>
                <a:ext cx="1008136" cy="3174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>
                  <a:solidFill>
                    <a:prstClr val="black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170014" name="Rectangle 29"/>
              <p:cNvSpPr>
                <a:spLocks noChangeArrowheads="1"/>
              </p:cNvSpPr>
              <p:nvPr/>
            </p:nvSpPr>
            <p:spPr bwMode="auto">
              <a:xfrm>
                <a:off x="2485158" y="1878801"/>
                <a:ext cx="950106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Routing Unit 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0015" name="Rectangle 30"/>
              <p:cNvSpPr>
                <a:spLocks noChangeArrowheads="1"/>
              </p:cNvSpPr>
              <p:nvPr/>
            </p:nvSpPr>
            <p:spPr bwMode="auto">
              <a:xfrm>
                <a:off x="2695919" y="2019841"/>
                <a:ext cx="58921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(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0016" name="Rectangle 31"/>
              <p:cNvSpPr>
                <a:spLocks noChangeArrowheads="1"/>
              </p:cNvSpPr>
              <p:nvPr/>
            </p:nvSpPr>
            <p:spPr bwMode="auto">
              <a:xfrm>
                <a:off x="2737266" y="2019841"/>
                <a:ext cx="206224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RC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0017" name="Rectangle 32"/>
              <p:cNvSpPr>
                <a:spLocks noChangeArrowheads="1"/>
              </p:cNvSpPr>
              <p:nvPr/>
            </p:nvSpPr>
            <p:spPr bwMode="auto">
              <a:xfrm>
                <a:off x="2893572" y="2019841"/>
                <a:ext cx="58921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)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0018" name="Rectangle 33"/>
              <p:cNvSpPr>
                <a:spLocks noChangeArrowheads="1"/>
              </p:cNvSpPr>
              <p:nvPr/>
            </p:nvSpPr>
            <p:spPr bwMode="auto">
              <a:xfrm>
                <a:off x="2375239" y="2181816"/>
                <a:ext cx="1007752" cy="316941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19" name="Rectangle 34"/>
              <p:cNvSpPr>
                <a:spLocks noChangeArrowheads="1"/>
              </p:cNvSpPr>
              <p:nvPr/>
            </p:nvSpPr>
            <p:spPr bwMode="auto">
              <a:xfrm>
                <a:off x="2375239" y="2181816"/>
                <a:ext cx="1007752" cy="316941"/>
              </a:xfrm>
              <a:prstGeom prst="rect">
                <a:avLst/>
              </a:prstGeom>
              <a:solidFill>
                <a:srgbClr val="FF0000"/>
              </a:solidFill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20" name="Rectangle 35"/>
              <p:cNvSpPr>
                <a:spLocks noChangeArrowheads="1"/>
              </p:cNvSpPr>
              <p:nvPr/>
            </p:nvSpPr>
            <p:spPr bwMode="auto">
              <a:xfrm>
                <a:off x="2485158" y="2191732"/>
                <a:ext cx="887501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2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VC Allocator</a:t>
                </a:r>
                <a:endParaRPr lang="en-US" altLang="ko-KR" sz="16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0021" name="Rectangle 36"/>
              <p:cNvSpPr>
                <a:spLocks noChangeArrowheads="1"/>
              </p:cNvSpPr>
              <p:nvPr/>
            </p:nvSpPr>
            <p:spPr bwMode="auto">
              <a:xfrm>
                <a:off x="2702978" y="2333873"/>
                <a:ext cx="58921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(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0022" name="Rectangle 37"/>
              <p:cNvSpPr>
                <a:spLocks noChangeArrowheads="1"/>
              </p:cNvSpPr>
              <p:nvPr/>
            </p:nvSpPr>
            <p:spPr bwMode="auto">
              <a:xfrm>
                <a:off x="2737266" y="2333873"/>
                <a:ext cx="208066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VA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0023" name="Rectangle 38"/>
              <p:cNvSpPr>
                <a:spLocks noChangeArrowheads="1"/>
              </p:cNvSpPr>
              <p:nvPr/>
            </p:nvSpPr>
            <p:spPr bwMode="auto">
              <a:xfrm>
                <a:off x="2887521" y="2333873"/>
                <a:ext cx="58921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)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0024" name="Rectangle 39"/>
              <p:cNvSpPr>
                <a:spLocks noChangeArrowheads="1"/>
              </p:cNvSpPr>
              <p:nvPr/>
            </p:nvSpPr>
            <p:spPr bwMode="auto">
              <a:xfrm>
                <a:off x="2375239" y="2491440"/>
                <a:ext cx="1007752" cy="31694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25" name="Rectangle 40"/>
              <p:cNvSpPr>
                <a:spLocks noChangeArrowheads="1"/>
              </p:cNvSpPr>
              <p:nvPr/>
            </p:nvSpPr>
            <p:spPr bwMode="auto">
              <a:xfrm>
                <a:off x="2375239" y="2491440"/>
                <a:ext cx="1007752" cy="316941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26" name="Rectangle 41"/>
              <p:cNvSpPr>
                <a:spLocks noChangeArrowheads="1"/>
              </p:cNvSpPr>
              <p:nvPr/>
            </p:nvSpPr>
            <p:spPr bwMode="auto">
              <a:xfrm>
                <a:off x="2634406" y="2496950"/>
                <a:ext cx="50451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2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Switch</a:t>
                </a:r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 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0027" name="Rectangle 42"/>
              <p:cNvSpPr>
                <a:spLocks noChangeArrowheads="1"/>
              </p:cNvSpPr>
              <p:nvPr/>
            </p:nvSpPr>
            <p:spPr bwMode="auto">
              <a:xfrm>
                <a:off x="2465749" y="2590800"/>
                <a:ext cx="68864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2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Allocator </a:t>
                </a:r>
                <a:endParaRPr lang="en-US" altLang="ko-KR" sz="16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0028" name="Rectangle 44"/>
              <p:cNvSpPr>
                <a:spLocks noChangeArrowheads="1"/>
              </p:cNvSpPr>
              <p:nvPr/>
            </p:nvSpPr>
            <p:spPr bwMode="auto">
              <a:xfrm>
                <a:off x="3078191" y="2603596"/>
                <a:ext cx="22860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(SA)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0029" name="Freeform 46"/>
              <p:cNvSpPr>
                <a:spLocks/>
              </p:cNvSpPr>
              <p:nvPr/>
            </p:nvSpPr>
            <p:spPr bwMode="auto">
              <a:xfrm>
                <a:off x="1911360" y="1738864"/>
                <a:ext cx="463879" cy="907940"/>
              </a:xfrm>
              <a:custGeom>
                <a:avLst/>
                <a:gdLst>
                  <a:gd name="T0" fmla="*/ 2147483647 w 460"/>
                  <a:gd name="T1" fmla="*/ 2147483647 h 824"/>
                  <a:gd name="T2" fmla="*/ 2147483647 w 460"/>
                  <a:gd name="T3" fmla="*/ 2147483647 h 824"/>
                  <a:gd name="T4" fmla="*/ 2147483647 w 460"/>
                  <a:gd name="T5" fmla="*/ 0 h 824"/>
                  <a:gd name="T6" fmla="*/ 0 w 460"/>
                  <a:gd name="T7" fmla="*/ 0 h 8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0"/>
                  <a:gd name="T13" fmla="*/ 0 h 824"/>
                  <a:gd name="T14" fmla="*/ 460 w 460"/>
                  <a:gd name="T15" fmla="*/ 824 h 8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" h="824">
                    <a:moveTo>
                      <a:pt x="460" y="824"/>
                    </a:moveTo>
                    <a:lnTo>
                      <a:pt x="373" y="824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30" name="Line 47"/>
              <p:cNvSpPr>
                <a:spLocks noChangeShapeType="1"/>
              </p:cNvSpPr>
              <p:nvPr/>
            </p:nvSpPr>
            <p:spPr bwMode="auto">
              <a:xfrm>
                <a:off x="1911360" y="1738864"/>
                <a:ext cx="1008" cy="62806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31" name="Freeform 48"/>
              <p:cNvSpPr>
                <a:spLocks/>
              </p:cNvSpPr>
              <p:nvPr/>
            </p:nvSpPr>
            <p:spPr bwMode="auto">
              <a:xfrm>
                <a:off x="1878081" y="1782939"/>
                <a:ext cx="67565" cy="73825"/>
              </a:xfrm>
              <a:custGeom>
                <a:avLst/>
                <a:gdLst>
                  <a:gd name="T0" fmla="*/ 2147483647 w 159"/>
                  <a:gd name="T1" fmla="*/ 2147483647 h 159"/>
                  <a:gd name="T2" fmla="*/ 0 w 159"/>
                  <a:gd name="T3" fmla="*/ 0 h 159"/>
                  <a:gd name="T4" fmla="*/ 2147483647 w 159"/>
                  <a:gd name="T5" fmla="*/ 0 h 159"/>
                  <a:gd name="T6" fmla="*/ 2147483647 w 159"/>
                  <a:gd name="T7" fmla="*/ 2147483647 h 1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9"/>
                  <a:gd name="T13" fmla="*/ 0 h 159"/>
                  <a:gd name="T14" fmla="*/ 159 w 159"/>
                  <a:gd name="T15" fmla="*/ 159 h 1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9" h="159">
                    <a:moveTo>
                      <a:pt x="80" y="159"/>
                    </a:moveTo>
                    <a:lnTo>
                      <a:pt x="0" y="0"/>
                    </a:lnTo>
                    <a:cubicBezTo>
                      <a:pt x="50" y="25"/>
                      <a:pt x="109" y="25"/>
                      <a:pt x="159" y="0"/>
                    </a:cubicBezTo>
                    <a:lnTo>
                      <a:pt x="80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32" name="Line 49"/>
              <p:cNvSpPr>
                <a:spLocks noChangeShapeType="1"/>
              </p:cNvSpPr>
              <p:nvPr/>
            </p:nvSpPr>
            <p:spPr bwMode="auto">
              <a:xfrm>
                <a:off x="2813906" y="2801066"/>
                <a:ext cx="1009" cy="202744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33" name="Freeform 50"/>
              <p:cNvSpPr>
                <a:spLocks/>
              </p:cNvSpPr>
              <p:nvPr/>
            </p:nvSpPr>
            <p:spPr bwMode="auto">
              <a:xfrm>
                <a:off x="2780629" y="2994994"/>
                <a:ext cx="67565" cy="73825"/>
              </a:xfrm>
              <a:custGeom>
                <a:avLst/>
                <a:gdLst>
                  <a:gd name="T0" fmla="*/ 2147483647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0 h 67"/>
                  <a:gd name="T6" fmla="*/ 2147483647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67" y="0"/>
                    </a:moveTo>
                    <a:lnTo>
                      <a:pt x="33" y="67"/>
                    </a:lnTo>
                    <a:lnTo>
                      <a:pt x="0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34" name="Line 51"/>
              <p:cNvSpPr>
                <a:spLocks noChangeShapeType="1"/>
              </p:cNvSpPr>
              <p:nvPr/>
            </p:nvSpPr>
            <p:spPr bwMode="auto">
              <a:xfrm>
                <a:off x="467284" y="2088156"/>
                <a:ext cx="534469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35" name="Freeform 52"/>
              <p:cNvSpPr>
                <a:spLocks/>
              </p:cNvSpPr>
              <p:nvPr/>
            </p:nvSpPr>
            <p:spPr bwMode="auto">
              <a:xfrm>
                <a:off x="992677" y="2050693"/>
                <a:ext cx="68573" cy="74927"/>
              </a:xfrm>
              <a:custGeom>
                <a:avLst/>
                <a:gdLst>
                  <a:gd name="T0" fmla="*/ 0 w 68"/>
                  <a:gd name="T1" fmla="*/ 0 h 68"/>
                  <a:gd name="T2" fmla="*/ 2147483647 w 68"/>
                  <a:gd name="T3" fmla="*/ 2147483647 h 68"/>
                  <a:gd name="T4" fmla="*/ 0 w 68"/>
                  <a:gd name="T5" fmla="*/ 2147483647 h 68"/>
                  <a:gd name="T6" fmla="*/ 0 w 6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68"/>
                  <a:gd name="T14" fmla="*/ 68 w 68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68">
                    <a:moveTo>
                      <a:pt x="0" y="0"/>
                    </a:moveTo>
                    <a:lnTo>
                      <a:pt x="68" y="34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36" name="Freeform 55"/>
              <p:cNvSpPr>
                <a:spLocks/>
              </p:cNvSpPr>
              <p:nvPr/>
            </p:nvSpPr>
            <p:spPr bwMode="auto">
              <a:xfrm>
                <a:off x="2106996" y="2082647"/>
                <a:ext cx="132104" cy="1225278"/>
              </a:xfrm>
              <a:custGeom>
                <a:avLst/>
                <a:gdLst>
                  <a:gd name="T0" fmla="*/ 0 w 131"/>
                  <a:gd name="T1" fmla="*/ 0 h 1112"/>
                  <a:gd name="T2" fmla="*/ 2147483647 w 131"/>
                  <a:gd name="T3" fmla="*/ 0 h 1112"/>
                  <a:gd name="T4" fmla="*/ 2147483647 w 131"/>
                  <a:gd name="T5" fmla="*/ 2147483647 h 1112"/>
                  <a:gd name="T6" fmla="*/ 2147483647 w 131"/>
                  <a:gd name="T7" fmla="*/ 2147483647 h 1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1"/>
                  <a:gd name="T13" fmla="*/ 0 h 1112"/>
                  <a:gd name="T14" fmla="*/ 131 w 131"/>
                  <a:gd name="T15" fmla="*/ 1112 h 1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1" h="1112">
                    <a:moveTo>
                      <a:pt x="0" y="0"/>
                    </a:moveTo>
                    <a:lnTo>
                      <a:pt x="88" y="0"/>
                    </a:lnTo>
                    <a:lnTo>
                      <a:pt x="88" y="1112"/>
                    </a:lnTo>
                    <a:lnTo>
                      <a:pt x="131" y="1112"/>
                    </a:lnTo>
                  </a:path>
                </a:pathLst>
              </a:custGeom>
              <a:noFill/>
              <a:ln w="17463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37" name="Freeform 56"/>
              <p:cNvSpPr>
                <a:spLocks/>
              </p:cNvSpPr>
              <p:nvPr/>
            </p:nvSpPr>
            <p:spPr bwMode="auto">
              <a:xfrm>
                <a:off x="2231033" y="3271563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38" name="Line 61"/>
              <p:cNvSpPr>
                <a:spLocks noChangeShapeType="1"/>
              </p:cNvSpPr>
              <p:nvPr/>
            </p:nvSpPr>
            <p:spPr bwMode="auto">
              <a:xfrm>
                <a:off x="1189322" y="1876598"/>
                <a:ext cx="77649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39" name="Line 62"/>
              <p:cNvSpPr>
                <a:spLocks noChangeShapeType="1"/>
              </p:cNvSpPr>
              <p:nvPr/>
            </p:nvSpPr>
            <p:spPr bwMode="auto">
              <a:xfrm>
                <a:off x="1679420" y="1876598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40" name="Freeform 63"/>
              <p:cNvSpPr>
                <a:spLocks/>
              </p:cNvSpPr>
              <p:nvPr/>
            </p:nvSpPr>
            <p:spPr bwMode="auto">
              <a:xfrm>
                <a:off x="1767154" y="1840236"/>
                <a:ext cx="66557" cy="73825"/>
              </a:xfrm>
              <a:custGeom>
                <a:avLst/>
                <a:gdLst>
                  <a:gd name="T0" fmla="*/ 0 w 66"/>
                  <a:gd name="T1" fmla="*/ 0 h 67"/>
                  <a:gd name="T2" fmla="*/ 2147483647 w 66"/>
                  <a:gd name="T3" fmla="*/ 2147483647 h 67"/>
                  <a:gd name="T4" fmla="*/ 0 w 66"/>
                  <a:gd name="T5" fmla="*/ 2147483647 h 67"/>
                  <a:gd name="T6" fmla="*/ 0 w 66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67"/>
                  <a:gd name="T14" fmla="*/ 66 w 66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67">
                    <a:moveTo>
                      <a:pt x="0" y="0"/>
                    </a:moveTo>
                    <a:lnTo>
                      <a:pt x="66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41" name="Line 64"/>
              <p:cNvSpPr>
                <a:spLocks noChangeShapeType="1"/>
              </p:cNvSpPr>
              <p:nvPr/>
            </p:nvSpPr>
            <p:spPr bwMode="auto">
              <a:xfrm>
                <a:off x="1189322" y="2301919"/>
                <a:ext cx="77649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42" name="Line 65"/>
              <p:cNvSpPr>
                <a:spLocks noChangeShapeType="1"/>
              </p:cNvSpPr>
              <p:nvPr/>
            </p:nvSpPr>
            <p:spPr bwMode="auto">
              <a:xfrm>
                <a:off x="1679420" y="2301919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43" name="Freeform 66"/>
              <p:cNvSpPr>
                <a:spLocks/>
              </p:cNvSpPr>
              <p:nvPr/>
            </p:nvSpPr>
            <p:spPr bwMode="auto">
              <a:xfrm>
                <a:off x="1767154" y="2265558"/>
                <a:ext cx="66557" cy="73825"/>
              </a:xfrm>
              <a:custGeom>
                <a:avLst/>
                <a:gdLst>
                  <a:gd name="T0" fmla="*/ 0 w 66"/>
                  <a:gd name="T1" fmla="*/ 0 h 67"/>
                  <a:gd name="T2" fmla="*/ 2147483647 w 66"/>
                  <a:gd name="T3" fmla="*/ 2147483647 h 67"/>
                  <a:gd name="T4" fmla="*/ 0 w 66"/>
                  <a:gd name="T5" fmla="*/ 2147483647 h 67"/>
                  <a:gd name="T6" fmla="*/ 0 w 66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67"/>
                  <a:gd name="T14" fmla="*/ 66 w 66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67">
                    <a:moveTo>
                      <a:pt x="0" y="0"/>
                    </a:moveTo>
                    <a:lnTo>
                      <a:pt x="66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44" name="Line 67"/>
              <p:cNvSpPr>
                <a:spLocks noChangeShapeType="1"/>
              </p:cNvSpPr>
              <p:nvPr/>
            </p:nvSpPr>
            <p:spPr bwMode="auto">
              <a:xfrm>
                <a:off x="1191339" y="2088156"/>
                <a:ext cx="77649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45" name="Line 68"/>
              <p:cNvSpPr>
                <a:spLocks noChangeShapeType="1"/>
              </p:cNvSpPr>
              <p:nvPr/>
            </p:nvSpPr>
            <p:spPr bwMode="auto">
              <a:xfrm>
                <a:off x="1681437" y="2088156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46" name="Freeform 69"/>
              <p:cNvSpPr>
                <a:spLocks/>
              </p:cNvSpPr>
              <p:nvPr/>
            </p:nvSpPr>
            <p:spPr bwMode="auto">
              <a:xfrm>
                <a:off x="1768162" y="2050693"/>
                <a:ext cx="68573" cy="74927"/>
              </a:xfrm>
              <a:custGeom>
                <a:avLst/>
                <a:gdLst>
                  <a:gd name="T0" fmla="*/ 0 w 68"/>
                  <a:gd name="T1" fmla="*/ 0 h 68"/>
                  <a:gd name="T2" fmla="*/ 2147483647 w 68"/>
                  <a:gd name="T3" fmla="*/ 2147483647 h 68"/>
                  <a:gd name="T4" fmla="*/ 0 w 68"/>
                  <a:gd name="T5" fmla="*/ 2147483647 h 68"/>
                  <a:gd name="T6" fmla="*/ 0 w 6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68"/>
                  <a:gd name="T14" fmla="*/ 68 w 68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68">
                    <a:moveTo>
                      <a:pt x="0" y="0"/>
                    </a:moveTo>
                    <a:lnTo>
                      <a:pt x="68" y="34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47" name="Line 70"/>
              <p:cNvSpPr>
                <a:spLocks noChangeShapeType="1"/>
              </p:cNvSpPr>
              <p:nvPr/>
            </p:nvSpPr>
            <p:spPr bwMode="auto">
              <a:xfrm>
                <a:off x="2091869" y="3772914"/>
                <a:ext cx="14723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48" name="Freeform 71"/>
              <p:cNvSpPr>
                <a:spLocks/>
              </p:cNvSpPr>
              <p:nvPr/>
            </p:nvSpPr>
            <p:spPr bwMode="auto">
              <a:xfrm>
                <a:off x="2231033" y="3736552"/>
                <a:ext cx="67565" cy="72723"/>
              </a:xfrm>
              <a:custGeom>
                <a:avLst/>
                <a:gdLst>
                  <a:gd name="T0" fmla="*/ 0 w 67"/>
                  <a:gd name="T1" fmla="*/ 0 h 66"/>
                  <a:gd name="T2" fmla="*/ 2147483647 w 67"/>
                  <a:gd name="T3" fmla="*/ 2147483647 h 66"/>
                  <a:gd name="T4" fmla="*/ 0 w 67"/>
                  <a:gd name="T5" fmla="*/ 2147483647 h 66"/>
                  <a:gd name="T6" fmla="*/ 0 w 6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6"/>
                  <a:gd name="T14" fmla="*/ 67 w 67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49" name="Freeform 72"/>
              <p:cNvSpPr>
                <a:spLocks/>
              </p:cNvSpPr>
              <p:nvPr/>
            </p:nvSpPr>
            <p:spPr bwMode="auto">
              <a:xfrm>
                <a:off x="2015228" y="4234596"/>
                <a:ext cx="223872" cy="732743"/>
              </a:xfrm>
              <a:custGeom>
                <a:avLst/>
                <a:gdLst>
                  <a:gd name="T0" fmla="*/ 0 w 222"/>
                  <a:gd name="T1" fmla="*/ 2147483647 h 665"/>
                  <a:gd name="T2" fmla="*/ 2147483647 w 222"/>
                  <a:gd name="T3" fmla="*/ 2147483647 h 665"/>
                  <a:gd name="T4" fmla="*/ 2147483647 w 222"/>
                  <a:gd name="T5" fmla="*/ 0 h 665"/>
                  <a:gd name="T6" fmla="*/ 2147483647 w 222"/>
                  <a:gd name="T7" fmla="*/ 0 h 6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665"/>
                  <a:gd name="T14" fmla="*/ 222 w 222"/>
                  <a:gd name="T15" fmla="*/ 665 h 6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665">
                    <a:moveTo>
                      <a:pt x="0" y="665"/>
                    </a:moveTo>
                    <a:lnTo>
                      <a:pt x="129" y="665"/>
                    </a:lnTo>
                    <a:lnTo>
                      <a:pt x="129" y="0"/>
                    </a:lnTo>
                    <a:lnTo>
                      <a:pt x="222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50" name="Freeform 73"/>
              <p:cNvSpPr>
                <a:spLocks/>
              </p:cNvSpPr>
              <p:nvPr/>
            </p:nvSpPr>
            <p:spPr bwMode="auto">
              <a:xfrm>
                <a:off x="2231033" y="4198235"/>
                <a:ext cx="67565" cy="73825"/>
              </a:xfrm>
              <a:custGeom>
                <a:avLst/>
                <a:gdLst>
                  <a:gd name="T0" fmla="*/ 0 w 67"/>
                  <a:gd name="T1" fmla="*/ 2147483647 h 67"/>
                  <a:gd name="T2" fmla="*/ 2147483647 w 67"/>
                  <a:gd name="T3" fmla="*/ 2147483647 h 67"/>
                  <a:gd name="T4" fmla="*/ 0 w 67"/>
                  <a:gd name="T5" fmla="*/ 0 h 67"/>
                  <a:gd name="T6" fmla="*/ 0 w 67"/>
                  <a:gd name="T7" fmla="*/ 2147483647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67"/>
                    </a:moveTo>
                    <a:lnTo>
                      <a:pt x="67" y="33"/>
                    </a:lnTo>
                    <a:lnTo>
                      <a:pt x="0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51" name="Rectangle 74"/>
              <p:cNvSpPr>
                <a:spLocks noChangeArrowheads="1"/>
              </p:cNvSpPr>
              <p:nvPr/>
            </p:nvSpPr>
            <p:spPr bwMode="auto">
              <a:xfrm>
                <a:off x="1266971" y="2008822"/>
                <a:ext cx="412449" cy="1531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52" name="Rectangle 75"/>
              <p:cNvSpPr>
                <a:spLocks noChangeArrowheads="1"/>
              </p:cNvSpPr>
              <p:nvPr/>
            </p:nvSpPr>
            <p:spPr bwMode="auto">
              <a:xfrm>
                <a:off x="1266971" y="2008822"/>
                <a:ext cx="412449" cy="15316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53" name="Rectangle 76"/>
              <p:cNvSpPr>
                <a:spLocks noChangeArrowheads="1"/>
              </p:cNvSpPr>
              <p:nvPr/>
            </p:nvSpPr>
            <p:spPr bwMode="auto">
              <a:xfrm>
                <a:off x="1352688" y="2013229"/>
                <a:ext cx="205184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VC 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0054" name="Rectangle 77"/>
              <p:cNvSpPr>
                <a:spLocks noChangeArrowheads="1"/>
              </p:cNvSpPr>
              <p:nvPr/>
            </p:nvSpPr>
            <p:spPr bwMode="auto">
              <a:xfrm>
                <a:off x="1536222" y="2013229"/>
                <a:ext cx="6412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1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0055" name="Rectangle 78"/>
              <p:cNvSpPr>
                <a:spLocks noChangeArrowheads="1"/>
              </p:cNvSpPr>
              <p:nvPr/>
            </p:nvSpPr>
            <p:spPr bwMode="auto">
              <a:xfrm>
                <a:off x="1266971" y="2223687"/>
                <a:ext cx="412449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56" name="Rectangle 79"/>
              <p:cNvSpPr>
                <a:spLocks noChangeArrowheads="1"/>
              </p:cNvSpPr>
              <p:nvPr/>
            </p:nvSpPr>
            <p:spPr bwMode="auto">
              <a:xfrm>
                <a:off x="1266971" y="2223687"/>
                <a:ext cx="412449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57" name="Rectangle 80"/>
              <p:cNvSpPr>
                <a:spLocks noChangeArrowheads="1"/>
              </p:cNvSpPr>
              <p:nvPr/>
            </p:nvSpPr>
            <p:spPr bwMode="auto">
              <a:xfrm>
                <a:off x="1352688" y="2221483"/>
                <a:ext cx="205184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VC 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0058" name="Rectangle 81"/>
              <p:cNvSpPr>
                <a:spLocks noChangeArrowheads="1"/>
              </p:cNvSpPr>
              <p:nvPr/>
            </p:nvSpPr>
            <p:spPr bwMode="auto">
              <a:xfrm>
                <a:off x="1536222" y="2221483"/>
                <a:ext cx="6412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2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0059" name="Freeform 82"/>
              <p:cNvSpPr>
                <a:spLocks/>
              </p:cNvSpPr>
              <p:nvPr/>
            </p:nvSpPr>
            <p:spPr bwMode="auto">
              <a:xfrm>
                <a:off x="1057217" y="2516784"/>
                <a:ext cx="129079" cy="574073"/>
              </a:xfrm>
              <a:custGeom>
                <a:avLst/>
                <a:gdLst>
                  <a:gd name="T0" fmla="*/ 0 w 128"/>
                  <a:gd name="T1" fmla="*/ 2147483647 h 521"/>
                  <a:gd name="T2" fmla="*/ 0 w 128"/>
                  <a:gd name="T3" fmla="*/ 2147483647 h 521"/>
                  <a:gd name="T4" fmla="*/ 2147483647 w 128"/>
                  <a:gd name="T5" fmla="*/ 2147483647 h 521"/>
                  <a:gd name="T6" fmla="*/ 2147483647 w 128"/>
                  <a:gd name="T7" fmla="*/ 0 h 521"/>
                  <a:gd name="T8" fmla="*/ 0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60" name="Freeform 83"/>
              <p:cNvSpPr>
                <a:spLocks/>
              </p:cNvSpPr>
              <p:nvPr/>
            </p:nvSpPr>
            <p:spPr bwMode="auto">
              <a:xfrm>
                <a:off x="1057217" y="2516784"/>
                <a:ext cx="129079" cy="574073"/>
              </a:xfrm>
              <a:custGeom>
                <a:avLst/>
                <a:gdLst>
                  <a:gd name="T0" fmla="*/ 0 w 128"/>
                  <a:gd name="T1" fmla="*/ 2147483647 h 521"/>
                  <a:gd name="T2" fmla="*/ 0 w 128"/>
                  <a:gd name="T3" fmla="*/ 2147483647 h 521"/>
                  <a:gd name="T4" fmla="*/ 2147483647 w 128"/>
                  <a:gd name="T5" fmla="*/ 2147483647 h 521"/>
                  <a:gd name="T6" fmla="*/ 2147483647 w 128"/>
                  <a:gd name="T7" fmla="*/ 0 h 521"/>
                  <a:gd name="T8" fmla="*/ 0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61" name="Freeform 84"/>
              <p:cNvSpPr>
                <a:spLocks/>
              </p:cNvSpPr>
              <p:nvPr/>
            </p:nvSpPr>
            <p:spPr bwMode="auto">
              <a:xfrm>
                <a:off x="1830685" y="2516784"/>
                <a:ext cx="129079" cy="574073"/>
              </a:xfrm>
              <a:custGeom>
                <a:avLst/>
                <a:gdLst>
                  <a:gd name="T0" fmla="*/ 2147483647 w 128"/>
                  <a:gd name="T1" fmla="*/ 2147483647 h 521"/>
                  <a:gd name="T2" fmla="*/ 2147483647 w 128"/>
                  <a:gd name="T3" fmla="*/ 2147483647 h 521"/>
                  <a:gd name="T4" fmla="*/ 0 w 128"/>
                  <a:gd name="T5" fmla="*/ 2147483647 h 521"/>
                  <a:gd name="T6" fmla="*/ 0 w 128"/>
                  <a:gd name="T7" fmla="*/ 0 h 521"/>
                  <a:gd name="T8" fmla="*/ 2147483647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62" name="Freeform 85"/>
              <p:cNvSpPr>
                <a:spLocks/>
              </p:cNvSpPr>
              <p:nvPr/>
            </p:nvSpPr>
            <p:spPr bwMode="auto">
              <a:xfrm>
                <a:off x="1830685" y="2516784"/>
                <a:ext cx="129079" cy="574073"/>
              </a:xfrm>
              <a:custGeom>
                <a:avLst/>
                <a:gdLst>
                  <a:gd name="T0" fmla="*/ 2147483647 w 128"/>
                  <a:gd name="T1" fmla="*/ 2147483647 h 521"/>
                  <a:gd name="T2" fmla="*/ 2147483647 w 128"/>
                  <a:gd name="T3" fmla="*/ 2147483647 h 521"/>
                  <a:gd name="T4" fmla="*/ 0 w 128"/>
                  <a:gd name="T5" fmla="*/ 2147483647 h 521"/>
                  <a:gd name="T6" fmla="*/ 0 w 128"/>
                  <a:gd name="T7" fmla="*/ 0 h 521"/>
                  <a:gd name="T8" fmla="*/ 2147483647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63" name="Rectangle 87"/>
              <p:cNvSpPr>
                <a:spLocks noChangeArrowheads="1"/>
              </p:cNvSpPr>
              <p:nvPr/>
            </p:nvSpPr>
            <p:spPr bwMode="auto">
              <a:xfrm>
                <a:off x="1262937" y="2516784"/>
                <a:ext cx="413457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64" name="Line 91"/>
              <p:cNvSpPr>
                <a:spLocks noChangeShapeType="1"/>
              </p:cNvSpPr>
              <p:nvPr/>
            </p:nvSpPr>
            <p:spPr bwMode="auto">
              <a:xfrm>
                <a:off x="464259" y="2804371"/>
                <a:ext cx="53346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65" name="Freeform 92"/>
              <p:cNvSpPr>
                <a:spLocks/>
              </p:cNvSpPr>
              <p:nvPr/>
            </p:nvSpPr>
            <p:spPr bwMode="auto">
              <a:xfrm>
                <a:off x="989652" y="2766907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66" name="Line 94"/>
              <p:cNvSpPr>
                <a:spLocks noChangeShapeType="1"/>
              </p:cNvSpPr>
              <p:nvPr/>
            </p:nvSpPr>
            <p:spPr bwMode="auto">
              <a:xfrm>
                <a:off x="1186296" y="2592812"/>
                <a:ext cx="7664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67" name="Line 95"/>
              <p:cNvSpPr>
                <a:spLocks noChangeShapeType="1"/>
              </p:cNvSpPr>
              <p:nvPr/>
            </p:nvSpPr>
            <p:spPr bwMode="auto">
              <a:xfrm>
                <a:off x="1676395" y="2592812"/>
                <a:ext cx="9479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68" name="Freeform 96"/>
              <p:cNvSpPr>
                <a:spLocks/>
              </p:cNvSpPr>
              <p:nvPr/>
            </p:nvSpPr>
            <p:spPr bwMode="auto">
              <a:xfrm>
                <a:off x="1763120" y="2555349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69" name="Line 97"/>
              <p:cNvSpPr>
                <a:spLocks noChangeShapeType="1"/>
              </p:cNvSpPr>
              <p:nvPr/>
            </p:nvSpPr>
            <p:spPr bwMode="auto">
              <a:xfrm>
                <a:off x="1186296" y="3018133"/>
                <a:ext cx="7664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70" name="Line 98"/>
              <p:cNvSpPr>
                <a:spLocks noChangeShapeType="1"/>
              </p:cNvSpPr>
              <p:nvPr/>
            </p:nvSpPr>
            <p:spPr bwMode="auto">
              <a:xfrm>
                <a:off x="1676395" y="3018133"/>
                <a:ext cx="9479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71" name="Freeform 99"/>
              <p:cNvSpPr>
                <a:spLocks/>
              </p:cNvSpPr>
              <p:nvPr/>
            </p:nvSpPr>
            <p:spPr bwMode="auto">
              <a:xfrm>
                <a:off x="1763120" y="2980670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72" name="Line 100"/>
              <p:cNvSpPr>
                <a:spLocks noChangeShapeType="1"/>
              </p:cNvSpPr>
              <p:nvPr/>
            </p:nvSpPr>
            <p:spPr bwMode="auto">
              <a:xfrm>
                <a:off x="1188313" y="2804371"/>
                <a:ext cx="7664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73" name="Line 101"/>
              <p:cNvSpPr>
                <a:spLocks noChangeShapeType="1"/>
              </p:cNvSpPr>
              <p:nvPr/>
            </p:nvSpPr>
            <p:spPr bwMode="auto">
              <a:xfrm>
                <a:off x="1677403" y="2804371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74" name="Freeform 102"/>
              <p:cNvSpPr>
                <a:spLocks/>
              </p:cNvSpPr>
              <p:nvPr/>
            </p:nvSpPr>
            <p:spPr bwMode="auto">
              <a:xfrm>
                <a:off x="1765137" y="2766907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75" name="Rectangle 103"/>
              <p:cNvSpPr>
                <a:spLocks noChangeArrowheads="1"/>
              </p:cNvSpPr>
              <p:nvPr/>
            </p:nvSpPr>
            <p:spPr bwMode="auto">
              <a:xfrm>
                <a:off x="1262937" y="2725036"/>
                <a:ext cx="413457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76" name="Rectangle 104"/>
              <p:cNvSpPr>
                <a:spLocks noChangeArrowheads="1"/>
              </p:cNvSpPr>
              <p:nvPr/>
            </p:nvSpPr>
            <p:spPr bwMode="auto">
              <a:xfrm>
                <a:off x="1262937" y="2725036"/>
                <a:ext cx="413457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77" name="Rectangle 107"/>
              <p:cNvSpPr>
                <a:spLocks noChangeArrowheads="1"/>
              </p:cNvSpPr>
              <p:nvPr/>
            </p:nvSpPr>
            <p:spPr bwMode="auto">
              <a:xfrm>
                <a:off x="1262937" y="2938799"/>
                <a:ext cx="413457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78" name="Rectangle 108"/>
              <p:cNvSpPr>
                <a:spLocks noChangeArrowheads="1"/>
              </p:cNvSpPr>
              <p:nvPr/>
            </p:nvSpPr>
            <p:spPr bwMode="auto">
              <a:xfrm>
                <a:off x="1262937" y="2938799"/>
                <a:ext cx="413457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79" name="Freeform 109"/>
              <p:cNvSpPr>
                <a:spLocks/>
              </p:cNvSpPr>
              <p:nvPr/>
            </p:nvSpPr>
            <p:spPr bwMode="auto">
              <a:xfrm>
                <a:off x="1055200" y="3238507"/>
                <a:ext cx="129079" cy="574074"/>
              </a:xfrm>
              <a:custGeom>
                <a:avLst/>
                <a:gdLst>
                  <a:gd name="T0" fmla="*/ 0 w 128"/>
                  <a:gd name="T1" fmla="*/ 2147483647 h 521"/>
                  <a:gd name="T2" fmla="*/ 0 w 128"/>
                  <a:gd name="T3" fmla="*/ 2147483647 h 521"/>
                  <a:gd name="T4" fmla="*/ 2147483647 w 128"/>
                  <a:gd name="T5" fmla="*/ 2147483647 h 521"/>
                  <a:gd name="T6" fmla="*/ 2147483647 w 128"/>
                  <a:gd name="T7" fmla="*/ 0 h 521"/>
                  <a:gd name="T8" fmla="*/ 0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80" name="Freeform 110"/>
              <p:cNvSpPr>
                <a:spLocks/>
              </p:cNvSpPr>
              <p:nvPr/>
            </p:nvSpPr>
            <p:spPr bwMode="auto">
              <a:xfrm>
                <a:off x="1055200" y="3238507"/>
                <a:ext cx="129079" cy="574074"/>
              </a:xfrm>
              <a:custGeom>
                <a:avLst/>
                <a:gdLst>
                  <a:gd name="T0" fmla="*/ 0 w 128"/>
                  <a:gd name="T1" fmla="*/ 2147483647 h 521"/>
                  <a:gd name="T2" fmla="*/ 0 w 128"/>
                  <a:gd name="T3" fmla="*/ 2147483647 h 521"/>
                  <a:gd name="T4" fmla="*/ 2147483647 w 128"/>
                  <a:gd name="T5" fmla="*/ 2147483647 h 521"/>
                  <a:gd name="T6" fmla="*/ 2147483647 w 128"/>
                  <a:gd name="T7" fmla="*/ 0 h 521"/>
                  <a:gd name="T8" fmla="*/ 0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81" name="Freeform 111"/>
              <p:cNvSpPr>
                <a:spLocks/>
              </p:cNvSpPr>
              <p:nvPr/>
            </p:nvSpPr>
            <p:spPr bwMode="auto">
              <a:xfrm>
                <a:off x="1828668" y="3238507"/>
                <a:ext cx="129079" cy="574074"/>
              </a:xfrm>
              <a:custGeom>
                <a:avLst/>
                <a:gdLst>
                  <a:gd name="T0" fmla="*/ 2147483647 w 128"/>
                  <a:gd name="T1" fmla="*/ 2147483647 h 521"/>
                  <a:gd name="T2" fmla="*/ 2147483647 w 128"/>
                  <a:gd name="T3" fmla="*/ 2147483647 h 521"/>
                  <a:gd name="T4" fmla="*/ 0 w 128"/>
                  <a:gd name="T5" fmla="*/ 2147483647 h 521"/>
                  <a:gd name="T6" fmla="*/ 0 w 128"/>
                  <a:gd name="T7" fmla="*/ 0 h 521"/>
                  <a:gd name="T8" fmla="*/ 2147483647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82" name="Freeform 112"/>
              <p:cNvSpPr>
                <a:spLocks/>
              </p:cNvSpPr>
              <p:nvPr/>
            </p:nvSpPr>
            <p:spPr bwMode="auto">
              <a:xfrm>
                <a:off x="1828668" y="3238507"/>
                <a:ext cx="129079" cy="574074"/>
              </a:xfrm>
              <a:custGeom>
                <a:avLst/>
                <a:gdLst>
                  <a:gd name="T0" fmla="*/ 2147483647 w 128"/>
                  <a:gd name="T1" fmla="*/ 2147483647 h 521"/>
                  <a:gd name="T2" fmla="*/ 2147483647 w 128"/>
                  <a:gd name="T3" fmla="*/ 2147483647 h 521"/>
                  <a:gd name="T4" fmla="*/ 0 w 128"/>
                  <a:gd name="T5" fmla="*/ 2147483647 h 521"/>
                  <a:gd name="T6" fmla="*/ 0 w 128"/>
                  <a:gd name="T7" fmla="*/ 0 h 521"/>
                  <a:gd name="T8" fmla="*/ 2147483647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83" name="Rectangle 113"/>
              <p:cNvSpPr>
                <a:spLocks noChangeArrowheads="1"/>
              </p:cNvSpPr>
              <p:nvPr/>
            </p:nvSpPr>
            <p:spPr bwMode="auto">
              <a:xfrm>
                <a:off x="1261929" y="3237406"/>
                <a:ext cx="412449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84" name="Rectangle 114"/>
              <p:cNvSpPr>
                <a:spLocks noChangeArrowheads="1"/>
              </p:cNvSpPr>
              <p:nvPr/>
            </p:nvSpPr>
            <p:spPr bwMode="auto">
              <a:xfrm>
                <a:off x="1261929" y="3237406"/>
                <a:ext cx="412449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85" name="Line 118"/>
              <p:cNvSpPr>
                <a:spLocks noChangeShapeType="1"/>
              </p:cNvSpPr>
              <p:nvPr/>
            </p:nvSpPr>
            <p:spPr bwMode="auto">
              <a:xfrm>
                <a:off x="462242" y="3524993"/>
                <a:ext cx="534469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86" name="Freeform 119"/>
              <p:cNvSpPr>
                <a:spLocks/>
              </p:cNvSpPr>
              <p:nvPr/>
            </p:nvSpPr>
            <p:spPr bwMode="auto">
              <a:xfrm>
                <a:off x="987636" y="3487529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87" name="Line 121"/>
              <p:cNvSpPr>
                <a:spLocks noChangeShapeType="1"/>
              </p:cNvSpPr>
              <p:nvPr/>
            </p:nvSpPr>
            <p:spPr bwMode="auto">
              <a:xfrm>
                <a:off x="1184280" y="3313434"/>
                <a:ext cx="77650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88" name="Line 122"/>
              <p:cNvSpPr>
                <a:spLocks noChangeShapeType="1"/>
              </p:cNvSpPr>
              <p:nvPr/>
            </p:nvSpPr>
            <p:spPr bwMode="auto">
              <a:xfrm>
                <a:off x="1674378" y="3313434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89" name="Freeform 123"/>
              <p:cNvSpPr>
                <a:spLocks/>
              </p:cNvSpPr>
              <p:nvPr/>
            </p:nvSpPr>
            <p:spPr bwMode="auto">
              <a:xfrm>
                <a:off x="1761103" y="3277073"/>
                <a:ext cx="67565" cy="73825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90" name="Line 124"/>
              <p:cNvSpPr>
                <a:spLocks noChangeShapeType="1"/>
              </p:cNvSpPr>
              <p:nvPr/>
            </p:nvSpPr>
            <p:spPr bwMode="auto">
              <a:xfrm>
                <a:off x="1184280" y="3738755"/>
                <a:ext cx="77650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91" name="Line 125"/>
              <p:cNvSpPr>
                <a:spLocks noChangeShapeType="1"/>
              </p:cNvSpPr>
              <p:nvPr/>
            </p:nvSpPr>
            <p:spPr bwMode="auto">
              <a:xfrm>
                <a:off x="1674378" y="3738755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92" name="Freeform 126"/>
              <p:cNvSpPr>
                <a:spLocks/>
              </p:cNvSpPr>
              <p:nvPr/>
            </p:nvSpPr>
            <p:spPr bwMode="auto">
              <a:xfrm>
                <a:off x="1761103" y="3702394"/>
                <a:ext cx="67565" cy="73825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93" name="Line 127"/>
              <p:cNvSpPr>
                <a:spLocks noChangeShapeType="1"/>
              </p:cNvSpPr>
              <p:nvPr/>
            </p:nvSpPr>
            <p:spPr bwMode="auto">
              <a:xfrm>
                <a:off x="1186296" y="3524993"/>
                <a:ext cx="77650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94" name="Line 128"/>
              <p:cNvSpPr>
                <a:spLocks noChangeShapeType="1"/>
              </p:cNvSpPr>
              <p:nvPr/>
            </p:nvSpPr>
            <p:spPr bwMode="auto">
              <a:xfrm>
                <a:off x="1676395" y="3524993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95" name="Freeform 129"/>
              <p:cNvSpPr>
                <a:spLocks/>
              </p:cNvSpPr>
              <p:nvPr/>
            </p:nvSpPr>
            <p:spPr bwMode="auto">
              <a:xfrm>
                <a:off x="1763120" y="3487529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96" name="Rectangle 130"/>
              <p:cNvSpPr>
                <a:spLocks noChangeArrowheads="1"/>
              </p:cNvSpPr>
              <p:nvPr/>
            </p:nvSpPr>
            <p:spPr bwMode="auto">
              <a:xfrm>
                <a:off x="1261929" y="3445658"/>
                <a:ext cx="412449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97" name="Rectangle 131"/>
              <p:cNvSpPr>
                <a:spLocks noChangeArrowheads="1"/>
              </p:cNvSpPr>
              <p:nvPr/>
            </p:nvSpPr>
            <p:spPr bwMode="auto">
              <a:xfrm>
                <a:off x="1261929" y="3445658"/>
                <a:ext cx="412449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98" name="Rectangle 134"/>
              <p:cNvSpPr>
                <a:spLocks noChangeArrowheads="1"/>
              </p:cNvSpPr>
              <p:nvPr/>
            </p:nvSpPr>
            <p:spPr bwMode="auto">
              <a:xfrm>
                <a:off x="1261929" y="3660523"/>
                <a:ext cx="412449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099" name="Rectangle 135"/>
              <p:cNvSpPr>
                <a:spLocks noChangeArrowheads="1"/>
              </p:cNvSpPr>
              <p:nvPr/>
            </p:nvSpPr>
            <p:spPr bwMode="auto">
              <a:xfrm>
                <a:off x="1261929" y="3660523"/>
                <a:ext cx="412449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00" name="Freeform 138"/>
              <p:cNvSpPr>
                <a:spLocks/>
              </p:cNvSpPr>
              <p:nvPr/>
            </p:nvSpPr>
            <p:spPr bwMode="auto">
              <a:xfrm>
                <a:off x="1052175" y="3959129"/>
                <a:ext cx="129079" cy="574074"/>
              </a:xfrm>
              <a:custGeom>
                <a:avLst/>
                <a:gdLst>
                  <a:gd name="T0" fmla="*/ 0 w 128"/>
                  <a:gd name="T1" fmla="*/ 2147483647 h 521"/>
                  <a:gd name="T2" fmla="*/ 0 w 128"/>
                  <a:gd name="T3" fmla="*/ 2147483647 h 521"/>
                  <a:gd name="T4" fmla="*/ 2147483647 w 128"/>
                  <a:gd name="T5" fmla="*/ 2147483647 h 521"/>
                  <a:gd name="T6" fmla="*/ 2147483647 w 128"/>
                  <a:gd name="T7" fmla="*/ 0 h 521"/>
                  <a:gd name="T8" fmla="*/ 0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01" name="Freeform 139"/>
              <p:cNvSpPr>
                <a:spLocks/>
              </p:cNvSpPr>
              <p:nvPr/>
            </p:nvSpPr>
            <p:spPr bwMode="auto">
              <a:xfrm>
                <a:off x="1052175" y="3959129"/>
                <a:ext cx="129079" cy="574074"/>
              </a:xfrm>
              <a:custGeom>
                <a:avLst/>
                <a:gdLst>
                  <a:gd name="T0" fmla="*/ 0 w 128"/>
                  <a:gd name="T1" fmla="*/ 2147483647 h 521"/>
                  <a:gd name="T2" fmla="*/ 0 w 128"/>
                  <a:gd name="T3" fmla="*/ 2147483647 h 521"/>
                  <a:gd name="T4" fmla="*/ 2147483647 w 128"/>
                  <a:gd name="T5" fmla="*/ 2147483647 h 521"/>
                  <a:gd name="T6" fmla="*/ 2147483647 w 128"/>
                  <a:gd name="T7" fmla="*/ 0 h 521"/>
                  <a:gd name="T8" fmla="*/ 0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02" name="Freeform 140"/>
              <p:cNvSpPr>
                <a:spLocks/>
              </p:cNvSpPr>
              <p:nvPr/>
            </p:nvSpPr>
            <p:spPr bwMode="auto">
              <a:xfrm>
                <a:off x="1825643" y="3959129"/>
                <a:ext cx="129079" cy="574074"/>
              </a:xfrm>
              <a:custGeom>
                <a:avLst/>
                <a:gdLst>
                  <a:gd name="T0" fmla="*/ 2147483647 w 128"/>
                  <a:gd name="T1" fmla="*/ 2147483647 h 521"/>
                  <a:gd name="T2" fmla="*/ 2147483647 w 128"/>
                  <a:gd name="T3" fmla="*/ 2147483647 h 521"/>
                  <a:gd name="T4" fmla="*/ 0 w 128"/>
                  <a:gd name="T5" fmla="*/ 2147483647 h 521"/>
                  <a:gd name="T6" fmla="*/ 0 w 128"/>
                  <a:gd name="T7" fmla="*/ 0 h 521"/>
                  <a:gd name="T8" fmla="*/ 2147483647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03" name="Freeform 141"/>
              <p:cNvSpPr>
                <a:spLocks/>
              </p:cNvSpPr>
              <p:nvPr/>
            </p:nvSpPr>
            <p:spPr bwMode="auto">
              <a:xfrm>
                <a:off x="1825643" y="3959129"/>
                <a:ext cx="129079" cy="574074"/>
              </a:xfrm>
              <a:custGeom>
                <a:avLst/>
                <a:gdLst>
                  <a:gd name="T0" fmla="*/ 2147483647 w 128"/>
                  <a:gd name="T1" fmla="*/ 2147483647 h 521"/>
                  <a:gd name="T2" fmla="*/ 2147483647 w 128"/>
                  <a:gd name="T3" fmla="*/ 2147483647 h 521"/>
                  <a:gd name="T4" fmla="*/ 0 w 128"/>
                  <a:gd name="T5" fmla="*/ 2147483647 h 521"/>
                  <a:gd name="T6" fmla="*/ 0 w 128"/>
                  <a:gd name="T7" fmla="*/ 0 h 521"/>
                  <a:gd name="T8" fmla="*/ 2147483647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04" name="Rectangle 142"/>
              <p:cNvSpPr>
                <a:spLocks noChangeArrowheads="1"/>
              </p:cNvSpPr>
              <p:nvPr/>
            </p:nvSpPr>
            <p:spPr bwMode="auto">
              <a:xfrm>
                <a:off x="1257896" y="3959129"/>
                <a:ext cx="413457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05" name="Rectangle 143"/>
              <p:cNvSpPr>
                <a:spLocks noChangeArrowheads="1"/>
              </p:cNvSpPr>
              <p:nvPr/>
            </p:nvSpPr>
            <p:spPr bwMode="auto">
              <a:xfrm>
                <a:off x="1257896" y="3959129"/>
                <a:ext cx="413457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06" name="Line 147"/>
              <p:cNvSpPr>
                <a:spLocks noChangeShapeType="1"/>
              </p:cNvSpPr>
              <p:nvPr/>
            </p:nvSpPr>
            <p:spPr bwMode="auto">
              <a:xfrm>
                <a:off x="459217" y="4246717"/>
                <a:ext cx="533460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07" name="Freeform 148"/>
              <p:cNvSpPr>
                <a:spLocks/>
              </p:cNvSpPr>
              <p:nvPr/>
            </p:nvSpPr>
            <p:spPr bwMode="auto">
              <a:xfrm>
                <a:off x="984610" y="4209254"/>
                <a:ext cx="67565" cy="73825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08" name="Line 150"/>
              <p:cNvSpPr>
                <a:spLocks noChangeShapeType="1"/>
              </p:cNvSpPr>
              <p:nvPr/>
            </p:nvSpPr>
            <p:spPr bwMode="auto">
              <a:xfrm>
                <a:off x="1181255" y="4035158"/>
                <a:ext cx="7664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09" name="Line 151"/>
              <p:cNvSpPr>
                <a:spLocks noChangeShapeType="1"/>
              </p:cNvSpPr>
              <p:nvPr/>
            </p:nvSpPr>
            <p:spPr bwMode="auto">
              <a:xfrm>
                <a:off x="1671353" y="4035158"/>
                <a:ext cx="9479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10" name="Freeform 152"/>
              <p:cNvSpPr>
                <a:spLocks/>
              </p:cNvSpPr>
              <p:nvPr/>
            </p:nvSpPr>
            <p:spPr bwMode="auto">
              <a:xfrm>
                <a:off x="1758078" y="3997695"/>
                <a:ext cx="67565" cy="73825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11" name="Line 153"/>
              <p:cNvSpPr>
                <a:spLocks noChangeShapeType="1"/>
              </p:cNvSpPr>
              <p:nvPr/>
            </p:nvSpPr>
            <p:spPr bwMode="auto">
              <a:xfrm>
                <a:off x="1181255" y="4460480"/>
                <a:ext cx="7664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12" name="Line 154"/>
              <p:cNvSpPr>
                <a:spLocks noChangeShapeType="1"/>
              </p:cNvSpPr>
              <p:nvPr/>
            </p:nvSpPr>
            <p:spPr bwMode="auto">
              <a:xfrm>
                <a:off x="1671353" y="4460480"/>
                <a:ext cx="9479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13" name="Freeform 155"/>
              <p:cNvSpPr>
                <a:spLocks/>
              </p:cNvSpPr>
              <p:nvPr/>
            </p:nvSpPr>
            <p:spPr bwMode="auto">
              <a:xfrm>
                <a:off x="1758078" y="4423016"/>
                <a:ext cx="67565" cy="73825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14" name="Line 156"/>
              <p:cNvSpPr>
                <a:spLocks noChangeShapeType="1"/>
              </p:cNvSpPr>
              <p:nvPr/>
            </p:nvSpPr>
            <p:spPr bwMode="auto">
              <a:xfrm>
                <a:off x="1182263" y="4246717"/>
                <a:ext cx="77650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15" name="Line 157"/>
              <p:cNvSpPr>
                <a:spLocks noChangeShapeType="1"/>
              </p:cNvSpPr>
              <p:nvPr/>
            </p:nvSpPr>
            <p:spPr bwMode="auto">
              <a:xfrm>
                <a:off x="1672361" y="4246717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16" name="Freeform 158"/>
              <p:cNvSpPr>
                <a:spLocks/>
              </p:cNvSpPr>
              <p:nvPr/>
            </p:nvSpPr>
            <p:spPr bwMode="auto">
              <a:xfrm>
                <a:off x="1759086" y="4209254"/>
                <a:ext cx="68573" cy="73825"/>
              </a:xfrm>
              <a:custGeom>
                <a:avLst/>
                <a:gdLst>
                  <a:gd name="T0" fmla="*/ 0 w 68"/>
                  <a:gd name="T1" fmla="*/ 0 h 67"/>
                  <a:gd name="T2" fmla="*/ 2147483647 w 68"/>
                  <a:gd name="T3" fmla="*/ 2147483647 h 67"/>
                  <a:gd name="T4" fmla="*/ 0 w 68"/>
                  <a:gd name="T5" fmla="*/ 2147483647 h 67"/>
                  <a:gd name="T6" fmla="*/ 0 w 68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67"/>
                  <a:gd name="T14" fmla="*/ 68 w 68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67">
                    <a:moveTo>
                      <a:pt x="0" y="0"/>
                    </a:moveTo>
                    <a:lnTo>
                      <a:pt x="68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17" name="Rectangle 159"/>
              <p:cNvSpPr>
                <a:spLocks noChangeArrowheads="1"/>
              </p:cNvSpPr>
              <p:nvPr/>
            </p:nvSpPr>
            <p:spPr bwMode="auto">
              <a:xfrm>
                <a:off x="1257896" y="4167383"/>
                <a:ext cx="413457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18" name="Rectangle 160"/>
              <p:cNvSpPr>
                <a:spLocks noChangeArrowheads="1"/>
              </p:cNvSpPr>
              <p:nvPr/>
            </p:nvSpPr>
            <p:spPr bwMode="auto">
              <a:xfrm>
                <a:off x="1257896" y="4167383"/>
                <a:ext cx="413457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19" name="Rectangle 163"/>
              <p:cNvSpPr>
                <a:spLocks noChangeArrowheads="1"/>
              </p:cNvSpPr>
              <p:nvPr/>
            </p:nvSpPr>
            <p:spPr bwMode="auto">
              <a:xfrm>
                <a:off x="1257896" y="4381145"/>
                <a:ext cx="413457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20" name="Rectangle 164"/>
              <p:cNvSpPr>
                <a:spLocks noChangeArrowheads="1"/>
              </p:cNvSpPr>
              <p:nvPr/>
            </p:nvSpPr>
            <p:spPr bwMode="auto">
              <a:xfrm>
                <a:off x="1257896" y="4381145"/>
                <a:ext cx="413457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21" name="Freeform 165"/>
              <p:cNvSpPr>
                <a:spLocks/>
              </p:cNvSpPr>
              <p:nvPr/>
            </p:nvSpPr>
            <p:spPr bwMode="auto">
              <a:xfrm>
                <a:off x="1050158" y="4680853"/>
                <a:ext cx="129079" cy="574073"/>
              </a:xfrm>
              <a:custGeom>
                <a:avLst/>
                <a:gdLst>
                  <a:gd name="T0" fmla="*/ 0 w 128"/>
                  <a:gd name="T1" fmla="*/ 2147483647 h 521"/>
                  <a:gd name="T2" fmla="*/ 0 w 128"/>
                  <a:gd name="T3" fmla="*/ 2147483647 h 521"/>
                  <a:gd name="T4" fmla="*/ 2147483647 w 128"/>
                  <a:gd name="T5" fmla="*/ 2147483647 h 521"/>
                  <a:gd name="T6" fmla="*/ 2147483647 w 128"/>
                  <a:gd name="T7" fmla="*/ 0 h 521"/>
                  <a:gd name="T8" fmla="*/ 0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22" name="Freeform 166"/>
              <p:cNvSpPr>
                <a:spLocks/>
              </p:cNvSpPr>
              <p:nvPr/>
            </p:nvSpPr>
            <p:spPr bwMode="auto">
              <a:xfrm>
                <a:off x="1050158" y="4680853"/>
                <a:ext cx="129079" cy="574073"/>
              </a:xfrm>
              <a:custGeom>
                <a:avLst/>
                <a:gdLst>
                  <a:gd name="T0" fmla="*/ 0 w 128"/>
                  <a:gd name="T1" fmla="*/ 2147483647 h 521"/>
                  <a:gd name="T2" fmla="*/ 0 w 128"/>
                  <a:gd name="T3" fmla="*/ 2147483647 h 521"/>
                  <a:gd name="T4" fmla="*/ 2147483647 w 128"/>
                  <a:gd name="T5" fmla="*/ 2147483647 h 521"/>
                  <a:gd name="T6" fmla="*/ 2147483647 w 128"/>
                  <a:gd name="T7" fmla="*/ 0 h 521"/>
                  <a:gd name="T8" fmla="*/ 0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23" name="Freeform 167"/>
              <p:cNvSpPr>
                <a:spLocks/>
              </p:cNvSpPr>
              <p:nvPr/>
            </p:nvSpPr>
            <p:spPr bwMode="auto">
              <a:xfrm>
                <a:off x="1823626" y="4680853"/>
                <a:ext cx="129079" cy="574073"/>
              </a:xfrm>
              <a:custGeom>
                <a:avLst/>
                <a:gdLst>
                  <a:gd name="T0" fmla="*/ 2147483647 w 128"/>
                  <a:gd name="T1" fmla="*/ 2147483647 h 521"/>
                  <a:gd name="T2" fmla="*/ 2147483647 w 128"/>
                  <a:gd name="T3" fmla="*/ 2147483647 h 521"/>
                  <a:gd name="T4" fmla="*/ 0 w 128"/>
                  <a:gd name="T5" fmla="*/ 2147483647 h 521"/>
                  <a:gd name="T6" fmla="*/ 0 w 128"/>
                  <a:gd name="T7" fmla="*/ 0 h 521"/>
                  <a:gd name="T8" fmla="*/ 2147483647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24" name="Freeform 168"/>
              <p:cNvSpPr>
                <a:spLocks/>
              </p:cNvSpPr>
              <p:nvPr/>
            </p:nvSpPr>
            <p:spPr bwMode="auto">
              <a:xfrm>
                <a:off x="1823626" y="4680853"/>
                <a:ext cx="129079" cy="574073"/>
              </a:xfrm>
              <a:custGeom>
                <a:avLst/>
                <a:gdLst>
                  <a:gd name="T0" fmla="*/ 2147483647 w 128"/>
                  <a:gd name="T1" fmla="*/ 2147483647 h 521"/>
                  <a:gd name="T2" fmla="*/ 2147483647 w 128"/>
                  <a:gd name="T3" fmla="*/ 2147483647 h 521"/>
                  <a:gd name="T4" fmla="*/ 0 w 128"/>
                  <a:gd name="T5" fmla="*/ 2147483647 h 521"/>
                  <a:gd name="T6" fmla="*/ 0 w 128"/>
                  <a:gd name="T7" fmla="*/ 0 h 521"/>
                  <a:gd name="T8" fmla="*/ 2147483647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25" name="Rectangle 169"/>
              <p:cNvSpPr>
                <a:spLocks noChangeArrowheads="1"/>
              </p:cNvSpPr>
              <p:nvPr/>
            </p:nvSpPr>
            <p:spPr bwMode="auto">
              <a:xfrm>
                <a:off x="1256887" y="4679751"/>
                <a:ext cx="412449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26" name="Rectangle 170"/>
              <p:cNvSpPr>
                <a:spLocks noChangeArrowheads="1"/>
              </p:cNvSpPr>
              <p:nvPr/>
            </p:nvSpPr>
            <p:spPr bwMode="auto">
              <a:xfrm>
                <a:off x="1256887" y="4679751"/>
                <a:ext cx="412449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27" name="Line 174"/>
              <p:cNvSpPr>
                <a:spLocks noChangeShapeType="1"/>
              </p:cNvSpPr>
              <p:nvPr/>
            </p:nvSpPr>
            <p:spPr bwMode="auto">
              <a:xfrm>
                <a:off x="457200" y="4967339"/>
                <a:ext cx="534469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28" name="Freeform 175"/>
              <p:cNvSpPr>
                <a:spLocks/>
              </p:cNvSpPr>
              <p:nvPr/>
            </p:nvSpPr>
            <p:spPr bwMode="auto">
              <a:xfrm>
                <a:off x="982593" y="4930977"/>
                <a:ext cx="67565" cy="72723"/>
              </a:xfrm>
              <a:custGeom>
                <a:avLst/>
                <a:gdLst>
                  <a:gd name="T0" fmla="*/ 0 w 67"/>
                  <a:gd name="T1" fmla="*/ 0 h 66"/>
                  <a:gd name="T2" fmla="*/ 2147483647 w 67"/>
                  <a:gd name="T3" fmla="*/ 2147483647 h 66"/>
                  <a:gd name="T4" fmla="*/ 0 w 67"/>
                  <a:gd name="T5" fmla="*/ 2147483647 h 66"/>
                  <a:gd name="T6" fmla="*/ 0 w 6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6"/>
                  <a:gd name="T14" fmla="*/ 67 w 67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29" name="Line 177"/>
              <p:cNvSpPr>
                <a:spLocks noChangeShapeType="1"/>
              </p:cNvSpPr>
              <p:nvPr/>
            </p:nvSpPr>
            <p:spPr bwMode="auto">
              <a:xfrm>
                <a:off x="1179238" y="4755780"/>
                <a:ext cx="77649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30" name="Line 178"/>
              <p:cNvSpPr>
                <a:spLocks noChangeShapeType="1"/>
              </p:cNvSpPr>
              <p:nvPr/>
            </p:nvSpPr>
            <p:spPr bwMode="auto">
              <a:xfrm>
                <a:off x="1669336" y="4755780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31" name="Freeform 179"/>
              <p:cNvSpPr>
                <a:spLocks/>
              </p:cNvSpPr>
              <p:nvPr/>
            </p:nvSpPr>
            <p:spPr bwMode="auto">
              <a:xfrm>
                <a:off x="1756061" y="4719418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32" name="Line 180"/>
              <p:cNvSpPr>
                <a:spLocks noChangeShapeType="1"/>
              </p:cNvSpPr>
              <p:nvPr/>
            </p:nvSpPr>
            <p:spPr bwMode="auto">
              <a:xfrm>
                <a:off x="1179238" y="5181102"/>
                <a:ext cx="77649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33" name="Line 181"/>
              <p:cNvSpPr>
                <a:spLocks noChangeShapeType="1"/>
              </p:cNvSpPr>
              <p:nvPr/>
            </p:nvSpPr>
            <p:spPr bwMode="auto">
              <a:xfrm>
                <a:off x="1669336" y="5181102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34" name="Freeform 182"/>
              <p:cNvSpPr>
                <a:spLocks/>
              </p:cNvSpPr>
              <p:nvPr/>
            </p:nvSpPr>
            <p:spPr bwMode="auto">
              <a:xfrm>
                <a:off x="1756061" y="5144740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35" name="Line 183"/>
              <p:cNvSpPr>
                <a:spLocks noChangeShapeType="1"/>
              </p:cNvSpPr>
              <p:nvPr/>
            </p:nvSpPr>
            <p:spPr bwMode="auto">
              <a:xfrm>
                <a:off x="1181255" y="4967339"/>
                <a:ext cx="77649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36" name="Line 184"/>
              <p:cNvSpPr>
                <a:spLocks noChangeShapeType="1"/>
              </p:cNvSpPr>
              <p:nvPr/>
            </p:nvSpPr>
            <p:spPr bwMode="auto">
              <a:xfrm>
                <a:off x="1671353" y="4967339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37" name="Freeform 185"/>
              <p:cNvSpPr>
                <a:spLocks/>
              </p:cNvSpPr>
              <p:nvPr/>
            </p:nvSpPr>
            <p:spPr bwMode="auto">
              <a:xfrm>
                <a:off x="1758078" y="4930977"/>
                <a:ext cx="67565" cy="72723"/>
              </a:xfrm>
              <a:custGeom>
                <a:avLst/>
                <a:gdLst>
                  <a:gd name="T0" fmla="*/ 0 w 67"/>
                  <a:gd name="T1" fmla="*/ 0 h 66"/>
                  <a:gd name="T2" fmla="*/ 2147483647 w 67"/>
                  <a:gd name="T3" fmla="*/ 2147483647 h 66"/>
                  <a:gd name="T4" fmla="*/ 0 w 67"/>
                  <a:gd name="T5" fmla="*/ 2147483647 h 66"/>
                  <a:gd name="T6" fmla="*/ 0 w 6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6"/>
                  <a:gd name="T14" fmla="*/ 67 w 67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38" name="Rectangle 186"/>
              <p:cNvSpPr>
                <a:spLocks noChangeArrowheads="1"/>
              </p:cNvSpPr>
              <p:nvPr/>
            </p:nvSpPr>
            <p:spPr bwMode="auto">
              <a:xfrm>
                <a:off x="1256887" y="4889106"/>
                <a:ext cx="412449" cy="1509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39" name="Rectangle 187"/>
              <p:cNvSpPr>
                <a:spLocks noChangeArrowheads="1"/>
              </p:cNvSpPr>
              <p:nvPr/>
            </p:nvSpPr>
            <p:spPr bwMode="auto">
              <a:xfrm>
                <a:off x="1256887" y="4889106"/>
                <a:ext cx="412449" cy="150956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40" name="Rectangle 190"/>
              <p:cNvSpPr>
                <a:spLocks noChangeArrowheads="1"/>
              </p:cNvSpPr>
              <p:nvPr/>
            </p:nvSpPr>
            <p:spPr bwMode="auto">
              <a:xfrm>
                <a:off x="1256887" y="5102869"/>
                <a:ext cx="412449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41" name="Rectangle 191"/>
              <p:cNvSpPr>
                <a:spLocks noChangeArrowheads="1"/>
              </p:cNvSpPr>
              <p:nvPr/>
            </p:nvSpPr>
            <p:spPr bwMode="auto">
              <a:xfrm>
                <a:off x="1256887" y="5102869"/>
                <a:ext cx="412449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42" name="Freeform 194"/>
              <p:cNvSpPr>
                <a:spLocks/>
              </p:cNvSpPr>
              <p:nvPr/>
            </p:nvSpPr>
            <p:spPr bwMode="auto">
              <a:xfrm>
                <a:off x="1959765" y="2797760"/>
                <a:ext cx="183535" cy="760289"/>
              </a:xfrm>
              <a:custGeom>
                <a:avLst/>
                <a:gdLst>
                  <a:gd name="T0" fmla="*/ 0 w 182"/>
                  <a:gd name="T1" fmla="*/ 0 h 690"/>
                  <a:gd name="T2" fmla="*/ 2147483647 w 182"/>
                  <a:gd name="T3" fmla="*/ 0 h 690"/>
                  <a:gd name="T4" fmla="*/ 2147483647 w 182"/>
                  <a:gd name="T5" fmla="*/ 2147483647 h 690"/>
                  <a:gd name="T6" fmla="*/ 0 60000 65536"/>
                  <a:gd name="T7" fmla="*/ 0 60000 65536"/>
                  <a:gd name="T8" fmla="*/ 0 60000 65536"/>
                  <a:gd name="T9" fmla="*/ 0 w 182"/>
                  <a:gd name="T10" fmla="*/ 0 h 690"/>
                  <a:gd name="T11" fmla="*/ 182 w 182"/>
                  <a:gd name="T12" fmla="*/ 690 h 6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2" h="690">
                    <a:moveTo>
                      <a:pt x="0" y="0"/>
                    </a:moveTo>
                    <a:lnTo>
                      <a:pt x="182" y="0"/>
                    </a:lnTo>
                    <a:lnTo>
                      <a:pt x="182" y="69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43" name="Line 195"/>
              <p:cNvSpPr>
                <a:spLocks noChangeShapeType="1"/>
              </p:cNvSpPr>
              <p:nvPr/>
            </p:nvSpPr>
            <p:spPr bwMode="auto">
              <a:xfrm>
                <a:off x="2143299" y="3558049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44" name="Freeform 196"/>
              <p:cNvSpPr>
                <a:spLocks/>
              </p:cNvSpPr>
              <p:nvPr/>
            </p:nvSpPr>
            <p:spPr bwMode="auto">
              <a:xfrm>
                <a:off x="2231033" y="3521688"/>
                <a:ext cx="67565" cy="73825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45" name="Line 197"/>
              <p:cNvSpPr>
                <a:spLocks noChangeShapeType="1"/>
              </p:cNvSpPr>
              <p:nvPr/>
            </p:nvSpPr>
            <p:spPr bwMode="auto">
              <a:xfrm flipH="1">
                <a:off x="1963798" y="2082647"/>
                <a:ext cx="143197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46" name="Freeform 198"/>
              <p:cNvSpPr>
                <a:spLocks/>
              </p:cNvSpPr>
              <p:nvPr/>
            </p:nvSpPr>
            <p:spPr bwMode="auto">
              <a:xfrm>
                <a:off x="1957748" y="3530503"/>
                <a:ext cx="134121" cy="242411"/>
              </a:xfrm>
              <a:custGeom>
                <a:avLst/>
                <a:gdLst>
                  <a:gd name="T0" fmla="*/ 0 w 133"/>
                  <a:gd name="T1" fmla="*/ 0 h 220"/>
                  <a:gd name="T2" fmla="*/ 2147483647 w 133"/>
                  <a:gd name="T3" fmla="*/ 0 h 220"/>
                  <a:gd name="T4" fmla="*/ 2147483647 w 133"/>
                  <a:gd name="T5" fmla="*/ 2147483647 h 220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20"/>
                  <a:gd name="T11" fmla="*/ 133 w 133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20">
                    <a:moveTo>
                      <a:pt x="0" y="0"/>
                    </a:moveTo>
                    <a:lnTo>
                      <a:pt x="133" y="0"/>
                    </a:lnTo>
                    <a:lnTo>
                      <a:pt x="133" y="22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47" name="Line 199"/>
              <p:cNvSpPr>
                <a:spLocks noChangeShapeType="1"/>
              </p:cNvSpPr>
              <p:nvPr/>
            </p:nvSpPr>
            <p:spPr bwMode="auto">
              <a:xfrm flipH="1">
                <a:off x="1952705" y="4967339"/>
                <a:ext cx="6252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48" name="Line 200"/>
              <p:cNvSpPr>
                <a:spLocks noChangeShapeType="1"/>
              </p:cNvSpPr>
              <p:nvPr/>
            </p:nvSpPr>
            <p:spPr bwMode="auto">
              <a:xfrm>
                <a:off x="1954722" y="4263245"/>
                <a:ext cx="137147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49" name="Freeform 201"/>
              <p:cNvSpPr>
                <a:spLocks/>
              </p:cNvSpPr>
              <p:nvPr/>
            </p:nvSpPr>
            <p:spPr bwMode="auto">
              <a:xfrm>
                <a:off x="2091869" y="4009815"/>
                <a:ext cx="147231" cy="253430"/>
              </a:xfrm>
              <a:custGeom>
                <a:avLst/>
                <a:gdLst>
                  <a:gd name="T0" fmla="*/ 2147483647 w 146"/>
                  <a:gd name="T1" fmla="*/ 0 h 230"/>
                  <a:gd name="T2" fmla="*/ 0 w 146"/>
                  <a:gd name="T3" fmla="*/ 0 h 230"/>
                  <a:gd name="T4" fmla="*/ 0 w 146"/>
                  <a:gd name="T5" fmla="*/ 2147483647 h 230"/>
                  <a:gd name="T6" fmla="*/ 0 60000 65536"/>
                  <a:gd name="T7" fmla="*/ 0 60000 65536"/>
                  <a:gd name="T8" fmla="*/ 0 60000 65536"/>
                  <a:gd name="T9" fmla="*/ 0 w 146"/>
                  <a:gd name="T10" fmla="*/ 0 h 230"/>
                  <a:gd name="T11" fmla="*/ 146 w 146"/>
                  <a:gd name="T12" fmla="*/ 230 h 2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" h="230">
                    <a:moveTo>
                      <a:pt x="146" y="0"/>
                    </a:moveTo>
                    <a:lnTo>
                      <a:pt x="0" y="0"/>
                    </a:lnTo>
                    <a:lnTo>
                      <a:pt x="0" y="23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50" name="Freeform 202"/>
              <p:cNvSpPr>
                <a:spLocks/>
              </p:cNvSpPr>
              <p:nvPr/>
            </p:nvSpPr>
            <p:spPr bwMode="auto">
              <a:xfrm>
                <a:off x="2231033" y="3972351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51" name="Line 203"/>
              <p:cNvSpPr>
                <a:spLocks noChangeShapeType="1"/>
              </p:cNvSpPr>
              <p:nvPr/>
            </p:nvSpPr>
            <p:spPr bwMode="auto">
              <a:xfrm>
                <a:off x="3330224" y="3558049"/>
                <a:ext cx="24908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52" name="Freeform 204"/>
              <p:cNvSpPr>
                <a:spLocks/>
              </p:cNvSpPr>
              <p:nvPr/>
            </p:nvSpPr>
            <p:spPr bwMode="auto">
              <a:xfrm>
                <a:off x="3571240" y="3521688"/>
                <a:ext cx="67565" cy="73825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53" name="Line 205"/>
              <p:cNvSpPr>
                <a:spLocks noChangeShapeType="1"/>
              </p:cNvSpPr>
              <p:nvPr/>
            </p:nvSpPr>
            <p:spPr bwMode="auto">
              <a:xfrm>
                <a:off x="3330224" y="3772914"/>
                <a:ext cx="24908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54" name="Freeform 206"/>
              <p:cNvSpPr>
                <a:spLocks/>
              </p:cNvSpPr>
              <p:nvPr/>
            </p:nvSpPr>
            <p:spPr bwMode="auto">
              <a:xfrm>
                <a:off x="3571240" y="3736552"/>
                <a:ext cx="67565" cy="72723"/>
              </a:xfrm>
              <a:custGeom>
                <a:avLst/>
                <a:gdLst>
                  <a:gd name="T0" fmla="*/ 0 w 67"/>
                  <a:gd name="T1" fmla="*/ 0 h 66"/>
                  <a:gd name="T2" fmla="*/ 2147483647 w 67"/>
                  <a:gd name="T3" fmla="*/ 2147483647 h 66"/>
                  <a:gd name="T4" fmla="*/ 0 w 67"/>
                  <a:gd name="T5" fmla="*/ 2147483647 h 66"/>
                  <a:gd name="T6" fmla="*/ 0 w 6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6"/>
                  <a:gd name="T14" fmla="*/ 67 w 67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55" name="Line 207"/>
              <p:cNvSpPr>
                <a:spLocks noChangeShapeType="1"/>
              </p:cNvSpPr>
              <p:nvPr/>
            </p:nvSpPr>
            <p:spPr bwMode="auto">
              <a:xfrm>
                <a:off x="3330224" y="4009815"/>
                <a:ext cx="24908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156" name="Freeform 208"/>
              <p:cNvSpPr>
                <a:spLocks/>
              </p:cNvSpPr>
              <p:nvPr/>
            </p:nvSpPr>
            <p:spPr bwMode="auto">
              <a:xfrm>
                <a:off x="3571240" y="3972351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9991" name="Rectangle 58"/>
            <p:cNvSpPr>
              <a:spLocks noChangeArrowheads="1"/>
            </p:cNvSpPr>
            <p:nvPr/>
          </p:nvSpPr>
          <p:spPr bwMode="auto">
            <a:xfrm>
              <a:off x="228143" y="1905000"/>
              <a:ext cx="74219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From East</a:t>
              </a:r>
              <a:endParaRPr lang="en-US" altLang="ko-KR" sz="16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69992" name="Rectangle 93"/>
            <p:cNvSpPr>
              <a:spLocks noChangeArrowheads="1"/>
            </p:cNvSpPr>
            <p:nvPr/>
          </p:nvSpPr>
          <p:spPr bwMode="auto">
            <a:xfrm>
              <a:off x="187805" y="2621214"/>
              <a:ext cx="778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From West</a:t>
              </a:r>
              <a:endParaRPr lang="en-US" altLang="ko-KR" sz="16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69993" name="Rectangle 120"/>
            <p:cNvSpPr>
              <a:spLocks noChangeArrowheads="1"/>
            </p:cNvSpPr>
            <p:nvPr/>
          </p:nvSpPr>
          <p:spPr bwMode="auto">
            <a:xfrm>
              <a:off x="153519" y="3344040"/>
              <a:ext cx="9007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From North</a:t>
              </a:r>
              <a:endParaRPr lang="en-US" altLang="ko-KR" sz="16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69994" name="Rectangle 149"/>
            <p:cNvSpPr>
              <a:spLocks noChangeArrowheads="1"/>
            </p:cNvSpPr>
            <p:nvPr/>
          </p:nvSpPr>
          <p:spPr bwMode="auto">
            <a:xfrm>
              <a:off x="133350" y="4066866"/>
              <a:ext cx="88485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From South</a:t>
              </a:r>
              <a:endParaRPr lang="en-US" altLang="ko-KR" sz="16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69995" name="Rectangle 176"/>
            <p:cNvSpPr>
              <a:spLocks noChangeArrowheads="1"/>
            </p:cNvSpPr>
            <p:nvPr/>
          </p:nvSpPr>
          <p:spPr bwMode="auto">
            <a:xfrm>
              <a:off x="316885" y="4789691"/>
              <a:ext cx="62998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From PE</a:t>
              </a:r>
              <a:endParaRPr lang="en-US" altLang="ko-KR" sz="16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</p:grpSp>
      <p:sp>
        <p:nvSpPr>
          <p:cNvPr id="170" name="Rectangle 216"/>
          <p:cNvSpPr>
            <a:spLocks noChangeArrowheads="1"/>
          </p:cNvSpPr>
          <p:nvPr/>
        </p:nvSpPr>
        <p:spPr bwMode="auto">
          <a:xfrm>
            <a:off x="2254250" y="1938338"/>
            <a:ext cx="1219200" cy="7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152400" y="1404938"/>
            <a:ext cx="3581400" cy="3810000"/>
          </a:xfrm>
          <a:prstGeom prst="rect">
            <a:avLst/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172" name="Title 1"/>
          <p:cNvSpPr txBox="1">
            <a:spLocks/>
          </p:cNvSpPr>
          <p:nvPr/>
        </p:nvSpPr>
        <p:spPr bwMode="auto">
          <a:xfrm>
            <a:off x="1524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4000" kern="0" dirty="0">
                <a:solidFill>
                  <a:srgbClr val="006633"/>
                </a:solidFill>
                <a:latin typeface="Garamond"/>
              </a:rPr>
              <a:t>The Problem: Packet Scheduling</a:t>
            </a:r>
          </a:p>
        </p:txBody>
      </p:sp>
      <p:sp>
        <p:nvSpPr>
          <p:cNvPr id="169989" name="Slide Number Placeholder 3"/>
          <p:cNvSpPr txBox="1">
            <a:spLocks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9C5E35E-6162-C44B-9E3B-4F2B9E3A04DB}" type="slidenum">
              <a:rPr lang="en-US" sz="1600" smtClean="0">
                <a:solidFill>
                  <a:srgbClr val="000000"/>
                </a:solidFill>
                <a:latin typeface="Garamond" charset="0"/>
              </a:rPr>
              <a:pPr algn="r" eaLnBrk="1" hangingPunct="1"/>
              <a:t>190</a:t>
            </a:fld>
            <a:endParaRPr lang="en-US" sz="1600" smtClean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171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"/>
          <p:cNvSpPr txBox="1">
            <a:spLocks/>
          </p:cNvSpPr>
          <p:nvPr/>
        </p:nvSpPr>
        <p:spPr bwMode="auto">
          <a:xfrm>
            <a:off x="1524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4000" kern="0" dirty="0">
                <a:solidFill>
                  <a:srgbClr val="006633"/>
                </a:solidFill>
                <a:latin typeface="Garamond"/>
              </a:rPr>
              <a:t>The Problem: Packet Scheduling</a:t>
            </a:r>
          </a:p>
        </p:txBody>
      </p:sp>
      <p:sp>
        <p:nvSpPr>
          <p:cNvPr id="171010" name="Slide Number Placeholder 3"/>
          <p:cNvSpPr txBox="1">
            <a:spLocks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6E620FD-9439-AA4A-83EF-2B4285F7ADA5}" type="slidenum">
              <a:rPr lang="en-US" sz="1600" smtClean="0">
                <a:solidFill>
                  <a:srgbClr val="000000"/>
                </a:solidFill>
                <a:latin typeface="Garamond" charset="0"/>
              </a:rPr>
              <a:pPr algn="r" eaLnBrk="1" hangingPunct="1"/>
              <a:t>191</a:t>
            </a:fld>
            <a:endParaRPr lang="en-US" sz="1600" smtClean="0">
              <a:solidFill>
                <a:srgbClr val="000000"/>
              </a:solidFill>
              <a:latin typeface="Garamond" charset="0"/>
            </a:endParaRPr>
          </a:p>
        </p:txBody>
      </p:sp>
      <p:cxnSp>
        <p:nvCxnSpPr>
          <p:cNvPr id="174" name="Straight Connector 173"/>
          <p:cNvCxnSpPr/>
          <p:nvPr/>
        </p:nvCxnSpPr>
        <p:spPr>
          <a:xfrm>
            <a:off x="5494338" y="1403350"/>
            <a:ext cx="124142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012" name="TextBox 174"/>
          <p:cNvSpPr txBox="1">
            <a:spLocks noChangeArrowheads="1"/>
          </p:cNvSpPr>
          <p:nvPr/>
        </p:nvSpPr>
        <p:spPr bwMode="auto">
          <a:xfrm>
            <a:off x="5181600" y="11430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 smtClean="0">
              <a:solidFill>
                <a:srgbClr val="000000"/>
              </a:solidFill>
            </a:endParaRPr>
          </a:p>
        </p:txBody>
      </p:sp>
      <p:grpSp>
        <p:nvGrpSpPr>
          <p:cNvPr id="171013" name="Group 244"/>
          <p:cNvGrpSpPr>
            <a:grpSpLocks/>
          </p:cNvGrpSpPr>
          <p:nvPr/>
        </p:nvGrpSpPr>
        <p:grpSpPr bwMode="auto">
          <a:xfrm>
            <a:off x="3886200" y="1257300"/>
            <a:ext cx="4419600" cy="4229100"/>
            <a:chOff x="3886200" y="1676400"/>
            <a:chExt cx="4419600" cy="4229100"/>
          </a:xfrm>
        </p:grpSpPr>
        <p:sp>
          <p:nvSpPr>
            <p:cNvPr id="177" name="Rectangle 176"/>
            <p:cNvSpPr/>
            <p:nvPr/>
          </p:nvSpPr>
          <p:spPr>
            <a:xfrm>
              <a:off x="5181600" y="1676400"/>
              <a:ext cx="3124200" cy="4229100"/>
            </a:xfrm>
            <a:prstGeom prst="rect">
              <a:avLst/>
            </a:prstGeom>
            <a:noFill/>
            <a:ln w="2222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grpSp>
          <p:nvGrpSpPr>
            <p:cNvPr id="171247" name="Group 286"/>
            <p:cNvGrpSpPr>
              <a:grpSpLocks/>
            </p:cNvGrpSpPr>
            <p:nvPr/>
          </p:nvGrpSpPr>
          <p:grpSpPr bwMode="auto">
            <a:xfrm>
              <a:off x="3886200" y="3021568"/>
              <a:ext cx="1314784" cy="978932"/>
              <a:chOff x="3886200" y="2831068"/>
              <a:chExt cx="1314784" cy="978932"/>
            </a:xfrm>
          </p:grpSpPr>
          <p:sp>
            <p:nvSpPr>
              <p:cNvPr id="179" name="Right Arrow 178"/>
              <p:cNvSpPr/>
              <p:nvPr/>
            </p:nvSpPr>
            <p:spPr>
              <a:xfrm>
                <a:off x="4038600" y="3124200"/>
                <a:ext cx="990600" cy="381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ahoma"/>
                </a:endParaRPr>
              </a:p>
            </p:txBody>
          </p:sp>
          <p:sp>
            <p:nvSpPr>
              <p:cNvPr id="171249" name="TextBox 179"/>
              <p:cNvSpPr txBox="1">
                <a:spLocks noChangeArrowheads="1"/>
              </p:cNvSpPr>
              <p:nvPr/>
            </p:nvSpPr>
            <p:spPr bwMode="auto">
              <a:xfrm>
                <a:off x="3886200" y="2831068"/>
                <a:ext cx="13147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b="1" smtClean="0">
                    <a:solidFill>
                      <a:srgbClr val="000000"/>
                    </a:solidFill>
                  </a:rPr>
                  <a:t>Conceptual</a:t>
                </a:r>
              </a:p>
            </p:txBody>
          </p:sp>
          <p:sp>
            <p:nvSpPr>
              <p:cNvPr id="171250" name="TextBox 180"/>
              <p:cNvSpPr txBox="1">
                <a:spLocks noChangeArrowheads="1"/>
              </p:cNvSpPr>
              <p:nvPr/>
            </p:nvSpPr>
            <p:spPr bwMode="auto">
              <a:xfrm>
                <a:off x="4185239" y="3440668"/>
                <a:ext cx="67614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b="1" smtClean="0">
                    <a:solidFill>
                      <a:srgbClr val="000000"/>
                    </a:solidFill>
                  </a:rPr>
                  <a:t>View</a:t>
                </a:r>
              </a:p>
            </p:txBody>
          </p:sp>
        </p:grpSp>
      </p:grpSp>
      <p:cxnSp>
        <p:nvCxnSpPr>
          <p:cNvPr id="182" name="Straight Connector 181"/>
          <p:cNvCxnSpPr/>
          <p:nvPr/>
        </p:nvCxnSpPr>
        <p:spPr>
          <a:xfrm>
            <a:off x="5507038" y="2146300"/>
            <a:ext cx="124142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5508625" y="2984500"/>
            <a:ext cx="123983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5514975" y="3822700"/>
            <a:ext cx="123983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5546725" y="4603750"/>
            <a:ext cx="123983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018" name="Rectangle 58"/>
          <p:cNvSpPr>
            <a:spLocks noChangeArrowheads="1"/>
          </p:cNvSpPr>
          <p:nvPr/>
        </p:nvSpPr>
        <p:spPr bwMode="auto">
          <a:xfrm>
            <a:off x="5429250" y="1655763"/>
            <a:ext cx="7413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400" b="1" smtClean="0">
                <a:solidFill>
                  <a:srgbClr val="000000"/>
                </a:solidFill>
                <a:ea typeface="굴림" charset="0"/>
                <a:cs typeface="굴림" charset="0"/>
              </a:rPr>
              <a:t>From East</a:t>
            </a:r>
            <a:endParaRPr lang="en-US" altLang="ko-KR" sz="1600" smtClean="0">
              <a:solidFill>
                <a:srgbClr val="000000"/>
              </a:solidFill>
              <a:ea typeface="굴림" charset="0"/>
              <a:cs typeface="굴림" charset="0"/>
            </a:endParaRPr>
          </a:p>
        </p:txBody>
      </p:sp>
      <p:sp>
        <p:nvSpPr>
          <p:cNvPr id="171019" name="Rectangle 93"/>
          <p:cNvSpPr>
            <a:spLocks noChangeArrowheads="1"/>
          </p:cNvSpPr>
          <p:nvPr/>
        </p:nvSpPr>
        <p:spPr bwMode="auto">
          <a:xfrm>
            <a:off x="5387975" y="2371725"/>
            <a:ext cx="7794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400" b="1" smtClean="0">
                <a:solidFill>
                  <a:srgbClr val="000000"/>
                </a:solidFill>
                <a:ea typeface="굴림" charset="0"/>
                <a:cs typeface="굴림" charset="0"/>
              </a:rPr>
              <a:t>From West</a:t>
            </a:r>
            <a:endParaRPr lang="en-US" altLang="ko-KR" sz="1600" smtClean="0">
              <a:solidFill>
                <a:srgbClr val="000000"/>
              </a:solidFill>
              <a:ea typeface="굴림" charset="0"/>
              <a:cs typeface="굴림" charset="0"/>
            </a:endParaRPr>
          </a:p>
        </p:txBody>
      </p:sp>
      <p:sp>
        <p:nvSpPr>
          <p:cNvPr id="171020" name="Rectangle 120"/>
          <p:cNvSpPr>
            <a:spLocks noChangeArrowheads="1"/>
          </p:cNvSpPr>
          <p:nvPr/>
        </p:nvSpPr>
        <p:spPr bwMode="auto">
          <a:xfrm>
            <a:off x="5354638" y="3094038"/>
            <a:ext cx="9001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400" b="1" smtClean="0">
                <a:solidFill>
                  <a:srgbClr val="000000"/>
                </a:solidFill>
                <a:ea typeface="굴림" charset="0"/>
                <a:cs typeface="굴림" charset="0"/>
              </a:rPr>
              <a:t>From North</a:t>
            </a:r>
            <a:endParaRPr lang="en-US" altLang="ko-KR" sz="1600" smtClean="0">
              <a:solidFill>
                <a:srgbClr val="000000"/>
              </a:solidFill>
              <a:ea typeface="굴림" charset="0"/>
              <a:cs typeface="굴림" charset="0"/>
            </a:endParaRPr>
          </a:p>
        </p:txBody>
      </p:sp>
      <p:sp>
        <p:nvSpPr>
          <p:cNvPr id="171021" name="Rectangle 149"/>
          <p:cNvSpPr>
            <a:spLocks noChangeArrowheads="1"/>
          </p:cNvSpPr>
          <p:nvPr/>
        </p:nvSpPr>
        <p:spPr bwMode="auto">
          <a:xfrm>
            <a:off x="5413375" y="4006850"/>
            <a:ext cx="8858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400" b="1" smtClean="0">
                <a:solidFill>
                  <a:srgbClr val="000000"/>
                </a:solidFill>
                <a:ea typeface="굴림" charset="0"/>
                <a:cs typeface="굴림" charset="0"/>
              </a:rPr>
              <a:t>From South</a:t>
            </a:r>
            <a:endParaRPr lang="en-US" altLang="ko-KR" sz="1600" smtClean="0">
              <a:solidFill>
                <a:srgbClr val="000000"/>
              </a:solidFill>
              <a:ea typeface="굴림" charset="0"/>
              <a:cs typeface="굴림" charset="0"/>
            </a:endParaRPr>
          </a:p>
        </p:txBody>
      </p:sp>
      <p:sp>
        <p:nvSpPr>
          <p:cNvPr id="171022" name="Rectangle 176"/>
          <p:cNvSpPr>
            <a:spLocks noChangeArrowheads="1"/>
          </p:cNvSpPr>
          <p:nvPr/>
        </p:nvSpPr>
        <p:spPr bwMode="auto">
          <a:xfrm>
            <a:off x="5518150" y="4845050"/>
            <a:ext cx="6286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400" b="1" smtClean="0">
                <a:solidFill>
                  <a:srgbClr val="000000"/>
                </a:solidFill>
                <a:ea typeface="굴림" charset="0"/>
                <a:cs typeface="굴림" charset="0"/>
              </a:rPr>
              <a:t>From PE</a:t>
            </a:r>
            <a:endParaRPr lang="en-US" altLang="ko-KR" sz="1600" smtClean="0">
              <a:solidFill>
                <a:srgbClr val="000000"/>
              </a:solidFill>
              <a:ea typeface="굴림" charset="0"/>
              <a:cs typeface="굴림" charset="0"/>
            </a:endParaRPr>
          </a:p>
        </p:txBody>
      </p:sp>
      <p:sp>
        <p:nvSpPr>
          <p:cNvPr id="171023" name="Rectangle 10"/>
          <p:cNvSpPr>
            <a:spLocks noChangeArrowheads="1"/>
          </p:cNvSpPr>
          <p:nvPr/>
        </p:nvSpPr>
        <p:spPr bwMode="auto">
          <a:xfrm>
            <a:off x="6781800" y="1409700"/>
            <a:ext cx="3016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100" b="1" smtClean="0">
                <a:solidFill>
                  <a:srgbClr val="000000"/>
                </a:solidFill>
                <a:ea typeface="굴림" charset="0"/>
                <a:cs typeface="굴림" charset="0"/>
              </a:rPr>
              <a:t>VC 0 </a:t>
            </a:r>
            <a:endParaRPr lang="en-US" altLang="ko-KR" sz="1400" smtClean="0">
              <a:solidFill>
                <a:srgbClr val="000000"/>
              </a:solidFill>
              <a:ea typeface="굴림" charset="0"/>
              <a:cs typeface="굴림" charset="0"/>
            </a:endParaRPr>
          </a:p>
        </p:txBody>
      </p:sp>
      <p:sp>
        <p:nvSpPr>
          <p:cNvPr id="171024" name="Rectangle 10"/>
          <p:cNvSpPr>
            <a:spLocks noChangeArrowheads="1"/>
          </p:cNvSpPr>
          <p:nvPr/>
        </p:nvSpPr>
        <p:spPr bwMode="auto">
          <a:xfrm>
            <a:off x="6794500" y="1658938"/>
            <a:ext cx="3016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100" b="1" smtClean="0">
                <a:solidFill>
                  <a:srgbClr val="000000"/>
                </a:solidFill>
                <a:ea typeface="굴림" charset="0"/>
                <a:cs typeface="굴림" charset="0"/>
              </a:rPr>
              <a:t>VC 1 </a:t>
            </a:r>
            <a:endParaRPr lang="en-US" altLang="ko-KR" sz="1400" smtClean="0">
              <a:solidFill>
                <a:srgbClr val="000000"/>
              </a:solidFill>
              <a:ea typeface="굴림" charset="0"/>
              <a:cs typeface="굴림" charset="0"/>
            </a:endParaRPr>
          </a:p>
        </p:txBody>
      </p:sp>
      <p:sp>
        <p:nvSpPr>
          <p:cNvPr id="171025" name="Rectangle 10"/>
          <p:cNvSpPr>
            <a:spLocks noChangeArrowheads="1"/>
          </p:cNvSpPr>
          <p:nvPr/>
        </p:nvSpPr>
        <p:spPr bwMode="auto">
          <a:xfrm>
            <a:off x="6810375" y="1887538"/>
            <a:ext cx="3016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100" b="1" smtClean="0">
                <a:solidFill>
                  <a:srgbClr val="000000"/>
                </a:solidFill>
                <a:ea typeface="굴림" charset="0"/>
                <a:cs typeface="굴림" charset="0"/>
              </a:rPr>
              <a:t>VC 2 </a:t>
            </a:r>
            <a:endParaRPr lang="en-US" altLang="ko-KR" sz="1400" smtClean="0">
              <a:solidFill>
                <a:srgbClr val="000000"/>
              </a:solidFill>
              <a:ea typeface="굴림" charset="0"/>
              <a:cs typeface="굴림" charset="0"/>
            </a:endParaRPr>
          </a:p>
        </p:txBody>
      </p:sp>
      <p:grpSp>
        <p:nvGrpSpPr>
          <p:cNvPr id="4" name="Group 628"/>
          <p:cNvGrpSpPr>
            <a:grpSpLocks/>
          </p:cNvGrpSpPr>
          <p:nvPr/>
        </p:nvGrpSpPr>
        <p:grpSpPr bwMode="auto">
          <a:xfrm>
            <a:off x="5211763" y="5486400"/>
            <a:ext cx="3108325" cy="609600"/>
            <a:chOff x="5211751" y="5715000"/>
            <a:chExt cx="3108348" cy="609600"/>
          </a:xfrm>
        </p:grpSpPr>
        <p:sp>
          <p:nvSpPr>
            <p:cNvPr id="195" name="Rounded Rectangle 194"/>
            <p:cNvSpPr/>
            <p:nvPr/>
          </p:nvSpPr>
          <p:spPr>
            <a:xfrm>
              <a:off x="5211751" y="5797550"/>
              <a:ext cx="198438" cy="18415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171231" name="TextBox 195"/>
            <p:cNvSpPr txBox="1">
              <a:spLocks noChangeArrowheads="1"/>
            </p:cNvSpPr>
            <p:nvPr/>
          </p:nvSpPr>
          <p:spPr bwMode="auto">
            <a:xfrm>
              <a:off x="5410200" y="5715000"/>
              <a:ext cx="582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</a:rPr>
                <a:t>App1</a:t>
              </a:r>
            </a:p>
          </p:txBody>
        </p:sp>
        <p:sp>
          <p:nvSpPr>
            <p:cNvPr id="197" name="Rounded Rectangle 196"/>
            <p:cNvSpPr/>
            <p:nvPr/>
          </p:nvSpPr>
          <p:spPr>
            <a:xfrm>
              <a:off x="5924543" y="5797550"/>
              <a:ext cx="198439" cy="18415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171233" name="TextBox 197"/>
            <p:cNvSpPr txBox="1">
              <a:spLocks noChangeArrowheads="1"/>
            </p:cNvSpPr>
            <p:nvPr/>
          </p:nvSpPr>
          <p:spPr bwMode="auto">
            <a:xfrm>
              <a:off x="6123389" y="5715000"/>
              <a:ext cx="582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</a:rPr>
                <a:t>App2</a:t>
              </a:r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6705599" y="5797550"/>
              <a:ext cx="198439" cy="184150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171235" name="TextBox 199"/>
            <p:cNvSpPr txBox="1">
              <a:spLocks noChangeArrowheads="1"/>
            </p:cNvSpPr>
            <p:nvPr/>
          </p:nvSpPr>
          <p:spPr bwMode="auto">
            <a:xfrm>
              <a:off x="6904049" y="5715000"/>
              <a:ext cx="582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</a:rPr>
                <a:t>App3</a:t>
              </a: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7524755" y="5797550"/>
              <a:ext cx="198439" cy="18415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171237" name="TextBox 201"/>
            <p:cNvSpPr txBox="1">
              <a:spLocks noChangeArrowheads="1"/>
            </p:cNvSpPr>
            <p:nvPr/>
          </p:nvSpPr>
          <p:spPr bwMode="auto">
            <a:xfrm>
              <a:off x="7723589" y="5715000"/>
              <a:ext cx="582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</a:rPr>
                <a:t>App4</a:t>
              </a:r>
            </a:p>
          </p:txBody>
        </p:sp>
        <p:sp>
          <p:nvSpPr>
            <p:cNvPr id="203" name="Rounded Rectangle 202"/>
            <p:cNvSpPr/>
            <p:nvPr/>
          </p:nvSpPr>
          <p:spPr>
            <a:xfrm>
              <a:off x="5226038" y="6037263"/>
              <a:ext cx="198439" cy="185737"/>
            </a:xfrm>
            <a:prstGeom prst="roundRect">
              <a:avLst/>
            </a:prstGeom>
            <a:solidFill>
              <a:srgbClr val="37EE18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171239" name="TextBox 203"/>
            <p:cNvSpPr txBox="1">
              <a:spLocks noChangeArrowheads="1"/>
            </p:cNvSpPr>
            <p:nvPr/>
          </p:nvSpPr>
          <p:spPr bwMode="auto">
            <a:xfrm>
              <a:off x="5424499" y="5955268"/>
              <a:ext cx="582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</a:rPr>
                <a:t>App5</a:t>
              </a:r>
            </a:p>
          </p:txBody>
        </p:sp>
        <p:sp>
          <p:nvSpPr>
            <p:cNvPr id="205" name="Rounded Rectangle 204"/>
            <p:cNvSpPr/>
            <p:nvPr/>
          </p:nvSpPr>
          <p:spPr>
            <a:xfrm>
              <a:off x="5938831" y="6037263"/>
              <a:ext cx="198438" cy="18573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171241" name="TextBox 205"/>
            <p:cNvSpPr txBox="1">
              <a:spLocks noChangeArrowheads="1"/>
            </p:cNvSpPr>
            <p:nvPr/>
          </p:nvSpPr>
          <p:spPr bwMode="auto">
            <a:xfrm>
              <a:off x="6137688" y="5955268"/>
              <a:ext cx="582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</a:rPr>
                <a:t>App6</a:t>
              </a:r>
            </a:p>
          </p:txBody>
        </p:sp>
        <p:sp>
          <p:nvSpPr>
            <p:cNvPr id="207" name="Rounded Rectangle 206"/>
            <p:cNvSpPr/>
            <p:nvPr/>
          </p:nvSpPr>
          <p:spPr>
            <a:xfrm>
              <a:off x="6719887" y="6037263"/>
              <a:ext cx="198438" cy="185737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171243" name="TextBox 207"/>
            <p:cNvSpPr txBox="1">
              <a:spLocks noChangeArrowheads="1"/>
            </p:cNvSpPr>
            <p:nvPr/>
          </p:nvSpPr>
          <p:spPr bwMode="auto">
            <a:xfrm>
              <a:off x="6918348" y="5955268"/>
              <a:ext cx="582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</a:rPr>
                <a:t>App7</a:t>
              </a:r>
            </a:p>
          </p:txBody>
        </p:sp>
        <p:sp>
          <p:nvSpPr>
            <p:cNvPr id="209" name="Rounded Rectangle 208"/>
            <p:cNvSpPr/>
            <p:nvPr/>
          </p:nvSpPr>
          <p:spPr>
            <a:xfrm>
              <a:off x="7539043" y="6037263"/>
              <a:ext cx="198438" cy="185737"/>
            </a:xfrm>
            <a:prstGeom prst="round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171245" name="TextBox 209"/>
            <p:cNvSpPr txBox="1">
              <a:spLocks noChangeArrowheads="1"/>
            </p:cNvSpPr>
            <p:nvPr/>
          </p:nvSpPr>
          <p:spPr bwMode="auto">
            <a:xfrm>
              <a:off x="7737888" y="5955268"/>
              <a:ext cx="582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</a:rPr>
                <a:t>App8</a:t>
              </a:r>
            </a:p>
          </p:txBody>
        </p:sp>
      </p:grpSp>
      <p:grpSp>
        <p:nvGrpSpPr>
          <p:cNvPr id="5" name="Group 245"/>
          <p:cNvGrpSpPr>
            <a:grpSpLocks/>
          </p:cNvGrpSpPr>
          <p:nvPr/>
        </p:nvGrpSpPr>
        <p:grpSpPr bwMode="auto">
          <a:xfrm>
            <a:off x="5730875" y="1447800"/>
            <a:ext cx="1016000" cy="3897313"/>
            <a:chOff x="5731521" y="1866900"/>
            <a:chExt cx="1015449" cy="3898054"/>
          </a:xfrm>
        </p:grpSpPr>
        <p:sp>
          <p:nvSpPr>
            <p:cNvPr id="212" name="Rounded Rectangle 211"/>
            <p:cNvSpPr/>
            <p:nvPr/>
          </p:nvSpPr>
          <p:spPr>
            <a:xfrm>
              <a:off x="6497868" y="2317836"/>
              <a:ext cx="198329" cy="184185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13" name="Rounded Rectangle 212"/>
            <p:cNvSpPr/>
            <p:nvPr/>
          </p:nvSpPr>
          <p:spPr>
            <a:xfrm>
              <a:off x="6245592" y="2317836"/>
              <a:ext cx="198330" cy="184185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14" name="Rounded Rectangle 213"/>
            <p:cNvSpPr/>
            <p:nvPr/>
          </p:nvSpPr>
          <p:spPr>
            <a:xfrm>
              <a:off x="6507388" y="2095543"/>
              <a:ext cx="198329" cy="18418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15" name="Rounded Rectangle 214"/>
            <p:cNvSpPr/>
            <p:nvPr/>
          </p:nvSpPr>
          <p:spPr>
            <a:xfrm>
              <a:off x="6497868" y="2875155"/>
              <a:ext cx="198329" cy="184185"/>
            </a:xfrm>
            <a:prstGeom prst="roundRect">
              <a:avLst/>
            </a:prstGeom>
            <a:solidFill>
              <a:srgbClr val="37EE18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16" name="Rounded Rectangle 215"/>
            <p:cNvSpPr/>
            <p:nvPr/>
          </p:nvSpPr>
          <p:spPr>
            <a:xfrm>
              <a:off x="6245592" y="2875155"/>
              <a:ext cx="198330" cy="184185"/>
            </a:xfrm>
            <a:prstGeom prst="roundRect">
              <a:avLst/>
            </a:prstGeom>
            <a:solidFill>
              <a:srgbClr val="37EE18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17" name="Rounded Rectangle 216"/>
            <p:cNvSpPr/>
            <p:nvPr/>
          </p:nvSpPr>
          <p:spPr>
            <a:xfrm>
              <a:off x="6497868" y="2629045"/>
              <a:ext cx="198329" cy="18418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18" name="Rounded Rectangle 217"/>
            <p:cNvSpPr/>
            <p:nvPr/>
          </p:nvSpPr>
          <p:spPr>
            <a:xfrm>
              <a:off x="6497868" y="3713514"/>
              <a:ext cx="198329" cy="18418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19" name="Rounded Rectangle 218"/>
            <p:cNvSpPr/>
            <p:nvPr/>
          </p:nvSpPr>
          <p:spPr>
            <a:xfrm>
              <a:off x="6245592" y="3467404"/>
              <a:ext cx="198330" cy="18418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20" name="Rounded Rectangle 219"/>
            <p:cNvSpPr/>
            <p:nvPr/>
          </p:nvSpPr>
          <p:spPr>
            <a:xfrm>
              <a:off x="6497868" y="3467404"/>
              <a:ext cx="198329" cy="18418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21" name="Rounded Rectangle 220"/>
            <p:cNvSpPr/>
            <p:nvPr/>
          </p:nvSpPr>
          <p:spPr>
            <a:xfrm>
              <a:off x="6497868" y="4558225"/>
              <a:ext cx="198329" cy="184185"/>
            </a:xfrm>
            <a:prstGeom prst="roundRect">
              <a:avLst/>
            </a:prstGeom>
            <a:solidFill>
              <a:srgbClr val="5EFA26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22" name="Rounded Rectangle 221"/>
            <p:cNvSpPr/>
            <p:nvPr/>
          </p:nvSpPr>
          <p:spPr>
            <a:xfrm>
              <a:off x="6497868" y="4312115"/>
              <a:ext cx="198329" cy="184185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23" name="Rounded Rectangle 222"/>
            <p:cNvSpPr/>
            <p:nvPr/>
          </p:nvSpPr>
          <p:spPr>
            <a:xfrm>
              <a:off x="6491522" y="1866900"/>
              <a:ext cx="198329" cy="184185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24" name="Rounded Rectangle 223"/>
            <p:cNvSpPr/>
            <p:nvPr/>
          </p:nvSpPr>
          <p:spPr>
            <a:xfrm>
              <a:off x="6245592" y="1866900"/>
              <a:ext cx="199917" cy="184185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25" name="Rounded Rectangle 224"/>
            <p:cNvSpPr/>
            <p:nvPr/>
          </p:nvSpPr>
          <p:spPr>
            <a:xfrm>
              <a:off x="6261458" y="4769402"/>
              <a:ext cx="198330" cy="184185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26" name="Rounded Rectangle 225"/>
            <p:cNvSpPr/>
            <p:nvPr/>
          </p:nvSpPr>
          <p:spPr>
            <a:xfrm>
              <a:off x="6513735" y="4769402"/>
              <a:ext cx="198329" cy="184185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27" name="Rounded Rectangle 226"/>
            <p:cNvSpPr/>
            <p:nvPr/>
          </p:nvSpPr>
          <p:spPr>
            <a:xfrm>
              <a:off x="6475655" y="3988203"/>
              <a:ext cx="198329" cy="184185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28" name="Rounded Rectangle 227"/>
            <p:cNvSpPr/>
            <p:nvPr/>
          </p:nvSpPr>
          <p:spPr>
            <a:xfrm>
              <a:off x="6486761" y="3141905"/>
              <a:ext cx="198330" cy="18418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29" name="Rounded Rectangle 228"/>
            <p:cNvSpPr/>
            <p:nvPr/>
          </p:nvSpPr>
          <p:spPr>
            <a:xfrm>
              <a:off x="6234486" y="3141905"/>
              <a:ext cx="198329" cy="18418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30" name="Rounded Rectangle 229"/>
            <p:cNvSpPr/>
            <p:nvPr/>
          </p:nvSpPr>
          <p:spPr>
            <a:xfrm>
              <a:off x="5983797" y="3141905"/>
              <a:ext cx="198329" cy="18418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31" name="Rounded Rectangle 230"/>
            <p:cNvSpPr/>
            <p:nvPr/>
          </p:nvSpPr>
          <p:spPr>
            <a:xfrm>
              <a:off x="5731521" y="3141905"/>
              <a:ext cx="198330" cy="18418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32" name="Rounded Rectangle 231"/>
            <p:cNvSpPr/>
            <p:nvPr/>
          </p:nvSpPr>
          <p:spPr>
            <a:xfrm>
              <a:off x="6256699" y="3716690"/>
              <a:ext cx="199917" cy="18418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33" name="Rounded Rectangle 232"/>
            <p:cNvSpPr/>
            <p:nvPr/>
          </p:nvSpPr>
          <p:spPr>
            <a:xfrm>
              <a:off x="6006010" y="3716690"/>
              <a:ext cx="198329" cy="18418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34" name="Rounded Rectangle 233"/>
            <p:cNvSpPr/>
            <p:nvPr/>
          </p:nvSpPr>
          <p:spPr>
            <a:xfrm>
              <a:off x="5753734" y="3716690"/>
              <a:ext cx="199917" cy="18418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35" name="Rounded Rectangle 234"/>
            <p:cNvSpPr/>
            <p:nvPr/>
          </p:nvSpPr>
          <p:spPr>
            <a:xfrm>
              <a:off x="6548641" y="5314018"/>
              <a:ext cx="198329" cy="184185"/>
            </a:xfrm>
            <a:prstGeom prst="roundRect">
              <a:avLst/>
            </a:prstGeom>
            <a:solidFill>
              <a:srgbClr val="37EE18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36" name="Rounded Rectangle 235"/>
            <p:cNvSpPr/>
            <p:nvPr/>
          </p:nvSpPr>
          <p:spPr>
            <a:xfrm>
              <a:off x="6296365" y="5314018"/>
              <a:ext cx="198330" cy="184185"/>
            </a:xfrm>
            <a:prstGeom prst="roundRect">
              <a:avLst/>
            </a:prstGeom>
            <a:solidFill>
              <a:srgbClr val="37EE18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37" name="Rounded Rectangle 236"/>
            <p:cNvSpPr/>
            <p:nvPr/>
          </p:nvSpPr>
          <p:spPr>
            <a:xfrm>
              <a:off x="6529601" y="5067908"/>
              <a:ext cx="198329" cy="184185"/>
            </a:xfrm>
            <a:prstGeom prst="round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38" name="Rounded Rectangle 237"/>
            <p:cNvSpPr/>
            <p:nvPr/>
          </p:nvSpPr>
          <p:spPr>
            <a:xfrm>
              <a:off x="6537534" y="5580769"/>
              <a:ext cx="198330" cy="18418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39" name="Rounded Rectangle 238"/>
            <p:cNvSpPr/>
            <p:nvPr/>
          </p:nvSpPr>
          <p:spPr>
            <a:xfrm>
              <a:off x="6285259" y="5580769"/>
              <a:ext cx="198329" cy="18418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40" name="Rounded Rectangle 239"/>
            <p:cNvSpPr/>
            <p:nvPr/>
          </p:nvSpPr>
          <p:spPr>
            <a:xfrm>
              <a:off x="6034570" y="5580769"/>
              <a:ext cx="198329" cy="18418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41" name="Rounded Rectangle 240"/>
            <p:cNvSpPr/>
            <p:nvPr/>
          </p:nvSpPr>
          <p:spPr>
            <a:xfrm>
              <a:off x="5782293" y="5580769"/>
              <a:ext cx="198330" cy="18418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42" name="Rounded Rectangle 241"/>
            <p:cNvSpPr/>
            <p:nvPr/>
          </p:nvSpPr>
          <p:spPr>
            <a:xfrm>
              <a:off x="6280498" y="5067908"/>
              <a:ext cx="198330" cy="184185"/>
            </a:xfrm>
            <a:prstGeom prst="round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</p:grpSp>
      <p:cxnSp>
        <p:nvCxnSpPr>
          <p:cNvPr id="243" name="Straight Connector 242"/>
          <p:cNvCxnSpPr/>
          <p:nvPr/>
        </p:nvCxnSpPr>
        <p:spPr>
          <a:xfrm>
            <a:off x="5559425" y="5422900"/>
            <a:ext cx="124142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029" name="Group 243"/>
          <p:cNvGrpSpPr>
            <a:grpSpLocks/>
          </p:cNvGrpSpPr>
          <p:nvPr/>
        </p:nvGrpSpPr>
        <p:grpSpPr bwMode="auto">
          <a:xfrm>
            <a:off x="133350" y="1547813"/>
            <a:ext cx="3505200" cy="3516312"/>
            <a:chOff x="133350" y="1738864"/>
            <a:chExt cx="3505455" cy="3516063"/>
          </a:xfrm>
        </p:grpSpPr>
        <p:grpSp>
          <p:nvGrpSpPr>
            <p:cNvPr id="171034" name="Group 477"/>
            <p:cNvGrpSpPr>
              <a:grpSpLocks/>
            </p:cNvGrpSpPr>
            <p:nvPr/>
          </p:nvGrpSpPr>
          <p:grpSpPr bwMode="auto">
            <a:xfrm>
              <a:off x="457200" y="1738864"/>
              <a:ext cx="3181605" cy="3516063"/>
              <a:chOff x="457200" y="1738864"/>
              <a:chExt cx="3181605" cy="3516063"/>
            </a:xfrm>
          </p:grpSpPr>
          <p:sp>
            <p:nvSpPr>
              <p:cNvPr id="171040" name="Freeform 4"/>
              <p:cNvSpPr>
                <a:spLocks/>
              </p:cNvSpPr>
              <p:nvPr/>
            </p:nvSpPr>
            <p:spPr bwMode="auto">
              <a:xfrm>
                <a:off x="1061251" y="1800569"/>
                <a:ext cx="128071" cy="575175"/>
              </a:xfrm>
              <a:custGeom>
                <a:avLst/>
                <a:gdLst>
                  <a:gd name="T0" fmla="*/ 0 w 127"/>
                  <a:gd name="T1" fmla="*/ 2147483647 h 522"/>
                  <a:gd name="T2" fmla="*/ 0 w 127"/>
                  <a:gd name="T3" fmla="*/ 2147483647 h 522"/>
                  <a:gd name="T4" fmla="*/ 2147483647 w 127"/>
                  <a:gd name="T5" fmla="*/ 2147483647 h 522"/>
                  <a:gd name="T6" fmla="*/ 2147483647 w 127"/>
                  <a:gd name="T7" fmla="*/ 0 h 522"/>
                  <a:gd name="T8" fmla="*/ 0 w 127"/>
                  <a:gd name="T9" fmla="*/ 2147483647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522"/>
                  <a:gd name="T17" fmla="*/ 127 w 127"/>
                  <a:gd name="T18" fmla="*/ 522 h 5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522">
                    <a:moveTo>
                      <a:pt x="0" y="87"/>
                    </a:moveTo>
                    <a:lnTo>
                      <a:pt x="0" y="435"/>
                    </a:lnTo>
                    <a:lnTo>
                      <a:pt x="127" y="522"/>
                    </a:lnTo>
                    <a:lnTo>
                      <a:pt x="127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41" name="Freeform 5"/>
              <p:cNvSpPr>
                <a:spLocks/>
              </p:cNvSpPr>
              <p:nvPr/>
            </p:nvSpPr>
            <p:spPr bwMode="auto">
              <a:xfrm>
                <a:off x="1061251" y="1800569"/>
                <a:ext cx="128071" cy="575175"/>
              </a:xfrm>
              <a:custGeom>
                <a:avLst/>
                <a:gdLst>
                  <a:gd name="T0" fmla="*/ 0 w 127"/>
                  <a:gd name="T1" fmla="*/ 2147483647 h 522"/>
                  <a:gd name="T2" fmla="*/ 0 w 127"/>
                  <a:gd name="T3" fmla="*/ 2147483647 h 522"/>
                  <a:gd name="T4" fmla="*/ 2147483647 w 127"/>
                  <a:gd name="T5" fmla="*/ 2147483647 h 522"/>
                  <a:gd name="T6" fmla="*/ 2147483647 w 127"/>
                  <a:gd name="T7" fmla="*/ 0 h 522"/>
                  <a:gd name="T8" fmla="*/ 0 w 127"/>
                  <a:gd name="T9" fmla="*/ 2147483647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522"/>
                  <a:gd name="T17" fmla="*/ 127 w 127"/>
                  <a:gd name="T18" fmla="*/ 522 h 5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522">
                    <a:moveTo>
                      <a:pt x="0" y="87"/>
                    </a:moveTo>
                    <a:lnTo>
                      <a:pt x="0" y="435"/>
                    </a:lnTo>
                    <a:lnTo>
                      <a:pt x="127" y="522"/>
                    </a:lnTo>
                    <a:lnTo>
                      <a:pt x="127" y="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42" name="Freeform 6"/>
              <p:cNvSpPr>
                <a:spLocks/>
              </p:cNvSpPr>
              <p:nvPr/>
            </p:nvSpPr>
            <p:spPr bwMode="auto">
              <a:xfrm>
                <a:off x="1833710" y="1800569"/>
                <a:ext cx="130088" cy="575175"/>
              </a:xfrm>
              <a:custGeom>
                <a:avLst/>
                <a:gdLst>
                  <a:gd name="T0" fmla="*/ 2147483647 w 129"/>
                  <a:gd name="T1" fmla="*/ 2147483647 h 522"/>
                  <a:gd name="T2" fmla="*/ 2147483647 w 129"/>
                  <a:gd name="T3" fmla="*/ 2147483647 h 522"/>
                  <a:gd name="T4" fmla="*/ 0 w 129"/>
                  <a:gd name="T5" fmla="*/ 2147483647 h 522"/>
                  <a:gd name="T6" fmla="*/ 0 w 129"/>
                  <a:gd name="T7" fmla="*/ 0 h 522"/>
                  <a:gd name="T8" fmla="*/ 2147483647 w 129"/>
                  <a:gd name="T9" fmla="*/ 2147483647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522"/>
                  <a:gd name="T17" fmla="*/ 129 w 129"/>
                  <a:gd name="T18" fmla="*/ 522 h 5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522">
                    <a:moveTo>
                      <a:pt x="129" y="87"/>
                    </a:moveTo>
                    <a:lnTo>
                      <a:pt x="129" y="435"/>
                    </a:lnTo>
                    <a:lnTo>
                      <a:pt x="0" y="522"/>
                    </a:lnTo>
                    <a:lnTo>
                      <a:pt x="0" y="0"/>
                    </a:lnTo>
                    <a:lnTo>
                      <a:pt x="129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43" name="Freeform 7"/>
              <p:cNvSpPr>
                <a:spLocks/>
              </p:cNvSpPr>
              <p:nvPr/>
            </p:nvSpPr>
            <p:spPr bwMode="auto">
              <a:xfrm>
                <a:off x="1833710" y="1800569"/>
                <a:ext cx="130088" cy="575175"/>
              </a:xfrm>
              <a:custGeom>
                <a:avLst/>
                <a:gdLst>
                  <a:gd name="T0" fmla="*/ 2147483647 w 129"/>
                  <a:gd name="T1" fmla="*/ 2147483647 h 522"/>
                  <a:gd name="T2" fmla="*/ 2147483647 w 129"/>
                  <a:gd name="T3" fmla="*/ 2147483647 h 522"/>
                  <a:gd name="T4" fmla="*/ 0 w 129"/>
                  <a:gd name="T5" fmla="*/ 2147483647 h 522"/>
                  <a:gd name="T6" fmla="*/ 0 w 129"/>
                  <a:gd name="T7" fmla="*/ 0 h 522"/>
                  <a:gd name="T8" fmla="*/ 2147483647 w 129"/>
                  <a:gd name="T9" fmla="*/ 2147483647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522"/>
                  <a:gd name="T17" fmla="*/ 129 w 129"/>
                  <a:gd name="T18" fmla="*/ 522 h 5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522">
                    <a:moveTo>
                      <a:pt x="129" y="87"/>
                    </a:moveTo>
                    <a:lnTo>
                      <a:pt x="129" y="435"/>
                    </a:lnTo>
                    <a:lnTo>
                      <a:pt x="0" y="522"/>
                    </a:lnTo>
                    <a:lnTo>
                      <a:pt x="0" y="0"/>
                    </a:lnTo>
                    <a:lnTo>
                      <a:pt x="129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44" name="Rectangle 8"/>
              <p:cNvSpPr>
                <a:spLocks noChangeArrowheads="1"/>
              </p:cNvSpPr>
              <p:nvPr/>
            </p:nvSpPr>
            <p:spPr bwMode="auto">
              <a:xfrm>
                <a:off x="1266971" y="1800569"/>
                <a:ext cx="412449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45" name="Rectangle 9"/>
              <p:cNvSpPr>
                <a:spLocks noChangeArrowheads="1"/>
              </p:cNvSpPr>
              <p:nvPr/>
            </p:nvSpPr>
            <p:spPr bwMode="auto">
              <a:xfrm>
                <a:off x="1266971" y="1800569"/>
                <a:ext cx="412449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46" name="Rectangle 10"/>
              <p:cNvSpPr>
                <a:spLocks noChangeArrowheads="1"/>
              </p:cNvSpPr>
              <p:nvPr/>
            </p:nvSpPr>
            <p:spPr bwMode="auto">
              <a:xfrm>
                <a:off x="1352688" y="1803874"/>
                <a:ext cx="205184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VC 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1047" name="Rectangle 11"/>
              <p:cNvSpPr>
                <a:spLocks noChangeArrowheads="1"/>
              </p:cNvSpPr>
              <p:nvPr/>
            </p:nvSpPr>
            <p:spPr bwMode="auto">
              <a:xfrm>
                <a:off x="1536222" y="1803874"/>
                <a:ext cx="6412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0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1048" name="Rectangle 13"/>
              <p:cNvSpPr>
                <a:spLocks noChangeArrowheads="1"/>
              </p:cNvSpPr>
              <p:nvPr/>
            </p:nvSpPr>
            <p:spPr bwMode="auto">
              <a:xfrm>
                <a:off x="2298598" y="3068819"/>
                <a:ext cx="1031626" cy="140818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49" name="Rectangle 14"/>
              <p:cNvSpPr>
                <a:spLocks noChangeArrowheads="1"/>
              </p:cNvSpPr>
              <p:nvPr/>
            </p:nvSpPr>
            <p:spPr bwMode="auto">
              <a:xfrm>
                <a:off x="2298598" y="3068819"/>
                <a:ext cx="1031626" cy="140818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50" name="Freeform 15"/>
              <p:cNvSpPr>
                <a:spLocks/>
              </p:cNvSpPr>
              <p:nvPr/>
            </p:nvSpPr>
            <p:spPr bwMode="auto">
              <a:xfrm>
                <a:off x="2427677" y="3305721"/>
                <a:ext cx="772459" cy="928875"/>
              </a:xfrm>
              <a:custGeom>
                <a:avLst/>
                <a:gdLst>
                  <a:gd name="T0" fmla="*/ 0 w 766"/>
                  <a:gd name="T1" fmla="*/ 0 h 843"/>
                  <a:gd name="T2" fmla="*/ 2147483647 w 766"/>
                  <a:gd name="T3" fmla="*/ 0 h 843"/>
                  <a:gd name="T4" fmla="*/ 2147483647 w 766"/>
                  <a:gd name="T5" fmla="*/ 2147483647 h 843"/>
                  <a:gd name="T6" fmla="*/ 2147483647 w 766"/>
                  <a:gd name="T7" fmla="*/ 2147483647 h 8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6"/>
                  <a:gd name="T13" fmla="*/ 0 h 843"/>
                  <a:gd name="T14" fmla="*/ 766 w 766"/>
                  <a:gd name="T15" fmla="*/ 843 h 8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6" h="843">
                    <a:moveTo>
                      <a:pt x="0" y="0"/>
                    </a:moveTo>
                    <a:lnTo>
                      <a:pt x="153" y="0"/>
                    </a:lnTo>
                    <a:lnTo>
                      <a:pt x="613" y="843"/>
                    </a:lnTo>
                    <a:lnTo>
                      <a:pt x="766" y="843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51" name="Freeform 16"/>
              <p:cNvSpPr>
                <a:spLocks/>
              </p:cNvSpPr>
              <p:nvPr/>
            </p:nvSpPr>
            <p:spPr bwMode="auto">
              <a:xfrm>
                <a:off x="2427677" y="3305721"/>
                <a:ext cx="772459" cy="928875"/>
              </a:xfrm>
              <a:custGeom>
                <a:avLst/>
                <a:gdLst>
                  <a:gd name="T0" fmla="*/ 2147483647 w 766"/>
                  <a:gd name="T1" fmla="*/ 0 h 843"/>
                  <a:gd name="T2" fmla="*/ 2147483647 w 766"/>
                  <a:gd name="T3" fmla="*/ 0 h 843"/>
                  <a:gd name="T4" fmla="*/ 2147483647 w 766"/>
                  <a:gd name="T5" fmla="*/ 2147483647 h 843"/>
                  <a:gd name="T6" fmla="*/ 0 w 766"/>
                  <a:gd name="T7" fmla="*/ 2147483647 h 8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6"/>
                  <a:gd name="T13" fmla="*/ 0 h 843"/>
                  <a:gd name="T14" fmla="*/ 766 w 766"/>
                  <a:gd name="T15" fmla="*/ 843 h 8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6" h="843">
                    <a:moveTo>
                      <a:pt x="766" y="0"/>
                    </a:moveTo>
                    <a:lnTo>
                      <a:pt x="613" y="0"/>
                    </a:lnTo>
                    <a:lnTo>
                      <a:pt x="153" y="843"/>
                    </a:lnTo>
                    <a:lnTo>
                      <a:pt x="0" y="843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52" name="Line 17"/>
              <p:cNvSpPr>
                <a:spLocks noChangeShapeType="1"/>
              </p:cNvSpPr>
              <p:nvPr/>
            </p:nvSpPr>
            <p:spPr bwMode="auto">
              <a:xfrm>
                <a:off x="3330224" y="3307925"/>
                <a:ext cx="24908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53" name="Freeform 18"/>
              <p:cNvSpPr>
                <a:spLocks/>
              </p:cNvSpPr>
              <p:nvPr/>
            </p:nvSpPr>
            <p:spPr bwMode="auto">
              <a:xfrm>
                <a:off x="3571240" y="3271563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54" name="Line 19"/>
              <p:cNvSpPr>
                <a:spLocks noChangeShapeType="1"/>
              </p:cNvSpPr>
              <p:nvPr/>
            </p:nvSpPr>
            <p:spPr bwMode="auto">
              <a:xfrm>
                <a:off x="3330224" y="4237902"/>
                <a:ext cx="24908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55" name="Freeform 20"/>
              <p:cNvSpPr>
                <a:spLocks/>
              </p:cNvSpPr>
              <p:nvPr/>
            </p:nvSpPr>
            <p:spPr bwMode="auto">
              <a:xfrm>
                <a:off x="3571240" y="4201540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56" name="Rectangle 27"/>
              <p:cNvSpPr>
                <a:spLocks noChangeArrowheads="1"/>
              </p:cNvSpPr>
              <p:nvPr/>
            </p:nvSpPr>
            <p:spPr bwMode="auto">
              <a:xfrm>
                <a:off x="2375239" y="1872190"/>
                <a:ext cx="1007752" cy="316941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Rectangle 28"/>
              <p:cNvSpPr>
                <a:spLocks noChangeArrowheads="1"/>
              </p:cNvSpPr>
              <p:nvPr/>
            </p:nvSpPr>
            <p:spPr bwMode="auto">
              <a:xfrm>
                <a:off x="2375063" y="1872205"/>
                <a:ext cx="1008136" cy="3174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>
                  <a:solidFill>
                    <a:prstClr val="black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171058" name="Rectangle 29"/>
              <p:cNvSpPr>
                <a:spLocks noChangeArrowheads="1"/>
              </p:cNvSpPr>
              <p:nvPr/>
            </p:nvSpPr>
            <p:spPr bwMode="auto">
              <a:xfrm>
                <a:off x="2485158" y="1878801"/>
                <a:ext cx="950106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Routing Unit 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1059" name="Rectangle 30"/>
              <p:cNvSpPr>
                <a:spLocks noChangeArrowheads="1"/>
              </p:cNvSpPr>
              <p:nvPr/>
            </p:nvSpPr>
            <p:spPr bwMode="auto">
              <a:xfrm>
                <a:off x="2695919" y="2019841"/>
                <a:ext cx="58921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(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1060" name="Rectangle 31"/>
              <p:cNvSpPr>
                <a:spLocks noChangeArrowheads="1"/>
              </p:cNvSpPr>
              <p:nvPr/>
            </p:nvSpPr>
            <p:spPr bwMode="auto">
              <a:xfrm>
                <a:off x="2737266" y="2019841"/>
                <a:ext cx="206224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RC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1061" name="Rectangle 32"/>
              <p:cNvSpPr>
                <a:spLocks noChangeArrowheads="1"/>
              </p:cNvSpPr>
              <p:nvPr/>
            </p:nvSpPr>
            <p:spPr bwMode="auto">
              <a:xfrm>
                <a:off x="2893572" y="2019841"/>
                <a:ext cx="58921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)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1062" name="Rectangle 33"/>
              <p:cNvSpPr>
                <a:spLocks noChangeArrowheads="1"/>
              </p:cNvSpPr>
              <p:nvPr/>
            </p:nvSpPr>
            <p:spPr bwMode="auto">
              <a:xfrm>
                <a:off x="2375239" y="2181816"/>
                <a:ext cx="1007752" cy="316941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63" name="Rectangle 34"/>
              <p:cNvSpPr>
                <a:spLocks noChangeArrowheads="1"/>
              </p:cNvSpPr>
              <p:nvPr/>
            </p:nvSpPr>
            <p:spPr bwMode="auto">
              <a:xfrm>
                <a:off x="2375239" y="2181816"/>
                <a:ext cx="1007752" cy="316941"/>
              </a:xfrm>
              <a:prstGeom prst="rect">
                <a:avLst/>
              </a:prstGeom>
              <a:solidFill>
                <a:srgbClr val="FF0000"/>
              </a:solidFill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64" name="Rectangle 35"/>
              <p:cNvSpPr>
                <a:spLocks noChangeArrowheads="1"/>
              </p:cNvSpPr>
              <p:nvPr/>
            </p:nvSpPr>
            <p:spPr bwMode="auto">
              <a:xfrm>
                <a:off x="2485158" y="2191732"/>
                <a:ext cx="887501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2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VC Allocator</a:t>
                </a:r>
                <a:endParaRPr lang="en-US" altLang="ko-KR" sz="16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1065" name="Rectangle 36"/>
              <p:cNvSpPr>
                <a:spLocks noChangeArrowheads="1"/>
              </p:cNvSpPr>
              <p:nvPr/>
            </p:nvSpPr>
            <p:spPr bwMode="auto">
              <a:xfrm>
                <a:off x="2702978" y="2333873"/>
                <a:ext cx="58921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(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1066" name="Rectangle 37"/>
              <p:cNvSpPr>
                <a:spLocks noChangeArrowheads="1"/>
              </p:cNvSpPr>
              <p:nvPr/>
            </p:nvSpPr>
            <p:spPr bwMode="auto">
              <a:xfrm>
                <a:off x="2737266" y="2333873"/>
                <a:ext cx="208066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VA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1067" name="Rectangle 38"/>
              <p:cNvSpPr>
                <a:spLocks noChangeArrowheads="1"/>
              </p:cNvSpPr>
              <p:nvPr/>
            </p:nvSpPr>
            <p:spPr bwMode="auto">
              <a:xfrm>
                <a:off x="2887521" y="2333873"/>
                <a:ext cx="58921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)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1068" name="Rectangle 39"/>
              <p:cNvSpPr>
                <a:spLocks noChangeArrowheads="1"/>
              </p:cNvSpPr>
              <p:nvPr/>
            </p:nvSpPr>
            <p:spPr bwMode="auto">
              <a:xfrm>
                <a:off x="2375239" y="2491440"/>
                <a:ext cx="1007752" cy="31694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69" name="Rectangle 40"/>
              <p:cNvSpPr>
                <a:spLocks noChangeArrowheads="1"/>
              </p:cNvSpPr>
              <p:nvPr/>
            </p:nvSpPr>
            <p:spPr bwMode="auto">
              <a:xfrm>
                <a:off x="2375239" y="2491440"/>
                <a:ext cx="1007752" cy="316941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70" name="Rectangle 41"/>
              <p:cNvSpPr>
                <a:spLocks noChangeArrowheads="1"/>
              </p:cNvSpPr>
              <p:nvPr/>
            </p:nvSpPr>
            <p:spPr bwMode="auto">
              <a:xfrm>
                <a:off x="2634406" y="2496950"/>
                <a:ext cx="50451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2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Switch</a:t>
                </a:r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 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1071" name="Freeform 46"/>
              <p:cNvSpPr>
                <a:spLocks/>
              </p:cNvSpPr>
              <p:nvPr/>
            </p:nvSpPr>
            <p:spPr bwMode="auto">
              <a:xfrm>
                <a:off x="1911360" y="1738864"/>
                <a:ext cx="463879" cy="907940"/>
              </a:xfrm>
              <a:custGeom>
                <a:avLst/>
                <a:gdLst>
                  <a:gd name="T0" fmla="*/ 2147483647 w 460"/>
                  <a:gd name="T1" fmla="*/ 2147483647 h 824"/>
                  <a:gd name="T2" fmla="*/ 2147483647 w 460"/>
                  <a:gd name="T3" fmla="*/ 2147483647 h 824"/>
                  <a:gd name="T4" fmla="*/ 2147483647 w 460"/>
                  <a:gd name="T5" fmla="*/ 0 h 824"/>
                  <a:gd name="T6" fmla="*/ 0 w 460"/>
                  <a:gd name="T7" fmla="*/ 0 h 8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0"/>
                  <a:gd name="T13" fmla="*/ 0 h 824"/>
                  <a:gd name="T14" fmla="*/ 460 w 460"/>
                  <a:gd name="T15" fmla="*/ 824 h 8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" h="824">
                    <a:moveTo>
                      <a:pt x="460" y="824"/>
                    </a:moveTo>
                    <a:lnTo>
                      <a:pt x="373" y="824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72" name="Line 47"/>
              <p:cNvSpPr>
                <a:spLocks noChangeShapeType="1"/>
              </p:cNvSpPr>
              <p:nvPr/>
            </p:nvSpPr>
            <p:spPr bwMode="auto">
              <a:xfrm>
                <a:off x="1911360" y="1738864"/>
                <a:ext cx="1008" cy="62806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73" name="Freeform 48"/>
              <p:cNvSpPr>
                <a:spLocks/>
              </p:cNvSpPr>
              <p:nvPr/>
            </p:nvSpPr>
            <p:spPr bwMode="auto">
              <a:xfrm>
                <a:off x="1878081" y="1782939"/>
                <a:ext cx="67565" cy="73825"/>
              </a:xfrm>
              <a:custGeom>
                <a:avLst/>
                <a:gdLst>
                  <a:gd name="T0" fmla="*/ 2147483647 w 159"/>
                  <a:gd name="T1" fmla="*/ 2147483647 h 159"/>
                  <a:gd name="T2" fmla="*/ 0 w 159"/>
                  <a:gd name="T3" fmla="*/ 0 h 159"/>
                  <a:gd name="T4" fmla="*/ 2147483647 w 159"/>
                  <a:gd name="T5" fmla="*/ 0 h 159"/>
                  <a:gd name="T6" fmla="*/ 2147483647 w 159"/>
                  <a:gd name="T7" fmla="*/ 2147483647 h 1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9"/>
                  <a:gd name="T13" fmla="*/ 0 h 159"/>
                  <a:gd name="T14" fmla="*/ 159 w 159"/>
                  <a:gd name="T15" fmla="*/ 159 h 1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9" h="159">
                    <a:moveTo>
                      <a:pt x="80" y="159"/>
                    </a:moveTo>
                    <a:lnTo>
                      <a:pt x="0" y="0"/>
                    </a:lnTo>
                    <a:cubicBezTo>
                      <a:pt x="50" y="25"/>
                      <a:pt x="109" y="25"/>
                      <a:pt x="159" y="0"/>
                    </a:cubicBezTo>
                    <a:lnTo>
                      <a:pt x="80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74" name="Line 49"/>
              <p:cNvSpPr>
                <a:spLocks noChangeShapeType="1"/>
              </p:cNvSpPr>
              <p:nvPr/>
            </p:nvSpPr>
            <p:spPr bwMode="auto">
              <a:xfrm>
                <a:off x="2813906" y="2801066"/>
                <a:ext cx="1009" cy="202744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75" name="Freeform 50"/>
              <p:cNvSpPr>
                <a:spLocks/>
              </p:cNvSpPr>
              <p:nvPr/>
            </p:nvSpPr>
            <p:spPr bwMode="auto">
              <a:xfrm>
                <a:off x="2780629" y="2994994"/>
                <a:ext cx="67565" cy="73825"/>
              </a:xfrm>
              <a:custGeom>
                <a:avLst/>
                <a:gdLst>
                  <a:gd name="T0" fmla="*/ 2147483647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0 h 67"/>
                  <a:gd name="T6" fmla="*/ 2147483647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67" y="0"/>
                    </a:moveTo>
                    <a:lnTo>
                      <a:pt x="33" y="67"/>
                    </a:lnTo>
                    <a:lnTo>
                      <a:pt x="0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76" name="Line 51"/>
              <p:cNvSpPr>
                <a:spLocks noChangeShapeType="1"/>
              </p:cNvSpPr>
              <p:nvPr/>
            </p:nvSpPr>
            <p:spPr bwMode="auto">
              <a:xfrm>
                <a:off x="467284" y="2088156"/>
                <a:ext cx="534469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77" name="Freeform 52"/>
              <p:cNvSpPr>
                <a:spLocks/>
              </p:cNvSpPr>
              <p:nvPr/>
            </p:nvSpPr>
            <p:spPr bwMode="auto">
              <a:xfrm>
                <a:off x="992677" y="2050693"/>
                <a:ext cx="68573" cy="74927"/>
              </a:xfrm>
              <a:custGeom>
                <a:avLst/>
                <a:gdLst>
                  <a:gd name="T0" fmla="*/ 0 w 68"/>
                  <a:gd name="T1" fmla="*/ 0 h 68"/>
                  <a:gd name="T2" fmla="*/ 2147483647 w 68"/>
                  <a:gd name="T3" fmla="*/ 2147483647 h 68"/>
                  <a:gd name="T4" fmla="*/ 0 w 68"/>
                  <a:gd name="T5" fmla="*/ 2147483647 h 68"/>
                  <a:gd name="T6" fmla="*/ 0 w 6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68"/>
                  <a:gd name="T14" fmla="*/ 68 w 68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68">
                    <a:moveTo>
                      <a:pt x="0" y="0"/>
                    </a:moveTo>
                    <a:lnTo>
                      <a:pt x="68" y="34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78" name="Freeform 55"/>
              <p:cNvSpPr>
                <a:spLocks/>
              </p:cNvSpPr>
              <p:nvPr/>
            </p:nvSpPr>
            <p:spPr bwMode="auto">
              <a:xfrm>
                <a:off x="2106996" y="2082647"/>
                <a:ext cx="132104" cy="1225278"/>
              </a:xfrm>
              <a:custGeom>
                <a:avLst/>
                <a:gdLst>
                  <a:gd name="T0" fmla="*/ 0 w 131"/>
                  <a:gd name="T1" fmla="*/ 0 h 1112"/>
                  <a:gd name="T2" fmla="*/ 2147483647 w 131"/>
                  <a:gd name="T3" fmla="*/ 0 h 1112"/>
                  <a:gd name="T4" fmla="*/ 2147483647 w 131"/>
                  <a:gd name="T5" fmla="*/ 2147483647 h 1112"/>
                  <a:gd name="T6" fmla="*/ 2147483647 w 131"/>
                  <a:gd name="T7" fmla="*/ 2147483647 h 1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1"/>
                  <a:gd name="T13" fmla="*/ 0 h 1112"/>
                  <a:gd name="T14" fmla="*/ 131 w 131"/>
                  <a:gd name="T15" fmla="*/ 1112 h 1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1" h="1112">
                    <a:moveTo>
                      <a:pt x="0" y="0"/>
                    </a:moveTo>
                    <a:lnTo>
                      <a:pt x="88" y="0"/>
                    </a:lnTo>
                    <a:lnTo>
                      <a:pt x="88" y="1112"/>
                    </a:lnTo>
                    <a:lnTo>
                      <a:pt x="131" y="1112"/>
                    </a:lnTo>
                  </a:path>
                </a:pathLst>
              </a:custGeom>
              <a:noFill/>
              <a:ln w="17463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79" name="Freeform 56"/>
              <p:cNvSpPr>
                <a:spLocks/>
              </p:cNvSpPr>
              <p:nvPr/>
            </p:nvSpPr>
            <p:spPr bwMode="auto">
              <a:xfrm>
                <a:off x="2231033" y="3271563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80" name="Line 61"/>
              <p:cNvSpPr>
                <a:spLocks noChangeShapeType="1"/>
              </p:cNvSpPr>
              <p:nvPr/>
            </p:nvSpPr>
            <p:spPr bwMode="auto">
              <a:xfrm>
                <a:off x="1189322" y="1876598"/>
                <a:ext cx="77649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81" name="Line 62"/>
              <p:cNvSpPr>
                <a:spLocks noChangeShapeType="1"/>
              </p:cNvSpPr>
              <p:nvPr/>
            </p:nvSpPr>
            <p:spPr bwMode="auto">
              <a:xfrm>
                <a:off x="1679420" y="1876598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82" name="Freeform 63"/>
              <p:cNvSpPr>
                <a:spLocks/>
              </p:cNvSpPr>
              <p:nvPr/>
            </p:nvSpPr>
            <p:spPr bwMode="auto">
              <a:xfrm>
                <a:off x="1767154" y="1840236"/>
                <a:ext cx="66557" cy="73825"/>
              </a:xfrm>
              <a:custGeom>
                <a:avLst/>
                <a:gdLst>
                  <a:gd name="T0" fmla="*/ 0 w 66"/>
                  <a:gd name="T1" fmla="*/ 0 h 67"/>
                  <a:gd name="T2" fmla="*/ 2147483647 w 66"/>
                  <a:gd name="T3" fmla="*/ 2147483647 h 67"/>
                  <a:gd name="T4" fmla="*/ 0 w 66"/>
                  <a:gd name="T5" fmla="*/ 2147483647 h 67"/>
                  <a:gd name="T6" fmla="*/ 0 w 66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67"/>
                  <a:gd name="T14" fmla="*/ 66 w 66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67">
                    <a:moveTo>
                      <a:pt x="0" y="0"/>
                    </a:moveTo>
                    <a:lnTo>
                      <a:pt x="66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83" name="Line 64"/>
              <p:cNvSpPr>
                <a:spLocks noChangeShapeType="1"/>
              </p:cNvSpPr>
              <p:nvPr/>
            </p:nvSpPr>
            <p:spPr bwMode="auto">
              <a:xfrm>
                <a:off x="1189322" y="2301919"/>
                <a:ext cx="77649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84" name="Line 65"/>
              <p:cNvSpPr>
                <a:spLocks noChangeShapeType="1"/>
              </p:cNvSpPr>
              <p:nvPr/>
            </p:nvSpPr>
            <p:spPr bwMode="auto">
              <a:xfrm>
                <a:off x="1679420" y="2301919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85" name="Freeform 66"/>
              <p:cNvSpPr>
                <a:spLocks/>
              </p:cNvSpPr>
              <p:nvPr/>
            </p:nvSpPr>
            <p:spPr bwMode="auto">
              <a:xfrm>
                <a:off x="1767154" y="2265558"/>
                <a:ext cx="66557" cy="73825"/>
              </a:xfrm>
              <a:custGeom>
                <a:avLst/>
                <a:gdLst>
                  <a:gd name="T0" fmla="*/ 0 w 66"/>
                  <a:gd name="T1" fmla="*/ 0 h 67"/>
                  <a:gd name="T2" fmla="*/ 2147483647 w 66"/>
                  <a:gd name="T3" fmla="*/ 2147483647 h 67"/>
                  <a:gd name="T4" fmla="*/ 0 w 66"/>
                  <a:gd name="T5" fmla="*/ 2147483647 h 67"/>
                  <a:gd name="T6" fmla="*/ 0 w 66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67"/>
                  <a:gd name="T14" fmla="*/ 66 w 66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67">
                    <a:moveTo>
                      <a:pt x="0" y="0"/>
                    </a:moveTo>
                    <a:lnTo>
                      <a:pt x="66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86" name="Line 67"/>
              <p:cNvSpPr>
                <a:spLocks noChangeShapeType="1"/>
              </p:cNvSpPr>
              <p:nvPr/>
            </p:nvSpPr>
            <p:spPr bwMode="auto">
              <a:xfrm>
                <a:off x="1191339" y="2088156"/>
                <a:ext cx="77649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87" name="Line 68"/>
              <p:cNvSpPr>
                <a:spLocks noChangeShapeType="1"/>
              </p:cNvSpPr>
              <p:nvPr/>
            </p:nvSpPr>
            <p:spPr bwMode="auto">
              <a:xfrm>
                <a:off x="1681437" y="2088156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88" name="Freeform 69"/>
              <p:cNvSpPr>
                <a:spLocks/>
              </p:cNvSpPr>
              <p:nvPr/>
            </p:nvSpPr>
            <p:spPr bwMode="auto">
              <a:xfrm>
                <a:off x="1768162" y="2050693"/>
                <a:ext cx="68573" cy="74927"/>
              </a:xfrm>
              <a:custGeom>
                <a:avLst/>
                <a:gdLst>
                  <a:gd name="T0" fmla="*/ 0 w 68"/>
                  <a:gd name="T1" fmla="*/ 0 h 68"/>
                  <a:gd name="T2" fmla="*/ 2147483647 w 68"/>
                  <a:gd name="T3" fmla="*/ 2147483647 h 68"/>
                  <a:gd name="T4" fmla="*/ 0 w 68"/>
                  <a:gd name="T5" fmla="*/ 2147483647 h 68"/>
                  <a:gd name="T6" fmla="*/ 0 w 6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68"/>
                  <a:gd name="T14" fmla="*/ 68 w 68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68">
                    <a:moveTo>
                      <a:pt x="0" y="0"/>
                    </a:moveTo>
                    <a:lnTo>
                      <a:pt x="68" y="34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89" name="Line 70"/>
              <p:cNvSpPr>
                <a:spLocks noChangeShapeType="1"/>
              </p:cNvSpPr>
              <p:nvPr/>
            </p:nvSpPr>
            <p:spPr bwMode="auto">
              <a:xfrm>
                <a:off x="2091869" y="3772914"/>
                <a:ext cx="14723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90" name="Freeform 71"/>
              <p:cNvSpPr>
                <a:spLocks/>
              </p:cNvSpPr>
              <p:nvPr/>
            </p:nvSpPr>
            <p:spPr bwMode="auto">
              <a:xfrm>
                <a:off x="2231033" y="3736552"/>
                <a:ext cx="67565" cy="72723"/>
              </a:xfrm>
              <a:custGeom>
                <a:avLst/>
                <a:gdLst>
                  <a:gd name="T0" fmla="*/ 0 w 67"/>
                  <a:gd name="T1" fmla="*/ 0 h 66"/>
                  <a:gd name="T2" fmla="*/ 2147483647 w 67"/>
                  <a:gd name="T3" fmla="*/ 2147483647 h 66"/>
                  <a:gd name="T4" fmla="*/ 0 w 67"/>
                  <a:gd name="T5" fmla="*/ 2147483647 h 66"/>
                  <a:gd name="T6" fmla="*/ 0 w 6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6"/>
                  <a:gd name="T14" fmla="*/ 67 w 67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91" name="Freeform 72"/>
              <p:cNvSpPr>
                <a:spLocks/>
              </p:cNvSpPr>
              <p:nvPr/>
            </p:nvSpPr>
            <p:spPr bwMode="auto">
              <a:xfrm>
                <a:off x="2015228" y="4234596"/>
                <a:ext cx="223872" cy="732743"/>
              </a:xfrm>
              <a:custGeom>
                <a:avLst/>
                <a:gdLst>
                  <a:gd name="T0" fmla="*/ 0 w 222"/>
                  <a:gd name="T1" fmla="*/ 2147483647 h 665"/>
                  <a:gd name="T2" fmla="*/ 2147483647 w 222"/>
                  <a:gd name="T3" fmla="*/ 2147483647 h 665"/>
                  <a:gd name="T4" fmla="*/ 2147483647 w 222"/>
                  <a:gd name="T5" fmla="*/ 0 h 665"/>
                  <a:gd name="T6" fmla="*/ 2147483647 w 222"/>
                  <a:gd name="T7" fmla="*/ 0 h 6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665"/>
                  <a:gd name="T14" fmla="*/ 222 w 222"/>
                  <a:gd name="T15" fmla="*/ 665 h 6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665">
                    <a:moveTo>
                      <a:pt x="0" y="665"/>
                    </a:moveTo>
                    <a:lnTo>
                      <a:pt x="129" y="665"/>
                    </a:lnTo>
                    <a:lnTo>
                      <a:pt x="129" y="0"/>
                    </a:lnTo>
                    <a:lnTo>
                      <a:pt x="222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92" name="Freeform 73"/>
              <p:cNvSpPr>
                <a:spLocks/>
              </p:cNvSpPr>
              <p:nvPr/>
            </p:nvSpPr>
            <p:spPr bwMode="auto">
              <a:xfrm>
                <a:off x="2231033" y="4198235"/>
                <a:ext cx="67565" cy="73825"/>
              </a:xfrm>
              <a:custGeom>
                <a:avLst/>
                <a:gdLst>
                  <a:gd name="T0" fmla="*/ 0 w 67"/>
                  <a:gd name="T1" fmla="*/ 2147483647 h 67"/>
                  <a:gd name="T2" fmla="*/ 2147483647 w 67"/>
                  <a:gd name="T3" fmla="*/ 2147483647 h 67"/>
                  <a:gd name="T4" fmla="*/ 0 w 67"/>
                  <a:gd name="T5" fmla="*/ 0 h 67"/>
                  <a:gd name="T6" fmla="*/ 0 w 67"/>
                  <a:gd name="T7" fmla="*/ 2147483647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67"/>
                    </a:moveTo>
                    <a:lnTo>
                      <a:pt x="67" y="33"/>
                    </a:lnTo>
                    <a:lnTo>
                      <a:pt x="0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93" name="Rectangle 74"/>
              <p:cNvSpPr>
                <a:spLocks noChangeArrowheads="1"/>
              </p:cNvSpPr>
              <p:nvPr/>
            </p:nvSpPr>
            <p:spPr bwMode="auto">
              <a:xfrm>
                <a:off x="1266971" y="2008822"/>
                <a:ext cx="412449" cy="1531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94" name="Rectangle 75"/>
              <p:cNvSpPr>
                <a:spLocks noChangeArrowheads="1"/>
              </p:cNvSpPr>
              <p:nvPr/>
            </p:nvSpPr>
            <p:spPr bwMode="auto">
              <a:xfrm>
                <a:off x="1266971" y="2008822"/>
                <a:ext cx="412449" cy="15316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95" name="Rectangle 76"/>
              <p:cNvSpPr>
                <a:spLocks noChangeArrowheads="1"/>
              </p:cNvSpPr>
              <p:nvPr/>
            </p:nvSpPr>
            <p:spPr bwMode="auto">
              <a:xfrm>
                <a:off x="1352688" y="2013229"/>
                <a:ext cx="205184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VC 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1096" name="Rectangle 77"/>
              <p:cNvSpPr>
                <a:spLocks noChangeArrowheads="1"/>
              </p:cNvSpPr>
              <p:nvPr/>
            </p:nvSpPr>
            <p:spPr bwMode="auto">
              <a:xfrm>
                <a:off x="1536222" y="2013229"/>
                <a:ext cx="6412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1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1097" name="Rectangle 78"/>
              <p:cNvSpPr>
                <a:spLocks noChangeArrowheads="1"/>
              </p:cNvSpPr>
              <p:nvPr/>
            </p:nvSpPr>
            <p:spPr bwMode="auto">
              <a:xfrm>
                <a:off x="1266971" y="2223687"/>
                <a:ext cx="412449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98" name="Rectangle 79"/>
              <p:cNvSpPr>
                <a:spLocks noChangeArrowheads="1"/>
              </p:cNvSpPr>
              <p:nvPr/>
            </p:nvSpPr>
            <p:spPr bwMode="auto">
              <a:xfrm>
                <a:off x="1266971" y="2223687"/>
                <a:ext cx="412449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99" name="Rectangle 80"/>
              <p:cNvSpPr>
                <a:spLocks noChangeArrowheads="1"/>
              </p:cNvSpPr>
              <p:nvPr/>
            </p:nvSpPr>
            <p:spPr bwMode="auto">
              <a:xfrm>
                <a:off x="1352688" y="2221483"/>
                <a:ext cx="205184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VC 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1100" name="Rectangle 81"/>
              <p:cNvSpPr>
                <a:spLocks noChangeArrowheads="1"/>
              </p:cNvSpPr>
              <p:nvPr/>
            </p:nvSpPr>
            <p:spPr bwMode="auto">
              <a:xfrm>
                <a:off x="1536222" y="2221483"/>
                <a:ext cx="6412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2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1101" name="Freeform 82"/>
              <p:cNvSpPr>
                <a:spLocks/>
              </p:cNvSpPr>
              <p:nvPr/>
            </p:nvSpPr>
            <p:spPr bwMode="auto">
              <a:xfrm>
                <a:off x="1057217" y="2516784"/>
                <a:ext cx="129079" cy="574073"/>
              </a:xfrm>
              <a:custGeom>
                <a:avLst/>
                <a:gdLst>
                  <a:gd name="T0" fmla="*/ 0 w 128"/>
                  <a:gd name="T1" fmla="*/ 2147483647 h 521"/>
                  <a:gd name="T2" fmla="*/ 0 w 128"/>
                  <a:gd name="T3" fmla="*/ 2147483647 h 521"/>
                  <a:gd name="T4" fmla="*/ 2147483647 w 128"/>
                  <a:gd name="T5" fmla="*/ 2147483647 h 521"/>
                  <a:gd name="T6" fmla="*/ 2147483647 w 128"/>
                  <a:gd name="T7" fmla="*/ 0 h 521"/>
                  <a:gd name="T8" fmla="*/ 0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02" name="Freeform 83"/>
              <p:cNvSpPr>
                <a:spLocks/>
              </p:cNvSpPr>
              <p:nvPr/>
            </p:nvSpPr>
            <p:spPr bwMode="auto">
              <a:xfrm>
                <a:off x="1057217" y="2516784"/>
                <a:ext cx="129079" cy="574073"/>
              </a:xfrm>
              <a:custGeom>
                <a:avLst/>
                <a:gdLst>
                  <a:gd name="T0" fmla="*/ 0 w 128"/>
                  <a:gd name="T1" fmla="*/ 2147483647 h 521"/>
                  <a:gd name="T2" fmla="*/ 0 w 128"/>
                  <a:gd name="T3" fmla="*/ 2147483647 h 521"/>
                  <a:gd name="T4" fmla="*/ 2147483647 w 128"/>
                  <a:gd name="T5" fmla="*/ 2147483647 h 521"/>
                  <a:gd name="T6" fmla="*/ 2147483647 w 128"/>
                  <a:gd name="T7" fmla="*/ 0 h 521"/>
                  <a:gd name="T8" fmla="*/ 0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03" name="Freeform 84"/>
              <p:cNvSpPr>
                <a:spLocks/>
              </p:cNvSpPr>
              <p:nvPr/>
            </p:nvSpPr>
            <p:spPr bwMode="auto">
              <a:xfrm>
                <a:off x="1830685" y="2516784"/>
                <a:ext cx="129079" cy="574073"/>
              </a:xfrm>
              <a:custGeom>
                <a:avLst/>
                <a:gdLst>
                  <a:gd name="T0" fmla="*/ 2147483647 w 128"/>
                  <a:gd name="T1" fmla="*/ 2147483647 h 521"/>
                  <a:gd name="T2" fmla="*/ 2147483647 w 128"/>
                  <a:gd name="T3" fmla="*/ 2147483647 h 521"/>
                  <a:gd name="T4" fmla="*/ 0 w 128"/>
                  <a:gd name="T5" fmla="*/ 2147483647 h 521"/>
                  <a:gd name="T6" fmla="*/ 0 w 128"/>
                  <a:gd name="T7" fmla="*/ 0 h 521"/>
                  <a:gd name="T8" fmla="*/ 2147483647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04" name="Freeform 85"/>
              <p:cNvSpPr>
                <a:spLocks/>
              </p:cNvSpPr>
              <p:nvPr/>
            </p:nvSpPr>
            <p:spPr bwMode="auto">
              <a:xfrm>
                <a:off x="1830685" y="2516784"/>
                <a:ext cx="129079" cy="574073"/>
              </a:xfrm>
              <a:custGeom>
                <a:avLst/>
                <a:gdLst>
                  <a:gd name="T0" fmla="*/ 2147483647 w 128"/>
                  <a:gd name="T1" fmla="*/ 2147483647 h 521"/>
                  <a:gd name="T2" fmla="*/ 2147483647 w 128"/>
                  <a:gd name="T3" fmla="*/ 2147483647 h 521"/>
                  <a:gd name="T4" fmla="*/ 0 w 128"/>
                  <a:gd name="T5" fmla="*/ 2147483647 h 521"/>
                  <a:gd name="T6" fmla="*/ 0 w 128"/>
                  <a:gd name="T7" fmla="*/ 0 h 521"/>
                  <a:gd name="T8" fmla="*/ 2147483647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05" name="Rectangle 87"/>
              <p:cNvSpPr>
                <a:spLocks noChangeArrowheads="1"/>
              </p:cNvSpPr>
              <p:nvPr/>
            </p:nvSpPr>
            <p:spPr bwMode="auto">
              <a:xfrm>
                <a:off x="1262937" y="2516784"/>
                <a:ext cx="413457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06" name="Line 91"/>
              <p:cNvSpPr>
                <a:spLocks noChangeShapeType="1"/>
              </p:cNvSpPr>
              <p:nvPr/>
            </p:nvSpPr>
            <p:spPr bwMode="auto">
              <a:xfrm>
                <a:off x="464259" y="2804371"/>
                <a:ext cx="53346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07" name="Freeform 92"/>
              <p:cNvSpPr>
                <a:spLocks/>
              </p:cNvSpPr>
              <p:nvPr/>
            </p:nvSpPr>
            <p:spPr bwMode="auto">
              <a:xfrm>
                <a:off x="989652" y="2766907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08" name="Line 94"/>
              <p:cNvSpPr>
                <a:spLocks noChangeShapeType="1"/>
              </p:cNvSpPr>
              <p:nvPr/>
            </p:nvSpPr>
            <p:spPr bwMode="auto">
              <a:xfrm>
                <a:off x="1186296" y="2592812"/>
                <a:ext cx="7664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09" name="Line 95"/>
              <p:cNvSpPr>
                <a:spLocks noChangeShapeType="1"/>
              </p:cNvSpPr>
              <p:nvPr/>
            </p:nvSpPr>
            <p:spPr bwMode="auto">
              <a:xfrm>
                <a:off x="1676395" y="2592812"/>
                <a:ext cx="9479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10" name="Freeform 96"/>
              <p:cNvSpPr>
                <a:spLocks/>
              </p:cNvSpPr>
              <p:nvPr/>
            </p:nvSpPr>
            <p:spPr bwMode="auto">
              <a:xfrm>
                <a:off x="1763120" y="2555349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11" name="Line 97"/>
              <p:cNvSpPr>
                <a:spLocks noChangeShapeType="1"/>
              </p:cNvSpPr>
              <p:nvPr/>
            </p:nvSpPr>
            <p:spPr bwMode="auto">
              <a:xfrm>
                <a:off x="1186296" y="3018133"/>
                <a:ext cx="7664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12" name="Line 98"/>
              <p:cNvSpPr>
                <a:spLocks noChangeShapeType="1"/>
              </p:cNvSpPr>
              <p:nvPr/>
            </p:nvSpPr>
            <p:spPr bwMode="auto">
              <a:xfrm>
                <a:off x="1676395" y="3018133"/>
                <a:ext cx="9479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13" name="Freeform 99"/>
              <p:cNvSpPr>
                <a:spLocks/>
              </p:cNvSpPr>
              <p:nvPr/>
            </p:nvSpPr>
            <p:spPr bwMode="auto">
              <a:xfrm>
                <a:off x="1763120" y="2980670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14" name="Line 100"/>
              <p:cNvSpPr>
                <a:spLocks noChangeShapeType="1"/>
              </p:cNvSpPr>
              <p:nvPr/>
            </p:nvSpPr>
            <p:spPr bwMode="auto">
              <a:xfrm>
                <a:off x="1188313" y="2804371"/>
                <a:ext cx="7664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15" name="Line 101"/>
              <p:cNvSpPr>
                <a:spLocks noChangeShapeType="1"/>
              </p:cNvSpPr>
              <p:nvPr/>
            </p:nvSpPr>
            <p:spPr bwMode="auto">
              <a:xfrm>
                <a:off x="1677403" y="2804371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16" name="Freeform 102"/>
              <p:cNvSpPr>
                <a:spLocks/>
              </p:cNvSpPr>
              <p:nvPr/>
            </p:nvSpPr>
            <p:spPr bwMode="auto">
              <a:xfrm>
                <a:off x="1765137" y="2766907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17" name="Rectangle 103"/>
              <p:cNvSpPr>
                <a:spLocks noChangeArrowheads="1"/>
              </p:cNvSpPr>
              <p:nvPr/>
            </p:nvSpPr>
            <p:spPr bwMode="auto">
              <a:xfrm>
                <a:off x="1262937" y="2725036"/>
                <a:ext cx="413457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18" name="Rectangle 104"/>
              <p:cNvSpPr>
                <a:spLocks noChangeArrowheads="1"/>
              </p:cNvSpPr>
              <p:nvPr/>
            </p:nvSpPr>
            <p:spPr bwMode="auto">
              <a:xfrm>
                <a:off x="1262937" y="2725036"/>
                <a:ext cx="413457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19" name="Rectangle 107"/>
              <p:cNvSpPr>
                <a:spLocks noChangeArrowheads="1"/>
              </p:cNvSpPr>
              <p:nvPr/>
            </p:nvSpPr>
            <p:spPr bwMode="auto">
              <a:xfrm>
                <a:off x="1262937" y="2938799"/>
                <a:ext cx="413457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20" name="Rectangle 108"/>
              <p:cNvSpPr>
                <a:spLocks noChangeArrowheads="1"/>
              </p:cNvSpPr>
              <p:nvPr/>
            </p:nvSpPr>
            <p:spPr bwMode="auto">
              <a:xfrm>
                <a:off x="1262937" y="2938799"/>
                <a:ext cx="413457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21" name="Freeform 109"/>
              <p:cNvSpPr>
                <a:spLocks/>
              </p:cNvSpPr>
              <p:nvPr/>
            </p:nvSpPr>
            <p:spPr bwMode="auto">
              <a:xfrm>
                <a:off x="1055200" y="3238507"/>
                <a:ext cx="129079" cy="574074"/>
              </a:xfrm>
              <a:custGeom>
                <a:avLst/>
                <a:gdLst>
                  <a:gd name="T0" fmla="*/ 0 w 128"/>
                  <a:gd name="T1" fmla="*/ 2147483647 h 521"/>
                  <a:gd name="T2" fmla="*/ 0 w 128"/>
                  <a:gd name="T3" fmla="*/ 2147483647 h 521"/>
                  <a:gd name="T4" fmla="*/ 2147483647 w 128"/>
                  <a:gd name="T5" fmla="*/ 2147483647 h 521"/>
                  <a:gd name="T6" fmla="*/ 2147483647 w 128"/>
                  <a:gd name="T7" fmla="*/ 0 h 521"/>
                  <a:gd name="T8" fmla="*/ 0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22" name="Freeform 110"/>
              <p:cNvSpPr>
                <a:spLocks/>
              </p:cNvSpPr>
              <p:nvPr/>
            </p:nvSpPr>
            <p:spPr bwMode="auto">
              <a:xfrm>
                <a:off x="1055200" y="3238507"/>
                <a:ext cx="129079" cy="574074"/>
              </a:xfrm>
              <a:custGeom>
                <a:avLst/>
                <a:gdLst>
                  <a:gd name="T0" fmla="*/ 0 w 128"/>
                  <a:gd name="T1" fmla="*/ 2147483647 h 521"/>
                  <a:gd name="T2" fmla="*/ 0 w 128"/>
                  <a:gd name="T3" fmla="*/ 2147483647 h 521"/>
                  <a:gd name="T4" fmla="*/ 2147483647 w 128"/>
                  <a:gd name="T5" fmla="*/ 2147483647 h 521"/>
                  <a:gd name="T6" fmla="*/ 2147483647 w 128"/>
                  <a:gd name="T7" fmla="*/ 0 h 521"/>
                  <a:gd name="T8" fmla="*/ 0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23" name="Freeform 111"/>
              <p:cNvSpPr>
                <a:spLocks/>
              </p:cNvSpPr>
              <p:nvPr/>
            </p:nvSpPr>
            <p:spPr bwMode="auto">
              <a:xfrm>
                <a:off x="1828668" y="3238507"/>
                <a:ext cx="129079" cy="574074"/>
              </a:xfrm>
              <a:custGeom>
                <a:avLst/>
                <a:gdLst>
                  <a:gd name="T0" fmla="*/ 2147483647 w 128"/>
                  <a:gd name="T1" fmla="*/ 2147483647 h 521"/>
                  <a:gd name="T2" fmla="*/ 2147483647 w 128"/>
                  <a:gd name="T3" fmla="*/ 2147483647 h 521"/>
                  <a:gd name="T4" fmla="*/ 0 w 128"/>
                  <a:gd name="T5" fmla="*/ 2147483647 h 521"/>
                  <a:gd name="T6" fmla="*/ 0 w 128"/>
                  <a:gd name="T7" fmla="*/ 0 h 521"/>
                  <a:gd name="T8" fmla="*/ 2147483647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24" name="Freeform 112"/>
              <p:cNvSpPr>
                <a:spLocks/>
              </p:cNvSpPr>
              <p:nvPr/>
            </p:nvSpPr>
            <p:spPr bwMode="auto">
              <a:xfrm>
                <a:off x="1828668" y="3238507"/>
                <a:ext cx="129079" cy="574074"/>
              </a:xfrm>
              <a:custGeom>
                <a:avLst/>
                <a:gdLst>
                  <a:gd name="T0" fmla="*/ 2147483647 w 128"/>
                  <a:gd name="T1" fmla="*/ 2147483647 h 521"/>
                  <a:gd name="T2" fmla="*/ 2147483647 w 128"/>
                  <a:gd name="T3" fmla="*/ 2147483647 h 521"/>
                  <a:gd name="T4" fmla="*/ 0 w 128"/>
                  <a:gd name="T5" fmla="*/ 2147483647 h 521"/>
                  <a:gd name="T6" fmla="*/ 0 w 128"/>
                  <a:gd name="T7" fmla="*/ 0 h 521"/>
                  <a:gd name="T8" fmla="*/ 2147483647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25" name="Rectangle 113"/>
              <p:cNvSpPr>
                <a:spLocks noChangeArrowheads="1"/>
              </p:cNvSpPr>
              <p:nvPr/>
            </p:nvSpPr>
            <p:spPr bwMode="auto">
              <a:xfrm>
                <a:off x="1261929" y="3237406"/>
                <a:ext cx="412449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26" name="Rectangle 114"/>
              <p:cNvSpPr>
                <a:spLocks noChangeArrowheads="1"/>
              </p:cNvSpPr>
              <p:nvPr/>
            </p:nvSpPr>
            <p:spPr bwMode="auto">
              <a:xfrm>
                <a:off x="1261929" y="3237406"/>
                <a:ext cx="412449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27" name="Line 118"/>
              <p:cNvSpPr>
                <a:spLocks noChangeShapeType="1"/>
              </p:cNvSpPr>
              <p:nvPr/>
            </p:nvSpPr>
            <p:spPr bwMode="auto">
              <a:xfrm>
                <a:off x="462242" y="3524993"/>
                <a:ext cx="534469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28" name="Freeform 119"/>
              <p:cNvSpPr>
                <a:spLocks/>
              </p:cNvSpPr>
              <p:nvPr/>
            </p:nvSpPr>
            <p:spPr bwMode="auto">
              <a:xfrm>
                <a:off x="987636" y="3487529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29" name="Line 121"/>
              <p:cNvSpPr>
                <a:spLocks noChangeShapeType="1"/>
              </p:cNvSpPr>
              <p:nvPr/>
            </p:nvSpPr>
            <p:spPr bwMode="auto">
              <a:xfrm>
                <a:off x="1184280" y="3313434"/>
                <a:ext cx="77650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30" name="Line 122"/>
              <p:cNvSpPr>
                <a:spLocks noChangeShapeType="1"/>
              </p:cNvSpPr>
              <p:nvPr/>
            </p:nvSpPr>
            <p:spPr bwMode="auto">
              <a:xfrm>
                <a:off x="1674378" y="3313434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31" name="Freeform 123"/>
              <p:cNvSpPr>
                <a:spLocks/>
              </p:cNvSpPr>
              <p:nvPr/>
            </p:nvSpPr>
            <p:spPr bwMode="auto">
              <a:xfrm>
                <a:off x="1761103" y="3277073"/>
                <a:ext cx="67565" cy="73825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32" name="Line 124"/>
              <p:cNvSpPr>
                <a:spLocks noChangeShapeType="1"/>
              </p:cNvSpPr>
              <p:nvPr/>
            </p:nvSpPr>
            <p:spPr bwMode="auto">
              <a:xfrm>
                <a:off x="1184280" y="3738755"/>
                <a:ext cx="77650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33" name="Line 125"/>
              <p:cNvSpPr>
                <a:spLocks noChangeShapeType="1"/>
              </p:cNvSpPr>
              <p:nvPr/>
            </p:nvSpPr>
            <p:spPr bwMode="auto">
              <a:xfrm>
                <a:off x="1674378" y="3738755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34" name="Freeform 126"/>
              <p:cNvSpPr>
                <a:spLocks/>
              </p:cNvSpPr>
              <p:nvPr/>
            </p:nvSpPr>
            <p:spPr bwMode="auto">
              <a:xfrm>
                <a:off x="1761103" y="3702394"/>
                <a:ext cx="67565" cy="73825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35" name="Line 127"/>
              <p:cNvSpPr>
                <a:spLocks noChangeShapeType="1"/>
              </p:cNvSpPr>
              <p:nvPr/>
            </p:nvSpPr>
            <p:spPr bwMode="auto">
              <a:xfrm>
                <a:off x="1186296" y="3524993"/>
                <a:ext cx="77650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36" name="Line 128"/>
              <p:cNvSpPr>
                <a:spLocks noChangeShapeType="1"/>
              </p:cNvSpPr>
              <p:nvPr/>
            </p:nvSpPr>
            <p:spPr bwMode="auto">
              <a:xfrm>
                <a:off x="1676395" y="3524993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37" name="Freeform 129"/>
              <p:cNvSpPr>
                <a:spLocks/>
              </p:cNvSpPr>
              <p:nvPr/>
            </p:nvSpPr>
            <p:spPr bwMode="auto">
              <a:xfrm>
                <a:off x="1763120" y="3487529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38" name="Rectangle 130"/>
              <p:cNvSpPr>
                <a:spLocks noChangeArrowheads="1"/>
              </p:cNvSpPr>
              <p:nvPr/>
            </p:nvSpPr>
            <p:spPr bwMode="auto">
              <a:xfrm>
                <a:off x="1261929" y="3445658"/>
                <a:ext cx="412449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39" name="Rectangle 131"/>
              <p:cNvSpPr>
                <a:spLocks noChangeArrowheads="1"/>
              </p:cNvSpPr>
              <p:nvPr/>
            </p:nvSpPr>
            <p:spPr bwMode="auto">
              <a:xfrm>
                <a:off x="1261929" y="3445658"/>
                <a:ext cx="412449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40" name="Rectangle 134"/>
              <p:cNvSpPr>
                <a:spLocks noChangeArrowheads="1"/>
              </p:cNvSpPr>
              <p:nvPr/>
            </p:nvSpPr>
            <p:spPr bwMode="auto">
              <a:xfrm>
                <a:off x="1261929" y="3660523"/>
                <a:ext cx="412449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41" name="Rectangle 135"/>
              <p:cNvSpPr>
                <a:spLocks noChangeArrowheads="1"/>
              </p:cNvSpPr>
              <p:nvPr/>
            </p:nvSpPr>
            <p:spPr bwMode="auto">
              <a:xfrm>
                <a:off x="1261929" y="3660523"/>
                <a:ext cx="412449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42" name="Freeform 138"/>
              <p:cNvSpPr>
                <a:spLocks/>
              </p:cNvSpPr>
              <p:nvPr/>
            </p:nvSpPr>
            <p:spPr bwMode="auto">
              <a:xfrm>
                <a:off x="1052175" y="3959129"/>
                <a:ext cx="129079" cy="574074"/>
              </a:xfrm>
              <a:custGeom>
                <a:avLst/>
                <a:gdLst>
                  <a:gd name="T0" fmla="*/ 0 w 128"/>
                  <a:gd name="T1" fmla="*/ 2147483647 h 521"/>
                  <a:gd name="T2" fmla="*/ 0 w 128"/>
                  <a:gd name="T3" fmla="*/ 2147483647 h 521"/>
                  <a:gd name="T4" fmla="*/ 2147483647 w 128"/>
                  <a:gd name="T5" fmla="*/ 2147483647 h 521"/>
                  <a:gd name="T6" fmla="*/ 2147483647 w 128"/>
                  <a:gd name="T7" fmla="*/ 0 h 521"/>
                  <a:gd name="T8" fmla="*/ 0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43" name="Freeform 139"/>
              <p:cNvSpPr>
                <a:spLocks/>
              </p:cNvSpPr>
              <p:nvPr/>
            </p:nvSpPr>
            <p:spPr bwMode="auto">
              <a:xfrm>
                <a:off x="1052175" y="3959129"/>
                <a:ext cx="129079" cy="574074"/>
              </a:xfrm>
              <a:custGeom>
                <a:avLst/>
                <a:gdLst>
                  <a:gd name="T0" fmla="*/ 0 w 128"/>
                  <a:gd name="T1" fmla="*/ 2147483647 h 521"/>
                  <a:gd name="T2" fmla="*/ 0 w 128"/>
                  <a:gd name="T3" fmla="*/ 2147483647 h 521"/>
                  <a:gd name="T4" fmla="*/ 2147483647 w 128"/>
                  <a:gd name="T5" fmla="*/ 2147483647 h 521"/>
                  <a:gd name="T6" fmla="*/ 2147483647 w 128"/>
                  <a:gd name="T7" fmla="*/ 0 h 521"/>
                  <a:gd name="T8" fmla="*/ 0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44" name="Freeform 140"/>
              <p:cNvSpPr>
                <a:spLocks/>
              </p:cNvSpPr>
              <p:nvPr/>
            </p:nvSpPr>
            <p:spPr bwMode="auto">
              <a:xfrm>
                <a:off x="1825643" y="3959129"/>
                <a:ext cx="129079" cy="574074"/>
              </a:xfrm>
              <a:custGeom>
                <a:avLst/>
                <a:gdLst>
                  <a:gd name="T0" fmla="*/ 2147483647 w 128"/>
                  <a:gd name="T1" fmla="*/ 2147483647 h 521"/>
                  <a:gd name="T2" fmla="*/ 2147483647 w 128"/>
                  <a:gd name="T3" fmla="*/ 2147483647 h 521"/>
                  <a:gd name="T4" fmla="*/ 0 w 128"/>
                  <a:gd name="T5" fmla="*/ 2147483647 h 521"/>
                  <a:gd name="T6" fmla="*/ 0 w 128"/>
                  <a:gd name="T7" fmla="*/ 0 h 521"/>
                  <a:gd name="T8" fmla="*/ 2147483647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45" name="Freeform 141"/>
              <p:cNvSpPr>
                <a:spLocks/>
              </p:cNvSpPr>
              <p:nvPr/>
            </p:nvSpPr>
            <p:spPr bwMode="auto">
              <a:xfrm>
                <a:off x="1825643" y="3959129"/>
                <a:ext cx="129079" cy="574074"/>
              </a:xfrm>
              <a:custGeom>
                <a:avLst/>
                <a:gdLst>
                  <a:gd name="T0" fmla="*/ 2147483647 w 128"/>
                  <a:gd name="T1" fmla="*/ 2147483647 h 521"/>
                  <a:gd name="T2" fmla="*/ 2147483647 w 128"/>
                  <a:gd name="T3" fmla="*/ 2147483647 h 521"/>
                  <a:gd name="T4" fmla="*/ 0 w 128"/>
                  <a:gd name="T5" fmla="*/ 2147483647 h 521"/>
                  <a:gd name="T6" fmla="*/ 0 w 128"/>
                  <a:gd name="T7" fmla="*/ 0 h 521"/>
                  <a:gd name="T8" fmla="*/ 2147483647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46" name="Rectangle 142"/>
              <p:cNvSpPr>
                <a:spLocks noChangeArrowheads="1"/>
              </p:cNvSpPr>
              <p:nvPr/>
            </p:nvSpPr>
            <p:spPr bwMode="auto">
              <a:xfrm>
                <a:off x="1257896" y="3959129"/>
                <a:ext cx="413457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47" name="Rectangle 143"/>
              <p:cNvSpPr>
                <a:spLocks noChangeArrowheads="1"/>
              </p:cNvSpPr>
              <p:nvPr/>
            </p:nvSpPr>
            <p:spPr bwMode="auto">
              <a:xfrm>
                <a:off x="1257896" y="3959129"/>
                <a:ext cx="413457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48" name="Line 147"/>
              <p:cNvSpPr>
                <a:spLocks noChangeShapeType="1"/>
              </p:cNvSpPr>
              <p:nvPr/>
            </p:nvSpPr>
            <p:spPr bwMode="auto">
              <a:xfrm>
                <a:off x="459217" y="4246717"/>
                <a:ext cx="533460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49" name="Freeform 148"/>
              <p:cNvSpPr>
                <a:spLocks/>
              </p:cNvSpPr>
              <p:nvPr/>
            </p:nvSpPr>
            <p:spPr bwMode="auto">
              <a:xfrm>
                <a:off x="984610" y="4209254"/>
                <a:ext cx="67565" cy="73825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50" name="Line 150"/>
              <p:cNvSpPr>
                <a:spLocks noChangeShapeType="1"/>
              </p:cNvSpPr>
              <p:nvPr/>
            </p:nvSpPr>
            <p:spPr bwMode="auto">
              <a:xfrm>
                <a:off x="1181255" y="4035158"/>
                <a:ext cx="7664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51" name="Line 151"/>
              <p:cNvSpPr>
                <a:spLocks noChangeShapeType="1"/>
              </p:cNvSpPr>
              <p:nvPr/>
            </p:nvSpPr>
            <p:spPr bwMode="auto">
              <a:xfrm>
                <a:off x="1671353" y="4035158"/>
                <a:ext cx="9479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52" name="Freeform 152"/>
              <p:cNvSpPr>
                <a:spLocks/>
              </p:cNvSpPr>
              <p:nvPr/>
            </p:nvSpPr>
            <p:spPr bwMode="auto">
              <a:xfrm>
                <a:off x="1758078" y="3997695"/>
                <a:ext cx="67565" cy="73825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53" name="Line 153"/>
              <p:cNvSpPr>
                <a:spLocks noChangeShapeType="1"/>
              </p:cNvSpPr>
              <p:nvPr/>
            </p:nvSpPr>
            <p:spPr bwMode="auto">
              <a:xfrm>
                <a:off x="1181255" y="4460480"/>
                <a:ext cx="7664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54" name="Line 154"/>
              <p:cNvSpPr>
                <a:spLocks noChangeShapeType="1"/>
              </p:cNvSpPr>
              <p:nvPr/>
            </p:nvSpPr>
            <p:spPr bwMode="auto">
              <a:xfrm>
                <a:off x="1671353" y="4460480"/>
                <a:ext cx="9479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55" name="Freeform 155"/>
              <p:cNvSpPr>
                <a:spLocks/>
              </p:cNvSpPr>
              <p:nvPr/>
            </p:nvSpPr>
            <p:spPr bwMode="auto">
              <a:xfrm>
                <a:off x="1758078" y="4423016"/>
                <a:ext cx="67565" cy="73825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56" name="Line 156"/>
              <p:cNvSpPr>
                <a:spLocks noChangeShapeType="1"/>
              </p:cNvSpPr>
              <p:nvPr/>
            </p:nvSpPr>
            <p:spPr bwMode="auto">
              <a:xfrm>
                <a:off x="1182263" y="4246717"/>
                <a:ext cx="77650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57" name="Line 157"/>
              <p:cNvSpPr>
                <a:spLocks noChangeShapeType="1"/>
              </p:cNvSpPr>
              <p:nvPr/>
            </p:nvSpPr>
            <p:spPr bwMode="auto">
              <a:xfrm>
                <a:off x="1672361" y="4246717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58" name="Freeform 158"/>
              <p:cNvSpPr>
                <a:spLocks/>
              </p:cNvSpPr>
              <p:nvPr/>
            </p:nvSpPr>
            <p:spPr bwMode="auto">
              <a:xfrm>
                <a:off x="1759086" y="4209254"/>
                <a:ext cx="68573" cy="73825"/>
              </a:xfrm>
              <a:custGeom>
                <a:avLst/>
                <a:gdLst>
                  <a:gd name="T0" fmla="*/ 0 w 68"/>
                  <a:gd name="T1" fmla="*/ 0 h 67"/>
                  <a:gd name="T2" fmla="*/ 2147483647 w 68"/>
                  <a:gd name="T3" fmla="*/ 2147483647 h 67"/>
                  <a:gd name="T4" fmla="*/ 0 w 68"/>
                  <a:gd name="T5" fmla="*/ 2147483647 h 67"/>
                  <a:gd name="T6" fmla="*/ 0 w 68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67"/>
                  <a:gd name="T14" fmla="*/ 68 w 68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67">
                    <a:moveTo>
                      <a:pt x="0" y="0"/>
                    </a:moveTo>
                    <a:lnTo>
                      <a:pt x="68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59" name="Rectangle 159"/>
              <p:cNvSpPr>
                <a:spLocks noChangeArrowheads="1"/>
              </p:cNvSpPr>
              <p:nvPr/>
            </p:nvSpPr>
            <p:spPr bwMode="auto">
              <a:xfrm>
                <a:off x="1257896" y="4167383"/>
                <a:ext cx="413457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60" name="Rectangle 160"/>
              <p:cNvSpPr>
                <a:spLocks noChangeArrowheads="1"/>
              </p:cNvSpPr>
              <p:nvPr/>
            </p:nvSpPr>
            <p:spPr bwMode="auto">
              <a:xfrm>
                <a:off x="1257896" y="4167383"/>
                <a:ext cx="413457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61" name="Rectangle 163"/>
              <p:cNvSpPr>
                <a:spLocks noChangeArrowheads="1"/>
              </p:cNvSpPr>
              <p:nvPr/>
            </p:nvSpPr>
            <p:spPr bwMode="auto">
              <a:xfrm>
                <a:off x="1257896" y="4381145"/>
                <a:ext cx="413457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62" name="Rectangle 164"/>
              <p:cNvSpPr>
                <a:spLocks noChangeArrowheads="1"/>
              </p:cNvSpPr>
              <p:nvPr/>
            </p:nvSpPr>
            <p:spPr bwMode="auto">
              <a:xfrm>
                <a:off x="1257896" y="4381145"/>
                <a:ext cx="413457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63" name="Freeform 165"/>
              <p:cNvSpPr>
                <a:spLocks/>
              </p:cNvSpPr>
              <p:nvPr/>
            </p:nvSpPr>
            <p:spPr bwMode="auto">
              <a:xfrm>
                <a:off x="1050158" y="4680853"/>
                <a:ext cx="129079" cy="574073"/>
              </a:xfrm>
              <a:custGeom>
                <a:avLst/>
                <a:gdLst>
                  <a:gd name="T0" fmla="*/ 0 w 128"/>
                  <a:gd name="T1" fmla="*/ 2147483647 h 521"/>
                  <a:gd name="T2" fmla="*/ 0 w 128"/>
                  <a:gd name="T3" fmla="*/ 2147483647 h 521"/>
                  <a:gd name="T4" fmla="*/ 2147483647 w 128"/>
                  <a:gd name="T5" fmla="*/ 2147483647 h 521"/>
                  <a:gd name="T6" fmla="*/ 2147483647 w 128"/>
                  <a:gd name="T7" fmla="*/ 0 h 521"/>
                  <a:gd name="T8" fmla="*/ 0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64" name="Freeform 166"/>
              <p:cNvSpPr>
                <a:spLocks/>
              </p:cNvSpPr>
              <p:nvPr/>
            </p:nvSpPr>
            <p:spPr bwMode="auto">
              <a:xfrm>
                <a:off x="1050158" y="4680853"/>
                <a:ext cx="129079" cy="574073"/>
              </a:xfrm>
              <a:custGeom>
                <a:avLst/>
                <a:gdLst>
                  <a:gd name="T0" fmla="*/ 0 w 128"/>
                  <a:gd name="T1" fmla="*/ 2147483647 h 521"/>
                  <a:gd name="T2" fmla="*/ 0 w 128"/>
                  <a:gd name="T3" fmla="*/ 2147483647 h 521"/>
                  <a:gd name="T4" fmla="*/ 2147483647 w 128"/>
                  <a:gd name="T5" fmla="*/ 2147483647 h 521"/>
                  <a:gd name="T6" fmla="*/ 2147483647 w 128"/>
                  <a:gd name="T7" fmla="*/ 0 h 521"/>
                  <a:gd name="T8" fmla="*/ 0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65" name="Freeform 167"/>
              <p:cNvSpPr>
                <a:spLocks/>
              </p:cNvSpPr>
              <p:nvPr/>
            </p:nvSpPr>
            <p:spPr bwMode="auto">
              <a:xfrm>
                <a:off x="1823626" y="4680853"/>
                <a:ext cx="129079" cy="574073"/>
              </a:xfrm>
              <a:custGeom>
                <a:avLst/>
                <a:gdLst>
                  <a:gd name="T0" fmla="*/ 2147483647 w 128"/>
                  <a:gd name="T1" fmla="*/ 2147483647 h 521"/>
                  <a:gd name="T2" fmla="*/ 2147483647 w 128"/>
                  <a:gd name="T3" fmla="*/ 2147483647 h 521"/>
                  <a:gd name="T4" fmla="*/ 0 w 128"/>
                  <a:gd name="T5" fmla="*/ 2147483647 h 521"/>
                  <a:gd name="T6" fmla="*/ 0 w 128"/>
                  <a:gd name="T7" fmla="*/ 0 h 521"/>
                  <a:gd name="T8" fmla="*/ 2147483647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66" name="Freeform 168"/>
              <p:cNvSpPr>
                <a:spLocks/>
              </p:cNvSpPr>
              <p:nvPr/>
            </p:nvSpPr>
            <p:spPr bwMode="auto">
              <a:xfrm>
                <a:off x="1823626" y="4680853"/>
                <a:ext cx="129079" cy="574073"/>
              </a:xfrm>
              <a:custGeom>
                <a:avLst/>
                <a:gdLst>
                  <a:gd name="T0" fmla="*/ 2147483647 w 128"/>
                  <a:gd name="T1" fmla="*/ 2147483647 h 521"/>
                  <a:gd name="T2" fmla="*/ 2147483647 w 128"/>
                  <a:gd name="T3" fmla="*/ 2147483647 h 521"/>
                  <a:gd name="T4" fmla="*/ 0 w 128"/>
                  <a:gd name="T5" fmla="*/ 2147483647 h 521"/>
                  <a:gd name="T6" fmla="*/ 0 w 128"/>
                  <a:gd name="T7" fmla="*/ 0 h 521"/>
                  <a:gd name="T8" fmla="*/ 2147483647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67" name="Rectangle 169"/>
              <p:cNvSpPr>
                <a:spLocks noChangeArrowheads="1"/>
              </p:cNvSpPr>
              <p:nvPr/>
            </p:nvSpPr>
            <p:spPr bwMode="auto">
              <a:xfrm>
                <a:off x="1256887" y="4679751"/>
                <a:ext cx="412449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68" name="Rectangle 170"/>
              <p:cNvSpPr>
                <a:spLocks noChangeArrowheads="1"/>
              </p:cNvSpPr>
              <p:nvPr/>
            </p:nvSpPr>
            <p:spPr bwMode="auto">
              <a:xfrm>
                <a:off x="1256887" y="4679751"/>
                <a:ext cx="412449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69" name="Line 174"/>
              <p:cNvSpPr>
                <a:spLocks noChangeShapeType="1"/>
              </p:cNvSpPr>
              <p:nvPr/>
            </p:nvSpPr>
            <p:spPr bwMode="auto">
              <a:xfrm>
                <a:off x="457200" y="4967339"/>
                <a:ext cx="534469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70" name="Freeform 175"/>
              <p:cNvSpPr>
                <a:spLocks/>
              </p:cNvSpPr>
              <p:nvPr/>
            </p:nvSpPr>
            <p:spPr bwMode="auto">
              <a:xfrm>
                <a:off x="982593" y="4930977"/>
                <a:ext cx="67565" cy="72723"/>
              </a:xfrm>
              <a:custGeom>
                <a:avLst/>
                <a:gdLst>
                  <a:gd name="T0" fmla="*/ 0 w 67"/>
                  <a:gd name="T1" fmla="*/ 0 h 66"/>
                  <a:gd name="T2" fmla="*/ 2147483647 w 67"/>
                  <a:gd name="T3" fmla="*/ 2147483647 h 66"/>
                  <a:gd name="T4" fmla="*/ 0 w 67"/>
                  <a:gd name="T5" fmla="*/ 2147483647 h 66"/>
                  <a:gd name="T6" fmla="*/ 0 w 6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6"/>
                  <a:gd name="T14" fmla="*/ 67 w 67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71" name="Line 177"/>
              <p:cNvSpPr>
                <a:spLocks noChangeShapeType="1"/>
              </p:cNvSpPr>
              <p:nvPr/>
            </p:nvSpPr>
            <p:spPr bwMode="auto">
              <a:xfrm>
                <a:off x="1179238" y="4755780"/>
                <a:ext cx="77649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72" name="Line 178"/>
              <p:cNvSpPr>
                <a:spLocks noChangeShapeType="1"/>
              </p:cNvSpPr>
              <p:nvPr/>
            </p:nvSpPr>
            <p:spPr bwMode="auto">
              <a:xfrm>
                <a:off x="1669336" y="4755780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73" name="Freeform 179"/>
              <p:cNvSpPr>
                <a:spLocks/>
              </p:cNvSpPr>
              <p:nvPr/>
            </p:nvSpPr>
            <p:spPr bwMode="auto">
              <a:xfrm>
                <a:off x="1756061" y="4719418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74" name="Line 180"/>
              <p:cNvSpPr>
                <a:spLocks noChangeShapeType="1"/>
              </p:cNvSpPr>
              <p:nvPr/>
            </p:nvSpPr>
            <p:spPr bwMode="auto">
              <a:xfrm>
                <a:off x="1179238" y="5181102"/>
                <a:ext cx="77649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75" name="Line 181"/>
              <p:cNvSpPr>
                <a:spLocks noChangeShapeType="1"/>
              </p:cNvSpPr>
              <p:nvPr/>
            </p:nvSpPr>
            <p:spPr bwMode="auto">
              <a:xfrm>
                <a:off x="1669336" y="5181102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76" name="Freeform 182"/>
              <p:cNvSpPr>
                <a:spLocks/>
              </p:cNvSpPr>
              <p:nvPr/>
            </p:nvSpPr>
            <p:spPr bwMode="auto">
              <a:xfrm>
                <a:off x="1756061" y="5144740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77" name="Line 183"/>
              <p:cNvSpPr>
                <a:spLocks noChangeShapeType="1"/>
              </p:cNvSpPr>
              <p:nvPr/>
            </p:nvSpPr>
            <p:spPr bwMode="auto">
              <a:xfrm>
                <a:off x="1181255" y="4967339"/>
                <a:ext cx="77649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78" name="Line 184"/>
              <p:cNvSpPr>
                <a:spLocks noChangeShapeType="1"/>
              </p:cNvSpPr>
              <p:nvPr/>
            </p:nvSpPr>
            <p:spPr bwMode="auto">
              <a:xfrm>
                <a:off x="1671353" y="4967339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79" name="Freeform 185"/>
              <p:cNvSpPr>
                <a:spLocks/>
              </p:cNvSpPr>
              <p:nvPr/>
            </p:nvSpPr>
            <p:spPr bwMode="auto">
              <a:xfrm>
                <a:off x="1758078" y="4930977"/>
                <a:ext cx="67565" cy="72723"/>
              </a:xfrm>
              <a:custGeom>
                <a:avLst/>
                <a:gdLst>
                  <a:gd name="T0" fmla="*/ 0 w 67"/>
                  <a:gd name="T1" fmla="*/ 0 h 66"/>
                  <a:gd name="T2" fmla="*/ 2147483647 w 67"/>
                  <a:gd name="T3" fmla="*/ 2147483647 h 66"/>
                  <a:gd name="T4" fmla="*/ 0 w 67"/>
                  <a:gd name="T5" fmla="*/ 2147483647 h 66"/>
                  <a:gd name="T6" fmla="*/ 0 w 6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6"/>
                  <a:gd name="T14" fmla="*/ 67 w 67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80" name="Rectangle 186"/>
              <p:cNvSpPr>
                <a:spLocks noChangeArrowheads="1"/>
              </p:cNvSpPr>
              <p:nvPr/>
            </p:nvSpPr>
            <p:spPr bwMode="auto">
              <a:xfrm>
                <a:off x="1256887" y="4889106"/>
                <a:ext cx="412449" cy="1509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81" name="Rectangle 187"/>
              <p:cNvSpPr>
                <a:spLocks noChangeArrowheads="1"/>
              </p:cNvSpPr>
              <p:nvPr/>
            </p:nvSpPr>
            <p:spPr bwMode="auto">
              <a:xfrm>
                <a:off x="1256887" y="4889106"/>
                <a:ext cx="412449" cy="150956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82" name="Rectangle 190"/>
              <p:cNvSpPr>
                <a:spLocks noChangeArrowheads="1"/>
              </p:cNvSpPr>
              <p:nvPr/>
            </p:nvSpPr>
            <p:spPr bwMode="auto">
              <a:xfrm>
                <a:off x="1256887" y="5102869"/>
                <a:ext cx="412449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83" name="Rectangle 191"/>
              <p:cNvSpPr>
                <a:spLocks noChangeArrowheads="1"/>
              </p:cNvSpPr>
              <p:nvPr/>
            </p:nvSpPr>
            <p:spPr bwMode="auto">
              <a:xfrm>
                <a:off x="1256887" y="5102869"/>
                <a:ext cx="412449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84" name="Freeform 194"/>
              <p:cNvSpPr>
                <a:spLocks/>
              </p:cNvSpPr>
              <p:nvPr/>
            </p:nvSpPr>
            <p:spPr bwMode="auto">
              <a:xfrm>
                <a:off x="1959765" y="2797760"/>
                <a:ext cx="183535" cy="760289"/>
              </a:xfrm>
              <a:custGeom>
                <a:avLst/>
                <a:gdLst>
                  <a:gd name="T0" fmla="*/ 0 w 182"/>
                  <a:gd name="T1" fmla="*/ 0 h 690"/>
                  <a:gd name="T2" fmla="*/ 2147483647 w 182"/>
                  <a:gd name="T3" fmla="*/ 0 h 690"/>
                  <a:gd name="T4" fmla="*/ 2147483647 w 182"/>
                  <a:gd name="T5" fmla="*/ 2147483647 h 690"/>
                  <a:gd name="T6" fmla="*/ 0 60000 65536"/>
                  <a:gd name="T7" fmla="*/ 0 60000 65536"/>
                  <a:gd name="T8" fmla="*/ 0 60000 65536"/>
                  <a:gd name="T9" fmla="*/ 0 w 182"/>
                  <a:gd name="T10" fmla="*/ 0 h 690"/>
                  <a:gd name="T11" fmla="*/ 182 w 182"/>
                  <a:gd name="T12" fmla="*/ 690 h 6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2" h="690">
                    <a:moveTo>
                      <a:pt x="0" y="0"/>
                    </a:moveTo>
                    <a:lnTo>
                      <a:pt x="182" y="0"/>
                    </a:lnTo>
                    <a:lnTo>
                      <a:pt x="182" y="69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85" name="Line 195"/>
              <p:cNvSpPr>
                <a:spLocks noChangeShapeType="1"/>
              </p:cNvSpPr>
              <p:nvPr/>
            </p:nvSpPr>
            <p:spPr bwMode="auto">
              <a:xfrm>
                <a:off x="2143299" y="3558049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86" name="Freeform 196"/>
              <p:cNvSpPr>
                <a:spLocks/>
              </p:cNvSpPr>
              <p:nvPr/>
            </p:nvSpPr>
            <p:spPr bwMode="auto">
              <a:xfrm>
                <a:off x="2231033" y="3521688"/>
                <a:ext cx="67565" cy="73825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87" name="Line 197"/>
              <p:cNvSpPr>
                <a:spLocks noChangeShapeType="1"/>
              </p:cNvSpPr>
              <p:nvPr/>
            </p:nvSpPr>
            <p:spPr bwMode="auto">
              <a:xfrm flipH="1">
                <a:off x="1963798" y="2082647"/>
                <a:ext cx="143197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88" name="Freeform 198"/>
              <p:cNvSpPr>
                <a:spLocks/>
              </p:cNvSpPr>
              <p:nvPr/>
            </p:nvSpPr>
            <p:spPr bwMode="auto">
              <a:xfrm>
                <a:off x="1957748" y="3530503"/>
                <a:ext cx="134121" cy="242411"/>
              </a:xfrm>
              <a:custGeom>
                <a:avLst/>
                <a:gdLst>
                  <a:gd name="T0" fmla="*/ 0 w 133"/>
                  <a:gd name="T1" fmla="*/ 0 h 220"/>
                  <a:gd name="T2" fmla="*/ 2147483647 w 133"/>
                  <a:gd name="T3" fmla="*/ 0 h 220"/>
                  <a:gd name="T4" fmla="*/ 2147483647 w 133"/>
                  <a:gd name="T5" fmla="*/ 2147483647 h 220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20"/>
                  <a:gd name="T11" fmla="*/ 133 w 133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20">
                    <a:moveTo>
                      <a:pt x="0" y="0"/>
                    </a:moveTo>
                    <a:lnTo>
                      <a:pt x="133" y="0"/>
                    </a:lnTo>
                    <a:lnTo>
                      <a:pt x="133" y="22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89" name="Line 199"/>
              <p:cNvSpPr>
                <a:spLocks noChangeShapeType="1"/>
              </p:cNvSpPr>
              <p:nvPr/>
            </p:nvSpPr>
            <p:spPr bwMode="auto">
              <a:xfrm flipH="1">
                <a:off x="1952705" y="4967339"/>
                <a:ext cx="6252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90" name="Line 200"/>
              <p:cNvSpPr>
                <a:spLocks noChangeShapeType="1"/>
              </p:cNvSpPr>
              <p:nvPr/>
            </p:nvSpPr>
            <p:spPr bwMode="auto">
              <a:xfrm>
                <a:off x="1954722" y="4263245"/>
                <a:ext cx="137147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91" name="Freeform 201"/>
              <p:cNvSpPr>
                <a:spLocks/>
              </p:cNvSpPr>
              <p:nvPr/>
            </p:nvSpPr>
            <p:spPr bwMode="auto">
              <a:xfrm>
                <a:off x="2091869" y="4009815"/>
                <a:ext cx="147231" cy="253430"/>
              </a:xfrm>
              <a:custGeom>
                <a:avLst/>
                <a:gdLst>
                  <a:gd name="T0" fmla="*/ 2147483647 w 146"/>
                  <a:gd name="T1" fmla="*/ 0 h 230"/>
                  <a:gd name="T2" fmla="*/ 0 w 146"/>
                  <a:gd name="T3" fmla="*/ 0 h 230"/>
                  <a:gd name="T4" fmla="*/ 0 w 146"/>
                  <a:gd name="T5" fmla="*/ 2147483647 h 230"/>
                  <a:gd name="T6" fmla="*/ 0 60000 65536"/>
                  <a:gd name="T7" fmla="*/ 0 60000 65536"/>
                  <a:gd name="T8" fmla="*/ 0 60000 65536"/>
                  <a:gd name="T9" fmla="*/ 0 w 146"/>
                  <a:gd name="T10" fmla="*/ 0 h 230"/>
                  <a:gd name="T11" fmla="*/ 146 w 146"/>
                  <a:gd name="T12" fmla="*/ 230 h 2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" h="230">
                    <a:moveTo>
                      <a:pt x="146" y="0"/>
                    </a:moveTo>
                    <a:lnTo>
                      <a:pt x="0" y="0"/>
                    </a:lnTo>
                    <a:lnTo>
                      <a:pt x="0" y="23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92" name="Freeform 202"/>
              <p:cNvSpPr>
                <a:spLocks/>
              </p:cNvSpPr>
              <p:nvPr/>
            </p:nvSpPr>
            <p:spPr bwMode="auto">
              <a:xfrm>
                <a:off x="2231033" y="3972351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93" name="Line 203"/>
              <p:cNvSpPr>
                <a:spLocks noChangeShapeType="1"/>
              </p:cNvSpPr>
              <p:nvPr/>
            </p:nvSpPr>
            <p:spPr bwMode="auto">
              <a:xfrm>
                <a:off x="3330224" y="3558049"/>
                <a:ext cx="24908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94" name="Freeform 204"/>
              <p:cNvSpPr>
                <a:spLocks/>
              </p:cNvSpPr>
              <p:nvPr/>
            </p:nvSpPr>
            <p:spPr bwMode="auto">
              <a:xfrm>
                <a:off x="3571240" y="3521688"/>
                <a:ext cx="67565" cy="73825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95" name="Line 205"/>
              <p:cNvSpPr>
                <a:spLocks noChangeShapeType="1"/>
              </p:cNvSpPr>
              <p:nvPr/>
            </p:nvSpPr>
            <p:spPr bwMode="auto">
              <a:xfrm>
                <a:off x="3330224" y="3772914"/>
                <a:ext cx="24908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96" name="Freeform 206"/>
              <p:cNvSpPr>
                <a:spLocks/>
              </p:cNvSpPr>
              <p:nvPr/>
            </p:nvSpPr>
            <p:spPr bwMode="auto">
              <a:xfrm>
                <a:off x="3571240" y="3736552"/>
                <a:ext cx="67565" cy="72723"/>
              </a:xfrm>
              <a:custGeom>
                <a:avLst/>
                <a:gdLst>
                  <a:gd name="T0" fmla="*/ 0 w 67"/>
                  <a:gd name="T1" fmla="*/ 0 h 66"/>
                  <a:gd name="T2" fmla="*/ 2147483647 w 67"/>
                  <a:gd name="T3" fmla="*/ 2147483647 h 66"/>
                  <a:gd name="T4" fmla="*/ 0 w 67"/>
                  <a:gd name="T5" fmla="*/ 2147483647 h 66"/>
                  <a:gd name="T6" fmla="*/ 0 w 6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6"/>
                  <a:gd name="T14" fmla="*/ 67 w 67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97" name="Line 207"/>
              <p:cNvSpPr>
                <a:spLocks noChangeShapeType="1"/>
              </p:cNvSpPr>
              <p:nvPr/>
            </p:nvSpPr>
            <p:spPr bwMode="auto">
              <a:xfrm>
                <a:off x="3330224" y="4009815"/>
                <a:ext cx="24908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198" name="Freeform 208"/>
              <p:cNvSpPr>
                <a:spLocks/>
              </p:cNvSpPr>
              <p:nvPr/>
            </p:nvSpPr>
            <p:spPr bwMode="auto">
              <a:xfrm>
                <a:off x="3571240" y="3972351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1035" name="Rectangle 58"/>
            <p:cNvSpPr>
              <a:spLocks noChangeArrowheads="1"/>
            </p:cNvSpPr>
            <p:nvPr/>
          </p:nvSpPr>
          <p:spPr bwMode="auto">
            <a:xfrm>
              <a:off x="228143" y="1905000"/>
              <a:ext cx="74219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From East</a:t>
              </a:r>
              <a:endParaRPr lang="en-US" altLang="ko-KR" sz="16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71036" name="Rectangle 93"/>
            <p:cNvSpPr>
              <a:spLocks noChangeArrowheads="1"/>
            </p:cNvSpPr>
            <p:nvPr/>
          </p:nvSpPr>
          <p:spPr bwMode="auto">
            <a:xfrm>
              <a:off x="187805" y="2621214"/>
              <a:ext cx="778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From West</a:t>
              </a:r>
              <a:endParaRPr lang="en-US" altLang="ko-KR" sz="16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71037" name="Rectangle 120"/>
            <p:cNvSpPr>
              <a:spLocks noChangeArrowheads="1"/>
            </p:cNvSpPr>
            <p:nvPr/>
          </p:nvSpPr>
          <p:spPr bwMode="auto">
            <a:xfrm>
              <a:off x="153519" y="3344040"/>
              <a:ext cx="9007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From North</a:t>
              </a:r>
              <a:endParaRPr lang="en-US" altLang="ko-KR" sz="16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71038" name="Rectangle 149"/>
            <p:cNvSpPr>
              <a:spLocks noChangeArrowheads="1"/>
            </p:cNvSpPr>
            <p:nvPr/>
          </p:nvSpPr>
          <p:spPr bwMode="auto">
            <a:xfrm>
              <a:off x="133350" y="4066866"/>
              <a:ext cx="88485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From South</a:t>
              </a:r>
              <a:endParaRPr lang="en-US" altLang="ko-KR" sz="16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71039" name="Rectangle 176"/>
            <p:cNvSpPr>
              <a:spLocks noChangeArrowheads="1"/>
            </p:cNvSpPr>
            <p:nvPr/>
          </p:nvSpPr>
          <p:spPr bwMode="auto">
            <a:xfrm>
              <a:off x="316885" y="4789691"/>
              <a:ext cx="62998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From PE</a:t>
              </a:r>
              <a:endParaRPr lang="en-US" altLang="ko-KR" sz="16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</p:grpSp>
      <p:sp>
        <p:nvSpPr>
          <p:cNvPr id="171030" name="Rectangle 216"/>
          <p:cNvSpPr>
            <a:spLocks noChangeArrowheads="1"/>
          </p:cNvSpPr>
          <p:nvPr/>
        </p:nvSpPr>
        <p:spPr bwMode="auto">
          <a:xfrm>
            <a:off x="2254250" y="1943100"/>
            <a:ext cx="1219200" cy="7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" name="Rectangle 410"/>
          <p:cNvSpPr/>
          <p:nvPr/>
        </p:nvSpPr>
        <p:spPr>
          <a:xfrm>
            <a:off x="152400" y="1409700"/>
            <a:ext cx="3581400" cy="3810000"/>
          </a:xfrm>
          <a:prstGeom prst="rect">
            <a:avLst/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171032" name="Rectangle 42"/>
          <p:cNvSpPr>
            <a:spLocks noChangeArrowheads="1"/>
          </p:cNvSpPr>
          <p:nvPr/>
        </p:nvSpPr>
        <p:spPr bwMode="auto">
          <a:xfrm>
            <a:off x="2465388" y="2400300"/>
            <a:ext cx="688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ko-KR" sz="1200" b="1" smtClean="0">
                <a:solidFill>
                  <a:srgbClr val="000000"/>
                </a:solidFill>
                <a:ea typeface="굴림" charset="0"/>
                <a:cs typeface="굴림" charset="0"/>
              </a:rPr>
              <a:t>Allocator </a:t>
            </a:r>
            <a:endParaRPr lang="en-US" altLang="ko-KR" sz="1600" smtClean="0">
              <a:solidFill>
                <a:srgbClr val="000000"/>
              </a:solidFill>
              <a:ea typeface="굴림" charset="0"/>
              <a:cs typeface="굴림" charset="0"/>
            </a:endParaRPr>
          </a:p>
        </p:txBody>
      </p:sp>
      <p:sp>
        <p:nvSpPr>
          <p:cNvPr id="171033" name="Rectangle 44"/>
          <p:cNvSpPr>
            <a:spLocks noChangeArrowheads="1"/>
          </p:cNvSpPr>
          <p:nvPr/>
        </p:nvSpPr>
        <p:spPr bwMode="auto">
          <a:xfrm>
            <a:off x="3078163" y="2413000"/>
            <a:ext cx="2746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ko-KR" sz="1100" b="1" smtClean="0">
                <a:solidFill>
                  <a:srgbClr val="000000"/>
                </a:solidFill>
                <a:ea typeface="굴림" charset="0"/>
                <a:cs typeface="굴림" charset="0"/>
              </a:rPr>
              <a:t>(SA)</a:t>
            </a:r>
            <a:endParaRPr lang="en-US" altLang="ko-KR" sz="1400" smtClean="0">
              <a:solidFill>
                <a:srgbClr val="000000"/>
              </a:solidFill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754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"/>
          <p:cNvSpPr txBox="1">
            <a:spLocks/>
          </p:cNvSpPr>
          <p:nvPr/>
        </p:nvSpPr>
        <p:spPr bwMode="auto">
          <a:xfrm>
            <a:off x="1524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4000" kern="0" dirty="0">
                <a:solidFill>
                  <a:srgbClr val="006633"/>
                </a:solidFill>
                <a:latin typeface="Garamond"/>
              </a:rPr>
              <a:t>The Problem: Packet Scheduling</a:t>
            </a:r>
          </a:p>
        </p:txBody>
      </p:sp>
      <p:sp>
        <p:nvSpPr>
          <p:cNvPr id="172034" name="Slide Number Placeholder 3"/>
          <p:cNvSpPr txBox="1">
            <a:spLocks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578B111-DF1A-5244-9D23-5067EFFFFA41}" type="slidenum">
              <a:rPr lang="en-US" sz="1600" smtClean="0">
                <a:solidFill>
                  <a:srgbClr val="000000"/>
                </a:solidFill>
                <a:latin typeface="Garamond" charset="0"/>
              </a:rPr>
              <a:pPr algn="r" eaLnBrk="1" hangingPunct="1"/>
              <a:t>192</a:t>
            </a:fld>
            <a:endParaRPr lang="en-US" sz="1600" smtClean="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7315200" y="1371600"/>
            <a:ext cx="533400" cy="3733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7315200" y="2406411"/>
            <a:ext cx="553998" cy="1403589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ea typeface="Arial" charset="0"/>
                <a:cs typeface="Arial" charset="0"/>
              </a:rPr>
              <a:t>Scheduler</a:t>
            </a:r>
          </a:p>
        </p:txBody>
      </p:sp>
      <p:cxnSp>
        <p:nvCxnSpPr>
          <p:cNvPr id="414" name="Straight Arrow Connector 413"/>
          <p:cNvCxnSpPr>
            <a:endCxn id="244" idx="2"/>
          </p:cNvCxnSpPr>
          <p:nvPr/>
        </p:nvCxnSpPr>
        <p:spPr>
          <a:xfrm rot="5400000">
            <a:off x="7258051" y="3181350"/>
            <a:ext cx="114300" cy="317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Rounded Rectangle 414"/>
          <p:cNvSpPr/>
          <p:nvPr/>
        </p:nvSpPr>
        <p:spPr>
          <a:xfrm>
            <a:off x="6497638" y="1898650"/>
            <a:ext cx="198437" cy="18415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416" name="Rounded Rectangle 415"/>
          <p:cNvSpPr/>
          <p:nvPr/>
        </p:nvSpPr>
        <p:spPr>
          <a:xfrm>
            <a:off x="6246813" y="1898650"/>
            <a:ext cx="198437" cy="18415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417" name="Rounded Rectangle 416"/>
          <p:cNvSpPr/>
          <p:nvPr/>
        </p:nvSpPr>
        <p:spPr>
          <a:xfrm>
            <a:off x="6507163" y="1676400"/>
            <a:ext cx="198437" cy="1841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418" name="Rounded Rectangle 417"/>
          <p:cNvSpPr/>
          <p:nvPr/>
        </p:nvSpPr>
        <p:spPr>
          <a:xfrm>
            <a:off x="6497638" y="2455863"/>
            <a:ext cx="198437" cy="185737"/>
          </a:xfrm>
          <a:prstGeom prst="roundRect">
            <a:avLst/>
          </a:prstGeom>
          <a:solidFill>
            <a:srgbClr val="37EE18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419" name="Rounded Rectangle 418"/>
          <p:cNvSpPr/>
          <p:nvPr/>
        </p:nvSpPr>
        <p:spPr>
          <a:xfrm>
            <a:off x="6246813" y="2455863"/>
            <a:ext cx="198437" cy="185737"/>
          </a:xfrm>
          <a:prstGeom prst="roundRect">
            <a:avLst/>
          </a:prstGeom>
          <a:solidFill>
            <a:srgbClr val="37EE18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420" name="Rounded Rectangle 419"/>
          <p:cNvSpPr/>
          <p:nvPr/>
        </p:nvSpPr>
        <p:spPr>
          <a:xfrm>
            <a:off x="6497638" y="2209800"/>
            <a:ext cx="198437" cy="18415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421" name="Rounded Rectangle 420"/>
          <p:cNvSpPr/>
          <p:nvPr/>
        </p:nvSpPr>
        <p:spPr>
          <a:xfrm>
            <a:off x="6497638" y="3294063"/>
            <a:ext cx="198437" cy="18573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422" name="Rounded Rectangle 421"/>
          <p:cNvSpPr/>
          <p:nvPr/>
        </p:nvSpPr>
        <p:spPr>
          <a:xfrm>
            <a:off x="6246813" y="3048000"/>
            <a:ext cx="198437" cy="1841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423" name="Rounded Rectangle 422"/>
          <p:cNvSpPr/>
          <p:nvPr/>
        </p:nvSpPr>
        <p:spPr>
          <a:xfrm>
            <a:off x="6497638" y="3048000"/>
            <a:ext cx="198437" cy="1841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424" name="Rounded Rectangle 423"/>
          <p:cNvSpPr/>
          <p:nvPr/>
        </p:nvSpPr>
        <p:spPr>
          <a:xfrm>
            <a:off x="6497638" y="4138613"/>
            <a:ext cx="198437" cy="185737"/>
          </a:xfrm>
          <a:prstGeom prst="roundRect">
            <a:avLst/>
          </a:prstGeom>
          <a:solidFill>
            <a:srgbClr val="5EFA2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425" name="Rounded Rectangle 424"/>
          <p:cNvSpPr/>
          <p:nvPr/>
        </p:nvSpPr>
        <p:spPr>
          <a:xfrm>
            <a:off x="6497638" y="3892550"/>
            <a:ext cx="198437" cy="18415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cxnSp>
        <p:nvCxnSpPr>
          <p:cNvPr id="426" name="Straight Connector 425"/>
          <p:cNvCxnSpPr/>
          <p:nvPr/>
        </p:nvCxnSpPr>
        <p:spPr>
          <a:xfrm>
            <a:off x="5494338" y="1403350"/>
            <a:ext cx="124142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Rounded Rectangle 426"/>
          <p:cNvSpPr/>
          <p:nvPr/>
        </p:nvSpPr>
        <p:spPr>
          <a:xfrm>
            <a:off x="6491288" y="1447800"/>
            <a:ext cx="198437" cy="18415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428" name="Rounded Rectangle 427"/>
          <p:cNvSpPr/>
          <p:nvPr/>
        </p:nvSpPr>
        <p:spPr>
          <a:xfrm>
            <a:off x="6246813" y="1447800"/>
            <a:ext cx="198437" cy="18415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429" name="Rounded Rectangle 428"/>
          <p:cNvSpPr/>
          <p:nvPr/>
        </p:nvSpPr>
        <p:spPr>
          <a:xfrm>
            <a:off x="6261100" y="4349750"/>
            <a:ext cx="198438" cy="1841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430" name="Rounded Rectangle 429"/>
          <p:cNvSpPr/>
          <p:nvPr/>
        </p:nvSpPr>
        <p:spPr>
          <a:xfrm>
            <a:off x="6513513" y="4349750"/>
            <a:ext cx="198437" cy="1841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431" name="Rounded Rectangle 430"/>
          <p:cNvSpPr/>
          <p:nvPr/>
        </p:nvSpPr>
        <p:spPr>
          <a:xfrm>
            <a:off x="6475413" y="3568700"/>
            <a:ext cx="198437" cy="18573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432" name="Rounded Rectangle 431"/>
          <p:cNvSpPr/>
          <p:nvPr/>
        </p:nvSpPr>
        <p:spPr>
          <a:xfrm>
            <a:off x="6486525" y="2722563"/>
            <a:ext cx="198438" cy="1841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433" name="Rounded Rectangle 432"/>
          <p:cNvSpPr/>
          <p:nvPr/>
        </p:nvSpPr>
        <p:spPr>
          <a:xfrm>
            <a:off x="6234113" y="2722563"/>
            <a:ext cx="198437" cy="1841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434" name="Rounded Rectangle 433"/>
          <p:cNvSpPr/>
          <p:nvPr/>
        </p:nvSpPr>
        <p:spPr>
          <a:xfrm>
            <a:off x="5983288" y="2722563"/>
            <a:ext cx="198437" cy="1841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435" name="Rounded Rectangle 434"/>
          <p:cNvSpPr/>
          <p:nvPr/>
        </p:nvSpPr>
        <p:spPr>
          <a:xfrm>
            <a:off x="5730875" y="2722563"/>
            <a:ext cx="198438" cy="1841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436" name="Rounded Rectangle 435"/>
          <p:cNvSpPr/>
          <p:nvPr/>
        </p:nvSpPr>
        <p:spPr>
          <a:xfrm>
            <a:off x="6257925" y="3297238"/>
            <a:ext cx="198438" cy="1841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437" name="Rounded Rectangle 436"/>
          <p:cNvSpPr/>
          <p:nvPr/>
        </p:nvSpPr>
        <p:spPr>
          <a:xfrm>
            <a:off x="6005513" y="3297238"/>
            <a:ext cx="198437" cy="1841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438" name="Rounded Rectangle 437"/>
          <p:cNvSpPr/>
          <p:nvPr/>
        </p:nvSpPr>
        <p:spPr>
          <a:xfrm>
            <a:off x="5754688" y="3297238"/>
            <a:ext cx="198437" cy="1841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172062" name="TextBox 438"/>
          <p:cNvSpPr txBox="1">
            <a:spLocks noChangeArrowheads="1"/>
          </p:cNvSpPr>
          <p:nvPr/>
        </p:nvSpPr>
        <p:spPr bwMode="auto">
          <a:xfrm>
            <a:off x="5181600" y="11430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 smtClean="0">
              <a:solidFill>
                <a:srgbClr val="000000"/>
              </a:solidFill>
            </a:endParaRPr>
          </a:p>
        </p:txBody>
      </p:sp>
      <p:grpSp>
        <p:nvGrpSpPr>
          <p:cNvPr id="172063" name="Group 244"/>
          <p:cNvGrpSpPr>
            <a:grpSpLocks/>
          </p:cNvGrpSpPr>
          <p:nvPr/>
        </p:nvGrpSpPr>
        <p:grpSpPr bwMode="auto">
          <a:xfrm>
            <a:off x="3886200" y="1257300"/>
            <a:ext cx="4419600" cy="4229100"/>
            <a:chOff x="3886200" y="1676400"/>
            <a:chExt cx="4419600" cy="4229100"/>
          </a:xfrm>
        </p:grpSpPr>
        <p:sp>
          <p:nvSpPr>
            <p:cNvPr id="441" name="Rectangle 440"/>
            <p:cNvSpPr/>
            <p:nvPr/>
          </p:nvSpPr>
          <p:spPr>
            <a:xfrm>
              <a:off x="5181600" y="1676400"/>
              <a:ext cx="3124200" cy="4229100"/>
            </a:xfrm>
            <a:prstGeom prst="rect">
              <a:avLst/>
            </a:prstGeom>
            <a:noFill/>
            <a:ln w="2222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grpSp>
          <p:nvGrpSpPr>
            <p:cNvPr id="172274" name="Group 286"/>
            <p:cNvGrpSpPr>
              <a:grpSpLocks/>
            </p:cNvGrpSpPr>
            <p:nvPr/>
          </p:nvGrpSpPr>
          <p:grpSpPr bwMode="auto">
            <a:xfrm>
              <a:off x="3886200" y="3021568"/>
              <a:ext cx="1314784" cy="978932"/>
              <a:chOff x="3886200" y="2831068"/>
              <a:chExt cx="1314784" cy="978932"/>
            </a:xfrm>
          </p:grpSpPr>
          <p:sp>
            <p:nvSpPr>
              <p:cNvPr id="443" name="Right Arrow 442"/>
              <p:cNvSpPr/>
              <p:nvPr/>
            </p:nvSpPr>
            <p:spPr>
              <a:xfrm>
                <a:off x="4038600" y="3124200"/>
                <a:ext cx="990600" cy="381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ahoma"/>
                </a:endParaRPr>
              </a:p>
            </p:txBody>
          </p:sp>
          <p:sp>
            <p:nvSpPr>
              <p:cNvPr id="172276" name="TextBox 443"/>
              <p:cNvSpPr txBox="1">
                <a:spLocks noChangeArrowheads="1"/>
              </p:cNvSpPr>
              <p:nvPr/>
            </p:nvSpPr>
            <p:spPr bwMode="auto">
              <a:xfrm>
                <a:off x="3886200" y="2831068"/>
                <a:ext cx="13147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b="1" smtClean="0">
                    <a:solidFill>
                      <a:srgbClr val="000000"/>
                    </a:solidFill>
                  </a:rPr>
                  <a:t>Conceptual</a:t>
                </a:r>
              </a:p>
            </p:txBody>
          </p:sp>
          <p:sp>
            <p:nvSpPr>
              <p:cNvPr id="172277" name="TextBox 444"/>
              <p:cNvSpPr txBox="1">
                <a:spLocks noChangeArrowheads="1"/>
              </p:cNvSpPr>
              <p:nvPr/>
            </p:nvSpPr>
            <p:spPr bwMode="auto">
              <a:xfrm>
                <a:off x="4185239" y="3440668"/>
                <a:ext cx="67614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b="1" smtClean="0">
                    <a:solidFill>
                      <a:srgbClr val="000000"/>
                    </a:solidFill>
                  </a:rPr>
                  <a:t>View</a:t>
                </a:r>
              </a:p>
            </p:txBody>
          </p:sp>
        </p:grpSp>
      </p:grpSp>
      <p:grpSp>
        <p:nvGrpSpPr>
          <p:cNvPr id="172064" name="Group 315"/>
          <p:cNvGrpSpPr>
            <a:grpSpLocks/>
          </p:cNvGrpSpPr>
          <p:nvPr/>
        </p:nvGrpSpPr>
        <p:grpSpPr bwMode="auto">
          <a:xfrm>
            <a:off x="152400" y="1409700"/>
            <a:ext cx="3581400" cy="3810000"/>
            <a:chOff x="152400" y="1638300"/>
            <a:chExt cx="3581400" cy="3810000"/>
          </a:xfrm>
        </p:grpSpPr>
        <p:grpSp>
          <p:nvGrpSpPr>
            <p:cNvPr id="172105" name="Group 477"/>
            <p:cNvGrpSpPr>
              <a:grpSpLocks/>
            </p:cNvGrpSpPr>
            <p:nvPr/>
          </p:nvGrpSpPr>
          <p:grpSpPr bwMode="auto">
            <a:xfrm>
              <a:off x="457200" y="1738864"/>
              <a:ext cx="3181605" cy="3516063"/>
              <a:chOff x="457200" y="1738864"/>
              <a:chExt cx="3181605" cy="3516063"/>
            </a:xfrm>
          </p:grpSpPr>
          <p:sp>
            <p:nvSpPr>
              <p:cNvPr id="172112" name="Freeform 4"/>
              <p:cNvSpPr>
                <a:spLocks/>
              </p:cNvSpPr>
              <p:nvPr/>
            </p:nvSpPr>
            <p:spPr bwMode="auto">
              <a:xfrm>
                <a:off x="1061251" y="1800569"/>
                <a:ext cx="128071" cy="575175"/>
              </a:xfrm>
              <a:custGeom>
                <a:avLst/>
                <a:gdLst>
                  <a:gd name="T0" fmla="*/ 0 w 127"/>
                  <a:gd name="T1" fmla="*/ 2147483647 h 522"/>
                  <a:gd name="T2" fmla="*/ 0 w 127"/>
                  <a:gd name="T3" fmla="*/ 2147483647 h 522"/>
                  <a:gd name="T4" fmla="*/ 2147483647 w 127"/>
                  <a:gd name="T5" fmla="*/ 2147483647 h 522"/>
                  <a:gd name="T6" fmla="*/ 2147483647 w 127"/>
                  <a:gd name="T7" fmla="*/ 0 h 522"/>
                  <a:gd name="T8" fmla="*/ 0 w 127"/>
                  <a:gd name="T9" fmla="*/ 2147483647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522"/>
                  <a:gd name="T17" fmla="*/ 127 w 127"/>
                  <a:gd name="T18" fmla="*/ 522 h 5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522">
                    <a:moveTo>
                      <a:pt x="0" y="87"/>
                    </a:moveTo>
                    <a:lnTo>
                      <a:pt x="0" y="435"/>
                    </a:lnTo>
                    <a:lnTo>
                      <a:pt x="127" y="522"/>
                    </a:lnTo>
                    <a:lnTo>
                      <a:pt x="127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13" name="Freeform 5"/>
              <p:cNvSpPr>
                <a:spLocks/>
              </p:cNvSpPr>
              <p:nvPr/>
            </p:nvSpPr>
            <p:spPr bwMode="auto">
              <a:xfrm>
                <a:off x="1061251" y="1800569"/>
                <a:ext cx="128071" cy="575175"/>
              </a:xfrm>
              <a:custGeom>
                <a:avLst/>
                <a:gdLst>
                  <a:gd name="T0" fmla="*/ 0 w 127"/>
                  <a:gd name="T1" fmla="*/ 2147483647 h 522"/>
                  <a:gd name="T2" fmla="*/ 0 w 127"/>
                  <a:gd name="T3" fmla="*/ 2147483647 h 522"/>
                  <a:gd name="T4" fmla="*/ 2147483647 w 127"/>
                  <a:gd name="T5" fmla="*/ 2147483647 h 522"/>
                  <a:gd name="T6" fmla="*/ 2147483647 w 127"/>
                  <a:gd name="T7" fmla="*/ 0 h 522"/>
                  <a:gd name="T8" fmla="*/ 0 w 127"/>
                  <a:gd name="T9" fmla="*/ 2147483647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522"/>
                  <a:gd name="T17" fmla="*/ 127 w 127"/>
                  <a:gd name="T18" fmla="*/ 522 h 5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522">
                    <a:moveTo>
                      <a:pt x="0" y="87"/>
                    </a:moveTo>
                    <a:lnTo>
                      <a:pt x="0" y="435"/>
                    </a:lnTo>
                    <a:lnTo>
                      <a:pt x="127" y="522"/>
                    </a:lnTo>
                    <a:lnTo>
                      <a:pt x="127" y="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14" name="Freeform 6"/>
              <p:cNvSpPr>
                <a:spLocks/>
              </p:cNvSpPr>
              <p:nvPr/>
            </p:nvSpPr>
            <p:spPr bwMode="auto">
              <a:xfrm>
                <a:off x="1833710" y="1800569"/>
                <a:ext cx="130088" cy="575175"/>
              </a:xfrm>
              <a:custGeom>
                <a:avLst/>
                <a:gdLst>
                  <a:gd name="T0" fmla="*/ 2147483647 w 129"/>
                  <a:gd name="T1" fmla="*/ 2147483647 h 522"/>
                  <a:gd name="T2" fmla="*/ 2147483647 w 129"/>
                  <a:gd name="T3" fmla="*/ 2147483647 h 522"/>
                  <a:gd name="T4" fmla="*/ 0 w 129"/>
                  <a:gd name="T5" fmla="*/ 2147483647 h 522"/>
                  <a:gd name="T6" fmla="*/ 0 w 129"/>
                  <a:gd name="T7" fmla="*/ 0 h 522"/>
                  <a:gd name="T8" fmla="*/ 2147483647 w 129"/>
                  <a:gd name="T9" fmla="*/ 2147483647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522"/>
                  <a:gd name="T17" fmla="*/ 129 w 129"/>
                  <a:gd name="T18" fmla="*/ 522 h 5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522">
                    <a:moveTo>
                      <a:pt x="129" y="87"/>
                    </a:moveTo>
                    <a:lnTo>
                      <a:pt x="129" y="435"/>
                    </a:lnTo>
                    <a:lnTo>
                      <a:pt x="0" y="522"/>
                    </a:lnTo>
                    <a:lnTo>
                      <a:pt x="0" y="0"/>
                    </a:lnTo>
                    <a:lnTo>
                      <a:pt x="129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15" name="Freeform 7"/>
              <p:cNvSpPr>
                <a:spLocks/>
              </p:cNvSpPr>
              <p:nvPr/>
            </p:nvSpPr>
            <p:spPr bwMode="auto">
              <a:xfrm>
                <a:off x="1833710" y="1800569"/>
                <a:ext cx="130088" cy="575175"/>
              </a:xfrm>
              <a:custGeom>
                <a:avLst/>
                <a:gdLst>
                  <a:gd name="T0" fmla="*/ 2147483647 w 129"/>
                  <a:gd name="T1" fmla="*/ 2147483647 h 522"/>
                  <a:gd name="T2" fmla="*/ 2147483647 w 129"/>
                  <a:gd name="T3" fmla="*/ 2147483647 h 522"/>
                  <a:gd name="T4" fmla="*/ 0 w 129"/>
                  <a:gd name="T5" fmla="*/ 2147483647 h 522"/>
                  <a:gd name="T6" fmla="*/ 0 w 129"/>
                  <a:gd name="T7" fmla="*/ 0 h 522"/>
                  <a:gd name="T8" fmla="*/ 2147483647 w 129"/>
                  <a:gd name="T9" fmla="*/ 2147483647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522"/>
                  <a:gd name="T17" fmla="*/ 129 w 129"/>
                  <a:gd name="T18" fmla="*/ 522 h 5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522">
                    <a:moveTo>
                      <a:pt x="129" y="87"/>
                    </a:moveTo>
                    <a:lnTo>
                      <a:pt x="129" y="435"/>
                    </a:lnTo>
                    <a:lnTo>
                      <a:pt x="0" y="522"/>
                    </a:lnTo>
                    <a:lnTo>
                      <a:pt x="0" y="0"/>
                    </a:lnTo>
                    <a:lnTo>
                      <a:pt x="129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16" name="Rectangle 8"/>
              <p:cNvSpPr>
                <a:spLocks noChangeArrowheads="1"/>
              </p:cNvSpPr>
              <p:nvPr/>
            </p:nvSpPr>
            <p:spPr bwMode="auto">
              <a:xfrm>
                <a:off x="1266971" y="1800569"/>
                <a:ext cx="412449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17" name="Rectangle 9"/>
              <p:cNvSpPr>
                <a:spLocks noChangeArrowheads="1"/>
              </p:cNvSpPr>
              <p:nvPr/>
            </p:nvSpPr>
            <p:spPr bwMode="auto">
              <a:xfrm>
                <a:off x="1266971" y="1800569"/>
                <a:ext cx="412449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18" name="Rectangle 10"/>
              <p:cNvSpPr>
                <a:spLocks noChangeArrowheads="1"/>
              </p:cNvSpPr>
              <p:nvPr/>
            </p:nvSpPr>
            <p:spPr bwMode="auto">
              <a:xfrm>
                <a:off x="1352688" y="1803874"/>
                <a:ext cx="205184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VC 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2119" name="Rectangle 11"/>
              <p:cNvSpPr>
                <a:spLocks noChangeArrowheads="1"/>
              </p:cNvSpPr>
              <p:nvPr/>
            </p:nvSpPr>
            <p:spPr bwMode="auto">
              <a:xfrm>
                <a:off x="1536222" y="1803874"/>
                <a:ext cx="6412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0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2120" name="Rectangle 13"/>
              <p:cNvSpPr>
                <a:spLocks noChangeArrowheads="1"/>
              </p:cNvSpPr>
              <p:nvPr/>
            </p:nvSpPr>
            <p:spPr bwMode="auto">
              <a:xfrm>
                <a:off x="2298598" y="3068819"/>
                <a:ext cx="1031626" cy="140818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21" name="Rectangle 14"/>
              <p:cNvSpPr>
                <a:spLocks noChangeArrowheads="1"/>
              </p:cNvSpPr>
              <p:nvPr/>
            </p:nvSpPr>
            <p:spPr bwMode="auto">
              <a:xfrm>
                <a:off x="2298598" y="3068819"/>
                <a:ext cx="1031626" cy="140818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22" name="Freeform 15"/>
              <p:cNvSpPr>
                <a:spLocks/>
              </p:cNvSpPr>
              <p:nvPr/>
            </p:nvSpPr>
            <p:spPr bwMode="auto">
              <a:xfrm>
                <a:off x="2427677" y="3305721"/>
                <a:ext cx="772459" cy="928875"/>
              </a:xfrm>
              <a:custGeom>
                <a:avLst/>
                <a:gdLst>
                  <a:gd name="T0" fmla="*/ 0 w 766"/>
                  <a:gd name="T1" fmla="*/ 0 h 843"/>
                  <a:gd name="T2" fmla="*/ 2147483647 w 766"/>
                  <a:gd name="T3" fmla="*/ 0 h 843"/>
                  <a:gd name="T4" fmla="*/ 2147483647 w 766"/>
                  <a:gd name="T5" fmla="*/ 2147483647 h 843"/>
                  <a:gd name="T6" fmla="*/ 2147483647 w 766"/>
                  <a:gd name="T7" fmla="*/ 2147483647 h 8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6"/>
                  <a:gd name="T13" fmla="*/ 0 h 843"/>
                  <a:gd name="T14" fmla="*/ 766 w 766"/>
                  <a:gd name="T15" fmla="*/ 843 h 8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6" h="843">
                    <a:moveTo>
                      <a:pt x="0" y="0"/>
                    </a:moveTo>
                    <a:lnTo>
                      <a:pt x="153" y="0"/>
                    </a:lnTo>
                    <a:lnTo>
                      <a:pt x="613" y="843"/>
                    </a:lnTo>
                    <a:lnTo>
                      <a:pt x="766" y="843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23" name="Freeform 16"/>
              <p:cNvSpPr>
                <a:spLocks/>
              </p:cNvSpPr>
              <p:nvPr/>
            </p:nvSpPr>
            <p:spPr bwMode="auto">
              <a:xfrm>
                <a:off x="2427677" y="3305721"/>
                <a:ext cx="772459" cy="928875"/>
              </a:xfrm>
              <a:custGeom>
                <a:avLst/>
                <a:gdLst>
                  <a:gd name="T0" fmla="*/ 2147483647 w 766"/>
                  <a:gd name="T1" fmla="*/ 0 h 843"/>
                  <a:gd name="T2" fmla="*/ 2147483647 w 766"/>
                  <a:gd name="T3" fmla="*/ 0 h 843"/>
                  <a:gd name="T4" fmla="*/ 2147483647 w 766"/>
                  <a:gd name="T5" fmla="*/ 2147483647 h 843"/>
                  <a:gd name="T6" fmla="*/ 0 w 766"/>
                  <a:gd name="T7" fmla="*/ 2147483647 h 8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6"/>
                  <a:gd name="T13" fmla="*/ 0 h 843"/>
                  <a:gd name="T14" fmla="*/ 766 w 766"/>
                  <a:gd name="T15" fmla="*/ 843 h 8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6" h="843">
                    <a:moveTo>
                      <a:pt x="766" y="0"/>
                    </a:moveTo>
                    <a:lnTo>
                      <a:pt x="613" y="0"/>
                    </a:lnTo>
                    <a:lnTo>
                      <a:pt x="153" y="843"/>
                    </a:lnTo>
                    <a:lnTo>
                      <a:pt x="0" y="843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24" name="Line 17"/>
              <p:cNvSpPr>
                <a:spLocks noChangeShapeType="1"/>
              </p:cNvSpPr>
              <p:nvPr/>
            </p:nvSpPr>
            <p:spPr bwMode="auto">
              <a:xfrm>
                <a:off x="3330224" y="3307925"/>
                <a:ext cx="24908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25" name="Freeform 18"/>
              <p:cNvSpPr>
                <a:spLocks/>
              </p:cNvSpPr>
              <p:nvPr/>
            </p:nvSpPr>
            <p:spPr bwMode="auto">
              <a:xfrm>
                <a:off x="3571240" y="3271563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26" name="Line 19"/>
              <p:cNvSpPr>
                <a:spLocks noChangeShapeType="1"/>
              </p:cNvSpPr>
              <p:nvPr/>
            </p:nvSpPr>
            <p:spPr bwMode="auto">
              <a:xfrm>
                <a:off x="3330224" y="4237902"/>
                <a:ext cx="24908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27" name="Freeform 20"/>
              <p:cNvSpPr>
                <a:spLocks/>
              </p:cNvSpPr>
              <p:nvPr/>
            </p:nvSpPr>
            <p:spPr bwMode="auto">
              <a:xfrm>
                <a:off x="3571240" y="4201540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0" name="Rectangle 27"/>
              <p:cNvSpPr>
                <a:spLocks noChangeArrowheads="1"/>
              </p:cNvSpPr>
              <p:nvPr/>
            </p:nvSpPr>
            <p:spPr bwMode="auto">
              <a:xfrm>
                <a:off x="2374900" y="1871663"/>
                <a:ext cx="1008063" cy="3175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>
                  <a:solidFill>
                    <a:prstClr val="black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172129" name="Rectangle 28"/>
              <p:cNvSpPr>
                <a:spLocks noChangeArrowheads="1"/>
              </p:cNvSpPr>
              <p:nvPr/>
            </p:nvSpPr>
            <p:spPr bwMode="auto">
              <a:xfrm>
                <a:off x="2375239" y="1872190"/>
                <a:ext cx="1007752" cy="316941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30" name="Rectangle 29"/>
              <p:cNvSpPr>
                <a:spLocks noChangeArrowheads="1"/>
              </p:cNvSpPr>
              <p:nvPr/>
            </p:nvSpPr>
            <p:spPr bwMode="auto">
              <a:xfrm>
                <a:off x="2485158" y="1878801"/>
                <a:ext cx="950106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Routing Unit 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2131" name="Rectangle 30"/>
              <p:cNvSpPr>
                <a:spLocks noChangeArrowheads="1"/>
              </p:cNvSpPr>
              <p:nvPr/>
            </p:nvSpPr>
            <p:spPr bwMode="auto">
              <a:xfrm>
                <a:off x="2695919" y="2019841"/>
                <a:ext cx="58921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(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2132" name="Rectangle 31"/>
              <p:cNvSpPr>
                <a:spLocks noChangeArrowheads="1"/>
              </p:cNvSpPr>
              <p:nvPr/>
            </p:nvSpPr>
            <p:spPr bwMode="auto">
              <a:xfrm>
                <a:off x="2737266" y="2019841"/>
                <a:ext cx="206224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RC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2133" name="Rectangle 32"/>
              <p:cNvSpPr>
                <a:spLocks noChangeArrowheads="1"/>
              </p:cNvSpPr>
              <p:nvPr/>
            </p:nvSpPr>
            <p:spPr bwMode="auto">
              <a:xfrm>
                <a:off x="2893572" y="2019841"/>
                <a:ext cx="58921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)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2134" name="Rectangle 33"/>
              <p:cNvSpPr>
                <a:spLocks noChangeArrowheads="1"/>
              </p:cNvSpPr>
              <p:nvPr/>
            </p:nvSpPr>
            <p:spPr bwMode="auto">
              <a:xfrm>
                <a:off x="2375239" y="2181816"/>
                <a:ext cx="1007752" cy="316941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35" name="Rectangle 34"/>
              <p:cNvSpPr>
                <a:spLocks noChangeArrowheads="1"/>
              </p:cNvSpPr>
              <p:nvPr/>
            </p:nvSpPr>
            <p:spPr bwMode="auto">
              <a:xfrm>
                <a:off x="2375239" y="2181816"/>
                <a:ext cx="1007752" cy="316941"/>
              </a:xfrm>
              <a:prstGeom prst="rect">
                <a:avLst/>
              </a:prstGeom>
              <a:solidFill>
                <a:srgbClr val="FF0000"/>
              </a:solidFill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36" name="Rectangle 35"/>
              <p:cNvSpPr>
                <a:spLocks noChangeArrowheads="1"/>
              </p:cNvSpPr>
              <p:nvPr/>
            </p:nvSpPr>
            <p:spPr bwMode="auto">
              <a:xfrm>
                <a:off x="2485158" y="2191732"/>
                <a:ext cx="887501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2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VC Allocator</a:t>
                </a:r>
                <a:endParaRPr lang="en-US" altLang="ko-KR" sz="16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2137" name="Rectangle 36"/>
              <p:cNvSpPr>
                <a:spLocks noChangeArrowheads="1"/>
              </p:cNvSpPr>
              <p:nvPr/>
            </p:nvSpPr>
            <p:spPr bwMode="auto">
              <a:xfrm>
                <a:off x="2702978" y="2333873"/>
                <a:ext cx="58921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(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2138" name="Rectangle 37"/>
              <p:cNvSpPr>
                <a:spLocks noChangeArrowheads="1"/>
              </p:cNvSpPr>
              <p:nvPr/>
            </p:nvSpPr>
            <p:spPr bwMode="auto">
              <a:xfrm>
                <a:off x="2737266" y="2333873"/>
                <a:ext cx="208066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VA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2139" name="Rectangle 38"/>
              <p:cNvSpPr>
                <a:spLocks noChangeArrowheads="1"/>
              </p:cNvSpPr>
              <p:nvPr/>
            </p:nvSpPr>
            <p:spPr bwMode="auto">
              <a:xfrm>
                <a:off x="2887521" y="2333873"/>
                <a:ext cx="58921" cy="173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)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2140" name="Rectangle 39"/>
              <p:cNvSpPr>
                <a:spLocks noChangeArrowheads="1"/>
              </p:cNvSpPr>
              <p:nvPr/>
            </p:nvSpPr>
            <p:spPr bwMode="auto">
              <a:xfrm>
                <a:off x="2375239" y="2491440"/>
                <a:ext cx="1007752" cy="31694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41" name="Rectangle 40"/>
              <p:cNvSpPr>
                <a:spLocks noChangeArrowheads="1"/>
              </p:cNvSpPr>
              <p:nvPr/>
            </p:nvSpPr>
            <p:spPr bwMode="auto">
              <a:xfrm>
                <a:off x="2375239" y="2491440"/>
                <a:ext cx="1007752" cy="316941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42" name="Rectangle 41"/>
              <p:cNvSpPr>
                <a:spLocks noChangeArrowheads="1"/>
              </p:cNvSpPr>
              <p:nvPr/>
            </p:nvSpPr>
            <p:spPr bwMode="auto">
              <a:xfrm>
                <a:off x="2634406" y="2496950"/>
                <a:ext cx="50451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2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Switch </a:t>
                </a:r>
                <a:endParaRPr lang="en-US" altLang="ko-KR" sz="16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2143" name="Rectangle 42"/>
              <p:cNvSpPr>
                <a:spLocks noChangeArrowheads="1"/>
              </p:cNvSpPr>
              <p:nvPr/>
            </p:nvSpPr>
            <p:spPr bwMode="auto">
              <a:xfrm>
                <a:off x="2465749" y="2590800"/>
                <a:ext cx="68864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2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Allocator </a:t>
                </a:r>
                <a:endParaRPr lang="en-US" altLang="ko-KR" sz="16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2144" name="Rectangle 44"/>
              <p:cNvSpPr>
                <a:spLocks noChangeArrowheads="1"/>
              </p:cNvSpPr>
              <p:nvPr/>
            </p:nvSpPr>
            <p:spPr bwMode="auto">
              <a:xfrm>
                <a:off x="3078190" y="2603596"/>
                <a:ext cx="27460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(SA)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2145" name="Freeform 46"/>
              <p:cNvSpPr>
                <a:spLocks/>
              </p:cNvSpPr>
              <p:nvPr/>
            </p:nvSpPr>
            <p:spPr bwMode="auto">
              <a:xfrm>
                <a:off x="1911360" y="1738864"/>
                <a:ext cx="463879" cy="907940"/>
              </a:xfrm>
              <a:custGeom>
                <a:avLst/>
                <a:gdLst>
                  <a:gd name="T0" fmla="*/ 2147483647 w 460"/>
                  <a:gd name="T1" fmla="*/ 2147483647 h 824"/>
                  <a:gd name="T2" fmla="*/ 2147483647 w 460"/>
                  <a:gd name="T3" fmla="*/ 2147483647 h 824"/>
                  <a:gd name="T4" fmla="*/ 2147483647 w 460"/>
                  <a:gd name="T5" fmla="*/ 0 h 824"/>
                  <a:gd name="T6" fmla="*/ 0 w 460"/>
                  <a:gd name="T7" fmla="*/ 0 h 8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0"/>
                  <a:gd name="T13" fmla="*/ 0 h 824"/>
                  <a:gd name="T14" fmla="*/ 460 w 460"/>
                  <a:gd name="T15" fmla="*/ 824 h 8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" h="824">
                    <a:moveTo>
                      <a:pt x="460" y="824"/>
                    </a:moveTo>
                    <a:lnTo>
                      <a:pt x="373" y="824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46" name="Line 47"/>
              <p:cNvSpPr>
                <a:spLocks noChangeShapeType="1"/>
              </p:cNvSpPr>
              <p:nvPr/>
            </p:nvSpPr>
            <p:spPr bwMode="auto">
              <a:xfrm>
                <a:off x="1911360" y="1738864"/>
                <a:ext cx="1008" cy="62806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47" name="Freeform 48"/>
              <p:cNvSpPr>
                <a:spLocks/>
              </p:cNvSpPr>
              <p:nvPr/>
            </p:nvSpPr>
            <p:spPr bwMode="auto">
              <a:xfrm>
                <a:off x="1878081" y="1782939"/>
                <a:ext cx="67565" cy="73825"/>
              </a:xfrm>
              <a:custGeom>
                <a:avLst/>
                <a:gdLst>
                  <a:gd name="T0" fmla="*/ 2147483647 w 159"/>
                  <a:gd name="T1" fmla="*/ 2147483647 h 159"/>
                  <a:gd name="T2" fmla="*/ 0 w 159"/>
                  <a:gd name="T3" fmla="*/ 0 h 159"/>
                  <a:gd name="T4" fmla="*/ 2147483647 w 159"/>
                  <a:gd name="T5" fmla="*/ 0 h 159"/>
                  <a:gd name="T6" fmla="*/ 2147483647 w 159"/>
                  <a:gd name="T7" fmla="*/ 2147483647 h 1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9"/>
                  <a:gd name="T13" fmla="*/ 0 h 159"/>
                  <a:gd name="T14" fmla="*/ 159 w 159"/>
                  <a:gd name="T15" fmla="*/ 159 h 1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9" h="159">
                    <a:moveTo>
                      <a:pt x="80" y="159"/>
                    </a:moveTo>
                    <a:lnTo>
                      <a:pt x="0" y="0"/>
                    </a:lnTo>
                    <a:cubicBezTo>
                      <a:pt x="50" y="25"/>
                      <a:pt x="109" y="25"/>
                      <a:pt x="159" y="0"/>
                    </a:cubicBezTo>
                    <a:lnTo>
                      <a:pt x="80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48" name="Line 49"/>
              <p:cNvSpPr>
                <a:spLocks noChangeShapeType="1"/>
              </p:cNvSpPr>
              <p:nvPr/>
            </p:nvSpPr>
            <p:spPr bwMode="auto">
              <a:xfrm>
                <a:off x="2813906" y="2801066"/>
                <a:ext cx="1009" cy="202744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49" name="Freeform 50"/>
              <p:cNvSpPr>
                <a:spLocks/>
              </p:cNvSpPr>
              <p:nvPr/>
            </p:nvSpPr>
            <p:spPr bwMode="auto">
              <a:xfrm>
                <a:off x="2780629" y="2994994"/>
                <a:ext cx="67565" cy="73825"/>
              </a:xfrm>
              <a:custGeom>
                <a:avLst/>
                <a:gdLst>
                  <a:gd name="T0" fmla="*/ 2147483647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0 h 67"/>
                  <a:gd name="T6" fmla="*/ 2147483647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67" y="0"/>
                    </a:moveTo>
                    <a:lnTo>
                      <a:pt x="33" y="67"/>
                    </a:lnTo>
                    <a:lnTo>
                      <a:pt x="0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50" name="Line 51"/>
              <p:cNvSpPr>
                <a:spLocks noChangeShapeType="1"/>
              </p:cNvSpPr>
              <p:nvPr/>
            </p:nvSpPr>
            <p:spPr bwMode="auto">
              <a:xfrm>
                <a:off x="467284" y="2088156"/>
                <a:ext cx="534469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51" name="Freeform 52"/>
              <p:cNvSpPr>
                <a:spLocks/>
              </p:cNvSpPr>
              <p:nvPr/>
            </p:nvSpPr>
            <p:spPr bwMode="auto">
              <a:xfrm>
                <a:off x="992677" y="2050693"/>
                <a:ext cx="68573" cy="74927"/>
              </a:xfrm>
              <a:custGeom>
                <a:avLst/>
                <a:gdLst>
                  <a:gd name="T0" fmla="*/ 0 w 68"/>
                  <a:gd name="T1" fmla="*/ 0 h 68"/>
                  <a:gd name="T2" fmla="*/ 2147483647 w 68"/>
                  <a:gd name="T3" fmla="*/ 2147483647 h 68"/>
                  <a:gd name="T4" fmla="*/ 0 w 68"/>
                  <a:gd name="T5" fmla="*/ 2147483647 h 68"/>
                  <a:gd name="T6" fmla="*/ 0 w 6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68"/>
                  <a:gd name="T14" fmla="*/ 68 w 68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68">
                    <a:moveTo>
                      <a:pt x="0" y="0"/>
                    </a:moveTo>
                    <a:lnTo>
                      <a:pt x="68" y="34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52" name="Freeform 55"/>
              <p:cNvSpPr>
                <a:spLocks/>
              </p:cNvSpPr>
              <p:nvPr/>
            </p:nvSpPr>
            <p:spPr bwMode="auto">
              <a:xfrm>
                <a:off x="2106996" y="2082647"/>
                <a:ext cx="132104" cy="1225278"/>
              </a:xfrm>
              <a:custGeom>
                <a:avLst/>
                <a:gdLst>
                  <a:gd name="T0" fmla="*/ 0 w 131"/>
                  <a:gd name="T1" fmla="*/ 0 h 1112"/>
                  <a:gd name="T2" fmla="*/ 2147483647 w 131"/>
                  <a:gd name="T3" fmla="*/ 0 h 1112"/>
                  <a:gd name="T4" fmla="*/ 2147483647 w 131"/>
                  <a:gd name="T5" fmla="*/ 2147483647 h 1112"/>
                  <a:gd name="T6" fmla="*/ 2147483647 w 131"/>
                  <a:gd name="T7" fmla="*/ 2147483647 h 1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1"/>
                  <a:gd name="T13" fmla="*/ 0 h 1112"/>
                  <a:gd name="T14" fmla="*/ 131 w 131"/>
                  <a:gd name="T15" fmla="*/ 1112 h 1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1" h="1112">
                    <a:moveTo>
                      <a:pt x="0" y="0"/>
                    </a:moveTo>
                    <a:lnTo>
                      <a:pt x="88" y="0"/>
                    </a:lnTo>
                    <a:lnTo>
                      <a:pt x="88" y="1112"/>
                    </a:lnTo>
                    <a:lnTo>
                      <a:pt x="131" y="1112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53" name="Freeform 56"/>
              <p:cNvSpPr>
                <a:spLocks/>
              </p:cNvSpPr>
              <p:nvPr/>
            </p:nvSpPr>
            <p:spPr bwMode="auto">
              <a:xfrm>
                <a:off x="2231033" y="3271563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54" name="Line 61"/>
              <p:cNvSpPr>
                <a:spLocks noChangeShapeType="1"/>
              </p:cNvSpPr>
              <p:nvPr/>
            </p:nvSpPr>
            <p:spPr bwMode="auto">
              <a:xfrm>
                <a:off x="1189322" y="1876598"/>
                <a:ext cx="77649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55" name="Line 62"/>
              <p:cNvSpPr>
                <a:spLocks noChangeShapeType="1"/>
              </p:cNvSpPr>
              <p:nvPr/>
            </p:nvSpPr>
            <p:spPr bwMode="auto">
              <a:xfrm>
                <a:off x="1679420" y="1876598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56" name="Freeform 63"/>
              <p:cNvSpPr>
                <a:spLocks/>
              </p:cNvSpPr>
              <p:nvPr/>
            </p:nvSpPr>
            <p:spPr bwMode="auto">
              <a:xfrm>
                <a:off x="1767154" y="1840236"/>
                <a:ext cx="66557" cy="73825"/>
              </a:xfrm>
              <a:custGeom>
                <a:avLst/>
                <a:gdLst>
                  <a:gd name="T0" fmla="*/ 0 w 66"/>
                  <a:gd name="T1" fmla="*/ 0 h 67"/>
                  <a:gd name="T2" fmla="*/ 2147483647 w 66"/>
                  <a:gd name="T3" fmla="*/ 2147483647 h 67"/>
                  <a:gd name="T4" fmla="*/ 0 w 66"/>
                  <a:gd name="T5" fmla="*/ 2147483647 h 67"/>
                  <a:gd name="T6" fmla="*/ 0 w 66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67"/>
                  <a:gd name="T14" fmla="*/ 66 w 66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67">
                    <a:moveTo>
                      <a:pt x="0" y="0"/>
                    </a:moveTo>
                    <a:lnTo>
                      <a:pt x="66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57" name="Line 64"/>
              <p:cNvSpPr>
                <a:spLocks noChangeShapeType="1"/>
              </p:cNvSpPr>
              <p:nvPr/>
            </p:nvSpPr>
            <p:spPr bwMode="auto">
              <a:xfrm>
                <a:off x="1189322" y="2301919"/>
                <a:ext cx="77649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58" name="Line 65"/>
              <p:cNvSpPr>
                <a:spLocks noChangeShapeType="1"/>
              </p:cNvSpPr>
              <p:nvPr/>
            </p:nvSpPr>
            <p:spPr bwMode="auto">
              <a:xfrm>
                <a:off x="1679420" y="2301919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59" name="Freeform 66"/>
              <p:cNvSpPr>
                <a:spLocks/>
              </p:cNvSpPr>
              <p:nvPr/>
            </p:nvSpPr>
            <p:spPr bwMode="auto">
              <a:xfrm>
                <a:off x="1767154" y="2265558"/>
                <a:ext cx="66557" cy="73825"/>
              </a:xfrm>
              <a:custGeom>
                <a:avLst/>
                <a:gdLst>
                  <a:gd name="T0" fmla="*/ 0 w 66"/>
                  <a:gd name="T1" fmla="*/ 0 h 67"/>
                  <a:gd name="T2" fmla="*/ 2147483647 w 66"/>
                  <a:gd name="T3" fmla="*/ 2147483647 h 67"/>
                  <a:gd name="T4" fmla="*/ 0 w 66"/>
                  <a:gd name="T5" fmla="*/ 2147483647 h 67"/>
                  <a:gd name="T6" fmla="*/ 0 w 66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67"/>
                  <a:gd name="T14" fmla="*/ 66 w 66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67">
                    <a:moveTo>
                      <a:pt x="0" y="0"/>
                    </a:moveTo>
                    <a:lnTo>
                      <a:pt x="66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60" name="Line 67"/>
              <p:cNvSpPr>
                <a:spLocks noChangeShapeType="1"/>
              </p:cNvSpPr>
              <p:nvPr/>
            </p:nvSpPr>
            <p:spPr bwMode="auto">
              <a:xfrm>
                <a:off x="1191339" y="2088156"/>
                <a:ext cx="77649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61" name="Line 68"/>
              <p:cNvSpPr>
                <a:spLocks noChangeShapeType="1"/>
              </p:cNvSpPr>
              <p:nvPr/>
            </p:nvSpPr>
            <p:spPr bwMode="auto">
              <a:xfrm>
                <a:off x="1681437" y="2088156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62" name="Freeform 69"/>
              <p:cNvSpPr>
                <a:spLocks/>
              </p:cNvSpPr>
              <p:nvPr/>
            </p:nvSpPr>
            <p:spPr bwMode="auto">
              <a:xfrm>
                <a:off x="1768162" y="2050693"/>
                <a:ext cx="68573" cy="74927"/>
              </a:xfrm>
              <a:custGeom>
                <a:avLst/>
                <a:gdLst>
                  <a:gd name="T0" fmla="*/ 0 w 68"/>
                  <a:gd name="T1" fmla="*/ 0 h 68"/>
                  <a:gd name="T2" fmla="*/ 2147483647 w 68"/>
                  <a:gd name="T3" fmla="*/ 2147483647 h 68"/>
                  <a:gd name="T4" fmla="*/ 0 w 68"/>
                  <a:gd name="T5" fmla="*/ 2147483647 h 68"/>
                  <a:gd name="T6" fmla="*/ 0 w 6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68"/>
                  <a:gd name="T14" fmla="*/ 68 w 68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68">
                    <a:moveTo>
                      <a:pt x="0" y="0"/>
                    </a:moveTo>
                    <a:lnTo>
                      <a:pt x="68" y="34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63" name="Line 70"/>
              <p:cNvSpPr>
                <a:spLocks noChangeShapeType="1"/>
              </p:cNvSpPr>
              <p:nvPr/>
            </p:nvSpPr>
            <p:spPr bwMode="auto">
              <a:xfrm>
                <a:off x="2091869" y="3772914"/>
                <a:ext cx="14723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64" name="Freeform 71"/>
              <p:cNvSpPr>
                <a:spLocks/>
              </p:cNvSpPr>
              <p:nvPr/>
            </p:nvSpPr>
            <p:spPr bwMode="auto">
              <a:xfrm>
                <a:off x="2231033" y="3736552"/>
                <a:ext cx="67565" cy="72723"/>
              </a:xfrm>
              <a:custGeom>
                <a:avLst/>
                <a:gdLst>
                  <a:gd name="T0" fmla="*/ 0 w 67"/>
                  <a:gd name="T1" fmla="*/ 0 h 66"/>
                  <a:gd name="T2" fmla="*/ 2147483647 w 67"/>
                  <a:gd name="T3" fmla="*/ 2147483647 h 66"/>
                  <a:gd name="T4" fmla="*/ 0 w 67"/>
                  <a:gd name="T5" fmla="*/ 2147483647 h 66"/>
                  <a:gd name="T6" fmla="*/ 0 w 6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6"/>
                  <a:gd name="T14" fmla="*/ 67 w 67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65" name="Freeform 72"/>
              <p:cNvSpPr>
                <a:spLocks/>
              </p:cNvSpPr>
              <p:nvPr/>
            </p:nvSpPr>
            <p:spPr bwMode="auto">
              <a:xfrm>
                <a:off x="2015228" y="4234596"/>
                <a:ext cx="223872" cy="732743"/>
              </a:xfrm>
              <a:custGeom>
                <a:avLst/>
                <a:gdLst>
                  <a:gd name="T0" fmla="*/ 0 w 222"/>
                  <a:gd name="T1" fmla="*/ 2147483647 h 665"/>
                  <a:gd name="T2" fmla="*/ 2147483647 w 222"/>
                  <a:gd name="T3" fmla="*/ 2147483647 h 665"/>
                  <a:gd name="T4" fmla="*/ 2147483647 w 222"/>
                  <a:gd name="T5" fmla="*/ 0 h 665"/>
                  <a:gd name="T6" fmla="*/ 2147483647 w 222"/>
                  <a:gd name="T7" fmla="*/ 0 h 6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2"/>
                  <a:gd name="T13" fmla="*/ 0 h 665"/>
                  <a:gd name="T14" fmla="*/ 222 w 222"/>
                  <a:gd name="T15" fmla="*/ 665 h 6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2" h="665">
                    <a:moveTo>
                      <a:pt x="0" y="665"/>
                    </a:moveTo>
                    <a:lnTo>
                      <a:pt x="129" y="665"/>
                    </a:lnTo>
                    <a:lnTo>
                      <a:pt x="129" y="0"/>
                    </a:lnTo>
                    <a:lnTo>
                      <a:pt x="222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66" name="Freeform 73"/>
              <p:cNvSpPr>
                <a:spLocks/>
              </p:cNvSpPr>
              <p:nvPr/>
            </p:nvSpPr>
            <p:spPr bwMode="auto">
              <a:xfrm>
                <a:off x="2231033" y="4198235"/>
                <a:ext cx="67565" cy="73825"/>
              </a:xfrm>
              <a:custGeom>
                <a:avLst/>
                <a:gdLst>
                  <a:gd name="T0" fmla="*/ 0 w 67"/>
                  <a:gd name="T1" fmla="*/ 2147483647 h 67"/>
                  <a:gd name="T2" fmla="*/ 2147483647 w 67"/>
                  <a:gd name="T3" fmla="*/ 2147483647 h 67"/>
                  <a:gd name="T4" fmla="*/ 0 w 67"/>
                  <a:gd name="T5" fmla="*/ 0 h 67"/>
                  <a:gd name="T6" fmla="*/ 0 w 67"/>
                  <a:gd name="T7" fmla="*/ 2147483647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67"/>
                    </a:moveTo>
                    <a:lnTo>
                      <a:pt x="67" y="33"/>
                    </a:lnTo>
                    <a:lnTo>
                      <a:pt x="0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67" name="Rectangle 74"/>
              <p:cNvSpPr>
                <a:spLocks noChangeArrowheads="1"/>
              </p:cNvSpPr>
              <p:nvPr/>
            </p:nvSpPr>
            <p:spPr bwMode="auto">
              <a:xfrm>
                <a:off x="1266971" y="2008822"/>
                <a:ext cx="412449" cy="1531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68" name="Rectangle 75"/>
              <p:cNvSpPr>
                <a:spLocks noChangeArrowheads="1"/>
              </p:cNvSpPr>
              <p:nvPr/>
            </p:nvSpPr>
            <p:spPr bwMode="auto">
              <a:xfrm>
                <a:off x="1266971" y="2008822"/>
                <a:ext cx="412449" cy="15316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69" name="Rectangle 76"/>
              <p:cNvSpPr>
                <a:spLocks noChangeArrowheads="1"/>
              </p:cNvSpPr>
              <p:nvPr/>
            </p:nvSpPr>
            <p:spPr bwMode="auto">
              <a:xfrm>
                <a:off x="1352688" y="2013229"/>
                <a:ext cx="205184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VC 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2170" name="Rectangle 77"/>
              <p:cNvSpPr>
                <a:spLocks noChangeArrowheads="1"/>
              </p:cNvSpPr>
              <p:nvPr/>
            </p:nvSpPr>
            <p:spPr bwMode="auto">
              <a:xfrm>
                <a:off x="1536222" y="2013229"/>
                <a:ext cx="6412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1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2171" name="Rectangle 78"/>
              <p:cNvSpPr>
                <a:spLocks noChangeArrowheads="1"/>
              </p:cNvSpPr>
              <p:nvPr/>
            </p:nvSpPr>
            <p:spPr bwMode="auto">
              <a:xfrm>
                <a:off x="1266971" y="2223687"/>
                <a:ext cx="412449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72" name="Rectangle 79"/>
              <p:cNvSpPr>
                <a:spLocks noChangeArrowheads="1"/>
              </p:cNvSpPr>
              <p:nvPr/>
            </p:nvSpPr>
            <p:spPr bwMode="auto">
              <a:xfrm>
                <a:off x="1266971" y="2223687"/>
                <a:ext cx="412449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73" name="Rectangle 80"/>
              <p:cNvSpPr>
                <a:spLocks noChangeArrowheads="1"/>
              </p:cNvSpPr>
              <p:nvPr/>
            </p:nvSpPr>
            <p:spPr bwMode="auto">
              <a:xfrm>
                <a:off x="1352688" y="2221483"/>
                <a:ext cx="205184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VC 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2174" name="Rectangle 81"/>
              <p:cNvSpPr>
                <a:spLocks noChangeArrowheads="1"/>
              </p:cNvSpPr>
              <p:nvPr/>
            </p:nvSpPr>
            <p:spPr bwMode="auto">
              <a:xfrm>
                <a:off x="1536222" y="2221483"/>
                <a:ext cx="6412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2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72175" name="Freeform 82"/>
              <p:cNvSpPr>
                <a:spLocks/>
              </p:cNvSpPr>
              <p:nvPr/>
            </p:nvSpPr>
            <p:spPr bwMode="auto">
              <a:xfrm>
                <a:off x="1057217" y="2516784"/>
                <a:ext cx="129079" cy="574073"/>
              </a:xfrm>
              <a:custGeom>
                <a:avLst/>
                <a:gdLst>
                  <a:gd name="T0" fmla="*/ 0 w 128"/>
                  <a:gd name="T1" fmla="*/ 2147483647 h 521"/>
                  <a:gd name="T2" fmla="*/ 0 w 128"/>
                  <a:gd name="T3" fmla="*/ 2147483647 h 521"/>
                  <a:gd name="T4" fmla="*/ 2147483647 w 128"/>
                  <a:gd name="T5" fmla="*/ 2147483647 h 521"/>
                  <a:gd name="T6" fmla="*/ 2147483647 w 128"/>
                  <a:gd name="T7" fmla="*/ 0 h 521"/>
                  <a:gd name="T8" fmla="*/ 0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76" name="Freeform 83"/>
              <p:cNvSpPr>
                <a:spLocks/>
              </p:cNvSpPr>
              <p:nvPr/>
            </p:nvSpPr>
            <p:spPr bwMode="auto">
              <a:xfrm>
                <a:off x="1057217" y="2516784"/>
                <a:ext cx="129079" cy="574073"/>
              </a:xfrm>
              <a:custGeom>
                <a:avLst/>
                <a:gdLst>
                  <a:gd name="T0" fmla="*/ 0 w 128"/>
                  <a:gd name="T1" fmla="*/ 2147483647 h 521"/>
                  <a:gd name="T2" fmla="*/ 0 w 128"/>
                  <a:gd name="T3" fmla="*/ 2147483647 h 521"/>
                  <a:gd name="T4" fmla="*/ 2147483647 w 128"/>
                  <a:gd name="T5" fmla="*/ 2147483647 h 521"/>
                  <a:gd name="T6" fmla="*/ 2147483647 w 128"/>
                  <a:gd name="T7" fmla="*/ 0 h 521"/>
                  <a:gd name="T8" fmla="*/ 0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77" name="Freeform 84"/>
              <p:cNvSpPr>
                <a:spLocks/>
              </p:cNvSpPr>
              <p:nvPr/>
            </p:nvSpPr>
            <p:spPr bwMode="auto">
              <a:xfrm>
                <a:off x="1830685" y="2516784"/>
                <a:ext cx="129079" cy="574073"/>
              </a:xfrm>
              <a:custGeom>
                <a:avLst/>
                <a:gdLst>
                  <a:gd name="T0" fmla="*/ 2147483647 w 128"/>
                  <a:gd name="T1" fmla="*/ 2147483647 h 521"/>
                  <a:gd name="T2" fmla="*/ 2147483647 w 128"/>
                  <a:gd name="T3" fmla="*/ 2147483647 h 521"/>
                  <a:gd name="T4" fmla="*/ 0 w 128"/>
                  <a:gd name="T5" fmla="*/ 2147483647 h 521"/>
                  <a:gd name="T6" fmla="*/ 0 w 128"/>
                  <a:gd name="T7" fmla="*/ 0 h 521"/>
                  <a:gd name="T8" fmla="*/ 2147483647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78" name="Freeform 85"/>
              <p:cNvSpPr>
                <a:spLocks/>
              </p:cNvSpPr>
              <p:nvPr/>
            </p:nvSpPr>
            <p:spPr bwMode="auto">
              <a:xfrm>
                <a:off x="1830685" y="2516784"/>
                <a:ext cx="129079" cy="574073"/>
              </a:xfrm>
              <a:custGeom>
                <a:avLst/>
                <a:gdLst>
                  <a:gd name="T0" fmla="*/ 2147483647 w 128"/>
                  <a:gd name="T1" fmla="*/ 2147483647 h 521"/>
                  <a:gd name="T2" fmla="*/ 2147483647 w 128"/>
                  <a:gd name="T3" fmla="*/ 2147483647 h 521"/>
                  <a:gd name="T4" fmla="*/ 0 w 128"/>
                  <a:gd name="T5" fmla="*/ 2147483647 h 521"/>
                  <a:gd name="T6" fmla="*/ 0 w 128"/>
                  <a:gd name="T7" fmla="*/ 0 h 521"/>
                  <a:gd name="T8" fmla="*/ 2147483647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79" name="Rectangle 87"/>
              <p:cNvSpPr>
                <a:spLocks noChangeArrowheads="1"/>
              </p:cNvSpPr>
              <p:nvPr/>
            </p:nvSpPr>
            <p:spPr bwMode="auto">
              <a:xfrm>
                <a:off x="1262937" y="2516784"/>
                <a:ext cx="413457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80" name="Line 91"/>
              <p:cNvSpPr>
                <a:spLocks noChangeShapeType="1"/>
              </p:cNvSpPr>
              <p:nvPr/>
            </p:nvSpPr>
            <p:spPr bwMode="auto">
              <a:xfrm>
                <a:off x="464259" y="2804371"/>
                <a:ext cx="53346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81" name="Freeform 92"/>
              <p:cNvSpPr>
                <a:spLocks/>
              </p:cNvSpPr>
              <p:nvPr/>
            </p:nvSpPr>
            <p:spPr bwMode="auto">
              <a:xfrm>
                <a:off x="989652" y="2766907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82" name="Line 94"/>
              <p:cNvSpPr>
                <a:spLocks noChangeShapeType="1"/>
              </p:cNvSpPr>
              <p:nvPr/>
            </p:nvSpPr>
            <p:spPr bwMode="auto">
              <a:xfrm>
                <a:off x="1186296" y="2592812"/>
                <a:ext cx="7664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83" name="Line 95"/>
              <p:cNvSpPr>
                <a:spLocks noChangeShapeType="1"/>
              </p:cNvSpPr>
              <p:nvPr/>
            </p:nvSpPr>
            <p:spPr bwMode="auto">
              <a:xfrm>
                <a:off x="1676395" y="2592812"/>
                <a:ext cx="9479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84" name="Freeform 96"/>
              <p:cNvSpPr>
                <a:spLocks/>
              </p:cNvSpPr>
              <p:nvPr/>
            </p:nvSpPr>
            <p:spPr bwMode="auto">
              <a:xfrm>
                <a:off x="1763120" y="2555349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85" name="Line 97"/>
              <p:cNvSpPr>
                <a:spLocks noChangeShapeType="1"/>
              </p:cNvSpPr>
              <p:nvPr/>
            </p:nvSpPr>
            <p:spPr bwMode="auto">
              <a:xfrm>
                <a:off x="1186296" y="3018133"/>
                <a:ext cx="7664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86" name="Line 98"/>
              <p:cNvSpPr>
                <a:spLocks noChangeShapeType="1"/>
              </p:cNvSpPr>
              <p:nvPr/>
            </p:nvSpPr>
            <p:spPr bwMode="auto">
              <a:xfrm>
                <a:off x="1676395" y="3018133"/>
                <a:ext cx="9479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87" name="Freeform 99"/>
              <p:cNvSpPr>
                <a:spLocks/>
              </p:cNvSpPr>
              <p:nvPr/>
            </p:nvSpPr>
            <p:spPr bwMode="auto">
              <a:xfrm>
                <a:off x="1763120" y="2980670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88" name="Line 100"/>
              <p:cNvSpPr>
                <a:spLocks noChangeShapeType="1"/>
              </p:cNvSpPr>
              <p:nvPr/>
            </p:nvSpPr>
            <p:spPr bwMode="auto">
              <a:xfrm>
                <a:off x="1188313" y="2804371"/>
                <a:ext cx="7664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89" name="Line 101"/>
              <p:cNvSpPr>
                <a:spLocks noChangeShapeType="1"/>
              </p:cNvSpPr>
              <p:nvPr/>
            </p:nvSpPr>
            <p:spPr bwMode="auto">
              <a:xfrm>
                <a:off x="1677403" y="2804371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90" name="Freeform 102"/>
              <p:cNvSpPr>
                <a:spLocks/>
              </p:cNvSpPr>
              <p:nvPr/>
            </p:nvSpPr>
            <p:spPr bwMode="auto">
              <a:xfrm>
                <a:off x="1765137" y="2766907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91" name="Rectangle 103"/>
              <p:cNvSpPr>
                <a:spLocks noChangeArrowheads="1"/>
              </p:cNvSpPr>
              <p:nvPr/>
            </p:nvSpPr>
            <p:spPr bwMode="auto">
              <a:xfrm>
                <a:off x="1262937" y="2725036"/>
                <a:ext cx="413457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92" name="Rectangle 104"/>
              <p:cNvSpPr>
                <a:spLocks noChangeArrowheads="1"/>
              </p:cNvSpPr>
              <p:nvPr/>
            </p:nvSpPr>
            <p:spPr bwMode="auto">
              <a:xfrm>
                <a:off x="1262937" y="2725036"/>
                <a:ext cx="413457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93" name="Rectangle 107"/>
              <p:cNvSpPr>
                <a:spLocks noChangeArrowheads="1"/>
              </p:cNvSpPr>
              <p:nvPr/>
            </p:nvSpPr>
            <p:spPr bwMode="auto">
              <a:xfrm>
                <a:off x="1262937" y="2938799"/>
                <a:ext cx="413457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94" name="Rectangle 108"/>
              <p:cNvSpPr>
                <a:spLocks noChangeArrowheads="1"/>
              </p:cNvSpPr>
              <p:nvPr/>
            </p:nvSpPr>
            <p:spPr bwMode="auto">
              <a:xfrm>
                <a:off x="1262937" y="2938799"/>
                <a:ext cx="413457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95" name="Freeform 109"/>
              <p:cNvSpPr>
                <a:spLocks/>
              </p:cNvSpPr>
              <p:nvPr/>
            </p:nvSpPr>
            <p:spPr bwMode="auto">
              <a:xfrm>
                <a:off x="1055200" y="3238507"/>
                <a:ext cx="129079" cy="574074"/>
              </a:xfrm>
              <a:custGeom>
                <a:avLst/>
                <a:gdLst>
                  <a:gd name="T0" fmla="*/ 0 w 128"/>
                  <a:gd name="T1" fmla="*/ 2147483647 h 521"/>
                  <a:gd name="T2" fmla="*/ 0 w 128"/>
                  <a:gd name="T3" fmla="*/ 2147483647 h 521"/>
                  <a:gd name="T4" fmla="*/ 2147483647 w 128"/>
                  <a:gd name="T5" fmla="*/ 2147483647 h 521"/>
                  <a:gd name="T6" fmla="*/ 2147483647 w 128"/>
                  <a:gd name="T7" fmla="*/ 0 h 521"/>
                  <a:gd name="T8" fmla="*/ 0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96" name="Freeform 110"/>
              <p:cNvSpPr>
                <a:spLocks/>
              </p:cNvSpPr>
              <p:nvPr/>
            </p:nvSpPr>
            <p:spPr bwMode="auto">
              <a:xfrm>
                <a:off x="1055200" y="3238507"/>
                <a:ext cx="129079" cy="574074"/>
              </a:xfrm>
              <a:custGeom>
                <a:avLst/>
                <a:gdLst>
                  <a:gd name="T0" fmla="*/ 0 w 128"/>
                  <a:gd name="T1" fmla="*/ 2147483647 h 521"/>
                  <a:gd name="T2" fmla="*/ 0 w 128"/>
                  <a:gd name="T3" fmla="*/ 2147483647 h 521"/>
                  <a:gd name="T4" fmla="*/ 2147483647 w 128"/>
                  <a:gd name="T5" fmla="*/ 2147483647 h 521"/>
                  <a:gd name="T6" fmla="*/ 2147483647 w 128"/>
                  <a:gd name="T7" fmla="*/ 0 h 521"/>
                  <a:gd name="T8" fmla="*/ 0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97" name="Freeform 111"/>
              <p:cNvSpPr>
                <a:spLocks/>
              </p:cNvSpPr>
              <p:nvPr/>
            </p:nvSpPr>
            <p:spPr bwMode="auto">
              <a:xfrm>
                <a:off x="1828668" y="3238507"/>
                <a:ext cx="129079" cy="574074"/>
              </a:xfrm>
              <a:custGeom>
                <a:avLst/>
                <a:gdLst>
                  <a:gd name="T0" fmla="*/ 2147483647 w 128"/>
                  <a:gd name="T1" fmla="*/ 2147483647 h 521"/>
                  <a:gd name="T2" fmla="*/ 2147483647 w 128"/>
                  <a:gd name="T3" fmla="*/ 2147483647 h 521"/>
                  <a:gd name="T4" fmla="*/ 0 w 128"/>
                  <a:gd name="T5" fmla="*/ 2147483647 h 521"/>
                  <a:gd name="T6" fmla="*/ 0 w 128"/>
                  <a:gd name="T7" fmla="*/ 0 h 521"/>
                  <a:gd name="T8" fmla="*/ 2147483647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98" name="Freeform 112"/>
              <p:cNvSpPr>
                <a:spLocks/>
              </p:cNvSpPr>
              <p:nvPr/>
            </p:nvSpPr>
            <p:spPr bwMode="auto">
              <a:xfrm>
                <a:off x="1828668" y="3238507"/>
                <a:ext cx="129079" cy="574074"/>
              </a:xfrm>
              <a:custGeom>
                <a:avLst/>
                <a:gdLst>
                  <a:gd name="T0" fmla="*/ 2147483647 w 128"/>
                  <a:gd name="T1" fmla="*/ 2147483647 h 521"/>
                  <a:gd name="T2" fmla="*/ 2147483647 w 128"/>
                  <a:gd name="T3" fmla="*/ 2147483647 h 521"/>
                  <a:gd name="T4" fmla="*/ 0 w 128"/>
                  <a:gd name="T5" fmla="*/ 2147483647 h 521"/>
                  <a:gd name="T6" fmla="*/ 0 w 128"/>
                  <a:gd name="T7" fmla="*/ 0 h 521"/>
                  <a:gd name="T8" fmla="*/ 2147483647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199" name="Rectangle 113"/>
              <p:cNvSpPr>
                <a:spLocks noChangeArrowheads="1"/>
              </p:cNvSpPr>
              <p:nvPr/>
            </p:nvSpPr>
            <p:spPr bwMode="auto">
              <a:xfrm>
                <a:off x="1261929" y="3237406"/>
                <a:ext cx="412449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00" name="Rectangle 114"/>
              <p:cNvSpPr>
                <a:spLocks noChangeArrowheads="1"/>
              </p:cNvSpPr>
              <p:nvPr/>
            </p:nvSpPr>
            <p:spPr bwMode="auto">
              <a:xfrm>
                <a:off x="1261929" y="3237406"/>
                <a:ext cx="412449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01" name="Line 118"/>
              <p:cNvSpPr>
                <a:spLocks noChangeShapeType="1"/>
              </p:cNvSpPr>
              <p:nvPr/>
            </p:nvSpPr>
            <p:spPr bwMode="auto">
              <a:xfrm>
                <a:off x="462242" y="3524993"/>
                <a:ext cx="534469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02" name="Freeform 119"/>
              <p:cNvSpPr>
                <a:spLocks/>
              </p:cNvSpPr>
              <p:nvPr/>
            </p:nvSpPr>
            <p:spPr bwMode="auto">
              <a:xfrm>
                <a:off x="987636" y="3487529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03" name="Line 121"/>
              <p:cNvSpPr>
                <a:spLocks noChangeShapeType="1"/>
              </p:cNvSpPr>
              <p:nvPr/>
            </p:nvSpPr>
            <p:spPr bwMode="auto">
              <a:xfrm>
                <a:off x="1184280" y="3313434"/>
                <a:ext cx="77650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04" name="Line 122"/>
              <p:cNvSpPr>
                <a:spLocks noChangeShapeType="1"/>
              </p:cNvSpPr>
              <p:nvPr/>
            </p:nvSpPr>
            <p:spPr bwMode="auto">
              <a:xfrm>
                <a:off x="1674378" y="3313434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05" name="Freeform 123"/>
              <p:cNvSpPr>
                <a:spLocks/>
              </p:cNvSpPr>
              <p:nvPr/>
            </p:nvSpPr>
            <p:spPr bwMode="auto">
              <a:xfrm>
                <a:off x="1761103" y="3277073"/>
                <a:ext cx="67565" cy="73825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06" name="Line 124"/>
              <p:cNvSpPr>
                <a:spLocks noChangeShapeType="1"/>
              </p:cNvSpPr>
              <p:nvPr/>
            </p:nvSpPr>
            <p:spPr bwMode="auto">
              <a:xfrm>
                <a:off x="1184280" y="3738755"/>
                <a:ext cx="77650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07" name="Line 125"/>
              <p:cNvSpPr>
                <a:spLocks noChangeShapeType="1"/>
              </p:cNvSpPr>
              <p:nvPr/>
            </p:nvSpPr>
            <p:spPr bwMode="auto">
              <a:xfrm>
                <a:off x="1674378" y="3738755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08" name="Freeform 126"/>
              <p:cNvSpPr>
                <a:spLocks/>
              </p:cNvSpPr>
              <p:nvPr/>
            </p:nvSpPr>
            <p:spPr bwMode="auto">
              <a:xfrm>
                <a:off x="1761103" y="3702394"/>
                <a:ext cx="67565" cy="73825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09" name="Line 127"/>
              <p:cNvSpPr>
                <a:spLocks noChangeShapeType="1"/>
              </p:cNvSpPr>
              <p:nvPr/>
            </p:nvSpPr>
            <p:spPr bwMode="auto">
              <a:xfrm>
                <a:off x="1186296" y="3524993"/>
                <a:ext cx="77650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10" name="Line 128"/>
              <p:cNvSpPr>
                <a:spLocks noChangeShapeType="1"/>
              </p:cNvSpPr>
              <p:nvPr/>
            </p:nvSpPr>
            <p:spPr bwMode="auto">
              <a:xfrm>
                <a:off x="1676395" y="3524993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11" name="Freeform 129"/>
              <p:cNvSpPr>
                <a:spLocks/>
              </p:cNvSpPr>
              <p:nvPr/>
            </p:nvSpPr>
            <p:spPr bwMode="auto">
              <a:xfrm>
                <a:off x="1763120" y="3487529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12" name="Rectangle 130"/>
              <p:cNvSpPr>
                <a:spLocks noChangeArrowheads="1"/>
              </p:cNvSpPr>
              <p:nvPr/>
            </p:nvSpPr>
            <p:spPr bwMode="auto">
              <a:xfrm>
                <a:off x="1261929" y="3445658"/>
                <a:ext cx="412449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13" name="Rectangle 131"/>
              <p:cNvSpPr>
                <a:spLocks noChangeArrowheads="1"/>
              </p:cNvSpPr>
              <p:nvPr/>
            </p:nvSpPr>
            <p:spPr bwMode="auto">
              <a:xfrm>
                <a:off x="1261929" y="3445658"/>
                <a:ext cx="412449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14" name="Rectangle 134"/>
              <p:cNvSpPr>
                <a:spLocks noChangeArrowheads="1"/>
              </p:cNvSpPr>
              <p:nvPr/>
            </p:nvSpPr>
            <p:spPr bwMode="auto">
              <a:xfrm>
                <a:off x="1261929" y="3660523"/>
                <a:ext cx="412449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15" name="Rectangle 135"/>
              <p:cNvSpPr>
                <a:spLocks noChangeArrowheads="1"/>
              </p:cNvSpPr>
              <p:nvPr/>
            </p:nvSpPr>
            <p:spPr bwMode="auto">
              <a:xfrm>
                <a:off x="1261929" y="3660523"/>
                <a:ext cx="412449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16" name="Freeform 138"/>
              <p:cNvSpPr>
                <a:spLocks/>
              </p:cNvSpPr>
              <p:nvPr/>
            </p:nvSpPr>
            <p:spPr bwMode="auto">
              <a:xfrm>
                <a:off x="1052175" y="3959129"/>
                <a:ext cx="129079" cy="574074"/>
              </a:xfrm>
              <a:custGeom>
                <a:avLst/>
                <a:gdLst>
                  <a:gd name="T0" fmla="*/ 0 w 128"/>
                  <a:gd name="T1" fmla="*/ 2147483647 h 521"/>
                  <a:gd name="T2" fmla="*/ 0 w 128"/>
                  <a:gd name="T3" fmla="*/ 2147483647 h 521"/>
                  <a:gd name="T4" fmla="*/ 2147483647 w 128"/>
                  <a:gd name="T5" fmla="*/ 2147483647 h 521"/>
                  <a:gd name="T6" fmla="*/ 2147483647 w 128"/>
                  <a:gd name="T7" fmla="*/ 0 h 521"/>
                  <a:gd name="T8" fmla="*/ 0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17" name="Freeform 139"/>
              <p:cNvSpPr>
                <a:spLocks/>
              </p:cNvSpPr>
              <p:nvPr/>
            </p:nvSpPr>
            <p:spPr bwMode="auto">
              <a:xfrm>
                <a:off x="1052175" y="3959129"/>
                <a:ext cx="129079" cy="574074"/>
              </a:xfrm>
              <a:custGeom>
                <a:avLst/>
                <a:gdLst>
                  <a:gd name="T0" fmla="*/ 0 w 128"/>
                  <a:gd name="T1" fmla="*/ 2147483647 h 521"/>
                  <a:gd name="T2" fmla="*/ 0 w 128"/>
                  <a:gd name="T3" fmla="*/ 2147483647 h 521"/>
                  <a:gd name="T4" fmla="*/ 2147483647 w 128"/>
                  <a:gd name="T5" fmla="*/ 2147483647 h 521"/>
                  <a:gd name="T6" fmla="*/ 2147483647 w 128"/>
                  <a:gd name="T7" fmla="*/ 0 h 521"/>
                  <a:gd name="T8" fmla="*/ 0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18" name="Freeform 140"/>
              <p:cNvSpPr>
                <a:spLocks/>
              </p:cNvSpPr>
              <p:nvPr/>
            </p:nvSpPr>
            <p:spPr bwMode="auto">
              <a:xfrm>
                <a:off x="1825643" y="3959129"/>
                <a:ext cx="129079" cy="574074"/>
              </a:xfrm>
              <a:custGeom>
                <a:avLst/>
                <a:gdLst>
                  <a:gd name="T0" fmla="*/ 2147483647 w 128"/>
                  <a:gd name="T1" fmla="*/ 2147483647 h 521"/>
                  <a:gd name="T2" fmla="*/ 2147483647 w 128"/>
                  <a:gd name="T3" fmla="*/ 2147483647 h 521"/>
                  <a:gd name="T4" fmla="*/ 0 w 128"/>
                  <a:gd name="T5" fmla="*/ 2147483647 h 521"/>
                  <a:gd name="T6" fmla="*/ 0 w 128"/>
                  <a:gd name="T7" fmla="*/ 0 h 521"/>
                  <a:gd name="T8" fmla="*/ 2147483647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19" name="Freeform 141"/>
              <p:cNvSpPr>
                <a:spLocks/>
              </p:cNvSpPr>
              <p:nvPr/>
            </p:nvSpPr>
            <p:spPr bwMode="auto">
              <a:xfrm>
                <a:off x="1825643" y="3959129"/>
                <a:ext cx="129079" cy="574074"/>
              </a:xfrm>
              <a:custGeom>
                <a:avLst/>
                <a:gdLst>
                  <a:gd name="T0" fmla="*/ 2147483647 w 128"/>
                  <a:gd name="T1" fmla="*/ 2147483647 h 521"/>
                  <a:gd name="T2" fmla="*/ 2147483647 w 128"/>
                  <a:gd name="T3" fmla="*/ 2147483647 h 521"/>
                  <a:gd name="T4" fmla="*/ 0 w 128"/>
                  <a:gd name="T5" fmla="*/ 2147483647 h 521"/>
                  <a:gd name="T6" fmla="*/ 0 w 128"/>
                  <a:gd name="T7" fmla="*/ 0 h 521"/>
                  <a:gd name="T8" fmla="*/ 2147483647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20" name="Rectangle 142"/>
              <p:cNvSpPr>
                <a:spLocks noChangeArrowheads="1"/>
              </p:cNvSpPr>
              <p:nvPr/>
            </p:nvSpPr>
            <p:spPr bwMode="auto">
              <a:xfrm>
                <a:off x="1257896" y="3959129"/>
                <a:ext cx="413457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21" name="Rectangle 143"/>
              <p:cNvSpPr>
                <a:spLocks noChangeArrowheads="1"/>
              </p:cNvSpPr>
              <p:nvPr/>
            </p:nvSpPr>
            <p:spPr bwMode="auto">
              <a:xfrm>
                <a:off x="1257896" y="3959129"/>
                <a:ext cx="413457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22" name="Line 147"/>
              <p:cNvSpPr>
                <a:spLocks noChangeShapeType="1"/>
              </p:cNvSpPr>
              <p:nvPr/>
            </p:nvSpPr>
            <p:spPr bwMode="auto">
              <a:xfrm>
                <a:off x="459217" y="4246717"/>
                <a:ext cx="533460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23" name="Freeform 148"/>
              <p:cNvSpPr>
                <a:spLocks/>
              </p:cNvSpPr>
              <p:nvPr/>
            </p:nvSpPr>
            <p:spPr bwMode="auto">
              <a:xfrm>
                <a:off x="984610" y="4209254"/>
                <a:ext cx="67565" cy="73825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24" name="Line 150"/>
              <p:cNvSpPr>
                <a:spLocks noChangeShapeType="1"/>
              </p:cNvSpPr>
              <p:nvPr/>
            </p:nvSpPr>
            <p:spPr bwMode="auto">
              <a:xfrm>
                <a:off x="1181255" y="4035158"/>
                <a:ext cx="7664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25" name="Line 151"/>
              <p:cNvSpPr>
                <a:spLocks noChangeShapeType="1"/>
              </p:cNvSpPr>
              <p:nvPr/>
            </p:nvSpPr>
            <p:spPr bwMode="auto">
              <a:xfrm>
                <a:off x="1671353" y="4035158"/>
                <a:ext cx="9479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26" name="Freeform 152"/>
              <p:cNvSpPr>
                <a:spLocks/>
              </p:cNvSpPr>
              <p:nvPr/>
            </p:nvSpPr>
            <p:spPr bwMode="auto">
              <a:xfrm>
                <a:off x="1758078" y="3997695"/>
                <a:ext cx="67565" cy="73825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27" name="Line 153"/>
              <p:cNvSpPr>
                <a:spLocks noChangeShapeType="1"/>
              </p:cNvSpPr>
              <p:nvPr/>
            </p:nvSpPr>
            <p:spPr bwMode="auto">
              <a:xfrm>
                <a:off x="1181255" y="4460480"/>
                <a:ext cx="7664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28" name="Line 154"/>
              <p:cNvSpPr>
                <a:spLocks noChangeShapeType="1"/>
              </p:cNvSpPr>
              <p:nvPr/>
            </p:nvSpPr>
            <p:spPr bwMode="auto">
              <a:xfrm>
                <a:off x="1671353" y="4460480"/>
                <a:ext cx="9479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29" name="Freeform 155"/>
              <p:cNvSpPr>
                <a:spLocks/>
              </p:cNvSpPr>
              <p:nvPr/>
            </p:nvSpPr>
            <p:spPr bwMode="auto">
              <a:xfrm>
                <a:off x="1758078" y="4423016"/>
                <a:ext cx="67565" cy="73825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30" name="Line 156"/>
              <p:cNvSpPr>
                <a:spLocks noChangeShapeType="1"/>
              </p:cNvSpPr>
              <p:nvPr/>
            </p:nvSpPr>
            <p:spPr bwMode="auto">
              <a:xfrm>
                <a:off x="1182263" y="4246717"/>
                <a:ext cx="77650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31" name="Line 157"/>
              <p:cNvSpPr>
                <a:spLocks noChangeShapeType="1"/>
              </p:cNvSpPr>
              <p:nvPr/>
            </p:nvSpPr>
            <p:spPr bwMode="auto">
              <a:xfrm>
                <a:off x="1672361" y="4246717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32" name="Freeform 158"/>
              <p:cNvSpPr>
                <a:spLocks/>
              </p:cNvSpPr>
              <p:nvPr/>
            </p:nvSpPr>
            <p:spPr bwMode="auto">
              <a:xfrm>
                <a:off x="1759086" y="4209254"/>
                <a:ext cx="68573" cy="73825"/>
              </a:xfrm>
              <a:custGeom>
                <a:avLst/>
                <a:gdLst>
                  <a:gd name="T0" fmla="*/ 0 w 68"/>
                  <a:gd name="T1" fmla="*/ 0 h 67"/>
                  <a:gd name="T2" fmla="*/ 2147483647 w 68"/>
                  <a:gd name="T3" fmla="*/ 2147483647 h 67"/>
                  <a:gd name="T4" fmla="*/ 0 w 68"/>
                  <a:gd name="T5" fmla="*/ 2147483647 h 67"/>
                  <a:gd name="T6" fmla="*/ 0 w 68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67"/>
                  <a:gd name="T14" fmla="*/ 68 w 68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67">
                    <a:moveTo>
                      <a:pt x="0" y="0"/>
                    </a:moveTo>
                    <a:lnTo>
                      <a:pt x="68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33" name="Rectangle 159"/>
              <p:cNvSpPr>
                <a:spLocks noChangeArrowheads="1"/>
              </p:cNvSpPr>
              <p:nvPr/>
            </p:nvSpPr>
            <p:spPr bwMode="auto">
              <a:xfrm>
                <a:off x="1257896" y="4167383"/>
                <a:ext cx="413457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34" name="Rectangle 160"/>
              <p:cNvSpPr>
                <a:spLocks noChangeArrowheads="1"/>
              </p:cNvSpPr>
              <p:nvPr/>
            </p:nvSpPr>
            <p:spPr bwMode="auto">
              <a:xfrm>
                <a:off x="1257896" y="4167383"/>
                <a:ext cx="413457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35" name="Rectangle 163"/>
              <p:cNvSpPr>
                <a:spLocks noChangeArrowheads="1"/>
              </p:cNvSpPr>
              <p:nvPr/>
            </p:nvSpPr>
            <p:spPr bwMode="auto">
              <a:xfrm>
                <a:off x="1257896" y="4381145"/>
                <a:ext cx="413457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36" name="Rectangle 164"/>
              <p:cNvSpPr>
                <a:spLocks noChangeArrowheads="1"/>
              </p:cNvSpPr>
              <p:nvPr/>
            </p:nvSpPr>
            <p:spPr bwMode="auto">
              <a:xfrm>
                <a:off x="1257896" y="4381145"/>
                <a:ext cx="413457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37" name="Freeform 165"/>
              <p:cNvSpPr>
                <a:spLocks/>
              </p:cNvSpPr>
              <p:nvPr/>
            </p:nvSpPr>
            <p:spPr bwMode="auto">
              <a:xfrm>
                <a:off x="1050158" y="4680853"/>
                <a:ext cx="129079" cy="574073"/>
              </a:xfrm>
              <a:custGeom>
                <a:avLst/>
                <a:gdLst>
                  <a:gd name="T0" fmla="*/ 0 w 128"/>
                  <a:gd name="T1" fmla="*/ 2147483647 h 521"/>
                  <a:gd name="T2" fmla="*/ 0 w 128"/>
                  <a:gd name="T3" fmla="*/ 2147483647 h 521"/>
                  <a:gd name="T4" fmla="*/ 2147483647 w 128"/>
                  <a:gd name="T5" fmla="*/ 2147483647 h 521"/>
                  <a:gd name="T6" fmla="*/ 2147483647 w 128"/>
                  <a:gd name="T7" fmla="*/ 0 h 521"/>
                  <a:gd name="T8" fmla="*/ 0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38" name="Freeform 166"/>
              <p:cNvSpPr>
                <a:spLocks/>
              </p:cNvSpPr>
              <p:nvPr/>
            </p:nvSpPr>
            <p:spPr bwMode="auto">
              <a:xfrm>
                <a:off x="1050158" y="4680853"/>
                <a:ext cx="129079" cy="574073"/>
              </a:xfrm>
              <a:custGeom>
                <a:avLst/>
                <a:gdLst>
                  <a:gd name="T0" fmla="*/ 0 w 128"/>
                  <a:gd name="T1" fmla="*/ 2147483647 h 521"/>
                  <a:gd name="T2" fmla="*/ 0 w 128"/>
                  <a:gd name="T3" fmla="*/ 2147483647 h 521"/>
                  <a:gd name="T4" fmla="*/ 2147483647 w 128"/>
                  <a:gd name="T5" fmla="*/ 2147483647 h 521"/>
                  <a:gd name="T6" fmla="*/ 2147483647 w 128"/>
                  <a:gd name="T7" fmla="*/ 0 h 521"/>
                  <a:gd name="T8" fmla="*/ 0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39" name="Freeform 167"/>
              <p:cNvSpPr>
                <a:spLocks/>
              </p:cNvSpPr>
              <p:nvPr/>
            </p:nvSpPr>
            <p:spPr bwMode="auto">
              <a:xfrm>
                <a:off x="1823626" y="4680853"/>
                <a:ext cx="129079" cy="574073"/>
              </a:xfrm>
              <a:custGeom>
                <a:avLst/>
                <a:gdLst>
                  <a:gd name="T0" fmla="*/ 2147483647 w 128"/>
                  <a:gd name="T1" fmla="*/ 2147483647 h 521"/>
                  <a:gd name="T2" fmla="*/ 2147483647 w 128"/>
                  <a:gd name="T3" fmla="*/ 2147483647 h 521"/>
                  <a:gd name="T4" fmla="*/ 0 w 128"/>
                  <a:gd name="T5" fmla="*/ 2147483647 h 521"/>
                  <a:gd name="T6" fmla="*/ 0 w 128"/>
                  <a:gd name="T7" fmla="*/ 0 h 521"/>
                  <a:gd name="T8" fmla="*/ 2147483647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40" name="Freeform 168"/>
              <p:cNvSpPr>
                <a:spLocks/>
              </p:cNvSpPr>
              <p:nvPr/>
            </p:nvSpPr>
            <p:spPr bwMode="auto">
              <a:xfrm>
                <a:off x="1823626" y="4680853"/>
                <a:ext cx="129079" cy="574073"/>
              </a:xfrm>
              <a:custGeom>
                <a:avLst/>
                <a:gdLst>
                  <a:gd name="T0" fmla="*/ 2147483647 w 128"/>
                  <a:gd name="T1" fmla="*/ 2147483647 h 521"/>
                  <a:gd name="T2" fmla="*/ 2147483647 w 128"/>
                  <a:gd name="T3" fmla="*/ 2147483647 h 521"/>
                  <a:gd name="T4" fmla="*/ 0 w 128"/>
                  <a:gd name="T5" fmla="*/ 2147483647 h 521"/>
                  <a:gd name="T6" fmla="*/ 0 w 128"/>
                  <a:gd name="T7" fmla="*/ 0 h 521"/>
                  <a:gd name="T8" fmla="*/ 2147483647 w 128"/>
                  <a:gd name="T9" fmla="*/ 214748364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521"/>
                  <a:gd name="T17" fmla="*/ 128 w 128"/>
                  <a:gd name="T18" fmla="*/ 521 h 5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41" name="Rectangle 169"/>
              <p:cNvSpPr>
                <a:spLocks noChangeArrowheads="1"/>
              </p:cNvSpPr>
              <p:nvPr/>
            </p:nvSpPr>
            <p:spPr bwMode="auto">
              <a:xfrm>
                <a:off x="1256887" y="4679751"/>
                <a:ext cx="412449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42" name="Rectangle 170"/>
              <p:cNvSpPr>
                <a:spLocks noChangeArrowheads="1"/>
              </p:cNvSpPr>
              <p:nvPr/>
            </p:nvSpPr>
            <p:spPr bwMode="auto">
              <a:xfrm>
                <a:off x="1256887" y="4679751"/>
                <a:ext cx="412449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43" name="Line 174"/>
              <p:cNvSpPr>
                <a:spLocks noChangeShapeType="1"/>
              </p:cNvSpPr>
              <p:nvPr/>
            </p:nvSpPr>
            <p:spPr bwMode="auto">
              <a:xfrm>
                <a:off x="457200" y="4967339"/>
                <a:ext cx="534469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44" name="Freeform 175"/>
              <p:cNvSpPr>
                <a:spLocks/>
              </p:cNvSpPr>
              <p:nvPr/>
            </p:nvSpPr>
            <p:spPr bwMode="auto">
              <a:xfrm>
                <a:off x="982593" y="4930977"/>
                <a:ext cx="67565" cy="72723"/>
              </a:xfrm>
              <a:custGeom>
                <a:avLst/>
                <a:gdLst>
                  <a:gd name="T0" fmla="*/ 0 w 67"/>
                  <a:gd name="T1" fmla="*/ 0 h 66"/>
                  <a:gd name="T2" fmla="*/ 2147483647 w 67"/>
                  <a:gd name="T3" fmla="*/ 2147483647 h 66"/>
                  <a:gd name="T4" fmla="*/ 0 w 67"/>
                  <a:gd name="T5" fmla="*/ 2147483647 h 66"/>
                  <a:gd name="T6" fmla="*/ 0 w 6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6"/>
                  <a:gd name="T14" fmla="*/ 67 w 67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45" name="Line 177"/>
              <p:cNvSpPr>
                <a:spLocks noChangeShapeType="1"/>
              </p:cNvSpPr>
              <p:nvPr/>
            </p:nvSpPr>
            <p:spPr bwMode="auto">
              <a:xfrm>
                <a:off x="1179238" y="4755780"/>
                <a:ext cx="77649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46" name="Line 178"/>
              <p:cNvSpPr>
                <a:spLocks noChangeShapeType="1"/>
              </p:cNvSpPr>
              <p:nvPr/>
            </p:nvSpPr>
            <p:spPr bwMode="auto">
              <a:xfrm>
                <a:off x="1669336" y="4755780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47" name="Freeform 179"/>
              <p:cNvSpPr>
                <a:spLocks/>
              </p:cNvSpPr>
              <p:nvPr/>
            </p:nvSpPr>
            <p:spPr bwMode="auto">
              <a:xfrm>
                <a:off x="1756061" y="4719418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48" name="Line 180"/>
              <p:cNvSpPr>
                <a:spLocks noChangeShapeType="1"/>
              </p:cNvSpPr>
              <p:nvPr/>
            </p:nvSpPr>
            <p:spPr bwMode="auto">
              <a:xfrm>
                <a:off x="1179238" y="5181102"/>
                <a:ext cx="77649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49" name="Line 181"/>
              <p:cNvSpPr>
                <a:spLocks noChangeShapeType="1"/>
              </p:cNvSpPr>
              <p:nvPr/>
            </p:nvSpPr>
            <p:spPr bwMode="auto">
              <a:xfrm>
                <a:off x="1669336" y="5181102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50" name="Freeform 182"/>
              <p:cNvSpPr>
                <a:spLocks/>
              </p:cNvSpPr>
              <p:nvPr/>
            </p:nvSpPr>
            <p:spPr bwMode="auto">
              <a:xfrm>
                <a:off x="1756061" y="5144740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51" name="Line 183"/>
              <p:cNvSpPr>
                <a:spLocks noChangeShapeType="1"/>
              </p:cNvSpPr>
              <p:nvPr/>
            </p:nvSpPr>
            <p:spPr bwMode="auto">
              <a:xfrm>
                <a:off x="1181255" y="4967339"/>
                <a:ext cx="77649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52" name="Line 184"/>
              <p:cNvSpPr>
                <a:spLocks noChangeShapeType="1"/>
              </p:cNvSpPr>
              <p:nvPr/>
            </p:nvSpPr>
            <p:spPr bwMode="auto">
              <a:xfrm>
                <a:off x="1671353" y="4967339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53" name="Freeform 185"/>
              <p:cNvSpPr>
                <a:spLocks/>
              </p:cNvSpPr>
              <p:nvPr/>
            </p:nvSpPr>
            <p:spPr bwMode="auto">
              <a:xfrm>
                <a:off x="1758078" y="4930977"/>
                <a:ext cx="67565" cy="72723"/>
              </a:xfrm>
              <a:custGeom>
                <a:avLst/>
                <a:gdLst>
                  <a:gd name="T0" fmla="*/ 0 w 67"/>
                  <a:gd name="T1" fmla="*/ 0 h 66"/>
                  <a:gd name="T2" fmla="*/ 2147483647 w 67"/>
                  <a:gd name="T3" fmla="*/ 2147483647 h 66"/>
                  <a:gd name="T4" fmla="*/ 0 w 67"/>
                  <a:gd name="T5" fmla="*/ 2147483647 h 66"/>
                  <a:gd name="T6" fmla="*/ 0 w 6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6"/>
                  <a:gd name="T14" fmla="*/ 67 w 67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54" name="Rectangle 186"/>
              <p:cNvSpPr>
                <a:spLocks noChangeArrowheads="1"/>
              </p:cNvSpPr>
              <p:nvPr/>
            </p:nvSpPr>
            <p:spPr bwMode="auto">
              <a:xfrm>
                <a:off x="1256887" y="4889106"/>
                <a:ext cx="412449" cy="1509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55" name="Rectangle 187"/>
              <p:cNvSpPr>
                <a:spLocks noChangeArrowheads="1"/>
              </p:cNvSpPr>
              <p:nvPr/>
            </p:nvSpPr>
            <p:spPr bwMode="auto">
              <a:xfrm>
                <a:off x="1256887" y="4889106"/>
                <a:ext cx="412449" cy="150956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56" name="Rectangle 190"/>
              <p:cNvSpPr>
                <a:spLocks noChangeArrowheads="1"/>
              </p:cNvSpPr>
              <p:nvPr/>
            </p:nvSpPr>
            <p:spPr bwMode="auto">
              <a:xfrm>
                <a:off x="1256887" y="5102869"/>
                <a:ext cx="412449" cy="1520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57" name="Rectangle 191"/>
              <p:cNvSpPr>
                <a:spLocks noChangeArrowheads="1"/>
              </p:cNvSpPr>
              <p:nvPr/>
            </p:nvSpPr>
            <p:spPr bwMode="auto">
              <a:xfrm>
                <a:off x="1256887" y="5102869"/>
                <a:ext cx="412449" cy="15205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58" name="Freeform 194"/>
              <p:cNvSpPr>
                <a:spLocks/>
              </p:cNvSpPr>
              <p:nvPr/>
            </p:nvSpPr>
            <p:spPr bwMode="auto">
              <a:xfrm>
                <a:off x="1959765" y="2797760"/>
                <a:ext cx="183535" cy="760289"/>
              </a:xfrm>
              <a:custGeom>
                <a:avLst/>
                <a:gdLst>
                  <a:gd name="T0" fmla="*/ 0 w 182"/>
                  <a:gd name="T1" fmla="*/ 0 h 690"/>
                  <a:gd name="T2" fmla="*/ 2147483647 w 182"/>
                  <a:gd name="T3" fmla="*/ 0 h 690"/>
                  <a:gd name="T4" fmla="*/ 2147483647 w 182"/>
                  <a:gd name="T5" fmla="*/ 2147483647 h 690"/>
                  <a:gd name="T6" fmla="*/ 0 60000 65536"/>
                  <a:gd name="T7" fmla="*/ 0 60000 65536"/>
                  <a:gd name="T8" fmla="*/ 0 60000 65536"/>
                  <a:gd name="T9" fmla="*/ 0 w 182"/>
                  <a:gd name="T10" fmla="*/ 0 h 690"/>
                  <a:gd name="T11" fmla="*/ 182 w 182"/>
                  <a:gd name="T12" fmla="*/ 690 h 6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2" h="690">
                    <a:moveTo>
                      <a:pt x="0" y="0"/>
                    </a:moveTo>
                    <a:lnTo>
                      <a:pt x="182" y="0"/>
                    </a:lnTo>
                    <a:lnTo>
                      <a:pt x="182" y="69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59" name="Line 195"/>
              <p:cNvSpPr>
                <a:spLocks noChangeShapeType="1"/>
              </p:cNvSpPr>
              <p:nvPr/>
            </p:nvSpPr>
            <p:spPr bwMode="auto">
              <a:xfrm>
                <a:off x="2143299" y="3558049"/>
                <a:ext cx="95801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60" name="Freeform 196"/>
              <p:cNvSpPr>
                <a:spLocks/>
              </p:cNvSpPr>
              <p:nvPr/>
            </p:nvSpPr>
            <p:spPr bwMode="auto">
              <a:xfrm>
                <a:off x="2231033" y="3521688"/>
                <a:ext cx="67565" cy="73825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61" name="Line 197"/>
              <p:cNvSpPr>
                <a:spLocks noChangeShapeType="1"/>
              </p:cNvSpPr>
              <p:nvPr/>
            </p:nvSpPr>
            <p:spPr bwMode="auto">
              <a:xfrm flipH="1">
                <a:off x="1963798" y="2082647"/>
                <a:ext cx="143197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62" name="Freeform 198"/>
              <p:cNvSpPr>
                <a:spLocks/>
              </p:cNvSpPr>
              <p:nvPr/>
            </p:nvSpPr>
            <p:spPr bwMode="auto">
              <a:xfrm>
                <a:off x="1957748" y="3530503"/>
                <a:ext cx="134121" cy="242411"/>
              </a:xfrm>
              <a:custGeom>
                <a:avLst/>
                <a:gdLst>
                  <a:gd name="T0" fmla="*/ 0 w 133"/>
                  <a:gd name="T1" fmla="*/ 0 h 220"/>
                  <a:gd name="T2" fmla="*/ 2147483647 w 133"/>
                  <a:gd name="T3" fmla="*/ 0 h 220"/>
                  <a:gd name="T4" fmla="*/ 2147483647 w 133"/>
                  <a:gd name="T5" fmla="*/ 2147483647 h 220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20"/>
                  <a:gd name="T11" fmla="*/ 133 w 133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20">
                    <a:moveTo>
                      <a:pt x="0" y="0"/>
                    </a:moveTo>
                    <a:lnTo>
                      <a:pt x="133" y="0"/>
                    </a:lnTo>
                    <a:lnTo>
                      <a:pt x="133" y="22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63" name="Line 199"/>
              <p:cNvSpPr>
                <a:spLocks noChangeShapeType="1"/>
              </p:cNvSpPr>
              <p:nvPr/>
            </p:nvSpPr>
            <p:spPr bwMode="auto">
              <a:xfrm flipH="1">
                <a:off x="1952705" y="4967339"/>
                <a:ext cx="6252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64" name="Line 200"/>
              <p:cNvSpPr>
                <a:spLocks noChangeShapeType="1"/>
              </p:cNvSpPr>
              <p:nvPr/>
            </p:nvSpPr>
            <p:spPr bwMode="auto">
              <a:xfrm>
                <a:off x="1954722" y="4263245"/>
                <a:ext cx="137147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65" name="Freeform 201"/>
              <p:cNvSpPr>
                <a:spLocks/>
              </p:cNvSpPr>
              <p:nvPr/>
            </p:nvSpPr>
            <p:spPr bwMode="auto">
              <a:xfrm>
                <a:off x="2091869" y="4009815"/>
                <a:ext cx="147231" cy="253430"/>
              </a:xfrm>
              <a:custGeom>
                <a:avLst/>
                <a:gdLst>
                  <a:gd name="T0" fmla="*/ 2147483647 w 146"/>
                  <a:gd name="T1" fmla="*/ 0 h 230"/>
                  <a:gd name="T2" fmla="*/ 0 w 146"/>
                  <a:gd name="T3" fmla="*/ 0 h 230"/>
                  <a:gd name="T4" fmla="*/ 0 w 146"/>
                  <a:gd name="T5" fmla="*/ 2147483647 h 230"/>
                  <a:gd name="T6" fmla="*/ 0 60000 65536"/>
                  <a:gd name="T7" fmla="*/ 0 60000 65536"/>
                  <a:gd name="T8" fmla="*/ 0 60000 65536"/>
                  <a:gd name="T9" fmla="*/ 0 w 146"/>
                  <a:gd name="T10" fmla="*/ 0 h 230"/>
                  <a:gd name="T11" fmla="*/ 146 w 146"/>
                  <a:gd name="T12" fmla="*/ 230 h 2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" h="230">
                    <a:moveTo>
                      <a:pt x="146" y="0"/>
                    </a:moveTo>
                    <a:lnTo>
                      <a:pt x="0" y="0"/>
                    </a:lnTo>
                    <a:lnTo>
                      <a:pt x="0" y="23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66" name="Freeform 202"/>
              <p:cNvSpPr>
                <a:spLocks/>
              </p:cNvSpPr>
              <p:nvPr/>
            </p:nvSpPr>
            <p:spPr bwMode="auto">
              <a:xfrm>
                <a:off x="2231033" y="3972351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67" name="Line 203"/>
              <p:cNvSpPr>
                <a:spLocks noChangeShapeType="1"/>
              </p:cNvSpPr>
              <p:nvPr/>
            </p:nvSpPr>
            <p:spPr bwMode="auto">
              <a:xfrm>
                <a:off x="3330224" y="3558049"/>
                <a:ext cx="24908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68" name="Freeform 204"/>
              <p:cNvSpPr>
                <a:spLocks/>
              </p:cNvSpPr>
              <p:nvPr/>
            </p:nvSpPr>
            <p:spPr bwMode="auto">
              <a:xfrm>
                <a:off x="3571240" y="3521688"/>
                <a:ext cx="67565" cy="73825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69" name="Line 205"/>
              <p:cNvSpPr>
                <a:spLocks noChangeShapeType="1"/>
              </p:cNvSpPr>
              <p:nvPr/>
            </p:nvSpPr>
            <p:spPr bwMode="auto">
              <a:xfrm>
                <a:off x="3330224" y="3772914"/>
                <a:ext cx="24908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70" name="Freeform 206"/>
              <p:cNvSpPr>
                <a:spLocks/>
              </p:cNvSpPr>
              <p:nvPr/>
            </p:nvSpPr>
            <p:spPr bwMode="auto">
              <a:xfrm>
                <a:off x="3571240" y="3736552"/>
                <a:ext cx="67565" cy="72723"/>
              </a:xfrm>
              <a:custGeom>
                <a:avLst/>
                <a:gdLst>
                  <a:gd name="T0" fmla="*/ 0 w 67"/>
                  <a:gd name="T1" fmla="*/ 0 h 66"/>
                  <a:gd name="T2" fmla="*/ 2147483647 w 67"/>
                  <a:gd name="T3" fmla="*/ 2147483647 h 66"/>
                  <a:gd name="T4" fmla="*/ 0 w 67"/>
                  <a:gd name="T5" fmla="*/ 2147483647 h 66"/>
                  <a:gd name="T6" fmla="*/ 0 w 6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6"/>
                  <a:gd name="T14" fmla="*/ 67 w 67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71" name="Line 207"/>
              <p:cNvSpPr>
                <a:spLocks noChangeShapeType="1"/>
              </p:cNvSpPr>
              <p:nvPr/>
            </p:nvSpPr>
            <p:spPr bwMode="auto">
              <a:xfrm>
                <a:off x="3330224" y="4009815"/>
                <a:ext cx="249083" cy="1102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272" name="Freeform 208"/>
              <p:cNvSpPr>
                <a:spLocks/>
              </p:cNvSpPr>
              <p:nvPr/>
            </p:nvSpPr>
            <p:spPr bwMode="auto">
              <a:xfrm>
                <a:off x="3571240" y="3972351"/>
                <a:ext cx="67565" cy="73826"/>
              </a:xfrm>
              <a:custGeom>
                <a:avLst/>
                <a:gdLst>
                  <a:gd name="T0" fmla="*/ 0 w 67"/>
                  <a:gd name="T1" fmla="*/ 0 h 67"/>
                  <a:gd name="T2" fmla="*/ 2147483647 w 67"/>
                  <a:gd name="T3" fmla="*/ 2147483647 h 67"/>
                  <a:gd name="T4" fmla="*/ 0 w 67"/>
                  <a:gd name="T5" fmla="*/ 214748364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48" name="Rectangle 447"/>
            <p:cNvSpPr/>
            <p:nvPr/>
          </p:nvSpPr>
          <p:spPr>
            <a:xfrm>
              <a:off x="152400" y="1638300"/>
              <a:ext cx="3581400" cy="3810000"/>
            </a:xfrm>
            <a:prstGeom prst="rect">
              <a:avLst/>
            </a:prstGeom>
            <a:noFill/>
            <a:ln w="2222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172107" name="Rectangle 58"/>
            <p:cNvSpPr>
              <a:spLocks noChangeArrowheads="1"/>
            </p:cNvSpPr>
            <p:nvPr/>
          </p:nvSpPr>
          <p:spPr bwMode="auto">
            <a:xfrm>
              <a:off x="190500" y="1905000"/>
              <a:ext cx="74219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From East</a:t>
              </a:r>
              <a:endParaRPr lang="en-US" altLang="ko-KR" sz="16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72108" name="Rectangle 93"/>
            <p:cNvSpPr>
              <a:spLocks noChangeArrowheads="1"/>
            </p:cNvSpPr>
            <p:nvPr/>
          </p:nvSpPr>
          <p:spPr bwMode="auto">
            <a:xfrm>
              <a:off x="213205" y="2621214"/>
              <a:ext cx="778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From West</a:t>
              </a:r>
              <a:endParaRPr lang="en-US" altLang="ko-KR" sz="16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72109" name="Rectangle 120"/>
            <p:cNvSpPr>
              <a:spLocks noChangeArrowheads="1"/>
            </p:cNvSpPr>
            <p:nvPr/>
          </p:nvSpPr>
          <p:spPr bwMode="auto">
            <a:xfrm>
              <a:off x="178919" y="3344040"/>
              <a:ext cx="9007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From North</a:t>
              </a:r>
              <a:endParaRPr lang="en-US" altLang="ko-KR" sz="16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72110" name="Rectangle 149"/>
            <p:cNvSpPr>
              <a:spLocks noChangeArrowheads="1"/>
            </p:cNvSpPr>
            <p:nvPr/>
          </p:nvSpPr>
          <p:spPr bwMode="auto">
            <a:xfrm>
              <a:off x="158750" y="4066866"/>
              <a:ext cx="88485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From South</a:t>
              </a:r>
              <a:endParaRPr lang="en-US" altLang="ko-KR" sz="16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72111" name="Rectangle 176"/>
            <p:cNvSpPr>
              <a:spLocks noChangeArrowheads="1"/>
            </p:cNvSpPr>
            <p:nvPr/>
          </p:nvSpPr>
          <p:spPr bwMode="auto">
            <a:xfrm>
              <a:off x="342285" y="4789691"/>
              <a:ext cx="62998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From PE</a:t>
              </a:r>
              <a:endParaRPr lang="en-US" altLang="ko-KR" sz="16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</p:grpSp>
      <p:cxnSp>
        <p:nvCxnSpPr>
          <p:cNvPr id="615" name="Straight Connector 614"/>
          <p:cNvCxnSpPr/>
          <p:nvPr/>
        </p:nvCxnSpPr>
        <p:spPr>
          <a:xfrm>
            <a:off x="5507038" y="2146300"/>
            <a:ext cx="124142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Connector 615"/>
          <p:cNvCxnSpPr/>
          <p:nvPr/>
        </p:nvCxnSpPr>
        <p:spPr>
          <a:xfrm>
            <a:off x="5508625" y="2984500"/>
            <a:ext cx="123983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Straight Connector 616"/>
          <p:cNvCxnSpPr/>
          <p:nvPr/>
        </p:nvCxnSpPr>
        <p:spPr>
          <a:xfrm>
            <a:off x="5514975" y="3822700"/>
            <a:ext cx="123983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/>
          <p:cNvCxnSpPr/>
          <p:nvPr/>
        </p:nvCxnSpPr>
        <p:spPr>
          <a:xfrm>
            <a:off x="5546725" y="4603750"/>
            <a:ext cx="123983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" name="Rounded Rectangle 618"/>
          <p:cNvSpPr/>
          <p:nvPr/>
        </p:nvSpPr>
        <p:spPr>
          <a:xfrm>
            <a:off x="6548438" y="4894263"/>
            <a:ext cx="198437" cy="185737"/>
          </a:xfrm>
          <a:prstGeom prst="roundRect">
            <a:avLst/>
          </a:prstGeom>
          <a:solidFill>
            <a:srgbClr val="37EE18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620" name="Rounded Rectangle 619"/>
          <p:cNvSpPr/>
          <p:nvPr/>
        </p:nvSpPr>
        <p:spPr>
          <a:xfrm>
            <a:off x="6297613" y="4894263"/>
            <a:ext cx="198437" cy="185737"/>
          </a:xfrm>
          <a:prstGeom prst="roundRect">
            <a:avLst/>
          </a:prstGeom>
          <a:solidFill>
            <a:srgbClr val="37EE18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621" name="Rounded Rectangle 620"/>
          <p:cNvSpPr/>
          <p:nvPr/>
        </p:nvSpPr>
        <p:spPr>
          <a:xfrm>
            <a:off x="6529388" y="4648200"/>
            <a:ext cx="198437" cy="184150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622" name="Rounded Rectangle 621"/>
          <p:cNvSpPr/>
          <p:nvPr/>
        </p:nvSpPr>
        <p:spPr>
          <a:xfrm>
            <a:off x="6537325" y="5160963"/>
            <a:ext cx="198438" cy="1841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623" name="Rounded Rectangle 622"/>
          <p:cNvSpPr/>
          <p:nvPr/>
        </p:nvSpPr>
        <p:spPr>
          <a:xfrm>
            <a:off x="6284913" y="5160963"/>
            <a:ext cx="198437" cy="1841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624" name="Rounded Rectangle 623"/>
          <p:cNvSpPr/>
          <p:nvPr/>
        </p:nvSpPr>
        <p:spPr>
          <a:xfrm>
            <a:off x="6034088" y="5160963"/>
            <a:ext cx="198437" cy="1841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625" name="Rounded Rectangle 624"/>
          <p:cNvSpPr/>
          <p:nvPr/>
        </p:nvSpPr>
        <p:spPr>
          <a:xfrm>
            <a:off x="5781675" y="5160963"/>
            <a:ext cx="198438" cy="1841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172076" name="Rectangle 58"/>
          <p:cNvSpPr>
            <a:spLocks noChangeArrowheads="1"/>
          </p:cNvSpPr>
          <p:nvPr/>
        </p:nvSpPr>
        <p:spPr bwMode="auto">
          <a:xfrm>
            <a:off x="5429250" y="1655763"/>
            <a:ext cx="7413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400" b="1" smtClean="0">
                <a:solidFill>
                  <a:srgbClr val="000000"/>
                </a:solidFill>
                <a:ea typeface="굴림" charset="0"/>
                <a:cs typeface="굴림" charset="0"/>
              </a:rPr>
              <a:t>From East</a:t>
            </a:r>
            <a:endParaRPr lang="en-US" altLang="ko-KR" sz="1600" smtClean="0">
              <a:solidFill>
                <a:srgbClr val="000000"/>
              </a:solidFill>
              <a:ea typeface="굴림" charset="0"/>
              <a:cs typeface="굴림" charset="0"/>
            </a:endParaRPr>
          </a:p>
        </p:txBody>
      </p:sp>
      <p:sp>
        <p:nvSpPr>
          <p:cNvPr id="172077" name="Rectangle 93"/>
          <p:cNvSpPr>
            <a:spLocks noChangeArrowheads="1"/>
          </p:cNvSpPr>
          <p:nvPr/>
        </p:nvSpPr>
        <p:spPr bwMode="auto">
          <a:xfrm>
            <a:off x="5387975" y="2371725"/>
            <a:ext cx="7794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400" b="1" smtClean="0">
                <a:solidFill>
                  <a:srgbClr val="000000"/>
                </a:solidFill>
                <a:ea typeface="굴림" charset="0"/>
                <a:cs typeface="굴림" charset="0"/>
              </a:rPr>
              <a:t>From West</a:t>
            </a:r>
            <a:endParaRPr lang="en-US" altLang="ko-KR" sz="1600" smtClean="0">
              <a:solidFill>
                <a:srgbClr val="000000"/>
              </a:solidFill>
              <a:ea typeface="굴림" charset="0"/>
              <a:cs typeface="굴림" charset="0"/>
            </a:endParaRPr>
          </a:p>
        </p:txBody>
      </p:sp>
      <p:sp>
        <p:nvSpPr>
          <p:cNvPr id="172078" name="Rectangle 120"/>
          <p:cNvSpPr>
            <a:spLocks noChangeArrowheads="1"/>
          </p:cNvSpPr>
          <p:nvPr/>
        </p:nvSpPr>
        <p:spPr bwMode="auto">
          <a:xfrm>
            <a:off x="5354638" y="3094038"/>
            <a:ext cx="9001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400" b="1" smtClean="0">
                <a:solidFill>
                  <a:srgbClr val="000000"/>
                </a:solidFill>
                <a:ea typeface="굴림" charset="0"/>
                <a:cs typeface="굴림" charset="0"/>
              </a:rPr>
              <a:t>From North</a:t>
            </a:r>
            <a:endParaRPr lang="en-US" altLang="ko-KR" sz="1600" smtClean="0">
              <a:solidFill>
                <a:srgbClr val="000000"/>
              </a:solidFill>
              <a:ea typeface="굴림" charset="0"/>
              <a:cs typeface="굴림" charset="0"/>
            </a:endParaRPr>
          </a:p>
        </p:txBody>
      </p:sp>
      <p:sp>
        <p:nvSpPr>
          <p:cNvPr id="172079" name="Rectangle 149"/>
          <p:cNvSpPr>
            <a:spLocks noChangeArrowheads="1"/>
          </p:cNvSpPr>
          <p:nvPr/>
        </p:nvSpPr>
        <p:spPr bwMode="auto">
          <a:xfrm>
            <a:off x="5413375" y="4006850"/>
            <a:ext cx="8858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400" b="1" smtClean="0">
                <a:solidFill>
                  <a:srgbClr val="000000"/>
                </a:solidFill>
                <a:ea typeface="굴림" charset="0"/>
                <a:cs typeface="굴림" charset="0"/>
              </a:rPr>
              <a:t>From South</a:t>
            </a:r>
            <a:endParaRPr lang="en-US" altLang="ko-KR" sz="1600" smtClean="0">
              <a:solidFill>
                <a:srgbClr val="000000"/>
              </a:solidFill>
              <a:ea typeface="굴림" charset="0"/>
              <a:cs typeface="굴림" charset="0"/>
            </a:endParaRPr>
          </a:p>
        </p:txBody>
      </p:sp>
      <p:sp>
        <p:nvSpPr>
          <p:cNvPr id="172080" name="Rectangle 176"/>
          <p:cNvSpPr>
            <a:spLocks noChangeArrowheads="1"/>
          </p:cNvSpPr>
          <p:nvPr/>
        </p:nvSpPr>
        <p:spPr bwMode="auto">
          <a:xfrm>
            <a:off x="5518150" y="4845050"/>
            <a:ext cx="6286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400" b="1" smtClean="0">
                <a:solidFill>
                  <a:srgbClr val="000000"/>
                </a:solidFill>
                <a:ea typeface="굴림" charset="0"/>
                <a:cs typeface="굴림" charset="0"/>
              </a:rPr>
              <a:t>From PE</a:t>
            </a:r>
            <a:endParaRPr lang="en-US" altLang="ko-KR" sz="1600" smtClean="0">
              <a:solidFill>
                <a:srgbClr val="000000"/>
              </a:solidFill>
              <a:ea typeface="굴림" charset="0"/>
              <a:cs typeface="굴림" charset="0"/>
            </a:endParaRPr>
          </a:p>
        </p:txBody>
      </p:sp>
      <p:sp>
        <p:nvSpPr>
          <p:cNvPr id="172081" name="Rectangle 10"/>
          <p:cNvSpPr>
            <a:spLocks noChangeArrowheads="1"/>
          </p:cNvSpPr>
          <p:nvPr/>
        </p:nvSpPr>
        <p:spPr bwMode="auto">
          <a:xfrm>
            <a:off x="6781800" y="1409700"/>
            <a:ext cx="3016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100" b="1" smtClean="0">
                <a:solidFill>
                  <a:srgbClr val="000000"/>
                </a:solidFill>
                <a:ea typeface="굴림" charset="0"/>
                <a:cs typeface="굴림" charset="0"/>
              </a:rPr>
              <a:t>VC 0 </a:t>
            </a:r>
            <a:endParaRPr lang="en-US" altLang="ko-KR" sz="1400" smtClean="0">
              <a:solidFill>
                <a:srgbClr val="000000"/>
              </a:solidFill>
              <a:ea typeface="굴림" charset="0"/>
              <a:cs typeface="굴림" charset="0"/>
            </a:endParaRPr>
          </a:p>
        </p:txBody>
      </p:sp>
      <p:sp>
        <p:nvSpPr>
          <p:cNvPr id="172082" name="Rectangle 10"/>
          <p:cNvSpPr>
            <a:spLocks noChangeArrowheads="1"/>
          </p:cNvSpPr>
          <p:nvPr/>
        </p:nvSpPr>
        <p:spPr bwMode="auto">
          <a:xfrm>
            <a:off x="6794500" y="1658938"/>
            <a:ext cx="3016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100" b="1" smtClean="0">
                <a:solidFill>
                  <a:srgbClr val="000000"/>
                </a:solidFill>
                <a:ea typeface="굴림" charset="0"/>
                <a:cs typeface="굴림" charset="0"/>
              </a:rPr>
              <a:t>VC 1 </a:t>
            </a:r>
            <a:endParaRPr lang="en-US" altLang="ko-KR" sz="1400" smtClean="0">
              <a:solidFill>
                <a:srgbClr val="000000"/>
              </a:solidFill>
              <a:ea typeface="굴림" charset="0"/>
              <a:cs typeface="굴림" charset="0"/>
            </a:endParaRPr>
          </a:p>
        </p:txBody>
      </p:sp>
      <p:sp>
        <p:nvSpPr>
          <p:cNvPr id="172083" name="Rectangle 10"/>
          <p:cNvSpPr>
            <a:spLocks noChangeArrowheads="1"/>
          </p:cNvSpPr>
          <p:nvPr/>
        </p:nvSpPr>
        <p:spPr bwMode="auto">
          <a:xfrm>
            <a:off x="6810375" y="1887538"/>
            <a:ext cx="3016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100" b="1" smtClean="0">
                <a:solidFill>
                  <a:srgbClr val="000000"/>
                </a:solidFill>
                <a:ea typeface="굴림" charset="0"/>
                <a:cs typeface="굴림" charset="0"/>
              </a:rPr>
              <a:t>VC 2 </a:t>
            </a:r>
            <a:endParaRPr lang="en-US" altLang="ko-KR" sz="1400" smtClean="0">
              <a:solidFill>
                <a:srgbClr val="000000"/>
              </a:solidFill>
              <a:ea typeface="굴림" charset="0"/>
              <a:cs typeface="굴림" charset="0"/>
            </a:endParaRPr>
          </a:p>
        </p:txBody>
      </p:sp>
      <p:grpSp>
        <p:nvGrpSpPr>
          <p:cNvPr id="172084" name="Group 628"/>
          <p:cNvGrpSpPr>
            <a:grpSpLocks/>
          </p:cNvGrpSpPr>
          <p:nvPr/>
        </p:nvGrpSpPr>
        <p:grpSpPr bwMode="auto">
          <a:xfrm>
            <a:off x="5211763" y="5486400"/>
            <a:ext cx="3108325" cy="609600"/>
            <a:chOff x="5211751" y="5715000"/>
            <a:chExt cx="3108348" cy="609600"/>
          </a:xfrm>
        </p:grpSpPr>
        <p:sp>
          <p:nvSpPr>
            <p:cNvPr id="635" name="Rounded Rectangle 634"/>
            <p:cNvSpPr/>
            <p:nvPr/>
          </p:nvSpPr>
          <p:spPr>
            <a:xfrm>
              <a:off x="5211751" y="5797550"/>
              <a:ext cx="198438" cy="18415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172090" name="TextBox 635"/>
            <p:cNvSpPr txBox="1">
              <a:spLocks noChangeArrowheads="1"/>
            </p:cNvSpPr>
            <p:nvPr/>
          </p:nvSpPr>
          <p:spPr bwMode="auto">
            <a:xfrm>
              <a:off x="5410200" y="5715000"/>
              <a:ext cx="582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</a:rPr>
                <a:t>App1</a:t>
              </a:r>
            </a:p>
          </p:txBody>
        </p:sp>
        <p:sp>
          <p:nvSpPr>
            <p:cNvPr id="637" name="Rounded Rectangle 636"/>
            <p:cNvSpPr/>
            <p:nvPr/>
          </p:nvSpPr>
          <p:spPr>
            <a:xfrm>
              <a:off x="5924543" y="5797550"/>
              <a:ext cx="198439" cy="18415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172092" name="TextBox 637"/>
            <p:cNvSpPr txBox="1">
              <a:spLocks noChangeArrowheads="1"/>
            </p:cNvSpPr>
            <p:nvPr/>
          </p:nvSpPr>
          <p:spPr bwMode="auto">
            <a:xfrm>
              <a:off x="6123389" y="5715000"/>
              <a:ext cx="582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</a:rPr>
                <a:t>App2</a:t>
              </a:r>
            </a:p>
          </p:txBody>
        </p:sp>
        <p:sp>
          <p:nvSpPr>
            <p:cNvPr id="639" name="Rounded Rectangle 638"/>
            <p:cNvSpPr/>
            <p:nvPr/>
          </p:nvSpPr>
          <p:spPr>
            <a:xfrm>
              <a:off x="6705599" y="5797550"/>
              <a:ext cx="198439" cy="184150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172094" name="TextBox 639"/>
            <p:cNvSpPr txBox="1">
              <a:spLocks noChangeArrowheads="1"/>
            </p:cNvSpPr>
            <p:nvPr/>
          </p:nvSpPr>
          <p:spPr bwMode="auto">
            <a:xfrm>
              <a:off x="6904049" y="5715000"/>
              <a:ext cx="582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</a:rPr>
                <a:t>App3</a:t>
              </a:r>
            </a:p>
          </p:txBody>
        </p:sp>
        <p:sp>
          <p:nvSpPr>
            <p:cNvPr id="641" name="Rounded Rectangle 640"/>
            <p:cNvSpPr/>
            <p:nvPr/>
          </p:nvSpPr>
          <p:spPr>
            <a:xfrm>
              <a:off x="7524755" y="5797550"/>
              <a:ext cx="198439" cy="18415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172096" name="TextBox 641"/>
            <p:cNvSpPr txBox="1">
              <a:spLocks noChangeArrowheads="1"/>
            </p:cNvSpPr>
            <p:nvPr/>
          </p:nvSpPr>
          <p:spPr bwMode="auto">
            <a:xfrm>
              <a:off x="7723589" y="5715000"/>
              <a:ext cx="582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</a:rPr>
                <a:t>App4</a:t>
              </a:r>
            </a:p>
          </p:txBody>
        </p:sp>
        <p:sp>
          <p:nvSpPr>
            <p:cNvPr id="643" name="Rounded Rectangle 642"/>
            <p:cNvSpPr/>
            <p:nvPr/>
          </p:nvSpPr>
          <p:spPr>
            <a:xfrm>
              <a:off x="5226038" y="6037263"/>
              <a:ext cx="198439" cy="185737"/>
            </a:xfrm>
            <a:prstGeom prst="roundRect">
              <a:avLst/>
            </a:prstGeom>
            <a:solidFill>
              <a:srgbClr val="37EE18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172098" name="TextBox 643"/>
            <p:cNvSpPr txBox="1">
              <a:spLocks noChangeArrowheads="1"/>
            </p:cNvSpPr>
            <p:nvPr/>
          </p:nvSpPr>
          <p:spPr bwMode="auto">
            <a:xfrm>
              <a:off x="5424499" y="5955268"/>
              <a:ext cx="582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</a:rPr>
                <a:t>App5</a:t>
              </a:r>
            </a:p>
          </p:txBody>
        </p:sp>
        <p:sp>
          <p:nvSpPr>
            <p:cNvPr id="645" name="Rounded Rectangle 644"/>
            <p:cNvSpPr/>
            <p:nvPr/>
          </p:nvSpPr>
          <p:spPr>
            <a:xfrm>
              <a:off x="5938831" y="6037263"/>
              <a:ext cx="198438" cy="18573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172100" name="TextBox 645"/>
            <p:cNvSpPr txBox="1">
              <a:spLocks noChangeArrowheads="1"/>
            </p:cNvSpPr>
            <p:nvPr/>
          </p:nvSpPr>
          <p:spPr bwMode="auto">
            <a:xfrm>
              <a:off x="6137688" y="5955268"/>
              <a:ext cx="582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</a:rPr>
                <a:t>App6</a:t>
              </a:r>
            </a:p>
          </p:txBody>
        </p:sp>
        <p:sp>
          <p:nvSpPr>
            <p:cNvPr id="647" name="Rounded Rectangle 646"/>
            <p:cNvSpPr/>
            <p:nvPr/>
          </p:nvSpPr>
          <p:spPr>
            <a:xfrm>
              <a:off x="6719887" y="6037263"/>
              <a:ext cx="198438" cy="185737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172102" name="TextBox 647"/>
            <p:cNvSpPr txBox="1">
              <a:spLocks noChangeArrowheads="1"/>
            </p:cNvSpPr>
            <p:nvPr/>
          </p:nvSpPr>
          <p:spPr bwMode="auto">
            <a:xfrm>
              <a:off x="6918348" y="5955268"/>
              <a:ext cx="582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</a:rPr>
                <a:t>App7</a:t>
              </a:r>
            </a:p>
          </p:txBody>
        </p:sp>
        <p:sp>
          <p:nvSpPr>
            <p:cNvPr id="649" name="Rounded Rectangle 648"/>
            <p:cNvSpPr/>
            <p:nvPr/>
          </p:nvSpPr>
          <p:spPr>
            <a:xfrm>
              <a:off x="7539043" y="6037263"/>
              <a:ext cx="198438" cy="185737"/>
            </a:xfrm>
            <a:prstGeom prst="round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172104" name="TextBox 649"/>
            <p:cNvSpPr txBox="1">
              <a:spLocks noChangeArrowheads="1"/>
            </p:cNvSpPr>
            <p:nvPr/>
          </p:nvSpPr>
          <p:spPr bwMode="auto">
            <a:xfrm>
              <a:off x="7737888" y="5955268"/>
              <a:ext cx="582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 smtClean="0">
                  <a:solidFill>
                    <a:srgbClr val="000000"/>
                  </a:solidFill>
                </a:rPr>
                <a:t>App8</a:t>
              </a:r>
            </a:p>
          </p:txBody>
        </p:sp>
      </p:grpSp>
      <p:sp>
        <p:nvSpPr>
          <p:cNvPr id="651" name="Rounded Rectangle 650"/>
          <p:cNvSpPr/>
          <p:nvPr/>
        </p:nvSpPr>
        <p:spPr>
          <a:xfrm>
            <a:off x="6280150" y="4648200"/>
            <a:ext cx="198438" cy="184150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172086" name="Rectangle 216"/>
          <p:cNvSpPr>
            <a:spLocks noChangeArrowheads="1"/>
          </p:cNvSpPr>
          <p:nvPr/>
        </p:nvSpPr>
        <p:spPr bwMode="auto">
          <a:xfrm>
            <a:off x="2254250" y="1905000"/>
            <a:ext cx="1219200" cy="7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653" name="Straight Connector 652"/>
          <p:cNvCxnSpPr/>
          <p:nvPr/>
        </p:nvCxnSpPr>
        <p:spPr>
          <a:xfrm>
            <a:off x="5559425" y="5422900"/>
            <a:ext cx="124142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4" name="TextBox 653"/>
          <p:cNvSpPr txBox="1">
            <a:spLocks noChangeArrowheads="1"/>
          </p:cNvSpPr>
          <p:nvPr/>
        </p:nvSpPr>
        <p:spPr bwMode="auto">
          <a:xfrm>
            <a:off x="53975" y="4076700"/>
            <a:ext cx="5051425" cy="64611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u="sng" smtClean="0">
                <a:solidFill>
                  <a:srgbClr val="FF0000"/>
                </a:solidFill>
              </a:rPr>
              <a:t>Which packet to choose?</a:t>
            </a:r>
          </a:p>
        </p:txBody>
      </p:sp>
    </p:spTree>
    <p:extLst>
      <p:ext uri="{BB962C8B-B14F-4D97-AF65-F5344CB8AC3E}">
        <p14:creationId xmlns:p14="http://schemas.microsoft.com/office/powerpoint/2010/main" xmlns="" val="3881552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26389 C 0.04514 -0.26389 0.05833 -0.14213 0.05833 0.00833 C 0.05833 0.15833 0.04514 0.28055 0.02917 0.28055 C 0.01302 0.28055 0 0.15833 0 0.00833 C 0 -0.14213 0.01302 -0.26389 0.02917 -0.26389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" grpId="0" animBg="1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rPr>
              <a:t>The Problem: Packet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0292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Existing scheduling policies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Round Robin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Age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Problem 1: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Local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to a router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Lead to contradictory decision making between routers: packets from one application may be prioritized at one router, to be delayed at next. 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Problem 2: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Application oblivious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Treat all applications packets equally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But applications are heterogeneous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Solution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: Application-aware global scheduling policies.</a:t>
            </a:r>
            <a:endParaRPr lang="en-US">
              <a:solidFill>
                <a:srgbClr val="FF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lvl="2" eaLnBrk="1" hangingPunct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30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D7201A-9463-3F41-A87F-0AD654B229A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193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4419600"/>
            <a:ext cx="19812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877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3 1.11111E-6 L -0.00973 0.06111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rPr>
              <a:t>Motivation: Stall-Time Criticality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0292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Applications are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not homogenous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Applications have different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criticality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with respect to the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network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Some applications are network latency sensitive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Some applications are network latency tolerant</a:t>
            </a:r>
          </a:p>
          <a:p>
            <a:pPr lvl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Application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Stall Time Criticality (STC)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 can be measured by its average network stall time per packet </a:t>
            </a:r>
            <a:r>
              <a:rPr lang="en-US" altLang="ja-JP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(i.e. NST/packet)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Network Stall Time (NST) </a:t>
            </a:r>
            <a:r>
              <a:rPr lang="en-US">
                <a:latin typeface="Tahoma" charset="0"/>
                <a:ea typeface="ＭＳ Ｐゴシック" charset="0"/>
              </a:rPr>
              <a:t>is number of cycles the processor stalls waiting for network transactions to complete</a:t>
            </a:r>
          </a:p>
          <a:p>
            <a:endParaRPr lang="en-US">
              <a:solidFill>
                <a:srgbClr val="FF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lvl="2" eaLnBrk="1" hangingPunct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0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A9A868-C418-3C4B-869C-09F1D3452D3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194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913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rPr>
              <a:t>Motivation: Stall-Time Criticality</a:t>
            </a:r>
          </a:p>
        </p:txBody>
      </p:sp>
      <p:sp>
        <p:nvSpPr>
          <p:cNvPr id="175106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0292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Why do applications have different network stall time criticality (STC)? 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Memory Level Parallelism (MLP) </a:t>
            </a:r>
          </a:p>
          <a:p>
            <a:pPr lvl="2"/>
            <a:r>
              <a:rPr lang="en-US" b="1">
                <a:latin typeface="Tahoma" charset="0"/>
                <a:ea typeface="ＭＳ Ｐゴシック" charset="0"/>
              </a:rPr>
              <a:t>Lower MLP leads to higher criticality</a:t>
            </a:r>
          </a:p>
          <a:p>
            <a:pPr lvl="2"/>
            <a:endParaRPr lang="en-US" b="1">
              <a:latin typeface="Tahoma" charset="0"/>
              <a:ea typeface="ＭＳ Ｐゴシック" charset="0"/>
            </a:endParaRP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Shortest Job First Principle (SJF) </a:t>
            </a:r>
          </a:p>
          <a:p>
            <a:pPr lvl="2"/>
            <a:r>
              <a:rPr lang="en-US" b="1">
                <a:latin typeface="Tahoma" charset="0"/>
                <a:ea typeface="ＭＳ Ｐゴシック" charset="0"/>
              </a:rPr>
              <a:t>Lower network load leads to higher criticality</a:t>
            </a:r>
          </a:p>
          <a:p>
            <a:pPr lvl="2"/>
            <a:endParaRPr lang="en-US" b="1">
              <a:latin typeface="Tahoma" charset="0"/>
              <a:ea typeface="ＭＳ Ｐゴシック" charset="0"/>
            </a:endParaRPr>
          </a:p>
          <a:p>
            <a:endParaRPr lang="en-US">
              <a:solidFill>
                <a:srgbClr val="FF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lvl="2" eaLnBrk="1" hangingPunct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51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431BDC-8D35-5E48-8760-390FAB5B8B3B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195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300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STC Principle 1: MLP</a:t>
            </a:r>
            <a:br>
              <a:rPr lang="en-US">
                <a:latin typeface="Garamond" charset="0"/>
                <a:ea typeface="ＭＳ Ｐゴシック" charset="0"/>
                <a:cs typeface="ＭＳ Ｐゴシック" charset="0"/>
              </a:rPr>
            </a:br>
            <a:endParaRPr lang="en-US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Observation 1: </a:t>
            </a:r>
            <a:r>
              <a:rPr lang="en-US" b="1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Packet Latency != Network Stall Time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1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90DD64-F246-354B-8C31-278D5B66AFF4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196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cxnSp>
        <p:nvCxnSpPr>
          <p:cNvPr id="5" name="Straight Connector 4"/>
          <p:cNvCxnSpPr>
            <a:stCxn id="18" idx="1"/>
          </p:cNvCxnSpPr>
          <p:nvPr/>
        </p:nvCxnSpPr>
        <p:spPr>
          <a:xfrm rot="5400000">
            <a:off x="1285081" y="1997869"/>
            <a:ext cx="78263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260475" y="2205038"/>
            <a:ext cx="127952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643856" y="2042319"/>
            <a:ext cx="100488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 rot="16200000" flipH="1">
            <a:off x="3196431" y="116682"/>
            <a:ext cx="84137" cy="3429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89363" y="1651000"/>
            <a:ext cx="457200" cy="36671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rgbClr val="000000"/>
              </a:solidFill>
              <a:latin typeface="Tahoma"/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81413" y="1687513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smtClean="0">
                <a:solidFill>
                  <a:srgbClr val="000000"/>
                </a:solidFill>
              </a:rPr>
              <a:t>STALL</a:t>
            </a:r>
            <a:endParaRPr lang="en-US" sz="1800" b="1" smtClean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40100" y="1668463"/>
            <a:ext cx="400050" cy="3143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06888" y="1644650"/>
            <a:ext cx="403225" cy="3095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00200" y="1684338"/>
            <a:ext cx="639763" cy="3143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92350" y="1657350"/>
            <a:ext cx="998538" cy="366713"/>
          </a:xfrm>
          <a:prstGeom prst="roundRect">
            <a:avLst/>
          </a:prstGeom>
          <a:solidFill>
            <a:srgbClr val="37EE18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rPr>
              <a:t>STALL</a:t>
            </a:r>
            <a:endParaRPr lang="en-US" sz="1400" b="1">
              <a:solidFill>
                <a:srgbClr val="000000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19600" y="1246188"/>
            <a:ext cx="3124200" cy="3698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smtClean="0">
                <a:solidFill>
                  <a:srgbClr val="000000"/>
                </a:solidFill>
              </a:rPr>
              <a:t>STALL of  Red Packet = 0</a:t>
            </a:r>
          </a:p>
        </p:txBody>
      </p:sp>
      <p:sp>
        <p:nvSpPr>
          <p:cNvPr id="16" name="Rectangle 15"/>
          <p:cNvSpPr/>
          <p:nvPr/>
        </p:nvSpPr>
        <p:spPr>
          <a:xfrm rot="16200000">
            <a:off x="1791494" y="1416844"/>
            <a:ext cx="227012" cy="152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1804988" y="1177925"/>
            <a:ext cx="227012" cy="650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1562894" y="1416844"/>
            <a:ext cx="227012" cy="152400"/>
          </a:xfrm>
          <a:prstGeom prst="rect">
            <a:avLst/>
          </a:prstGeom>
          <a:solidFill>
            <a:srgbClr val="37E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16200000">
            <a:off x="1563688" y="1177925"/>
            <a:ext cx="227012" cy="650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2020093" y="1408907"/>
            <a:ext cx="227013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16200000">
            <a:off x="2033587" y="1195388"/>
            <a:ext cx="227013" cy="650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rot="16200000">
            <a:off x="3210718" y="2062957"/>
            <a:ext cx="227013" cy="152400"/>
          </a:xfrm>
          <a:prstGeom prst="rect">
            <a:avLst/>
          </a:prstGeom>
          <a:solidFill>
            <a:srgbClr val="37E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6200000">
            <a:off x="4153694" y="2077244"/>
            <a:ext cx="227012" cy="152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3688557" y="2074069"/>
            <a:ext cx="227012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16200000">
            <a:off x="3218657" y="2383631"/>
            <a:ext cx="227012" cy="66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16200000">
            <a:off x="3709194" y="2369344"/>
            <a:ext cx="227013" cy="66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16200000">
            <a:off x="4146551" y="2359025"/>
            <a:ext cx="227012" cy="650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676400" y="2305050"/>
            <a:ext cx="1646238" cy="1588"/>
          </a:xfrm>
          <a:prstGeom prst="straightConnector1">
            <a:avLst/>
          </a:prstGeom>
          <a:ln w="19050">
            <a:solidFill>
              <a:srgbClr val="37EE1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146300" y="2563813"/>
            <a:ext cx="1644650" cy="1587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25638" y="2844800"/>
            <a:ext cx="2286000" cy="1588"/>
          </a:xfrm>
          <a:prstGeom prst="straightConnector1">
            <a:avLst/>
          </a:prstGeom>
          <a:ln w="1905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057400" y="2055813"/>
            <a:ext cx="1017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smtClean="0">
                <a:solidFill>
                  <a:srgbClr val="37EE18"/>
                </a:solidFill>
              </a:rPr>
              <a:t>LATENCY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259013" y="2312988"/>
            <a:ext cx="1017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smtClean="0">
                <a:solidFill>
                  <a:srgbClr val="FF0000"/>
                </a:solidFill>
              </a:rPr>
              <a:t>LATENCY</a:t>
            </a: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4129881" y="2650332"/>
            <a:ext cx="27463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411413" y="2584450"/>
            <a:ext cx="1017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smtClean="0">
                <a:solidFill>
                  <a:srgbClr val="00B0F0"/>
                </a:solidFill>
              </a:rPr>
              <a:t>LATENCY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257800" y="1703388"/>
            <a:ext cx="373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smtClean="0">
                <a:solidFill>
                  <a:srgbClr val="000000"/>
                </a:solidFill>
              </a:rPr>
              <a:t>Application with high MLP </a:t>
            </a:r>
          </a:p>
          <a:p>
            <a:pPr algn="ctr" eaLnBrk="1" hangingPunct="1"/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95288" y="990600"/>
            <a:ext cx="10287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348" tIns="62675" rIns="125348" bIns="62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smtClean="0">
                <a:solidFill>
                  <a:srgbClr val="000000"/>
                </a:solidFill>
              </a:rPr>
              <a:t>Compute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04800" y="1073150"/>
            <a:ext cx="161925" cy="18256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467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/>
      <p:bldP spid="32" grpId="0"/>
      <p:bldP spid="34" grpId="0"/>
      <p:bldP spid="35" grpId="0"/>
      <p:bldP spid="36" grpId="0"/>
      <p:bldP spid="37" grpId="0" animBg="1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STC Principle 1: MLP</a:t>
            </a:r>
            <a:br>
              <a:rPr lang="en-US">
                <a:latin typeface="Garamond" charset="0"/>
                <a:ea typeface="ＭＳ Ｐゴシック" charset="0"/>
                <a:cs typeface="ＭＳ Ｐゴシック" charset="0"/>
              </a:rPr>
            </a:br>
            <a:endParaRPr lang="en-US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Observation 1: </a:t>
            </a:r>
            <a:r>
              <a:rPr lang="en-US" b="1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Packet Latency != Network Stall Time</a:t>
            </a:r>
          </a:p>
          <a:p>
            <a:r>
              <a:rPr lang="en-US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Observation 2: A low MLP application</a:t>
            </a:r>
            <a:r>
              <a:rPr lang="ja-JP" altLang="en-US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s  packets have higher criticality than a high MLP application</a:t>
            </a:r>
            <a:r>
              <a:rPr lang="ja-JP" altLang="en-US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s</a:t>
            </a:r>
          </a:p>
          <a:p>
            <a:endParaRPr lang="en-US" b="1">
              <a:solidFill>
                <a:srgbClr val="FF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A1F933-BA11-2E45-A0F4-9B8F1B9A568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197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cxnSp>
        <p:nvCxnSpPr>
          <p:cNvPr id="5" name="Straight Connector 4"/>
          <p:cNvCxnSpPr>
            <a:stCxn id="18" idx="1"/>
          </p:cNvCxnSpPr>
          <p:nvPr/>
        </p:nvCxnSpPr>
        <p:spPr>
          <a:xfrm rot="5400000">
            <a:off x="1285081" y="1997869"/>
            <a:ext cx="78263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260475" y="2205038"/>
            <a:ext cx="127952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643856" y="2042319"/>
            <a:ext cx="100488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 rot="16200000" flipH="1">
            <a:off x="3196431" y="116682"/>
            <a:ext cx="84137" cy="3429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89363" y="1651000"/>
            <a:ext cx="457200" cy="36671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rgbClr val="000000"/>
              </a:solidFill>
              <a:latin typeface="Tahoma"/>
              <a:cs typeface="Arial" pitchFamily="34" charset="0"/>
            </a:endParaRPr>
          </a:p>
        </p:txBody>
      </p:sp>
      <p:sp>
        <p:nvSpPr>
          <p:cNvPr id="177161" name="TextBox 9"/>
          <p:cNvSpPr txBox="1">
            <a:spLocks noChangeArrowheads="1"/>
          </p:cNvSpPr>
          <p:nvPr/>
        </p:nvSpPr>
        <p:spPr bwMode="auto">
          <a:xfrm>
            <a:off x="3681413" y="1687513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smtClean="0">
                <a:solidFill>
                  <a:srgbClr val="000000"/>
                </a:solidFill>
              </a:rPr>
              <a:t>STALL</a:t>
            </a:r>
            <a:endParaRPr lang="en-US" sz="1800" b="1" smtClean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40100" y="1668463"/>
            <a:ext cx="400050" cy="3143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06888" y="1644650"/>
            <a:ext cx="403225" cy="3095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00200" y="1684338"/>
            <a:ext cx="639763" cy="3143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92350" y="1657350"/>
            <a:ext cx="998538" cy="366713"/>
          </a:xfrm>
          <a:prstGeom prst="roundRect">
            <a:avLst/>
          </a:prstGeom>
          <a:solidFill>
            <a:srgbClr val="37EE18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rPr>
              <a:t>STALL</a:t>
            </a:r>
            <a:endParaRPr lang="en-US" sz="1400" b="1">
              <a:solidFill>
                <a:srgbClr val="000000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77166" name="TextBox 14"/>
          <p:cNvSpPr txBox="1">
            <a:spLocks noChangeArrowheads="1"/>
          </p:cNvSpPr>
          <p:nvPr/>
        </p:nvSpPr>
        <p:spPr bwMode="auto">
          <a:xfrm>
            <a:off x="4419600" y="1246188"/>
            <a:ext cx="3124200" cy="3698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smtClean="0">
                <a:solidFill>
                  <a:srgbClr val="000000"/>
                </a:solidFill>
              </a:rPr>
              <a:t>STALL of  Red Packet = 0</a:t>
            </a:r>
          </a:p>
        </p:txBody>
      </p:sp>
      <p:sp>
        <p:nvSpPr>
          <p:cNvPr id="16" name="Rectangle 15"/>
          <p:cNvSpPr/>
          <p:nvPr/>
        </p:nvSpPr>
        <p:spPr>
          <a:xfrm rot="16200000">
            <a:off x="1791494" y="1416844"/>
            <a:ext cx="227012" cy="152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1804988" y="1177925"/>
            <a:ext cx="227012" cy="650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1562894" y="1416844"/>
            <a:ext cx="227012" cy="152400"/>
          </a:xfrm>
          <a:prstGeom prst="rect">
            <a:avLst/>
          </a:prstGeom>
          <a:solidFill>
            <a:srgbClr val="37E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16200000">
            <a:off x="1563688" y="1177925"/>
            <a:ext cx="227012" cy="650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2020093" y="1408907"/>
            <a:ext cx="227013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16200000">
            <a:off x="2033587" y="1195388"/>
            <a:ext cx="227013" cy="650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rot="16200000">
            <a:off x="3210718" y="2062957"/>
            <a:ext cx="227013" cy="152400"/>
          </a:xfrm>
          <a:prstGeom prst="rect">
            <a:avLst/>
          </a:prstGeom>
          <a:solidFill>
            <a:srgbClr val="37E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6200000">
            <a:off x="4153694" y="2077244"/>
            <a:ext cx="227012" cy="152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3688557" y="2074069"/>
            <a:ext cx="227012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16200000">
            <a:off x="3218657" y="2383631"/>
            <a:ext cx="227012" cy="66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16200000">
            <a:off x="3709194" y="2369344"/>
            <a:ext cx="227013" cy="66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16200000">
            <a:off x="4146551" y="2359025"/>
            <a:ext cx="227012" cy="650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676400" y="2305050"/>
            <a:ext cx="1646238" cy="1588"/>
          </a:xfrm>
          <a:prstGeom prst="straightConnector1">
            <a:avLst/>
          </a:prstGeom>
          <a:ln w="19050">
            <a:solidFill>
              <a:srgbClr val="37EE1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146300" y="2563813"/>
            <a:ext cx="1644650" cy="1587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25638" y="2844800"/>
            <a:ext cx="2286000" cy="1588"/>
          </a:xfrm>
          <a:prstGeom prst="straightConnector1">
            <a:avLst/>
          </a:prstGeom>
          <a:ln w="1905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182" name="TextBox 30"/>
          <p:cNvSpPr txBox="1">
            <a:spLocks noChangeArrowheads="1"/>
          </p:cNvSpPr>
          <p:nvPr/>
        </p:nvSpPr>
        <p:spPr bwMode="auto">
          <a:xfrm>
            <a:off x="2057400" y="2055813"/>
            <a:ext cx="1017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smtClean="0">
                <a:solidFill>
                  <a:srgbClr val="37EE18"/>
                </a:solidFill>
              </a:rPr>
              <a:t>LATENCY</a:t>
            </a:r>
          </a:p>
        </p:txBody>
      </p:sp>
      <p:sp>
        <p:nvSpPr>
          <p:cNvPr id="177183" name="TextBox 31"/>
          <p:cNvSpPr txBox="1">
            <a:spLocks noChangeArrowheads="1"/>
          </p:cNvSpPr>
          <p:nvPr/>
        </p:nvSpPr>
        <p:spPr bwMode="auto">
          <a:xfrm>
            <a:off x="2259013" y="2312988"/>
            <a:ext cx="1017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smtClean="0">
                <a:solidFill>
                  <a:srgbClr val="FF0000"/>
                </a:solidFill>
              </a:rPr>
              <a:t>LATENCY</a:t>
            </a: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4129881" y="2650332"/>
            <a:ext cx="27463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185" name="TextBox 33"/>
          <p:cNvSpPr txBox="1">
            <a:spLocks noChangeArrowheads="1"/>
          </p:cNvSpPr>
          <p:nvPr/>
        </p:nvSpPr>
        <p:spPr bwMode="auto">
          <a:xfrm>
            <a:off x="2411413" y="2584450"/>
            <a:ext cx="1017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smtClean="0">
                <a:solidFill>
                  <a:srgbClr val="00B0F0"/>
                </a:solidFill>
              </a:rPr>
              <a:t>LATENCY</a:t>
            </a:r>
          </a:p>
        </p:txBody>
      </p:sp>
      <p:sp>
        <p:nvSpPr>
          <p:cNvPr id="177186" name="TextBox 34"/>
          <p:cNvSpPr txBox="1">
            <a:spLocks noChangeArrowheads="1"/>
          </p:cNvSpPr>
          <p:nvPr/>
        </p:nvSpPr>
        <p:spPr bwMode="auto">
          <a:xfrm>
            <a:off x="5257800" y="1703388"/>
            <a:ext cx="373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smtClean="0">
                <a:solidFill>
                  <a:srgbClr val="000000"/>
                </a:solidFill>
              </a:rPr>
              <a:t>Application with high MLP </a:t>
            </a:r>
          </a:p>
          <a:p>
            <a:pPr algn="ctr" eaLnBrk="1" hangingPunct="1"/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177187" name="TextBox 35"/>
          <p:cNvSpPr txBox="1">
            <a:spLocks noChangeArrowheads="1"/>
          </p:cNvSpPr>
          <p:nvPr/>
        </p:nvSpPr>
        <p:spPr bwMode="auto">
          <a:xfrm>
            <a:off x="395288" y="990600"/>
            <a:ext cx="10287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348" tIns="62675" rIns="125348" bIns="62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smtClean="0">
                <a:solidFill>
                  <a:srgbClr val="000000"/>
                </a:solidFill>
              </a:rPr>
              <a:t>Compute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04800" y="1073150"/>
            <a:ext cx="161925" cy="18256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514475" y="4205288"/>
            <a:ext cx="7810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wn Arrow 39"/>
          <p:cNvSpPr/>
          <p:nvPr/>
        </p:nvSpPr>
        <p:spPr>
          <a:xfrm rot="16200000" flipH="1">
            <a:off x="4221956" y="1270794"/>
            <a:ext cx="84138" cy="5486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597025" y="3867150"/>
            <a:ext cx="639763" cy="3143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289175" y="3840163"/>
            <a:ext cx="998538" cy="366712"/>
          </a:xfrm>
          <a:prstGeom prst="roundRect">
            <a:avLst/>
          </a:prstGeom>
          <a:solidFill>
            <a:srgbClr val="37EE18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rPr>
              <a:t>STALL</a:t>
            </a:r>
            <a:endParaRPr lang="en-US" sz="1400" b="1">
              <a:solidFill>
                <a:srgbClr val="000000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>
          <a:xfrm rot="16200000">
            <a:off x="1788318" y="3599657"/>
            <a:ext cx="227013" cy="152400"/>
          </a:xfrm>
          <a:prstGeom prst="rect">
            <a:avLst/>
          </a:prstGeom>
          <a:solidFill>
            <a:srgbClr val="37E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ight Arrow 43"/>
          <p:cNvSpPr/>
          <p:nvPr/>
        </p:nvSpPr>
        <p:spPr>
          <a:xfrm rot="16200000">
            <a:off x="1801812" y="3360738"/>
            <a:ext cx="227013" cy="650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 rot="16200000">
            <a:off x="3207544" y="4245769"/>
            <a:ext cx="227012" cy="152400"/>
          </a:xfrm>
          <a:prstGeom prst="rect">
            <a:avLst/>
          </a:prstGeom>
          <a:solidFill>
            <a:srgbClr val="37E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ight Arrow 45"/>
          <p:cNvSpPr/>
          <p:nvPr/>
        </p:nvSpPr>
        <p:spPr>
          <a:xfrm rot="16200000">
            <a:off x="3215482" y="4564856"/>
            <a:ext cx="227012" cy="66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914525" y="4608513"/>
            <a:ext cx="1371600" cy="1587"/>
          </a:xfrm>
          <a:prstGeom prst="straightConnector1">
            <a:avLst/>
          </a:prstGeom>
          <a:ln w="19050">
            <a:solidFill>
              <a:srgbClr val="37EE1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054225" y="4349750"/>
            <a:ext cx="1017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smtClean="0">
                <a:solidFill>
                  <a:srgbClr val="37EE18"/>
                </a:solidFill>
              </a:rPr>
              <a:t>LATENCY</a:t>
            </a: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3261519" y="4202907"/>
            <a:ext cx="78263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3344863" y="3863975"/>
            <a:ext cx="639762" cy="3143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037013" y="3838575"/>
            <a:ext cx="998537" cy="36512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rPr>
              <a:t>STALL</a:t>
            </a:r>
            <a:endParaRPr lang="en-US" sz="1400" b="1">
              <a:solidFill>
                <a:srgbClr val="000000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 rot="16200000">
            <a:off x="3536157" y="3598069"/>
            <a:ext cx="227012" cy="152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ight Arrow 52"/>
          <p:cNvSpPr/>
          <p:nvPr/>
        </p:nvSpPr>
        <p:spPr>
          <a:xfrm rot="16200000">
            <a:off x="3549650" y="3357563"/>
            <a:ext cx="227013" cy="650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 rot="16200000">
            <a:off x="4955382" y="4242594"/>
            <a:ext cx="227012" cy="152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ight Arrow 54"/>
          <p:cNvSpPr/>
          <p:nvPr/>
        </p:nvSpPr>
        <p:spPr>
          <a:xfrm rot="16200000">
            <a:off x="4963319" y="4563269"/>
            <a:ext cx="227013" cy="66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662363" y="4605338"/>
            <a:ext cx="1371600" cy="1587"/>
          </a:xfrm>
          <a:prstGeom prst="straightConnector1">
            <a:avLst/>
          </a:prstGeom>
          <a:ln w="1905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802063" y="4343400"/>
            <a:ext cx="1017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smtClean="0">
                <a:solidFill>
                  <a:srgbClr val="00B0F0"/>
                </a:solidFill>
              </a:rPr>
              <a:t>LATENCY</a:t>
            </a:r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5026819" y="4217194"/>
            <a:ext cx="78263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5110163" y="3878263"/>
            <a:ext cx="639762" cy="3143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802313" y="3852863"/>
            <a:ext cx="998537" cy="36671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rPr>
              <a:t>STALL</a:t>
            </a:r>
            <a:endParaRPr lang="en-US" sz="1400" b="1">
              <a:solidFill>
                <a:srgbClr val="000000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61" name="Rectangle 60"/>
          <p:cNvSpPr/>
          <p:nvPr/>
        </p:nvSpPr>
        <p:spPr>
          <a:xfrm rot="16200000">
            <a:off x="5301456" y="3612357"/>
            <a:ext cx="227013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ight Arrow 61"/>
          <p:cNvSpPr/>
          <p:nvPr/>
        </p:nvSpPr>
        <p:spPr>
          <a:xfrm rot="16200000">
            <a:off x="5314157" y="3371056"/>
            <a:ext cx="227012" cy="66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 rot="16200000">
            <a:off x="6720681" y="4256882"/>
            <a:ext cx="227013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ight Arrow 63"/>
          <p:cNvSpPr/>
          <p:nvPr/>
        </p:nvSpPr>
        <p:spPr>
          <a:xfrm rot="16200000">
            <a:off x="6727826" y="4578350"/>
            <a:ext cx="227012" cy="650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5426075" y="4619625"/>
            <a:ext cx="1371600" cy="1588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5567363" y="4362450"/>
            <a:ext cx="1017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smtClean="0">
                <a:solidFill>
                  <a:srgbClr val="FF0000"/>
                </a:solidFill>
              </a:rPr>
              <a:t>LATENCY</a:t>
            </a:r>
          </a:p>
        </p:txBody>
      </p:sp>
      <p:sp>
        <p:nvSpPr>
          <p:cNvPr id="177217" name="TextBox 66"/>
          <p:cNvSpPr txBox="1">
            <a:spLocks noChangeArrowheads="1"/>
          </p:cNvSpPr>
          <p:nvPr/>
        </p:nvSpPr>
        <p:spPr bwMode="auto">
          <a:xfrm>
            <a:off x="5715000" y="3254375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smtClean="0">
                <a:solidFill>
                  <a:srgbClr val="000000"/>
                </a:solidFill>
              </a:rPr>
              <a:t>Application with low MLP</a:t>
            </a:r>
          </a:p>
        </p:txBody>
      </p:sp>
    </p:spTree>
    <p:extLst>
      <p:ext uri="{BB962C8B-B14F-4D97-AF65-F5344CB8AC3E}">
        <p14:creationId xmlns:p14="http://schemas.microsoft.com/office/powerpoint/2010/main" xmlns="" val="3136089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STC Principle 2: Shortest-Job-First</a:t>
            </a:r>
          </a:p>
        </p:txBody>
      </p:sp>
      <p:sp>
        <p:nvSpPr>
          <p:cNvPr id="17817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1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E44EC5-B20E-6442-A373-E4A728F1C60F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198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2" name="Group 175"/>
          <p:cNvGrpSpPr>
            <a:grpSpLocks/>
          </p:cNvGrpSpPr>
          <p:nvPr/>
        </p:nvGrpSpPr>
        <p:grpSpPr bwMode="auto">
          <a:xfrm>
            <a:off x="1290638" y="2090738"/>
            <a:ext cx="960437" cy="233362"/>
            <a:chOff x="3222673" y="2433935"/>
            <a:chExt cx="960120" cy="233328"/>
          </a:xfrm>
        </p:grpSpPr>
        <p:sp>
          <p:nvSpPr>
            <p:cNvPr id="6" name="Down Arrow 5"/>
            <p:cNvSpPr/>
            <p:nvPr/>
          </p:nvSpPr>
          <p:spPr>
            <a:xfrm rot="16200000" flipH="1">
              <a:off x="3679718" y="2067364"/>
              <a:ext cx="46031" cy="960120"/>
            </a:xfrm>
            <a:prstGeom prst="down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348" tIns="62675" rIns="125348" bIns="62675"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ounded Rectangle 71"/>
            <p:cNvSpPr/>
            <p:nvPr/>
          </p:nvSpPr>
          <p:spPr>
            <a:xfrm>
              <a:off x="3259173" y="2433935"/>
              <a:ext cx="731596" cy="22856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30443" y="2438696"/>
              <a:ext cx="92045" cy="228567"/>
            </a:xfrm>
            <a:prstGeom prst="roundRect">
              <a:avLst/>
            </a:prstGeom>
            <a:solidFill>
              <a:srgbClr val="37EE18"/>
            </a:solidFill>
            <a:ln>
              <a:solidFill>
                <a:srgbClr val="37EE18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66800" y="3246438"/>
            <a:ext cx="2514600" cy="339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smtClean="0">
                <a:solidFill>
                  <a:srgbClr val="000000"/>
                </a:solidFill>
              </a:rPr>
              <a:t>4X network slow down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66800" y="4646613"/>
            <a:ext cx="2711450" cy="339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smtClean="0">
                <a:solidFill>
                  <a:srgbClr val="000000"/>
                </a:solidFill>
              </a:rPr>
              <a:t>1.2X network slow down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38800" y="3251200"/>
            <a:ext cx="2819400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smtClean="0">
                <a:solidFill>
                  <a:srgbClr val="000000"/>
                </a:solidFill>
              </a:rPr>
              <a:t>1.3X network slow down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15000" y="4683125"/>
            <a:ext cx="2743200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smtClean="0">
                <a:solidFill>
                  <a:srgbClr val="000000"/>
                </a:solidFill>
              </a:rPr>
              <a:t>1.6X network slow down</a:t>
            </a:r>
          </a:p>
        </p:txBody>
      </p:sp>
      <p:grpSp>
        <p:nvGrpSpPr>
          <p:cNvPr id="3" name="Group 174"/>
          <p:cNvGrpSpPr>
            <a:grpSpLocks/>
          </p:cNvGrpSpPr>
          <p:nvPr/>
        </p:nvGrpSpPr>
        <p:grpSpPr bwMode="auto">
          <a:xfrm>
            <a:off x="5383213" y="2090738"/>
            <a:ext cx="2927350" cy="233362"/>
            <a:chOff x="4497218" y="2433935"/>
            <a:chExt cx="2926080" cy="233328"/>
          </a:xfrm>
        </p:grpSpPr>
        <p:sp>
          <p:nvSpPr>
            <p:cNvPr id="14" name="Down Arrow 13"/>
            <p:cNvSpPr/>
            <p:nvPr/>
          </p:nvSpPr>
          <p:spPr>
            <a:xfrm rot="16200000" flipH="1">
              <a:off x="5937242" y="1105019"/>
              <a:ext cx="46030" cy="2926080"/>
            </a:xfrm>
            <a:prstGeom prst="down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348" tIns="62675" rIns="125348" bIns="62675"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71"/>
            <p:cNvSpPr/>
            <p:nvPr/>
          </p:nvSpPr>
          <p:spPr>
            <a:xfrm>
              <a:off x="4554343" y="2433935"/>
              <a:ext cx="90448" cy="22856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689222" y="2438696"/>
              <a:ext cx="92035" cy="22856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71"/>
            <p:cNvSpPr/>
            <p:nvPr/>
          </p:nvSpPr>
          <p:spPr>
            <a:xfrm>
              <a:off x="4828861" y="2433935"/>
              <a:ext cx="92035" cy="22856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965327" y="2438696"/>
              <a:ext cx="92035" cy="22856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71"/>
            <p:cNvSpPr/>
            <p:nvPr/>
          </p:nvSpPr>
          <p:spPr>
            <a:xfrm>
              <a:off x="5108140" y="2433935"/>
              <a:ext cx="90449" cy="22856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244606" y="2438696"/>
              <a:ext cx="90449" cy="22856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71"/>
            <p:cNvSpPr/>
            <p:nvPr/>
          </p:nvSpPr>
          <p:spPr>
            <a:xfrm>
              <a:off x="5392180" y="2433935"/>
              <a:ext cx="92035" cy="22856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538166" y="2438696"/>
              <a:ext cx="92035" cy="22856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71"/>
            <p:cNvSpPr/>
            <p:nvPr/>
          </p:nvSpPr>
          <p:spPr>
            <a:xfrm>
              <a:off x="5676218" y="2433935"/>
              <a:ext cx="92035" cy="22856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812684" y="2438696"/>
              <a:ext cx="92035" cy="22856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ounded Rectangle 71"/>
            <p:cNvSpPr/>
            <p:nvPr/>
          </p:nvSpPr>
          <p:spPr>
            <a:xfrm>
              <a:off x="5952323" y="2433935"/>
              <a:ext cx="90449" cy="22856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088789" y="2438696"/>
              <a:ext cx="90449" cy="22856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ounded Rectangle 71"/>
            <p:cNvSpPr/>
            <p:nvPr/>
          </p:nvSpPr>
          <p:spPr>
            <a:xfrm>
              <a:off x="6230016" y="2433935"/>
              <a:ext cx="92035" cy="22856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366482" y="2438696"/>
              <a:ext cx="92035" cy="22856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ounded Rectangle 71"/>
            <p:cNvSpPr/>
            <p:nvPr/>
          </p:nvSpPr>
          <p:spPr>
            <a:xfrm>
              <a:off x="6515642" y="2433935"/>
              <a:ext cx="90448" cy="22856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661629" y="2438696"/>
              <a:ext cx="92035" cy="22856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ounded Rectangle 71"/>
            <p:cNvSpPr/>
            <p:nvPr/>
          </p:nvSpPr>
          <p:spPr>
            <a:xfrm>
              <a:off x="6806028" y="2433935"/>
              <a:ext cx="92035" cy="22856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942494" y="2438696"/>
              <a:ext cx="92035" cy="22856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ounded Rectangle 71"/>
            <p:cNvSpPr/>
            <p:nvPr/>
          </p:nvSpPr>
          <p:spPr>
            <a:xfrm>
              <a:off x="7091654" y="2433935"/>
              <a:ext cx="90449" cy="22856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237641" y="2438696"/>
              <a:ext cx="90449" cy="22856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177"/>
          <p:cNvGrpSpPr>
            <a:grpSpLocks/>
          </p:cNvGrpSpPr>
          <p:nvPr/>
        </p:nvGrpSpPr>
        <p:grpSpPr bwMode="auto">
          <a:xfrm>
            <a:off x="5386388" y="2924175"/>
            <a:ext cx="3200400" cy="233363"/>
            <a:chOff x="4537322" y="3267407"/>
            <a:chExt cx="3200400" cy="233328"/>
          </a:xfrm>
        </p:grpSpPr>
        <p:sp>
          <p:nvSpPr>
            <p:cNvPr id="36" name="Down Arrow 35"/>
            <p:cNvSpPr/>
            <p:nvPr/>
          </p:nvSpPr>
          <p:spPr>
            <a:xfrm rot="16200000" flipH="1">
              <a:off x="6114506" y="1794982"/>
              <a:ext cx="46031" cy="3200400"/>
            </a:xfrm>
            <a:prstGeom prst="down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348" tIns="62675" rIns="125348" bIns="62675"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ounded Rectangle 71"/>
            <p:cNvSpPr/>
            <p:nvPr/>
          </p:nvSpPr>
          <p:spPr>
            <a:xfrm>
              <a:off x="4599234" y="3267407"/>
              <a:ext cx="90488" cy="2285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751634" y="3276931"/>
              <a:ext cx="355600" cy="21904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ounded Rectangle 71"/>
            <p:cNvSpPr/>
            <p:nvPr/>
          </p:nvSpPr>
          <p:spPr>
            <a:xfrm>
              <a:off x="5161209" y="3267407"/>
              <a:ext cx="92075" cy="2285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297734" y="3272169"/>
              <a:ext cx="92075" cy="22856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71"/>
            <p:cNvSpPr/>
            <p:nvPr/>
          </p:nvSpPr>
          <p:spPr>
            <a:xfrm>
              <a:off x="5440609" y="3267407"/>
              <a:ext cx="92075" cy="2285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577134" y="3272169"/>
              <a:ext cx="90488" cy="22856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ounded Rectangle 71"/>
            <p:cNvSpPr/>
            <p:nvPr/>
          </p:nvSpPr>
          <p:spPr>
            <a:xfrm>
              <a:off x="5724772" y="3267407"/>
              <a:ext cx="92075" cy="2285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870822" y="3272169"/>
              <a:ext cx="92075" cy="22856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ounded Rectangle 71"/>
            <p:cNvSpPr/>
            <p:nvPr/>
          </p:nvSpPr>
          <p:spPr>
            <a:xfrm>
              <a:off x="6008934" y="3267407"/>
              <a:ext cx="92075" cy="2285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145459" y="3272169"/>
              <a:ext cx="92075" cy="22856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ounded Rectangle 71"/>
            <p:cNvSpPr/>
            <p:nvPr/>
          </p:nvSpPr>
          <p:spPr>
            <a:xfrm>
              <a:off x="6285159" y="3267407"/>
              <a:ext cx="90488" cy="2285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21684" y="3272169"/>
              <a:ext cx="90488" cy="22856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ounded Rectangle 71"/>
            <p:cNvSpPr/>
            <p:nvPr/>
          </p:nvSpPr>
          <p:spPr>
            <a:xfrm>
              <a:off x="6562972" y="3267407"/>
              <a:ext cx="92075" cy="2285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699497" y="3272169"/>
              <a:ext cx="92075" cy="22856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ounded Rectangle 71"/>
            <p:cNvSpPr/>
            <p:nvPr/>
          </p:nvSpPr>
          <p:spPr>
            <a:xfrm>
              <a:off x="6848722" y="3267407"/>
              <a:ext cx="90487" cy="2285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994772" y="3272169"/>
              <a:ext cx="90487" cy="22856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ounded Rectangle 71"/>
            <p:cNvSpPr/>
            <p:nvPr/>
          </p:nvSpPr>
          <p:spPr>
            <a:xfrm>
              <a:off x="7139234" y="3267407"/>
              <a:ext cx="92075" cy="2285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7275759" y="3272169"/>
              <a:ext cx="90488" cy="22856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ounded Rectangle 71"/>
            <p:cNvSpPr/>
            <p:nvPr/>
          </p:nvSpPr>
          <p:spPr>
            <a:xfrm>
              <a:off x="7423397" y="3267407"/>
              <a:ext cx="92075" cy="2285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7569447" y="3272169"/>
              <a:ext cx="92075" cy="22856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176"/>
          <p:cNvGrpSpPr>
            <a:grpSpLocks/>
          </p:cNvGrpSpPr>
          <p:nvPr/>
        </p:nvGrpSpPr>
        <p:grpSpPr bwMode="auto">
          <a:xfrm>
            <a:off x="1298575" y="2928938"/>
            <a:ext cx="1279525" cy="228600"/>
            <a:chOff x="2820818" y="3272135"/>
            <a:chExt cx="1280160" cy="228600"/>
          </a:xfrm>
        </p:grpSpPr>
        <p:sp>
          <p:nvSpPr>
            <p:cNvPr id="58" name="Down Arrow 57"/>
            <p:cNvSpPr/>
            <p:nvPr/>
          </p:nvSpPr>
          <p:spPr>
            <a:xfrm rot="16200000" flipH="1">
              <a:off x="3437880" y="2751911"/>
              <a:ext cx="46038" cy="1280160"/>
            </a:xfrm>
            <a:prstGeom prst="down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348" tIns="62675" rIns="125348" bIns="62675"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ounded Rectangle 71"/>
            <p:cNvSpPr/>
            <p:nvPr/>
          </p:nvSpPr>
          <p:spPr>
            <a:xfrm>
              <a:off x="2860526" y="3272135"/>
              <a:ext cx="732200" cy="2286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638787" y="3272135"/>
              <a:ext cx="355776" cy="219075"/>
            </a:xfrm>
            <a:prstGeom prst="roundRect">
              <a:avLst/>
            </a:prstGeom>
            <a:solidFill>
              <a:srgbClr val="37EE18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78"/>
          <p:cNvGrpSpPr>
            <a:grpSpLocks/>
          </p:cNvGrpSpPr>
          <p:nvPr/>
        </p:nvGrpSpPr>
        <p:grpSpPr bwMode="auto">
          <a:xfrm>
            <a:off x="1298575" y="4324350"/>
            <a:ext cx="1004888" cy="233363"/>
            <a:chOff x="3110378" y="4667799"/>
            <a:chExt cx="1005840" cy="233328"/>
          </a:xfrm>
        </p:grpSpPr>
        <p:sp>
          <p:nvSpPr>
            <p:cNvPr id="62" name="Down Arrow 61"/>
            <p:cNvSpPr/>
            <p:nvPr/>
          </p:nvSpPr>
          <p:spPr>
            <a:xfrm rot="16200000" flipH="1">
              <a:off x="3586314" y="4274401"/>
              <a:ext cx="53967" cy="1005840"/>
            </a:xfrm>
            <a:prstGeom prst="down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348" tIns="62675" rIns="125348" bIns="62675"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ounded Rectangle 71"/>
            <p:cNvSpPr/>
            <p:nvPr/>
          </p:nvSpPr>
          <p:spPr>
            <a:xfrm>
              <a:off x="3137392" y="4667799"/>
              <a:ext cx="730942" cy="2285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916004" y="4672561"/>
              <a:ext cx="138243" cy="228566"/>
            </a:xfrm>
            <a:prstGeom prst="roundRect">
              <a:avLst/>
            </a:prstGeom>
            <a:solidFill>
              <a:srgbClr val="37EE18"/>
            </a:solidFill>
            <a:ln>
              <a:solidFill>
                <a:srgbClr val="37EE18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9200" name="Group 179"/>
          <p:cNvGrpSpPr>
            <a:grpSpLocks/>
          </p:cNvGrpSpPr>
          <p:nvPr/>
        </p:nvGrpSpPr>
        <p:grpSpPr bwMode="auto">
          <a:xfrm>
            <a:off x="5380038" y="4341813"/>
            <a:ext cx="3382962" cy="244475"/>
            <a:chOff x="4598818" y="4704567"/>
            <a:chExt cx="3383280" cy="243968"/>
          </a:xfrm>
        </p:grpSpPr>
        <p:sp>
          <p:nvSpPr>
            <p:cNvPr id="66" name="Down Arrow 65"/>
            <p:cNvSpPr/>
            <p:nvPr/>
          </p:nvSpPr>
          <p:spPr>
            <a:xfrm rot="16200000" flipH="1">
              <a:off x="6267487" y="3157882"/>
              <a:ext cx="45943" cy="3383280"/>
            </a:xfrm>
            <a:prstGeom prst="down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348" tIns="62675" rIns="125348" bIns="62675"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ounded Rectangle 71"/>
            <p:cNvSpPr/>
            <p:nvPr/>
          </p:nvSpPr>
          <p:spPr>
            <a:xfrm>
              <a:off x="4622632" y="4704567"/>
              <a:ext cx="92084" cy="22812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4754408" y="4715656"/>
              <a:ext cx="576316" cy="21862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ounded Rectangle 71"/>
            <p:cNvSpPr/>
            <p:nvPr/>
          </p:nvSpPr>
          <p:spPr>
            <a:xfrm>
              <a:off x="5391054" y="4715656"/>
              <a:ext cx="92084" cy="22812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5527592" y="4720409"/>
              <a:ext cx="90497" cy="22812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ounded Rectangle 71"/>
            <p:cNvSpPr/>
            <p:nvPr/>
          </p:nvSpPr>
          <p:spPr>
            <a:xfrm>
              <a:off x="5670481" y="4715656"/>
              <a:ext cx="90497" cy="22812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5805431" y="4720409"/>
              <a:ext cx="92084" cy="22812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ounded Rectangle 71"/>
            <p:cNvSpPr/>
            <p:nvPr/>
          </p:nvSpPr>
          <p:spPr>
            <a:xfrm>
              <a:off x="5954670" y="4715656"/>
              <a:ext cx="92084" cy="22812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100734" y="4720409"/>
              <a:ext cx="92084" cy="22812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ounded Rectangle 71"/>
            <p:cNvSpPr/>
            <p:nvPr/>
          </p:nvSpPr>
          <p:spPr>
            <a:xfrm>
              <a:off x="6238859" y="4715656"/>
              <a:ext cx="90497" cy="22812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6375397" y="4720409"/>
              <a:ext cx="90497" cy="22812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ounded Rectangle 71"/>
            <p:cNvSpPr/>
            <p:nvPr/>
          </p:nvSpPr>
          <p:spPr>
            <a:xfrm>
              <a:off x="6513523" y="4715656"/>
              <a:ext cx="92084" cy="22812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650061" y="4720409"/>
              <a:ext cx="92084" cy="22812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ounded Rectangle 71"/>
            <p:cNvSpPr/>
            <p:nvPr/>
          </p:nvSpPr>
          <p:spPr>
            <a:xfrm>
              <a:off x="6792949" y="4715656"/>
              <a:ext cx="92084" cy="22812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6929487" y="4720409"/>
              <a:ext cx="90496" cy="22812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ounded Rectangle 71"/>
            <p:cNvSpPr/>
            <p:nvPr/>
          </p:nvSpPr>
          <p:spPr>
            <a:xfrm>
              <a:off x="7077138" y="4715656"/>
              <a:ext cx="92084" cy="22812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7223202" y="4720409"/>
              <a:ext cx="92084" cy="22812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ounded Rectangle 71"/>
            <p:cNvSpPr/>
            <p:nvPr/>
          </p:nvSpPr>
          <p:spPr>
            <a:xfrm>
              <a:off x="7367678" y="4715656"/>
              <a:ext cx="92084" cy="22812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7504216" y="4720409"/>
              <a:ext cx="92084" cy="22812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ounded Rectangle 71"/>
            <p:cNvSpPr/>
            <p:nvPr/>
          </p:nvSpPr>
          <p:spPr>
            <a:xfrm>
              <a:off x="7653455" y="4715656"/>
              <a:ext cx="90496" cy="22812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7799519" y="4720409"/>
              <a:ext cx="90496" cy="22812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838200" y="5522913"/>
            <a:ext cx="7772400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smtClean="0">
                <a:solidFill>
                  <a:srgbClr val="000000"/>
                </a:solidFill>
              </a:rPr>
              <a:t>Overall system throughput (weighted speedup) increases by 34%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3200400" y="1636713"/>
            <a:ext cx="1789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smtClean="0">
                <a:solidFill>
                  <a:srgbClr val="000000"/>
                </a:solidFill>
              </a:rPr>
              <a:t>Running ALONE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2743200" y="2474913"/>
            <a:ext cx="2670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smtClean="0">
                <a:solidFill>
                  <a:srgbClr val="000000"/>
                </a:solidFill>
              </a:rPr>
              <a:t>Baseline (RR) Scheduling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3276600" y="3846513"/>
            <a:ext cx="1692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smtClean="0">
                <a:solidFill>
                  <a:srgbClr val="000000"/>
                </a:solidFill>
              </a:rPr>
              <a:t>SJF  Scheduling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1219200" y="1179513"/>
            <a:ext cx="1736725" cy="342900"/>
          </a:xfrm>
          <a:prstGeom prst="rect">
            <a:avLst/>
          </a:prstGeom>
          <a:solidFill>
            <a:srgbClr val="37EE1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48" tIns="62675" rIns="125348" bIns="62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smtClean="0">
                <a:solidFill>
                  <a:srgbClr val="000000"/>
                </a:solidFill>
              </a:rPr>
              <a:t>Light Application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518150" y="1143000"/>
            <a:ext cx="1797050" cy="3413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348" tIns="62675" rIns="125348" bIns="62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smtClean="0">
                <a:solidFill>
                  <a:srgbClr val="000000"/>
                </a:solidFill>
              </a:rPr>
              <a:t>Heavy Application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694955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87" grpId="0" animBg="1"/>
      <p:bldP spid="88" grpId="0"/>
      <p:bldP spid="89" grpId="0"/>
      <p:bldP spid="90" grpId="0"/>
      <p:bldP spid="91" grpId="0" animBg="1"/>
      <p:bldP spid="92" grpId="0" animBg="1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Solution: Application-Aware Policies</a:t>
            </a:r>
            <a:endParaRPr lang="en-US">
              <a:solidFill>
                <a:srgbClr val="006633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029200"/>
          </a:xfrm>
        </p:spPr>
        <p:txBody>
          <a:bodyPr/>
          <a:lstStyle/>
          <a:p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Idea</a:t>
            </a:r>
          </a:p>
          <a:p>
            <a:pPr lvl="1"/>
            <a:r>
              <a:rPr lang="en-US" sz="2800">
                <a:latin typeface="Tahoma" charset="0"/>
                <a:ea typeface="ＭＳ Ｐゴシック" charset="0"/>
              </a:rPr>
              <a:t>Identify critical applications (i.e. network sensitive applications) and prioritize their packets in each router.</a:t>
            </a:r>
          </a:p>
          <a:p>
            <a:endParaRPr lang="en-US" sz="280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Key components of scheduling policy:</a:t>
            </a:r>
          </a:p>
          <a:p>
            <a:pPr lvl="1"/>
            <a:r>
              <a:rPr lang="en-US" sz="2800">
                <a:solidFill>
                  <a:srgbClr val="0000FF"/>
                </a:solidFill>
                <a:latin typeface="Tahoma" charset="0"/>
                <a:ea typeface="ＭＳ Ｐゴシック" charset="0"/>
              </a:rPr>
              <a:t>Application Ranking</a:t>
            </a:r>
          </a:p>
          <a:p>
            <a:pPr lvl="1"/>
            <a:r>
              <a:rPr lang="en-US" sz="2800">
                <a:solidFill>
                  <a:srgbClr val="0000FF"/>
                </a:solidFill>
                <a:latin typeface="Tahoma" charset="0"/>
                <a:ea typeface="ＭＳ Ｐゴシック" charset="0"/>
              </a:rPr>
              <a:t>Packet Batching</a:t>
            </a:r>
          </a:p>
          <a:p>
            <a:pPr lvl="1"/>
            <a:endParaRPr lang="en-US" sz="2800">
              <a:latin typeface="Tahoma" charset="0"/>
              <a:ea typeface="ＭＳ Ｐゴシック" charset="0"/>
            </a:endParaRPr>
          </a:p>
          <a:p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Propose low-hardware complexity solution</a:t>
            </a:r>
            <a:endParaRPr lang="en-US">
              <a:solidFill>
                <a:srgbClr val="FF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lvl="2" eaLnBrk="1" hangingPunct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92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E25213-048D-9D46-A93E-BDE78FC4940D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199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070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Interference and QoS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These slides are </a:t>
            </a:r>
            <a:r>
              <a:rPr lang="en-US" dirty="0" smtClean="0">
                <a:solidFill>
                  <a:srgbClr val="000000"/>
                </a:solidFill>
              </a:rPr>
              <a:t>from a lecture delivered at </a:t>
            </a:r>
            <a:r>
              <a:rPr lang="en-US" dirty="0" err="1" smtClean="0">
                <a:solidFill>
                  <a:srgbClr val="000000"/>
                </a:solidFill>
              </a:rPr>
              <a:t>Bogazici</a:t>
            </a:r>
            <a:r>
              <a:rPr lang="en-US" dirty="0" smtClean="0">
                <a:solidFill>
                  <a:srgbClr val="000000"/>
                </a:solidFill>
              </a:rPr>
              <a:t> University (June 10, 2013)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Videos:</a:t>
            </a:r>
          </a:p>
          <a:p>
            <a:pPr lvl="1"/>
            <a:r>
              <a:rPr lang="en-US" dirty="0">
                <a:solidFill>
                  <a:srgbClr val="000000"/>
                </a:solidFill>
                <a:hlinkClick r:id="rId2"/>
              </a:rPr>
              <a:t>https://www.youtube.com/playlist?list=PLVngZ7BemHHV6N0ejHhwOfLwTr8Q-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UKXj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hlinkClick r:id="rId3"/>
              </a:rPr>
              <a:t>https://www.youtube.com/watch?v=rKRFlpavGs8&amp;list=PLVngZ7BemHHV6N0ejHhwOfLwTr8Q-UKXj&amp;index=</a:t>
            </a:r>
            <a:r>
              <a:rPr lang="en-US" sz="1800" dirty="0" smtClean="0">
                <a:solidFill>
                  <a:srgbClr val="000000"/>
                </a:solidFill>
                <a:hlinkClick r:id="rId3"/>
              </a:rPr>
              <a:t>3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hlinkClick r:id="rId4"/>
              </a:rPr>
              <a:t>https://www.youtube.com/watch?v=go34f7v9KIs&amp;list=PLVngZ7BemHHV6N0ejHhwOfLwTr8Q-UKXj&amp;index=</a:t>
            </a:r>
            <a:r>
              <a:rPr lang="en-US" sz="1800" dirty="0" smtClean="0">
                <a:solidFill>
                  <a:srgbClr val="000000"/>
                </a:solidFill>
                <a:hlinkClick r:id="rId4"/>
              </a:rPr>
              <a:t>4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hlinkClick r:id="rId5"/>
              </a:rPr>
              <a:t>https://www.youtube.com/watch?v=nWDoUqoZY4s&amp;list=PLVngZ7BemHHV6N0ejHhwOfLwTr8Q-UKXj&amp;index=</a:t>
            </a:r>
            <a:r>
              <a:rPr lang="en-US" sz="1800" dirty="0" smtClean="0">
                <a:solidFill>
                  <a:srgbClr val="000000"/>
                </a:solidFill>
                <a:hlinkClick r:id="rId5"/>
              </a:rPr>
              <a:t>5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en-US" sz="1800" dirty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51524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Where Is Interconnect Used?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To connect components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Many examples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Processors and processors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Processors and memories (banks)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Processors and caches (banks)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Caches and caches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I/O devices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C8900C-6AE5-AA4C-8F8C-E625CCFF22F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9114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60960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Box 5"/>
          <p:cNvSpPr txBox="1">
            <a:spLocks noChangeArrowheads="1"/>
          </p:cNvSpPr>
          <p:nvPr/>
        </p:nvSpPr>
        <p:spPr bwMode="auto">
          <a:xfrm>
            <a:off x="4038600" y="5421313"/>
            <a:ext cx="2971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Interconnection network</a:t>
            </a:r>
          </a:p>
        </p:txBody>
      </p:sp>
    </p:spTree>
    <p:extLst>
      <p:ext uri="{BB962C8B-B14F-4D97-AF65-F5344CB8AC3E}">
        <p14:creationId xmlns:p14="http://schemas.microsoft.com/office/powerpoint/2010/main" xmlns="" val="1656005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Component 1: Ranking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48768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Ranking distinguishes applications based on Stall Time Criticality (STC)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Periodically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rank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applications based on STC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Explored many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heuristics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for estimating STC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Heuristic based on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outermost private cache</a:t>
            </a:r>
            <a:r>
              <a:rPr lang="en-US">
                <a:latin typeface="Tahoma" charset="0"/>
                <a:ea typeface="ＭＳ Ｐゴシック" charset="0"/>
              </a:rPr>
              <a:t>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Misses Per Instruction (L1-MPI) </a:t>
            </a:r>
            <a:r>
              <a:rPr lang="en-US">
                <a:latin typeface="Tahoma" charset="0"/>
                <a:ea typeface="ＭＳ Ｐゴシック" charset="0"/>
              </a:rPr>
              <a:t>is the most effective</a:t>
            </a:r>
          </a:p>
          <a:p>
            <a:pPr lvl="1"/>
            <a:r>
              <a:rPr lang="en-US" b="1">
                <a:solidFill>
                  <a:srgbClr val="0000FF"/>
                </a:solidFill>
                <a:latin typeface="Tahoma" charset="0"/>
                <a:ea typeface="ＭＳ Ｐゴシック" charset="0"/>
              </a:rPr>
              <a:t>Low L1-MPI =&gt; high STC =&gt; higher rank</a:t>
            </a:r>
          </a:p>
          <a:p>
            <a:pPr lvl="1"/>
            <a:endParaRPr lang="en-US" b="1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Why Misses Per Instruction (L1-MPI)?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Easy to Compute (low complexity)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Stable Metric (unaffected by interference in network)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2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72237D-16D9-E94E-B9A6-5D0AB8689899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200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122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Component 1 : How to Rank?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48768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Execution time is divided into fixed </a:t>
            </a:r>
            <a:r>
              <a:rPr lang="ja-JP" alt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ranking intervals</a:t>
            </a:r>
            <a:r>
              <a:rPr lang="ja-JP" alt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>
              <a:solidFill>
                <a:srgbClr val="FF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Ranking interval is 350,000 cycles </a:t>
            </a:r>
            <a:endParaRPr lang="en-US" sz="2000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At the end of an interval, each core calculates their L1-MPI and sends it to the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Central Decision Logic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(CDL)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CDL is located in the central node of mesh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CDL forms a rank order and sends back its rank to each core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Two control packets per core every ranking interval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Ranking order is a </a:t>
            </a:r>
            <a:r>
              <a:rPr lang="ja-JP" alt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partial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order</a:t>
            </a:r>
            <a:r>
              <a:rPr lang="ja-JP" alt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>
              <a:solidFill>
                <a:srgbClr val="FF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rgbClr val="FF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Rank formation is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not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on the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critical path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Ranking interval is significantly longer than rank computation time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Cores use older rank values until new ranking is available</a:t>
            </a: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812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277D5B-D1C2-CD49-AB4D-CA66B764D2B7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201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459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Component 2: Batching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48768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Problem: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Starvation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Prioritizing a higher ranked application can lead to starvation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>
                <a:latin typeface="Tahoma" charset="0"/>
                <a:ea typeface="ＭＳ Ｐゴシック" charset="0"/>
              </a:rPr>
              <a:t>of lower ranked application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Solution: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Packet Batching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Network packets are grouped into finite sized batches </a:t>
            </a:r>
          </a:p>
          <a:p>
            <a:pPr lvl="1"/>
            <a:r>
              <a:rPr lang="en-US" b="1">
                <a:solidFill>
                  <a:srgbClr val="0000FF"/>
                </a:solidFill>
                <a:latin typeface="Tahoma" charset="0"/>
                <a:ea typeface="ＭＳ Ｐゴシック" charset="0"/>
              </a:rPr>
              <a:t>Packets of older batches are prioritized over younger batches</a:t>
            </a:r>
          </a:p>
          <a:p>
            <a:pPr lvl="1"/>
            <a:endParaRPr lang="en-US" b="1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Time-Based Batching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New batches are formed in a periodic, synchronous manner across all nodes in the network, every T cycles 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22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001A1C-745F-5C49-81D3-1A2D1C861C1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202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064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latin typeface="Garamond" charset="0"/>
                <a:ea typeface="ＭＳ Ｐゴシック" charset="0"/>
                <a:cs typeface="ＭＳ Ｐゴシック" charset="0"/>
              </a:rPr>
              <a:t>Putting it all together: STC Scheduling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Before injecting a packet into the network, it is tagged with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Batch ID </a:t>
            </a:r>
            <a:r>
              <a:rPr lang="en-US" sz="1800" i="1">
                <a:latin typeface="Tahoma" charset="0"/>
                <a:ea typeface="ＭＳ Ｐゴシック" charset="0"/>
              </a:rPr>
              <a:t>(3 bits)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Rank ID </a:t>
            </a:r>
            <a:r>
              <a:rPr lang="en-US" sz="1800" i="1">
                <a:latin typeface="Tahoma" charset="0"/>
                <a:ea typeface="ＭＳ Ｐゴシック" charset="0"/>
              </a:rPr>
              <a:t>(3 bits)</a:t>
            </a:r>
          </a:p>
          <a:p>
            <a:pPr lvl="1"/>
            <a:endParaRPr lang="en-US" sz="1800" i="1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Three tier priority structure at routers</a:t>
            </a:r>
          </a:p>
          <a:p>
            <a:pPr lvl="1"/>
            <a:r>
              <a:rPr lang="en-US" b="1">
                <a:solidFill>
                  <a:srgbClr val="0000FF"/>
                </a:solidFill>
                <a:latin typeface="Tahoma" charset="0"/>
                <a:ea typeface="ＭＳ Ｐゴシック" charset="0"/>
              </a:rPr>
              <a:t>Oldest batch first	(</a:t>
            </a:r>
            <a:r>
              <a:rPr lang="en-US" b="1" i="1">
                <a:solidFill>
                  <a:srgbClr val="0000FF"/>
                </a:solidFill>
                <a:latin typeface="Tahoma" charset="0"/>
                <a:ea typeface="ＭＳ Ｐゴシック" charset="0"/>
              </a:rPr>
              <a:t>prevent starvation)</a:t>
            </a:r>
          </a:p>
          <a:p>
            <a:pPr lvl="1"/>
            <a:r>
              <a:rPr lang="en-US" b="1">
                <a:solidFill>
                  <a:srgbClr val="0000FF"/>
                </a:solidFill>
                <a:latin typeface="Tahoma" charset="0"/>
                <a:ea typeface="ＭＳ Ｐゴシック" charset="0"/>
              </a:rPr>
              <a:t>Highest rank first</a:t>
            </a:r>
            <a:r>
              <a:rPr lang="en-US" sz="1800" b="1" i="1">
                <a:solidFill>
                  <a:srgbClr val="0000FF"/>
                </a:solidFill>
                <a:latin typeface="Tahoma" charset="0"/>
                <a:ea typeface="ＭＳ Ｐゴシック" charset="0"/>
              </a:rPr>
              <a:t>  	</a:t>
            </a:r>
            <a:r>
              <a:rPr lang="en-US" b="1" i="1">
                <a:solidFill>
                  <a:srgbClr val="0000FF"/>
                </a:solidFill>
                <a:latin typeface="Tahoma" charset="0"/>
                <a:ea typeface="ＭＳ Ｐゴシック" charset="0"/>
              </a:rPr>
              <a:t>(maximize performance)</a:t>
            </a:r>
          </a:p>
          <a:p>
            <a:pPr lvl="1"/>
            <a:r>
              <a:rPr lang="en-US" b="1">
                <a:solidFill>
                  <a:srgbClr val="0000FF"/>
                </a:solidFill>
                <a:latin typeface="Tahoma" charset="0"/>
                <a:ea typeface="ＭＳ Ｐゴシック" charset="0"/>
              </a:rPr>
              <a:t>Local Round-Robin    </a:t>
            </a:r>
            <a:r>
              <a:rPr lang="en-US" b="1" i="1">
                <a:solidFill>
                  <a:srgbClr val="0000FF"/>
                </a:solidFill>
                <a:latin typeface="Tahoma" charset="0"/>
                <a:ea typeface="ＭＳ Ｐゴシック" charset="0"/>
              </a:rPr>
              <a:t>(final tie breaker)</a:t>
            </a:r>
          </a:p>
          <a:p>
            <a:pPr lvl="1"/>
            <a:endParaRPr lang="en-US" b="1" i="1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Simple hardware support: priority arbiters</a:t>
            </a:r>
          </a:p>
          <a:p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Global coordinated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scheduling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Ranking order and batching order are same across all routers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32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0DBBA6-0F57-AA47-BF7D-A0DE5055FC29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203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480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STC Scheduling Example</a:t>
            </a:r>
          </a:p>
        </p:txBody>
      </p:sp>
      <p:sp>
        <p:nvSpPr>
          <p:cNvPr id="184322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8768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E87B74-255D-5D4E-842F-47CBA61DACF9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204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48438" y="2090738"/>
            <a:ext cx="341312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15050" y="2090738"/>
            <a:ext cx="341313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8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48438" y="1704975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5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032375" y="2570163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548438" y="3148013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15050" y="3148013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48438" y="2763838"/>
            <a:ext cx="341312" cy="2873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2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032375" y="3629025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548438" y="4205288"/>
            <a:ext cx="341312" cy="28892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15050" y="3821113"/>
            <a:ext cx="341313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548438" y="3821113"/>
            <a:ext cx="341312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2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032375" y="4686300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548438" y="5262563"/>
            <a:ext cx="341312" cy="288925"/>
          </a:xfrm>
          <a:prstGeom prst="roundRect">
            <a:avLst/>
          </a:prstGeom>
          <a:solidFill>
            <a:srgbClr val="5EFA26"/>
          </a:solidFill>
          <a:ln>
            <a:solidFill>
              <a:srgbClr val="5EFA26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548438" y="487838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3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032375" y="5743575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14925" y="1592263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40" name="Rectangle 20"/>
          <p:cNvSpPr>
            <a:spLocks noChangeArrowheads="1"/>
          </p:cNvSpPr>
          <p:nvPr/>
        </p:nvSpPr>
        <p:spPr bwMode="auto">
          <a:xfrm>
            <a:off x="6159500" y="990600"/>
            <a:ext cx="825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/>
            <a:r>
              <a:rPr lang="en-US" sz="2000" b="1" smtClean="0">
                <a:solidFill>
                  <a:srgbClr val="000000"/>
                </a:solidFill>
              </a:rPr>
              <a:t>Router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53000" y="1371600"/>
            <a:ext cx="3124200" cy="4495800"/>
          </a:xfrm>
          <a:prstGeom prst="rect">
            <a:avLst/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91400" y="1600200"/>
            <a:ext cx="533400" cy="3733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91400" y="2514600"/>
            <a:ext cx="553998" cy="1403589"/>
          </a:xfrm>
          <a:prstGeom prst="rect">
            <a:avLst/>
          </a:prstGeom>
          <a:noFill/>
          <a:ln>
            <a:noFill/>
          </a:ln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ea typeface="Arial" charset="0"/>
                <a:cs typeface="Arial" charset="0"/>
              </a:rPr>
              <a:t>Scheduler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7334251" y="3219450"/>
            <a:ext cx="114300" cy="317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600" y="2319033"/>
            <a:ext cx="553998" cy="1870064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ea typeface="Arial" charset="0"/>
                <a:cs typeface="Arial" charset="0"/>
              </a:rPr>
              <a:t>Injection Cycles</a:t>
            </a:r>
          </a:p>
        </p:txBody>
      </p:sp>
      <p:cxnSp>
        <p:nvCxnSpPr>
          <p:cNvPr id="27" name="Elbow Connector 26"/>
          <p:cNvCxnSpPr/>
          <p:nvPr/>
        </p:nvCxnSpPr>
        <p:spPr>
          <a:xfrm>
            <a:off x="717550" y="5484813"/>
            <a:ext cx="3168650" cy="1587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5400000" flipH="1" flipV="1">
            <a:off x="-1384300" y="3382963"/>
            <a:ext cx="4205287" cy="1588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019175" y="4960938"/>
            <a:ext cx="365125" cy="29368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1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11238" y="4549775"/>
            <a:ext cx="365125" cy="29368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11238" y="4084638"/>
            <a:ext cx="365125" cy="29368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03300" y="3440113"/>
            <a:ext cx="365125" cy="29368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79488" y="3030538"/>
            <a:ext cx="365125" cy="29368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87425" y="2565400"/>
            <a:ext cx="365125" cy="29368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6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71550" y="1995488"/>
            <a:ext cx="365125" cy="29368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7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71550" y="1570038"/>
            <a:ext cx="365125" cy="29368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8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731963" y="4549775"/>
            <a:ext cx="365125" cy="29368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428875" y="4551363"/>
            <a:ext cx="365125" cy="293687"/>
          </a:xfrm>
          <a:prstGeom prst="roundRect">
            <a:avLst/>
          </a:prstGeom>
          <a:solidFill>
            <a:srgbClr val="5EFA26"/>
          </a:solidFill>
          <a:ln>
            <a:solidFill>
              <a:srgbClr val="5EFA26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2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716088" y="4102100"/>
            <a:ext cx="365125" cy="29368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3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908050" y="3908425"/>
            <a:ext cx="273843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08050" y="2390775"/>
            <a:ext cx="273685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1" name="Rectangle 41"/>
          <p:cNvSpPr>
            <a:spLocks noChangeArrowheads="1"/>
          </p:cNvSpPr>
          <p:nvPr/>
        </p:nvSpPr>
        <p:spPr bwMode="auto">
          <a:xfrm>
            <a:off x="2617788" y="1863725"/>
            <a:ext cx="7794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/>
            <a:r>
              <a:rPr lang="en-US" sz="1600" b="1" smtClean="0">
                <a:solidFill>
                  <a:srgbClr val="000000"/>
                </a:solidFill>
              </a:rPr>
              <a:t>Batch 2</a:t>
            </a:r>
          </a:p>
        </p:txBody>
      </p:sp>
      <p:sp>
        <p:nvSpPr>
          <p:cNvPr id="184362" name="Rectangle 42"/>
          <p:cNvSpPr>
            <a:spLocks noChangeArrowheads="1"/>
          </p:cNvSpPr>
          <p:nvPr/>
        </p:nvSpPr>
        <p:spPr bwMode="auto">
          <a:xfrm>
            <a:off x="2617788" y="3441700"/>
            <a:ext cx="7794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/>
            <a:r>
              <a:rPr lang="en-US" sz="1600" b="1" smtClean="0">
                <a:solidFill>
                  <a:srgbClr val="000000"/>
                </a:solidFill>
              </a:rPr>
              <a:t>Batch 1</a:t>
            </a:r>
          </a:p>
        </p:txBody>
      </p:sp>
      <p:sp>
        <p:nvSpPr>
          <p:cNvPr id="184363" name="Rectangle 43"/>
          <p:cNvSpPr>
            <a:spLocks noChangeArrowheads="1"/>
          </p:cNvSpPr>
          <p:nvPr/>
        </p:nvSpPr>
        <p:spPr bwMode="auto">
          <a:xfrm>
            <a:off x="2663825" y="4914900"/>
            <a:ext cx="7794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/>
            <a:r>
              <a:rPr lang="en-US" sz="1600" b="1" smtClean="0">
                <a:solidFill>
                  <a:srgbClr val="000000"/>
                </a:solidFill>
              </a:rPr>
              <a:t>Batch 0</a:t>
            </a:r>
          </a:p>
        </p:txBody>
      </p:sp>
      <p:sp>
        <p:nvSpPr>
          <p:cNvPr id="184364" name="TextBox 44"/>
          <p:cNvSpPr txBox="1">
            <a:spLocks noChangeArrowheads="1"/>
          </p:cNvSpPr>
          <p:nvPr/>
        </p:nvSpPr>
        <p:spPr bwMode="auto">
          <a:xfrm>
            <a:off x="1525588" y="5486400"/>
            <a:ext cx="1560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Applications</a:t>
            </a:r>
            <a:endParaRPr lang="en-US" sz="2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596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STC Scheduling Example</a:t>
            </a:r>
          </a:p>
        </p:txBody>
      </p:sp>
      <p:sp>
        <p:nvSpPr>
          <p:cNvPr id="185346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8768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53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EEC92F-6298-A040-AF17-5D7E59AF0F3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205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Down Arrow 4"/>
          <p:cNvSpPr/>
          <p:nvPr/>
        </p:nvSpPr>
        <p:spPr>
          <a:xfrm rot="16200000" flipH="1">
            <a:off x="6577013" y="-508000"/>
            <a:ext cx="46038" cy="4662487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48" tIns="62675" rIns="125348" bIns="62675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05038" y="2243138"/>
            <a:ext cx="341312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71650" y="2243138"/>
            <a:ext cx="341313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8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05038" y="1857375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5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88975" y="2722563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205038" y="3300413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771650" y="3300413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05038" y="2916238"/>
            <a:ext cx="341312" cy="2873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3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8975" y="3781425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205038" y="4357688"/>
            <a:ext cx="341312" cy="28892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771650" y="3973513"/>
            <a:ext cx="341313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05038" y="3973513"/>
            <a:ext cx="341312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2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88975" y="4838700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205038" y="5414963"/>
            <a:ext cx="341312" cy="288925"/>
          </a:xfrm>
          <a:prstGeom prst="roundRect">
            <a:avLst/>
          </a:prstGeom>
          <a:solidFill>
            <a:srgbClr val="5EFA26"/>
          </a:solidFill>
          <a:ln>
            <a:solidFill>
              <a:srgbClr val="5EFA26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05038" y="503078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3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88975" y="5895975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1525" y="1744663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365" name="Rectangle 21"/>
          <p:cNvSpPr>
            <a:spLocks noChangeArrowheads="1"/>
          </p:cNvSpPr>
          <p:nvPr/>
        </p:nvSpPr>
        <p:spPr bwMode="auto">
          <a:xfrm>
            <a:off x="1816100" y="1143000"/>
            <a:ext cx="825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/>
            <a:r>
              <a:rPr lang="en-US" sz="2000" b="1" smtClean="0">
                <a:solidFill>
                  <a:srgbClr val="000000"/>
                </a:solidFill>
              </a:rPr>
              <a:t>Router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9600" y="1524000"/>
            <a:ext cx="3124200" cy="4495800"/>
          </a:xfrm>
          <a:prstGeom prst="rect">
            <a:avLst/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048000" y="1752600"/>
            <a:ext cx="533400" cy="3733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0" y="2667000"/>
            <a:ext cx="553998" cy="1403589"/>
          </a:xfrm>
          <a:prstGeom prst="rect">
            <a:avLst/>
          </a:prstGeom>
          <a:noFill/>
          <a:ln>
            <a:noFill/>
          </a:ln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ea typeface="Arial" charset="0"/>
                <a:cs typeface="Arial" charset="0"/>
              </a:rPr>
              <a:t>Scheduler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2990851" y="3371850"/>
            <a:ext cx="114300" cy="317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370" name="Rectangle 26"/>
          <p:cNvSpPr>
            <a:spLocks noChangeArrowheads="1"/>
          </p:cNvSpPr>
          <p:nvPr/>
        </p:nvSpPr>
        <p:spPr bwMode="auto">
          <a:xfrm>
            <a:off x="5549900" y="1257300"/>
            <a:ext cx="17653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/>
            <a:r>
              <a:rPr lang="en-US" sz="2000" b="1" smtClean="0">
                <a:solidFill>
                  <a:srgbClr val="000000"/>
                </a:solidFill>
              </a:rPr>
              <a:t>Round Robin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837363" y="16843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254875" y="1684338"/>
            <a:ext cx="341313" cy="288925"/>
          </a:xfrm>
          <a:prstGeom prst="roundRect">
            <a:avLst/>
          </a:prstGeom>
          <a:solidFill>
            <a:srgbClr val="5EFA26"/>
          </a:solidFill>
          <a:ln>
            <a:solidFill>
              <a:srgbClr val="5EFA26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659688" y="16843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053388" y="16843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470900" y="1684338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6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4267200" y="4267200"/>
          <a:ext cx="4724400" cy="1853064"/>
        </p:xfrm>
        <a:graphic>
          <a:graphicData uri="http://schemas.openxmlformats.org/drawingml/2006/table">
            <a:tbl>
              <a:tblPr/>
              <a:tblGrid>
                <a:gridCol w="944563"/>
                <a:gridCol w="944562"/>
                <a:gridCol w="946150"/>
                <a:gridCol w="944563"/>
                <a:gridCol w="944562"/>
              </a:tblGrid>
              <a:tr h="46315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STALL CYCLES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Avg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RR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A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8.3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3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Age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STC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405" name="TextBox 33"/>
          <p:cNvSpPr txBox="1">
            <a:spLocks noChangeArrowheads="1"/>
          </p:cNvSpPr>
          <p:nvPr/>
        </p:nvSpPr>
        <p:spPr bwMode="auto">
          <a:xfrm>
            <a:off x="8229600" y="13716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xmlns="" val="3505074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24028 -0.025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347 L 0.28594 -0.0812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3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3.33333E-6 L 0.05017 -0.0034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1.48148E-6 L 0.33091 -0.1794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-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37361 -0.2356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-118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231 L 0.04739 3.33333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41667 -0.3335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-167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023 L 0.046 1.85185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0093 L 0.46077 -0.39074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0" y="-1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10" grpId="0" animBg="1"/>
      <p:bldP spid="11" grpId="0" animBg="1"/>
      <p:bldP spid="11" grpId="1" animBg="1"/>
      <p:bldP spid="12" grpId="0" animBg="1"/>
      <p:bldP spid="14" grpId="0" animBg="1"/>
      <p:bldP spid="15" grpId="0" animBg="1"/>
      <p:bldP spid="15" grpId="1" animBg="1"/>
      <p:bldP spid="16" grpId="0" animBg="1"/>
      <p:bldP spid="18" grpId="0" animBg="1"/>
      <p:bldP spid="19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STC Scheduling Example</a:t>
            </a:r>
          </a:p>
        </p:txBody>
      </p:sp>
      <p:sp>
        <p:nvSpPr>
          <p:cNvPr id="18637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63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12D867-C499-0C46-A667-BE0B62D86CD9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206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Down Arrow 4"/>
          <p:cNvSpPr/>
          <p:nvPr/>
        </p:nvSpPr>
        <p:spPr>
          <a:xfrm rot="16200000" flipH="1">
            <a:off x="6646069" y="478631"/>
            <a:ext cx="46038" cy="4664075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48" tIns="62675" rIns="125348" bIns="62675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 rot="16200000" flipH="1">
            <a:off x="6596063" y="-508000"/>
            <a:ext cx="46038" cy="4662487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48" tIns="62675" rIns="125348" bIns="62675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05038" y="2243138"/>
            <a:ext cx="341312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71650" y="2243138"/>
            <a:ext cx="341313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05038" y="1857375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5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88975" y="2722563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205038" y="3300413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771650" y="3300413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05038" y="2916238"/>
            <a:ext cx="341312" cy="2873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3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88975" y="3781425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205038" y="4357688"/>
            <a:ext cx="341312" cy="28892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71650" y="3973513"/>
            <a:ext cx="341313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6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05038" y="3973513"/>
            <a:ext cx="341312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2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88975" y="4838700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205038" y="5414963"/>
            <a:ext cx="341312" cy="288925"/>
          </a:xfrm>
          <a:prstGeom prst="roundRect">
            <a:avLst/>
          </a:prstGeom>
          <a:solidFill>
            <a:srgbClr val="5EFA26"/>
          </a:solidFill>
          <a:ln>
            <a:solidFill>
              <a:srgbClr val="5EFA26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205038" y="503078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3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88975" y="5895975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1525" y="1744663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390" name="Rectangle 22"/>
          <p:cNvSpPr>
            <a:spLocks noChangeArrowheads="1"/>
          </p:cNvSpPr>
          <p:nvPr/>
        </p:nvSpPr>
        <p:spPr bwMode="auto">
          <a:xfrm>
            <a:off x="1816100" y="1143000"/>
            <a:ext cx="825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/>
            <a:r>
              <a:rPr lang="en-US" sz="2000" b="1" smtClean="0">
                <a:solidFill>
                  <a:srgbClr val="000000"/>
                </a:solidFill>
              </a:rPr>
              <a:t>Router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9600" y="1524000"/>
            <a:ext cx="3124200" cy="4495800"/>
          </a:xfrm>
          <a:prstGeom prst="rect">
            <a:avLst/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048000" y="1752600"/>
            <a:ext cx="533400" cy="3733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0" y="2667000"/>
            <a:ext cx="553998" cy="1403589"/>
          </a:xfrm>
          <a:prstGeom prst="rect">
            <a:avLst/>
          </a:prstGeom>
          <a:noFill/>
          <a:ln>
            <a:noFill/>
          </a:ln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ea typeface="Arial" charset="0"/>
                <a:cs typeface="Arial" charset="0"/>
              </a:rPr>
              <a:t>Scheduler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2990851" y="3371850"/>
            <a:ext cx="114300" cy="317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27"/>
          <p:cNvSpPr/>
          <p:nvPr/>
        </p:nvSpPr>
        <p:spPr>
          <a:xfrm>
            <a:off x="2743200" y="1828800"/>
            <a:ext cx="76200" cy="381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186396" name="Rectangle 28"/>
          <p:cNvSpPr>
            <a:spLocks noChangeArrowheads="1"/>
          </p:cNvSpPr>
          <p:nvPr/>
        </p:nvSpPr>
        <p:spPr bwMode="auto">
          <a:xfrm>
            <a:off x="5549900" y="1257300"/>
            <a:ext cx="17653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/>
            <a:r>
              <a:rPr lang="en-US" sz="2000" b="1" smtClean="0">
                <a:solidFill>
                  <a:srgbClr val="000000"/>
                </a:solidFill>
              </a:rPr>
              <a:t>Round Robin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383088" y="1689100"/>
            <a:ext cx="341312" cy="2873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800600" y="1689100"/>
            <a:ext cx="341313" cy="2873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4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221288" y="1689100"/>
            <a:ext cx="341312" cy="28733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629275" y="1689100"/>
            <a:ext cx="342900" cy="2873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019800" y="1689100"/>
            <a:ext cx="341313" cy="2873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427788" y="1676400"/>
            <a:ext cx="341312" cy="28892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837363" y="16843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254875" y="1684338"/>
            <a:ext cx="341313" cy="288925"/>
          </a:xfrm>
          <a:prstGeom prst="roundRect">
            <a:avLst/>
          </a:prstGeom>
          <a:solidFill>
            <a:srgbClr val="5EFA26"/>
          </a:solidFill>
          <a:ln>
            <a:solidFill>
              <a:srgbClr val="5EFA26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659688" y="16843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8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053388" y="16843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7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470900" y="1684338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6</a:t>
            </a:r>
          </a:p>
        </p:txBody>
      </p:sp>
      <p:sp>
        <p:nvSpPr>
          <p:cNvPr id="186408" name="Rectangle 40"/>
          <p:cNvSpPr>
            <a:spLocks noChangeArrowheads="1"/>
          </p:cNvSpPr>
          <p:nvPr/>
        </p:nvSpPr>
        <p:spPr bwMode="auto">
          <a:xfrm>
            <a:off x="6226175" y="2133600"/>
            <a:ext cx="7175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/>
            <a:r>
              <a:rPr lang="en-US" sz="2000" b="1" smtClean="0">
                <a:solidFill>
                  <a:srgbClr val="000000"/>
                </a:solidFill>
              </a:rPr>
              <a:t>Age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122988" y="2679700"/>
            <a:ext cx="341312" cy="2873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530975" y="2667000"/>
            <a:ext cx="342900" cy="28892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3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940550" y="2674938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358063" y="26749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762875" y="2674938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6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156575" y="2674938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7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574088" y="26749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8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4267200" y="4267200"/>
          <a:ext cx="4724400" cy="1853064"/>
        </p:xfrm>
        <a:graphic>
          <a:graphicData uri="http://schemas.openxmlformats.org/drawingml/2006/table">
            <a:tbl>
              <a:tblPr/>
              <a:tblGrid>
                <a:gridCol w="944563"/>
                <a:gridCol w="944562"/>
                <a:gridCol w="946150"/>
                <a:gridCol w="944563"/>
                <a:gridCol w="944562"/>
              </a:tblGrid>
              <a:tr h="46315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STALL CYCLES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Avg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RR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A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8.3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3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Age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A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7.0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3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STC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445" name="TextBox 49"/>
          <p:cNvSpPr txBox="1">
            <a:spLocks noChangeArrowheads="1"/>
          </p:cNvSpPr>
          <p:nvPr/>
        </p:nvSpPr>
        <p:spPr bwMode="auto">
          <a:xfrm>
            <a:off x="8229600" y="13716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186446" name="TextBox 50"/>
          <p:cNvSpPr txBox="1">
            <a:spLocks noChangeArrowheads="1"/>
          </p:cNvSpPr>
          <p:nvPr/>
        </p:nvSpPr>
        <p:spPr bwMode="auto">
          <a:xfrm>
            <a:off x="8382000" y="237331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xmlns="" val="1814140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24861 -0.091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-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231 L 0.04739 3.33333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1.85185E-6 L 0.29445 -0.1891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-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1.85185E-6 L 0.34184 -0.2453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0" y="-12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023 L 0.04739 3.33333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4.81481E-6 L 0.38559 -0.3995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2" grpId="1" animBg="1"/>
      <p:bldP spid="13" grpId="0" animBg="1"/>
      <p:bldP spid="15" grpId="0" animBg="1"/>
      <p:bldP spid="16" grpId="0" animBg="1"/>
      <p:bldP spid="16" grpId="1" animBg="1"/>
      <p:bldP spid="17" grpId="0" animBg="1"/>
      <p:bldP spid="19" grpId="0" animBg="1"/>
      <p:bldP spid="20" grpId="0" animBg="1"/>
      <p:bldP spid="2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STC Scheduling Example</a:t>
            </a:r>
          </a:p>
        </p:txBody>
      </p:sp>
      <p:sp>
        <p:nvSpPr>
          <p:cNvPr id="18739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73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B3E9FE-F98C-684F-B4CB-199C522C0AD2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207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Down Arrow 4"/>
          <p:cNvSpPr/>
          <p:nvPr/>
        </p:nvSpPr>
        <p:spPr>
          <a:xfrm rot="16200000" flipH="1">
            <a:off x="6728619" y="1397794"/>
            <a:ext cx="46037" cy="4664075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48" tIns="62675" rIns="125348" bIns="62675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 rot="16200000" flipH="1">
            <a:off x="6693694" y="492919"/>
            <a:ext cx="46037" cy="4664075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48" tIns="62675" rIns="125348" bIns="62675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 rot="16200000" flipH="1">
            <a:off x="6596063" y="-508000"/>
            <a:ext cx="46038" cy="4662487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48" tIns="62675" rIns="125348" bIns="62675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05038" y="2243138"/>
            <a:ext cx="341312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71650" y="2243138"/>
            <a:ext cx="341313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8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05038" y="1857375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5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88975" y="2722563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205038" y="3300413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771650" y="3300413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7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05038" y="2916238"/>
            <a:ext cx="341312" cy="2873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3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88975" y="3781425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205038" y="4357688"/>
            <a:ext cx="341312" cy="28892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771650" y="3973513"/>
            <a:ext cx="341313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05038" y="3973513"/>
            <a:ext cx="341312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88975" y="4838700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205038" y="5414963"/>
            <a:ext cx="341312" cy="288925"/>
          </a:xfrm>
          <a:prstGeom prst="roundRect">
            <a:avLst/>
          </a:prstGeom>
          <a:solidFill>
            <a:srgbClr val="5EFA26"/>
          </a:solidFill>
          <a:ln>
            <a:solidFill>
              <a:srgbClr val="5EFA26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05038" y="503078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3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88975" y="5895975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1525" y="1744663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415" name="Rectangle 23"/>
          <p:cNvSpPr>
            <a:spLocks noChangeArrowheads="1"/>
          </p:cNvSpPr>
          <p:nvPr/>
        </p:nvSpPr>
        <p:spPr bwMode="auto">
          <a:xfrm>
            <a:off x="1816100" y="1143000"/>
            <a:ext cx="825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/>
            <a:r>
              <a:rPr lang="en-US" sz="2000" b="1" smtClean="0">
                <a:solidFill>
                  <a:srgbClr val="000000"/>
                </a:solidFill>
              </a:rPr>
              <a:t>Router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9600" y="1524000"/>
            <a:ext cx="3124200" cy="4495800"/>
          </a:xfrm>
          <a:prstGeom prst="rect">
            <a:avLst/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048000" y="1752600"/>
            <a:ext cx="533400" cy="3733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0" y="2667000"/>
            <a:ext cx="553998" cy="1403589"/>
          </a:xfrm>
          <a:prstGeom prst="rect">
            <a:avLst/>
          </a:prstGeom>
          <a:noFill/>
          <a:ln>
            <a:noFill/>
          </a:ln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ea typeface="Arial" charset="0"/>
                <a:cs typeface="Arial" charset="0"/>
              </a:rPr>
              <a:t>Scheduler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2990851" y="3371850"/>
            <a:ext cx="114300" cy="317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420" name="Rectangle 28"/>
          <p:cNvSpPr>
            <a:spLocks noChangeArrowheads="1"/>
          </p:cNvSpPr>
          <p:nvPr/>
        </p:nvSpPr>
        <p:spPr bwMode="auto">
          <a:xfrm>
            <a:off x="5549900" y="1257300"/>
            <a:ext cx="17653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/>
            <a:r>
              <a:rPr lang="en-US" sz="2000" b="1" smtClean="0">
                <a:solidFill>
                  <a:srgbClr val="000000"/>
                </a:solidFill>
              </a:rPr>
              <a:t>Round Robin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383088" y="1689100"/>
            <a:ext cx="341312" cy="2873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800600" y="1689100"/>
            <a:ext cx="341313" cy="2873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4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221288" y="1689100"/>
            <a:ext cx="341312" cy="28733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629275" y="1689100"/>
            <a:ext cx="342900" cy="2873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019800" y="1689100"/>
            <a:ext cx="341313" cy="2873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427788" y="1676400"/>
            <a:ext cx="341312" cy="28892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837363" y="16843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254875" y="1684338"/>
            <a:ext cx="341313" cy="288925"/>
          </a:xfrm>
          <a:prstGeom prst="roundRect">
            <a:avLst/>
          </a:prstGeom>
          <a:solidFill>
            <a:srgbClr val="5EFA26"/>
          </a:solidFill>
          <a:ln>
            <a:solidFill>
              <a:srgbClr val="5EFA26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659688" y="16843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8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053388" y="16843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7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470900" y="1684338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6</a:t>
            </a:r>
          </a:p>
        </p:txBody>
      </p:sp>
      <p:sp>
        <p:nvSpPr>
          <p:cNvPr id="187432" name="Rectangle 40"/>
          <p:cNvSpPr>
            <a:spLocks noChangeArrowheads="1"/>
          </p:cNvSpPr>
          <p:nvPr/>
        </p:nvSpPr>
        <p:spPr bwMode="auto">
          <a:xfrm>
            <a:off x="6226175" y="2133600"/>
            <a:ext cx="7175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/>
            <a:r>
              <a:rPr lang="en-US" sz="2000" b="1" smtClean="0">
                <a:solidFill>
                  <a:srgbClr val="000000"/>
                </a:solidFill>
              </a:rPr>
              <a:t>Age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732463" y="2679700"/>
            <a:ext cx="342900" cy="287338"/>
          </a:xfrm>
          <a:prstGeom prst="roundRect">
            <a:avLst/>
          </a:prstGeom>
          <a:solidFill>
            <a:srgbClr val="5EFA26"/>
          </a:solidFill>
          <a:ln>
            <a:solidFill>
              <a:srgbClr val="5EFA26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122988" y="2679700"/>
            <a:ext cx="341312" cy="2873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3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530975" y="2667000"/>
            <a:ext cx="342900" cy="28892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940550" y="2674938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358063" y="26749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762875" y="2674938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6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156575" y="2674938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574088" y="26749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495800" y="2682875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1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913313" y="2682875"/>
            <a:ext cx="342900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2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334000" y="2682875"/>
            <a:ext cx="341313" cy="28892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2</a:t>
            </a:r>
          </a:p>
        </p:txBody>
      </p:sp>
      <p:sp>
        <p:nvSpPr>
          <p:cNvPr id="187444" name="Rectangle 52"/>
          <p:cNvSpPr>
            <a:spLocks noChangeArrowheads="1"/>
          </p:cNvSpPr>
          <p:nvPr/>
        </p:nvSpPr>
        <p:spPr bwMode="auto">
          <a:xfrm>
            <a:off x="6251575" y="3048000"/>
            <a:ext cx="7127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/>
            <a:r>
              <a:rPr lang="en-US" sz="2000" b="1" smtClean="0">
                <a:solidFill>
                  <a:srgbClr val="000000"/>
                </a:solidFill>
              </a:rPr>
              <a:t>STC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592888" y="3594100"/>
            <a:ext cx="341312" cy="2873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016750" y="3589338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434263" y="35893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839075" y="3589338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232775" y="3589338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8650288" y="35893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/>
              </a:rPr>
              <a:t>8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4267200" y="4267200"/>
          <a:ext cx="4724400" cy="1853064"/>
        </p:xfrm>
        <a:graphic>
          <a:graphicData uri="http://schemas.openxmlformats.org/drawingml/2006/table">
            <a:tbl>
              <a:tblPr/>
              <a:tblGrid>
                <a:gridCol w="944563"/>
                <a:gridCol w="944562"/>
                <a:gridCol w="946150"/>
                <a:gridCol w="944563"/>
                <a:gridCol w="944562"/>
              </a:tblGrid>
              <a:tr h="46315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STALL CYCLES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Avg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RR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A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8.3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3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Age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A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7.0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3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STC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A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5.0</a:t>
                      </a:r>
                    </a:p>
                  </a:txBody>
                  <a:tcPr marL="109728" marR="109728" marT="48753" marB="48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1" name="Rectangle 60"/>
          <p:cNvSpPr/>
          <p:nvPr/>
        </p:nvSpPr>
        <p:spPr>
          <a:xfrm>
            <a:off x="7858125" y="4191000"/>
            <a:ext cx="1219200" cy="2057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</a:endParaRPr>
          </a:p>
        </p:txBody>
      </p:sp>
      <p:sp>
        <p:nvSpPr>
          <p:cNvPr id="187481" name="TextBox 61"/>
          <p:cNvSpPr txBox="1">
            <a:spLocks noChangeArrowheads="1"/>
          </p:cNvSpPr>
          <p:nvPr/>
        </p:nvSpPr>
        <p:spPr bwMode="auto">
          <a:xfrm>
            <a:off x="8229600" y="13716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187482" name="TextBox 62"/>
          <p:cNvSpPr txBox="1">
            <a:spLocks noChangeArrowheads="1"/>
          </p:cNvSpPr>
          <p:nvPr/>
        </p:nvSpPr>
        <p:spPr bwMode="auto">
          <a:xfrm>
            <a:off x="8382000" y="237331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187483" name="TextBox 63"/>
          <p:cNvSpPr txBox="1">
            <a:spLocks noChangeArrowheads="1"/>
          </p:cNvSpPr>
          <p:nvPr/>
        </p:nvSpPr>
        <p:spPr bwMode="auto">
          <a:xfrm>
            <a:off x="8382000" y="328771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</a:rPr>
              <a:t>Time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5556250" y="152400"/>
            <a:ext cx="3435350" cy="387350"/>
            <a:chOff x="5250665" y="4262735"/>
            <a:chExt cx="3436135" cy="387335"/>
          </a:xfrm>
        </p:grpSpPr>
        <p:sp>
          <p:nvSpPr>
            <p:cNvPr id="80" name="Rounded Rectangle 79"/>
            <p:cNvSpPr/>
            <p:nvPr/>
          </p:nvSpPr>
          <p:spPr>
            <a:xfrm>
              <a:off x="6552712" y="4281784"/>
              <a:ext cx="365208" cy="293677"/>
            </a:xfrm>
            <a:prstGeom prst="roundRect">
              <a:avLst/>
            </a:prstGeom>
            <a:solidFill>
              <a:srgbClr val="5EFA26"/>
            </a:solidFill>
            <a:ln>
              <a:solidFill>
                <a:srgbClr val="5EFA26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 sz="1600" b="1" dirty="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1" name="Half Frame 80"/>
            <p:cNvSpPr/>
            <p:nvPr/>
          </p:nvSpPr>
          <p:spPr>
            <a:xfrm rot="7721387">
              <a:off x="6866365" y="4261889"/>
              <a:ext cx="368286" cy="392203"/>
            </a:xfrm>
            <a:prstGeom prst="halfFrame">
              <a:avLst>
                <a:gd name="adj1" fmla="val 19517"/>
                <a:gd name="adj2" fmla="val 175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7446680" y="4299247"/>
              <a:ext cx="365208" cy="293676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 sz="1600" b="1" dirty="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3" name="Half Frame 82"/>
            <p:cNvSpPr/>
            <p:nvPr/>
          </p:nvSpPr>
          <p:spPr>
            <a:xfrm rot="7721387">
              <a:off x="7777004" y="4269032"/>
              <a:ext cx="368286" cy="393790"/>
            </a:xfrm>
            <a:prstGeom prst="halfFrame">
              <a:avLst>
                <a:gd name="adj1" fmla="val 19517"/>
                <a:gd name="adj2" fmla="val 175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8321592" y="4283372"/>
              <a:ext cx="365208" cy="29367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 sz="1600" b="1" dirty="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187490" name="TextBox 84"/>
            <p:cNvSpPr txBox="1">
              <a:spLocks noChangeArrowheads="1"/>
            </p:cNvSpPr>
            <p:nvPr/>
          </p:nvSpPr>
          <p:spPr bwMode="auto">
            <a:xfrm>
              <a:off x="5250665" y="4262735"/>
              <a:ext cx="13025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smtClean="0">
                  <a:solidFill>
                    <a:srgbClr val="000000"/>
                  </a:solidFill>
                </a:rPr>
                <a:t>Rank order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03386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25695 -0.266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1.48148E-6 L 0.3007 0.0983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1.85185E-6 L 0.34445 -0.1120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39028 0.0421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21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1.48148E-6 L 0.05034 -0.00231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1.85185E-6 L 0.43299 -0.0557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3" grpId="1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STC Evaluation Methodology</a:t>
            </a:r>
          </a:p>
        </p:txBody>
      </p:sp>
      <p:sp>
        <p:nvSpPr>
          <p:cNvPr id="188418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64-core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x86 processor model based on Intel Pentium 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2 GHz processor, 128-entry instruction window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32KB private L1 and 1MB per core shared L2 caches, 32 miss buffers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4GB DRAM, 320 cycle access latency, 4 on-chip DRAM controllers</a:t>
            </a:r>
          </a:p>
          <a:p>
            <a:pPr eaLnBrk="1" hangingPunct="1">
              <a:lnSpc>
                <a:spcPct val="90000"/>
              </a:lnSpc>
            </a:pPr>
            <a:endParaRPr lang="en-US" sz="120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Detailed Network-on-Chip model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2-stage routers (with speculation  and look ahead routing)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Wormhole switching (8 flit data packets)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Virtual channel flow control (6 VCs, 5 flit buffer depth)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8x8 Mesh (128 bit bi-directional channels)</a:t>
            </a:r>
          </a:p>
          <a:p>
            <a:pPr eaLnBrk="1" hangingPunct="1">
              <a:lnSpc>
                <a:spcPct val="90000"/>
              </a:lnSpc>
            </a:pPr>
            <a:endParaRPr lang="en-US" sz="120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Benchmarks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Multiprogrammed scientific, server, desktop workloads (</a:t>
            </a:r>
            <a:r>
              <a:rPr lang="en-US" sz="2000">
                <a:solidFill>
                  <a:srgbClr val="FF0000"/>
                </a:solidFill>
                <a:latin typeface="Tahoma" charset="0"/>
                <a:ea typeface="ＭＳ Ｐゴシック" charset="0"/>
              </a:rPr>
              <a:t>35 applications</a:t>
            </a:r>
            <a:r>
              <a:rPr lang="en-US" sz="2000">
                <a:latin typeface="Tahoma" charset="0"/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solidFill>
                  <a:srgbClr val="FF0000"/>
                </a:solidFill>
                <a:latin typeface="Tahoma" charset="0"/>
                <a:ea typeface="ＭＳ Ｐゴシック" charset="0"/>
              </a:rPr>
              <a:t>96 workload combinations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84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9E4F3B-F874-F949-B0C0-F282EDBDADE7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208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639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Comparison to Previous Policies</a:t>
            </a:r>
          </a:p>
        </p:txBody>
      </p:sp>
      <p:sp>
        <p:nvSpPr>
          <p:cNvPr id="189442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105400"/>
          </a:xfrm>
        </p:spPr>
        <p:txBody>
          <a:bodyPr/>
          <a:lstStyle/>
          <a:p>
            <a:r>
              <a:rPr lang="en-US" b="1">
                <a:latin typeface="Tahoma" charset="0"/>
                <a:ea typeface="ＭＳ Ｐゴシック" charset="0"/>
                <a:cs typeface="ＭＳ Ｐゴシック" charset="0"/>
              </a:rPr>
              <a:t>Round Robin &amp; Age (Oldest-First)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Local and application oblivious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Age is biased towards heavy applications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heavy applications flood the network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higher likelihood of an older packet being from heavy application</a:t>
            </a:r>
          </a:p>
          <a:p>
            <a:pPr lvl="2"/>
            <a:endParaRPr lang="en-US">
              <a:latin typeface="Tahoma" charset="0"/>
              <a:ea typeface="ＭＳ Ｐゴシック" charset="0"/>
            </a:endParaRPr>
          </a:p>
          <a:p>
            <a:r>
              <a:rPr lang="en-US" b="1">
                <a:latin typeface="Tahoma" charset="0"/>
                <a:ea typeface="ＭＳ Ｐゴシック" charset="0"/>
                <a:cs typeface="ＭＳ Ｐゴシック" charset="0"/>
              </a:rPr>
              <a:t>Globally Synchronized Frames (GSF) </a:t>
            </a:r>
            <a:r>
              <a:rPr lang="en-US" sz="1800">
                <a:latin typeface="Tahoma" charset="0"/>
                <a:ea typeface="ＭＳ Ｐゴシック" charset="0"/>
                <a:cs typeface="ＭＳ Ｐゴシック" charset="0"/>
              </a:rPr>
              <a:t>[Lee et al., ISCA 2008]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Provides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bandwidth fairness </a:t>
            </a:r>
            <a:r>
              <a:rPr lang="en-US">
                <a:latin typeface="Tahoma" charset="0"/>
                <a:ea typeface="ＭＳ Ｐゴシック" charset="0"/>
              </a:rPr>
              <a:t>at the expense of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system performance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Penalizes heavy and bursty applications </a:t>
            </a:r>
          </a:p>
          <a:p>
            <a:pPr lvl="2"/>
            <a:r>
              <a:rPr lang="en-US" sz="1800">
                <a:latin typeface="Tahoma" charset="0"/>
                <a:ea typeface="ＭＳ Ｐゴシック" charset="0"/>
              </a:rPr>
              <a:t>Each application gets equal and fixed quota of flits (credits) in each batch.</a:t>
            </a:r>
          </a:p>
          <a:p>
            <a:pPr lvl="2"/>
            <a:r>
              <a:rPr lang="en-US" sz="1800">
                <a:latin typeface="Tahoma" charset="0"/>
                <a:ea typeface="ＭＳ Ｐゴシック" charset="0"/>
              </a:rPr>
              <a:t>Heavy application quickly run out of credits after injecting into all active batches &amp; stalls until oldest batch completes and frees up fresh credits.</a:t>
            </a:r>
          </a:p>
          <a:p>
            <a:pPr lvl="2"/>
            <a:r>
              <a:rPr lang="en-US" sz="1800">
                <a:latin typeface="Tahoma" charset="0"/>
                <a:ea typeface="ＭＳ Ｐゴシック" charset="0"/>
              </a:rPr>
              <a:t>Underutilization of network resources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94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44CE95-40A2-C344-9A61-04522A8EDBF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209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604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Why Is It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Affects the scalability of the system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How large of a system can you build?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How easily can you add more processors?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Affects performance and energy efficiency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How fast can processors, caches, and memory communicate?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How long are the latencies to memory?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How much energy is spent on communication?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DB77B2-8CB9-7541-AC69-BEE5C0344F2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274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STC System Performance and Fairness</a:t>
            </a:r>
          </a:p>
        </p:txBody>
      </p:sp>
      <p:sp>
        <p:nvSpPr>
          <p:cNvPr id="19046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9.1% improvement in weighted speedup over the best existing policy (averaged across 96 workloads)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04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CE2C30-0AE4-7A48-886D-12B808B9EC0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210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685800" y="1447800"/>
          <a:ext cx="3505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 noGrp="1"/>
          </p:cNvGraphicFramePr>
          <p:nvPr/>
        </p:nvGraphicFramePr>
        <p:xfrm>
          <a:off x="5410200" y="1295400"/>
          <a:ext cx="3352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0470" name="Straight Connector 11"/>
          <p:cNvCxnSpPr>
            <a:cxnSpLocks noChangeShapeType="1"/>
          </p:cNvCxnSpPr>
          <p:nvPr/>
        </p:nvCxnSpPr>
        <p:spPr bwMode="auto">
          <a:xfrm>
            <a:off x="6389688" y="2438400"/>
            <a:ext cx="2011362" cy="0"/>
          </a:xfrm>
          <a:prstGeom prst="line">
            <a:avLst/>
          </a:prstGeom>
          <a:noFill/>
          <a:ln w="19050">
            <a:solidFill>
              <a:srgbClr val="9E794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1056422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Enforcing Operating System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48768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Existing policies cannot enforce operating system (OS) assigned priorities in Network-on-Chip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Proposed framework can enforce OS assigned priorities 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Weight of applications =&gt; Ranking of applications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Configurable batching interval based on application weight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14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944C5D-10D6-0E4B-AE39-5FF34AC017AF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211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304800" y="3030378"/>
          <a:ext cx="4419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 noGrp="1"/>
          </p:cNvGraphicFramePr>
          <p:nvPr/>
        </p:nvGraphicFramePr>
        <p:xfrm>
          <a:off x="4648200" y="3060412"/>
          <a:ext cx="4495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-76200" y="5773738"/>
            <a:ext cx="419100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kern="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W. Speedup   </a:t>
            </a:r>
            <a:r>
              <a:rPr lang="en-US" sz="1300" kern="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0.49       0.49           0.46       0.52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5803900"/>
            <a:ext cx="502920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kern="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W. Speedup      </a:t>
            </a:r>
            <a:r>
              <a:rPr lang="en-US" sz="1300" kern="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0.46              0.44            0.27             0.43   </a:t>
            </a:r>
          </a:p>
        </p:txBody>
      </p:sp>
    </p:spTree>
    <p:extLst>
      <p:ext uri="{BB962C8B-B14F-4D97-AF65-F5344CB8AC3E}">
        <p14:creationId xmlns:p14="http://schemas.microsoft.com/office/powerpoint/2010/main" xmlns="" val="1663452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>
                <a:latin typeface="Garamond" charset="0"/>
                <a:ea typeface="ＭＳ Ｐゴシック" charset="0"/>
                <a:cs typeface="ＭＳ Ｐゴシック" charset="0"/>
              </a:rPr>
              <a:t>Application Aware Packet Scheduling: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48768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Packet scheduling policies critically impact performance and fairness of NoCs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Existing packet scheduling policies are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local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and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application oblivious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</a:t>
            </a:r>
          </a:p>
          <a:p>
            <a:endParaRPr lang="en-US" sz="1100" b="1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STC is a new,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global, application-aware approach to         packet scheduling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in NoCs</a:t>
            </a:r>
          </a:p>
          <a:p>
            <a:pPr lvl="1"/>
            <a:r>
              <a:rPr lang="en-US" b="1">
                <a:solidFill>
                  <a:srgbClr val="0000FF"/>
                </a:solidFill>
                <a:latin typeface="Tahoma" charset="0"/>
                <a:ea typeface="ＭＳ Ｐゴシック" charset="0"/>
              </a:rPr>
              <a:t>Ranking:</a:t>
            </a:r>
            <a:r>
              <a:rPr lang="en-US">
                <a:latin typeface="Tahoma" charset="0"/>
                <a:ea typeface="ＭＳ Ｐゴシック" charset="0"/>
              </a:rPr>
              <a:t> differentiates applications based on their criticality</a:t>
            </a:r>
          </a:p>
          <a:p>
            <a:pPr lvl="1"/>
            <a:r>
              <a:rPr lang="en-US" b="1">
                <a:solidFill>
                  <a:srgbClr val="0000FF"/>
                </a:solidFill>
                <a:latin typeface="Tahoma" charset="0"/>
                <a:ea typeface="ＭＳ Ｐゴシック" charset="0"/>
              </a:rPr>
              <a:t>Batching:</a:t>
            </a:r>
            <a:r>
              <a:rPr lang="en-US">
                <a:latin typeface="Tahoma" charset="0"/>
                <a:ea typeface="ＭＳ Ｐゴシック" charset="0"/>
              </a:rPr>
              <a:t> avoids starvation due to rank-based prioritization</a:t>
            </a:r>
          </a:p>
          <a:p>
            <a:pPr lvl="1"/>
            <a:endParaRPr lang="en-US" sz="11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Proposed framework 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provides </a:t>
            </a:r>
            <a:r>
              <a:rPr lang="en-US" sz="200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system performance and fairness </a:t>
            </a:r>
            <a:r>
              <a:rPr lang="en-US" sz="2000">
                <a:latin typeface="Tahoma" charset="0"/>
                <a:ea typeface="ＭＳ Ｐゴシック" charset="0"/>
              </a:rPr>
              <a:t>than existing policies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can </a:t>
            </a:r>
            <a:r>
              <a:rPr lang="en-US" sz="2000">
                <a:solidFill>
                  <a:srgbClr val="FF0000"/>
                </a:solidFill>
                <a:latin typeface="Tahoma" charset="0"/>
                <a:ea typeface="ＭＳ Ｐゴシック" charset="0"/>
              </a:rPr>
              <a:t>enforce OS assigned priorities </a:t>
            </a:r>
            <a:r>
              <a:rPr lang="en-US" sz="2000">
                <a:latin typeface="Tahoma" charset="0"/>
                <a:ea typeface="ＭＳ Ｐゴシック" charset="0"/>
              </a:rPr>
              <a:t>in network-on-chip 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25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A80A697-CA57-5C46-BC6F-0C080F49A9C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212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84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2880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  <a:ea typeface="ＭＳ Ｐゴシック" charset="0"/>
                <a:cs typeface="ＭＳ Ｐゴシック" charset="0"/>
              </a:rPr>
              <a:t>Slack-Driven Packet Scheduling</a:t>
            </a:r>
          </a:p>
        </p:txBody>
      </p:sp>
      <p:sp>
        <p:nvSpPr>
          <p:cNvPr id="22221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581400"/>
            <a:ext cx="84582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228600" y="4876800"/>
            <a:ext cx="868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endParaRPr lang="en-US" altLang="ja-JP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22212" name="Rectangle 1"/>
          <p:cNvSpPr>
            <a:spLocks noChangeArrowheads="1"/>
          </p:cNvSpPr>
          <p:nvPr/>
        </p:nvSpPr>
        <p:spPr bwMode="auto">
          <a:xfrm>
            <a:off x="228600" y="4876800"/>
            <a:ext cx="861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/>
            <a:r>
              <a:rPr lang="en-US" dirty="0" err="1"/>
              <a:t>Reetuparna</a:t>
            </a:r>
            <a:r>
              <a:rPr lang="en-US" dirty="0"/>
              <a:t> Das, </a:t>
            </a:r>
            <a:r>
              <a:rPr lang="en-US" u="sng" dirty="0"/>
              <a:t>Onur Mutlu</a:t>
            </a:r>
            <a:r>
              <a:rPr lang="en-US" dirty="0"/>
              <a:t>, Thomas Moscibroda, and Chita R. Das,</a:t>
            </a:r>
            <a:br>
              <a:rPr lang="en-US" dirty="0"/>
            </a:br>
            <a:r>
              <a:rPr lang="en-US" b="1" dirty="0">
                <a:hlinkClick r:id="rId3"/>
              </a:rPr>
              <a:t>"Aergia: Exploiting Packet Latency Slack in On-Chip Networks"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Proceedings of the </a:t>
            </a:r>
            <a:r>
              <a:rPr lang="en-US" i="1" dirty="0">
                <a:hlinkClick r:id="rId4"/>
              </a:rPr>
              <a:t>37th International Symposium on Computer Architecture</a:t>
            </a:r>
            <a:r>
              <a:rPr lang="en-US" i="1" dirty="0"/>
              <a:t> (</a:t>
            </a:r>
            <a:r>
              <a:rPr lang="en-US" b="1" i="1" dirty="0"/>
              <a:t>ISCA</a:t>
            </a:r>
            <a:r>
              <a:rPr lang="en-US" i="1" dirty="0"/>
              <a:t>)</a:t>
            </a:r>
            <a:r>
              <a:rPr lang="en-US" dirty="0"/>
              <a:t>, pages 106-116, Saint-Malo, France, June 2010. </a:t>
            </a:r>
            <a:r>
              <a:rPr lang="en-US" dirty="0">
                <a:hlinkClick r:id="rId5"/>
              </a:rPr>
              <a:t>Slides (pptx)</a:t>
            </a:r>
            <a:r>
              <a:rPr lang="en-US" dirty="0"/>
              <a:t> </a:t>
            </a:r>
            <a:endParaRPr lang="en-US" altLang="ja-JP" dirty="0" smtClean="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656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Packet Scheduling in NoC</a:t>
            </a:r>
          </a:p>
        </p:txBody>
      </p:sp>
      <p:sp>
        <p:nvSpPr>
          <p:cNvPr id="287" name="Content Placeholder 28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Existing scheduling policies  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Round robin  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Age</a:t>
            </a:r>
          </a:p>
          <a:p>
            <a:pPr lvl="1" eaLnBrk="1" hangingPunct="1">
              <a:buFont typeface="Wingdings" charset="0"/>
              <a:buChar char="§"/>
            </a:pPr>
            <a:endParaRPr lang="en-US">
              <a:latin typeface="Perpetua" charset="0"/>
            </a:endParaRPr>
          </a:p>
          <a:p>
            <a:pPr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Problem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Treat all packets equally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Application-oblivious</a:t>
            </a:r>
          </a:p>
          <a:p>
            <a:pPr lvl="1" eaLnBrk="1" hangingPunct="1">
              <a:buFont typeface="Wingdings" charset="0"/>
              <a:buChar char="§"/>
            </a:pPr>
            <a:endParaRPr lang="en-US">
              <a:latin typeface="Perpetua" charset="0"/>
            </a:endParaRPr>
          </a:p>
          <a:p>
            <a:pPr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Packets have </a:t>
            </a:r>
            <a:r>
              <a:rPr lang="en-US">
                <a:solidFill>
                  <a:srgbClr val="FF0000"/>
                </a:solidFill>
                <a:latin typeface="Perpetua" charset="0"/>
              </a:rPr>
              <a:t>different criticality 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Packet is critical if latency of a packet affects application’s performance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Different criticality due to memory level parallelism (MLP)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25107" y="3528648"/>
            <a:ext cx="3165231" cy="5509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Perpetua"/>
              </a:rPr>
              <a:t>All packets are not the same…!!!</a:t>
            </a:r>
          </a:p>
        </p:txBody>
      </p:sp>
      <p:pic>
        <p:nvPicPr>
          <p:cNvPr id="5" name="Picture 4" descr="exclamation_mark_yellow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0013" y="3357563"/>
            <a:ext cx="103028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37148132"/>
      </p:ext>
    </p:extLst>
  </p:cSld>
  <p:clrMapOvr>
    <a:masterClrMapping/>
  </p:clrMapOvr>
  <p:transition advTm="467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 build="p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>
          <a:xfrm>
            <a:off x="2911475" y="2895600"/>
            <a:ext cx="3200400" cy="1588"/>
          </a:xfrm>
          <a:prstGeom prst="straightConnector1">
            <a:avLst/>
          </a:prstGeom>
          <a:ln w="15875"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3100388" y="3044825"/>
            <a:ext cx="1792287" cy="501650"/>
            <a:chOff x="2779993" y="2739778"/>
            <a:chExt cx="1792007" cy="502419"/>
          </a:xfrm>
        </p:grpSpPr>
        <p:grpSp>
          <p:nvGrpSpPr>
            <p:cNvPr id="226360" name="Group 67"/>
            <p:cNvGrpSpPr>
              <a:grpSpLocks/>
            </p:cNvGrpSpPr>
            <p:nvPr/>
          </p:nvGrpSpPr>
          <p:grpSpPr bwMode="auto">
            <a:xfrm>
              <a:off x="2779993" y="2739778"/>
              <a:ext cx="1792007" cy="502419"/>
              <a:chOff x="5324749" y="4610710"/>
              <a:chExt cx="1792007" cy="502419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 rot="10800000" flipH="1" flipV="1">
                <a:off x="5324749" y="4610710"/>
                <a:ext cx="1587" cy="92216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rot="10800000" flipH="1" flipV="1">
                <a:off x="7115169" y="4610710"/>
                <a:ext cx="1587" cy="92216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Left Brace 76"/>
              <p:cNvSpPr/>
              <p:nvPr/>
            </p:nvSpPr>
            <p:spPr>
              <a:xfrm rot="16200000">
                <a:off x="6126158" y="3879256"/>
                <a:ext cx="182842" cy="1782484"/>
              </a:xfrm>
              <a:prstGeom prst="leftBrace">
                <a:avLst>
                  <a:gd name="adj1" fmla="val 8333"/>
                  <a:gd name="adj2" fmla="val 4753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>
                  <a:solidFill>
                    <a:prstClr val="black"/>
                  </a:solidFill>
                  <a:latin typeface="Perpetua"/>
                  <a:cs typeface="Arial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5586645" y="4774474"/>
                <a:ext cx="1055523" cy="33865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Latency</a:t>
                </a:r>
                <a:r>
                  <a:rPr lang="en-US" sz="1200" b="1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 </a:t>
                </a:r>
                <a:r>
                  <a:rPr lang="en-US" sz="1400" b="1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(   )</a:t>
                </a:r>
              </a:p>
            </p:txBody>
          </p:sp>
        </p:grpSp>
        <p:sp>
          <p:nvSpPr>
            <p:cNvPr id="79" name="Rectangle 78"/>
            <p:cNvSpPr/>
            <p:nvPr/>
          </p:nvSpPr>
          <p:spPr>
            <a:xfrm rot="16200000">
              <a:off x="3767902" y="3017299"/>
              <a:ext cx="182843" cy="9206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6307" name="Title 2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MLP Principle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787775" y="2713038"/>
            <a:ext cx="1096963" cy="368300"/>
            <a:chOff x="2580721" y="3013612"/>
            <a:chExt cx="1608298" cy="369332"/>
          </a:xfrm>
        </p:grpSpPr>
        <p:sp>
          <p:nvSpPr>
            <p:cNvPr id="6" name="Rounded Rectangle 5"/>
            <p:cNvSpPr/>
            <p:nvPr/>
          </p:nvSpPr>
          <p:spPr>
            <a:xfrm>
              <a:off x="2580721" y="3059778"/>
              <a:ext cx="1608298" cy="267447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prstClr val="black"/>
                </a:solidFill>
                <a:latin typeface="Perpetua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64839" y="3013612"/>
              <a:ext cx="837897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Perpetua"/>
                  <a:cs typeface="Arial" pitchFamily="34" charset="0"/>
                </a:rPr>
                <a:t>Stall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72715" y="2209801"/>
            <a:ext cx="91440" cy="548640"/>
            <a:chOff x="2382296" y="2511028"/>
            <a:chExt cx="91440" cy="548640"/>
          </a:xfrm>
          <a:solidFill>
            <a:srgbClr val="FF0000"/>
          </a:solidFill>
        </p:grpSpPr>
        <p:cxnSp>
          <p:nvCxnSpPr>
            <p:cNvPr id="9" name="Straight Arrow Connector 8"/>
            <p:cNvCxnSpPr/>
            <p:nvPr/>
          </p:nvCxnSpPr>
          <p:spPr>
            <a:xfrm rot="5400000">
              <a:off x="2143588" y="2784951"/>
              <a:ext cx="548640" cy="793"/>
            </a:xfrm>
            <a:prstGeom prst="straightConnector1">
              <a:avLst/>
            </a:prstGeom>
            <a:grpFill/>
            <a:ln w="19050">
              <a:solidFill>
                <a:srgbClr val="FF0000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 rot="16200000">
              <a:off x="2336576" y="2709149"/>
              <a:ext cx="182880" cy="91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368675" y="2209800"/>
            <a:ext cx="90488" cy="549275"/>
            <a:chOff x="2535368" y="2511028"/>
            <a:chExt cx="91440" cy="548640"/>
          </a:xfrm>
        </p:grpSpPr>
        <p:cxnSp>
          <p:nvCxnSpPr>
            <p:cNvPr id="12" name="Straight Arrow Connector 11"/>
            <p:cNvCxnSpPr/>
            <p:nvPr/>
          </p:nvCxnSpPr>
          <p:spPr>
            <a:xfrm rot="16200000" flipH="1">
              <a:off x="2297142" y="2784546"/>
              <a:ext cx="548640" cy="1605"/>
            </a:xfrm>
            <a:prstGeom prst="straightConnector1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 rot="16200000">
              <a:off x="2489912" y="2708708"/>
              <a:ext cx="182352" cy="914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581650" y="2209800"/>
            <a:ext cx="92075" cy="549275"/>
            <a:chOff x="3068096" y="2511028"/>
            <a:chExt cx="91440" cy="548640"/>
          </a:xfrm>
        </p:grpSpPr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2830037" y="2785348"/>
              <a:ext cx="548640" cy="0"/>
            </a:xfrm>
            <a:prstGeom prst="straightConnector1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 rot="16200000">
              <a:off x="3022640" y="2708708"/>
              <a:ext cx="182352" cy="914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816475" y="2209800"/>
            <a:ext cx="90488" cy="549275"/>
            <a:chOff x="4170904" y="2511027"/>
            <a:chExt cx="91440" cy="548640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931876" y="2785347"/>
              <a:ext cx="548640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 rot="5400000">
              <a:off x="4125448" y="2708707"/>
              <a:ext cx="182352" cy="914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4883150" y="2770188"/>
            <a:ext cx="365125" cy="25400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grpSp>
        <p:nvGrpSpPr>
          <p:cNvPr id="20" name="Group 36"/>
          <p:cNvGrpSpPr>
            <a:grpSpLocks/>
          </p:cNvGrpSpPr>
          <p:nvPr/>
        </p:nvGrpSpPr>
        <p:grpSpPr bwMode="auto">
          <a:xfrm>
            <a:off x="2949575" y="2743200"/>
            <a:ext cx="838200" cy="307975"/>
            <a:chOff x="1943104" y="2285963"/>
            <a:chExt cx="838200" cy="307777"/>
          </a:xfrm>
        </p:grpSpPr>
        <p:sp>
          <p:nvSpPr>
            <p:cNvPr id="4" name="Rounded Rectangle 3"/>
            <p:cNvSpPr/>
            <p:nvPr/>
          </p:nvSpPr>
          <p:spPr>
            <a:xfrm>
              <a:off x="1951042" y="2312934"/>
              <a:ext cx="822325" cy="253837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Perpetua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43104" y="2285963"/>
              <a:ext cx="838200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Perpetua"/>
                  <a:cs typeface="Arial" pitchFamily="34" charset="0"/>
                </a:rPr>
                <a:t>Compute</a:t>
              </a:r>
            </a:p>
          </p:txBody>
        </p:sp>
      </p:grpSp>
      <p:grpSp>
        <p:nvGrpSpPr>
          <p:cNvPr id="21" name="Group 25"/>
          <p:cNvGrpSpPr>
            <a:grpSpLocks/>
          </p:cNvGrpSpPr>
          <p:nvPr/>
        </p:nvGrpSpPr>
        <p:grpSpPr bwMode="auto">
          <a:xfrm>
            <a:off x="3048000" y="2209800"/>
            <a:ext cx="92075" cy="549275"/>
            <a:chOff x="2382296" y="2511028"/>
            <a:chExt cx="91440" cy="548640"/>
          </a:xfrm>
        </p:grpSpPr>
        <p:cxnSp>
          <p:nvCxnSpPr>
            <p:cNvPr id="27" name="Straight Arrow Connector 26"/>
            <p:cNvCxnSpPr/>
            <p:nvPr/>
          </p:nvCxnSpPr>
          <p:spPr>
            <a:xfrm rot="5400000">
              <a:off x="2143448" y="2784560"/>
              <a:ext cx="548640" cy="1577"/>
            </a:xfrm>
            <a:prstGeom prst="straightConnector1">
              <a:avLst/>
            </a:prstGeom>
            <a:ln w="19050">
              <a:solidFill>
                <a:srgbClr val="92D050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 rot="16200000">
              <a:off x="2336840" y="2708708"/>
              <a:ext cx="182352" cy="914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5259388" y="2763838"/>
            <a:ext cx="365125" cy="2667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630863" y="2770188"/>
            <a:ext cx="366712" cy="25400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grpSp>
        <p:nvGrpSpPr>
          <p:cNvPr id="26" name="Group 32"/>
          <p:cNvGrpSpPr/>
          <p:nvPr/>
        </p:nvGrpSpPr>
        <p:grpSpPr>
          <a:xfrm>
            <a:off x="5105298" y="2209800"/>
            <a:ext cx="91440" cy="548640"/>
            <a:chOff x="3068096" y="2511028"/>
            <a:chExt cx="91440" cy="548640"/>
          </a:xfrm>
          <a:solidFill>
            <a:srgbClr val="FF0000"/>
          </a:solidFill>
        </p:grpSpPr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2829784" y="2785347"/>
              <a:ext cx="548640" cy="1"/>
            </a:xfrm>
            <a:prstGeom prst="straightConnector1">
              <a:avLst/>
            </a:prstGeom>
            <a:grpFill/>
            <a:ln w="19050">
              <a:solidFill>
                <a:srgbClr val="FF0000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 rot="16200000">
              <a:off x="3022376" y="2709149"/>
              <a:ext cx="182880" cy="9144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Group 80"/>
          <p:cNvGrpSpPr>
            <a:grpSpLocks/>
          </p:cNvGrpSpPr>
          <p:nvPr/>
        </p:nvGrpSpPr>
        <p:grpSpPr bwMode="auto">
          <a:xfrm>
            <a:off x="3595688" y="3048000"/>
            <a:ext cx="1601787" cy="868363"/>
            <a:chOff x="2970865" y="2373219"/>
            <a:chExt cx="1601134" cy="868978"/>
          </a:xfrm>
        </p:grpSpPr>
        <p:grpSp>
          <p:nvGrpSpPr>
            <p:cNvPr id="226342" name="Group 67"/>
            <p:cNvGrpSpPr>
              <a:grpSpLocks/>
            </p:cNvGrpSpPr>
            <p:nvPr/>
          </p:nvGrpSpPr>
          <p:grpSpPr bwMode="auto">
            <a:xfrm>
              <a:off x="2970865" y="2373219"/>
              <a:ext cx="1601134" cy="868978"/>
              <a:chOff x="5515621" y="4244151"/>
              <a:chExt cx="1601134" cy="868978"/>
            </a:xfrm>
          </p:grpSpPr>
          <p:cxnSp>
            <p:nvCxnSpPr>
              <p:cNvPr id="84" name="Straight Arrow Connector 83"/>
              <p:cNvCxnSpPr/>
              <p:nvPr/>
            </p:nvCxnSpPr>
            <p:spPr>
              <a:xfrm rot="10800000" flipH="1" flipV="1">
                <a:off x="5517207" y="4244151"/>
                <a:ext cx="0" cy="457524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rot="10800000" flipH="1" flipV="1">
                <a:off x="7116755" y="4272746"/>
                <a:ext cx="0" cy="457524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Left Brace 85"/>
              <p:cNvSpPr/>
              <p:nvPr/>
            </p:nvSpPr>
            <p:spPr>
              <a:xfrm rot="16200000">
                <a:off x="6224048" y="3971007"/>
                <a:ext cx="182692" cy="1599548"/>
              </a:xfrm>
              <a:prstGeom prst="leftBrace">
                <a:avLst>
                  <a:gd name="adj1" fmla="val 8333"/>
                  <a:gd name="adj2" fmla="val 4753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>
                  <a:solidFill>
                    <a:prstClr val="black"/>
                  </a:solidFill>
                  <a:latin typeface="Perpetua"/>
                  <a:cs typeface="Arial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585443" y="4774752"/>
                <a:ext cx="1063191" cy="3383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Latency</a:t>
                </a:r>
                <a:r>
                  <a:rPr lang="en-US" sz="1600" b="1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 </a:t>
                </a:r>
                <a:r>
                  <a:rPr lang="en-US" sz="1400" b="1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(   )</a:t>
                </a:r>
              </a:p>
            </p:txBody>
          </p:sp>
        </p:grpSp>
        <p:sp>
          <p:nvSpPr>
            <p:cNvPr id="83" name="Rectangle 82"/>
            <p:cNvSpPr/>
            <p:nvPr/>
          </p:nvSpPr>
          <p:spPr>
            <a:xfrm rot="16200000">
              <a:off x="3777678" y="3017457"/>
              <a:ext cx="182691" cy="920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87"/>
          <p:cNvGrpSpPr>
            <a:grpSpLocks/>
          </p:cNvGrpSpPr>
          <p:nvPr/>
        </p:nvGrpSpPr>
        <p:grpSpPr bwMode="auto">
          <a:xfrm>
            <a:off x="3395663" y="3048000"/>
            <a:ext cx="2259012" cy="1219200"/>
            <a:chOff x="2390193" y="2022997"/>
            <a:chExt cx="2258006" cy="1219200"/>
          </a:xfrm>
        </p:grpSpPr>
        <p:grpSp>
          <p:nvGrpSpPr>
            <p:cNvPr id="226336" name="Group 67"/>
            <p:cNvGrpSpPr>
              <a:grpSpLocks/>
            </p:cNvGrpSpPr>
            <p:nvPr/>
          </p:nvGrpSpPr>
          <p:grpSpPr bwMode="auto">
            <a:xfrm>
              <a:off x="2390193" y="2022997"/>
              <a:ext cx="2258006" cy="1219200"/>
              <a:chOff x="4934949" y="3893929"/>
              <a:chExt cx="2258006" cy="1219200"/>
            </a:xfrm>
          </p:grpSpPr>
          <p:cxnSp>
            <p:nvCxnSpPr>
              <p:cNvPr id="91" name="Straight Arrow Connector 90"/>
              <p:cNvCxnSpPr/>
              <p:nvPr/>
            </p:nvCxnSpPr>
            <p:spPr>
              <a:xfrm rot="10800000" flipH="1" flipV="1">
                <a:off x="4934949" y="3893929"/>
                <a:ext cx="1586" cy="822325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rot="10800000" flipH="1" flipV="1">
                <a:off x="7192955" y="3909804"/>
                <a:ext cx="0" cy="822325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Left Brace 92"/>
              <p:cNvSpPr/>
              <p:nvPr/>
            </p:nvSpPr>
            <p:spPr>
              <a:xfrm rot="16200000">
                <a:off x="5973465" y="3650747"/>
                <a:ext cx="182562" cy="2240552"/>
              </a:xfrm>
              <a:prstGeom prst="leftBrace">
                <a:avLst>
                  <a:gd name="adj1" fmla="val 8333"/>
                  <a:gd name="adj2" fmla="val 4753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>
                  <a:solidFill>
                    <a:prstClr val="black"/>
                  </a:solidFill>
                  <a:latin typeface="Perpetua"/>
                  <a:cs typeface="Arial" pitchFamily="34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5663287" y="4774992"/>
                <a:ext cx="1061565" cy="33813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Latency</a:t>
                </a:r>
                <a:r>
                  <a:rPr lang="en-US" sz="1600" b="1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 </a:t>
                </a:r>
                <a:r>
                  <a:rPr lang="en-US" sz="1400" b="1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(   )</a:t>
                </a:r>
              </a:p>
            </p:txBody>
          </p:sp>
        </p:grpSp>
        <p:sp>
          <p:nvSpPr>
            <p:cNvPr id="90" name="Rectangle 89"/>
            <p:cNvSpPr/>
            <p:nvPr/>
          </p:nvSpPr>
          <p:spPr>
            <a:xfrm rot="16200000">
              <a:off x="3846035" y="3027112"/>
              <a:ext cx="182563" cy="9203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0" name="Group 126"/>
          <p:cNvGrpSpPr>
            <a:grpSpLocks/>
          </p:cNvGrpSpPr>
          <p:nvPr/>
        </p:nvGrpSpPr>
        <p:grpSpPr bwMode="auto">
          <a:xfrm>
            <a:off x="6111875" y="2133600"/>
            <a:ext cx="1355725" cy="369888"/>
            <a:chOff x="5414401" y="1535668"/>
            <a:chExt cx="1356462" cy="369332"/>
          </a:xfrm>
        </p:grpSpPr>
        <p:sp>
          <p:nvSpPr>
            <p:cNvPr id="123" name="TextBox 122"/>
            <p:cNvSpPr txBox="1"/>
            <p:nvPr/>
          </p:nvSpPr>
          <p:spPr>
            <a:xfrm>
              <a:off x="5414401" y="1535668"/>
              <a:ext cx="135646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Perpetua"/>
                  <a:cs typeface="Arial" pitchFamily="34" charset="0"/>
                </a:rPr>
                <a:t>Stall</a:t>
              </a:r>
              <a:r>
                <a:rPr lang="en-US" dirty="0">
                  <a:solidFill>
                    <a:prstClr val="black"/>
                  </a:solidFill>
                  <a:latin typeface="Perpetua"/>
                  <a:cs typeface="Arial" pitchFamily="34" charset="0"/>
                </a:rPr>
                <a:t> </a:t>
              </a:r>
              <a:r>
                <a:rPr lang="en-US" sz="1400" b="1" dirty="0">
                  <a:solidFill>
                    <a:prstClr val="black"/>
                  </a:solidFill>
                  <a:latin typeface="Perpetua"/>
                  <a:cs typeface="Arial" pitchFamily="34" charset="0"/>
                </a:rPr>
                <a:t>(   )  = 0   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 rot="16200000">
              <a:off x="5997519" y="1702010"/>
              <a:ext cx="183873" cy="921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2528888" y="4572000"/>
            <a:ext cx="3381375" cy="369888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Perpetua"/>
              </a:rPr>
              <a:t>Packet Latency != Network Stall Time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879600" y="5410200"/>
            <a:ext cx="4679950" cy="369888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Perpetua"/>
              </a:rPr>
              <a:t>Different Packets have different criticality due to MLP</a:t>
            </a:r>
            <a:endParaRPr lang="en-US" b="1" dirty="0">
              <a:solidFill>
                <a:srgbClr val="1B587C">
                  <a:lumMod val="75000"/>
                </a:srgbClr>
              </a:solidFill>
              <a:latin typeface="Perpetua"/>
            </a:endParaRPr>
          </a:p>
        </p:txBody>
      </p:sp>
      <p:grpSp>
        <p:nvGrpSpPr>
          <p:cNvPr id="140" name="Group 139"/>
          <p:cNvGrpSpPr>
            <a:grpSpLocks/>
          </p:cNvGrpSpPr>
          <p:nvPr/>
        </p:nvGrpSpPr>
        <p:grpSpPr bwMode="auto">
          <a:xfrm>
            <a:off x="1858963" y="6096000"/>
            <a:ext cx="4721225" cy="369888"/>
            <a:chOff x="2052981" y="6096000"/>
            <a:chExt cx="4720919" cy="369332"/>
          </a:xfrm>
        </p:grpSpPr>
        <p:grpSp>
          <p:nvGrpSpPr>
            <p:cNvPr id="226325" name="Group 126"/>
            <p:cNvGrpSpPr>
              <a:grpSpLocks/>
            </p:cNvGrpSpPr>
            <p:nvPr/>
          </p:nvGrpSpPr>
          <p:grpSpPr bwMode="auto">
            <a:xfrm>
              <a:off x="2052981" y="6096000"/>
              <a:ext cx="1757019" cy="369332"/>
              <a:chOff x="4876582" y="1535668"/>
              <a:chExt cx="1757019" cy="369332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4876582" y="1535668"/>
                <a:ext cx="1757248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Criticality</a:t>
                </a:r>
                <a:r>
                  <a:rPr lang="en-US" sz="1400" b="1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(   )  &gt;   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16200000">
                <a:off x="5997417" y="1702038"/>
                <a:ext cx="183873" cy="92069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6326" name="Group 126"/>
            <p:cNvGrpSpPr>
              <a:grpSpLocks/>
            </p:cNvGrpSpPr>
            <p:nvPr/>
          </p:nvGrpSpPr>
          <p:grpSpPr bwMode="auto">
            <a:xfrm>
              <a:off x="3576981" y="6096000"/>
              <a:ext cx="1757019" cy="369332"/>
              <a:chOff x="4876582" y="1535668"/>
              <a:chExt cx="1757019" cy="369332"/>
            </a:xfrm>
          </p:grpSpPr>
          <p:sp>
            <p:nvSpPr>
              <p:cNvPr id="135" name="TextBox 134"/>
              <p:cNvSpPr txBox="1"/>
              <p:nvPr/>
            </p:nvSpPr>
            <p:spPr>
              <a:xfrm>
                <a:off x="4876483" y="1535668"/>
                <a:ext cx="1757248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Criticality</a:t>
                </a:r>
                <a:r>
                  <a:rPr lang="en-US" sz="1400" b="1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(   )  &gt;   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16200000">
                <a:off x="5997318" y="1702038"/>
                <a:ext cx="183873" cy="9206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6327" name="Group 126"/>
            <p:cNvGrpSpPr>
              <a:grpSpLocks/>
            </p:cNvGrpSpPr>
            <p:nvPr/>
          </p:nvGrpSpPr>
          <p:grpSpPr bwMode="auto">
            <a:xfrm>
              <a:off x="5177181" y="6096000"/>
              <a:ext cx="1596719" cy="369332"/>
              <a:chOff x="4876582" y="1535668"/>
              <a:chExt cx="1596719" cy="369332"/>
            </a:xfrm>
          </p:grpSpPr>
          <p:sp>
            <p:nvSpPr>
              <p:cNvPr id="138" name="TextBox 137"/>
              <p:cNvSpPr txBox="1"/>
              <p:nvPr/>
            </p:nvSpPr>
            <p:spPr>
              <a:xfrm>
                <a:off x="4876379" y="1535668"/>
                <a:ext cx="1596922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Criticality</a:t>
                </a:r>
                <a:r>
                  <a:rPr lang="en-US" sz="1400" b="1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(   )   </a:t>
                </a:r>
              </a:p>
            </p:txBody>
          </p:sp>
          <p:sp>
            <p:nvSpPr>
              <p:cNvPr id="139" name="Rectangle 138"/>
              <p:cNvSpPr/>
              <p:nvPr/>
            </p:nvSpPr>
            <p:spPr>
              <a:xfrm rot="16200000">
                <a:off x="5997214" y="1702038"/>
                <a:ext cx="183873" cy="9206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546374924"/>
      </p:ext>
    </p:extLst>
  </p:cSld>
  <p:clrMapOvr>
    <a:masterClrMapping/>
  </p:clrMapOvr>
  <p:transition advTm="1034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2" grpId="0" animBg="1"/>
      <p:bldP spid="129" grpId="0" animBg="1"/>
      <p:bldP spid="130" grpId="0" animBg="1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Introduction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</a:rPr>
              <a:t>Packet Scheduling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</a:rPr>
              <a:t>Memory Level Parallelism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Aérgia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</a:rPr>
              <a:t>Concept of Slack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</a:rPr>
              <a:t>Estimating Slack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Evaluation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Conclusion</a:t>
            </a:r>
            <a:endParaRPr lang="en-US" dirty="0">
              <a:solidFill>
                <a:schemeClr val="bg1">
                  <a:lumMod val="65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082694"/>
      </p:ext>
    </p:extLst>
  </p:cSld>
  <p:clrMapOvr>
    <a:masterClrMapping/>
  </p:clrMapOvr>
  <p:transition advTm="1357"/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What is Aérgia?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53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Aérgia is the spirit of laziness in Greek mythology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Some packets can afford to 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slack</a:t>
            </a:r>
            <a:r>
              <a:rPr lang="en-US" dirty="0" smtClean="0">
                <a:ea typeface="+mn-ea"/>
                <a:cs typeface="+mn-cs"/>
              </a:rPr>
              <a:t>!</a:t>
            </a:r>
          </a:p>
        </p:txBody>
      </p:sp>
      <p:pic>
        <p:nvPicPr>
          <p:cNvPr id="2050" name="Picture 2" descr="http://www.laughinglarry.com/images/box/lazy_c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517142"/>
            <a:ext cx="3657600" cy="349300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20301109"/>
      </p:ext>
    </p:extLst>
  </p:cSld>
  <p:clrMapOvr>
    <a:masterClrMapping/>
  </p:clrMapOvr>
  <p:transition advTm="39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Introduction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</a:rPr>
              <a:t>Packet Scheduling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</a:rPr>
              <a:t>Memory Level Parallelism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Aérgia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Concept of Slack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</a:rPr>
              <a:t>Estimating Slack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Evaluation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Conclusion</a:t>
            </a:r>
            <a:endParaRPr lang="en-US" dirty="0">
              <a:solidFill>
                <a:schemeClr val="bg1">
                  <a:lumMod val="65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687318"/>
      </p:ext>
    </p:extLst>
  </p:cSld>
  <p:clrMapOvr>
    <a:masterClrMapping/>
  </p:clrMapOvr>
  <p:transition advTm="1903"/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Slack of Packets</a:t>
            </a:r>
          </a:p>
        </p:txBody>
      </p:sp>
      <p:sp>
        <p:nvSpPr>
          <p:cNvPr id="66" name="Content Placeholder 6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77200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What is slack of a packet?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Slack of a packet is number of cycles it can be delayed in a router without (significantly) reducing application’s performance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Local network slack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Source of slack: Memory-Level Parallelism (MLP)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Latency of an application’s packet hidden from application due to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overlap</a:t>
            </a:r>
            <a:r>
              <a:rPr lang="en-US" dirty="0" smtClean="0">
                <a:ea typeface="+mn-ea"/>
              </a:rPr>
              <a:t> with latency of pending cache miss requests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Prioritize packets with 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lower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slack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45364856"/>
      </p:ext>
    </p:extLst>
  </p:cSld>
  <p:clrMapOvr>
    <a:masterClrMapping/>
  </p:clrMapOvr>
  <p:transition advTm="637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Interconnection Network Basics</a:t>
            </a:r>
          </a:p>
        </p:txBody>
      </p:sp>
      <p:sp>
        <p:nvSpPr>
          <p:cNvPr id="14336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Topology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Specifies the way switches are wired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Affects routing, reliability, throughput, latency, building ease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Routing (algorithm)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How does a message get from source to destination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Static or adaptive 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Buffering and Flow Control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What do we store within the network?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Entire packets, parts of packets, etc?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How do we throttle during oversubscription?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Tightly coupled with routing strategy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0CD97E-F03F-B340-A5EB-51EB353494C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179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ounded Rectangle 140"/>
          <p:cNvSpPr/>
          <p:nvPr/>
        </p:nvSpPr>
        <p:spPr>
          <a:xfrm>
            <a:off x="1524000" y="5715000"/>
            <a:ext cx="63246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Perpetua"/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2286000" y="3733800"/>
            <a:ext cx="3124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32513" y="2311400"/>
          <a:ext cx="2559053" cy="2560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579"/>
                <a:gridCol w="365579"/>
                <a:gridCol w="365579"/>
                <a:gridCol w="365579"/>
                <a:gridCol w="365579"/>
                <a:gridCol w="365579"/>
                <a:gridCol w="365579"/>
              </a:tblGrid>
              <a:tr h="36580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80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80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80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80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80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80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66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Concept of Slack </a:t>
            </a:r>
          </a:p>
        </p:txBody>
      </p:sp>
      <p:sp>
        <p:nvSpPr>
          <p:cNvPr id="109" name="Rectangle 3"/>
          <p:cNvSpPr/>
          <p:nvPr/>
        </p:nvSpPr>
        <p:spPr>
          <a:xfrm>
            <a:off x="158750" y="2562225"/>
            <a:ext cx="914400" cy="16287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prstClr val="white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7475" y="1463675"/>
            <a:ext cx="11779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323232"/>
                </a:solidFill>
                <a:latin typeface="Perpetua"/>
              </a:rPr>
              <a:t>Instruction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323232"/>
                </a:solidFill>
                <a:latin typeface="Perpetua"/>
              </a:rPr>
              <a:t> Window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2286000" y="3297238"/>
            <a:ext cx="282575" cy="25400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grpSp>
        <p:nvGrpSpPr>
          <p:cNvPr id="275" name="Group 274"/>
          <p:cNvGrpSpPr>
            <a:grpSpLocks/>
          </p:cNvGrpSpPr>
          <p:nvPr/>
        </p:nvGrpSpPr>
        <p:grpSpPr bwMode="auto">
          <a:xfrm>
            <a:off x="2581275" y="3241675"/>
            <a:ext cx="1608138" cy="369888"/>
            <a:chOff x="2580721" y="3013612"/>
            <a:chExt cx="1608298" cy="369332"/>
          </a:xfrm>
        </p:grpSpPr>
        <p:sp>
          <p:nvSpPr>
            <p:cNvPr id="136" name="Rounded Rectangle 135"/>
            <p:cNvSpPr/>
            <p:nvPr/>
          </p:nvSpPr>
          <p:spPr>
            <a:xfrm>
              <a:off x="2580721" y="3059581"/>
              <a:ext cx="1608298" cy="26788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prstClr val="black"/>
                </a:solidFill>
                <a:latin typeface="Perpetua"/>
                <a:cs typeface="Arial" pitchFamily="34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3063369" y="3013612"/>
              <a:ext cx="838283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Perpetua"/>
                  <a:cs typeface="Arial" pitchFamily="34" charset="0"/>
                </a:rPr>
                <a:t>Stall</a:t>
              </a:r>
            </a:p>
          </p:txBody>
        </p:sp>
      </p:grpSp>
      <p:sp>
        <p:nvSpPr>
          <p:cNvPr id="103" name="Oval 102"/>
          <p:cNvSpPr/>
          <p:nvPr/>
        </p:nvSpPr>
        <p:spPr>
          <a:xfrm>
            <a:off x="6019800" y="2209800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6019800" y="2549525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384925" y="2209800"/>
            <a:ext cx="204788" cy="2206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prstClr val="white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6384925" y="2549525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6765925" y="2235200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6765925" y="2574925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131050" y="2235200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7131050" y="2574925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7507288" y="2216150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7507288" y="2554288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7872413" y="2216150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7872413" y="2554288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8234363" y="2216150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8234363" y="2554288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8597900" y="2216150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8597900" y="255428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6034088" y="2921000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6034088" y="3260725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6399213" y="2921000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6399213" y="3260725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6780213" y="2947988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6780213" y="3286125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7145338" y="2947988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7145338" y="3286125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7521575" y="2927350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7521575" y="3267075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7886700" y="2927350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7886700" y="3267075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8248650" y="2927350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8248650" y="3267075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8612188" y="2927350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8612188" y="3267075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6019800" y="3632200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6019800" y="397033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6384925" y="3632200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6384925" y="397033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6765925" y="3657600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6765925" y="3997325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7131050" y="3657600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7131050" y="3997325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7507288" y="3636963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7507288" y="3976688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7872413" y="3636963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7872413" y="3976688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8234363" y="3636963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8234363" y="3976688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8597900" y="3636963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8597900" y="397668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6019800" y="4394200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6019800" y="473233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6384925" y="4394200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6384925" y="473233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6765925" y="4419600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6765925" y="4759325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7131050" y="4419600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7131050" y="4759325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7507288" y="4398963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7507288" y="4738688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7872413" y="4398963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7872413" y="4738688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8234363" y="4398963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8234363" y="4738688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8597900" y="4398963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8597900" y="473868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cxnSp>
        <p:nvCxnSpPr>
          <p:cNvPr id="180" name="Shape 179"/>
          <p:cNvCxnSpPr/>
          <p:nvPr/>
        </p:nvCxnSpPr>
        <p:spPr>
          <a:xfrm>
            <a:off x="6589713" y="2319338"/>
            <a:ext cx="2111375" cy="2419350"/>
          </a:xfrm>
          <a:prstGeom prst="bentConnector2">
            <a:avLst/>
          </a:prstGeom>
          <a:ln w="50800">
            <a:solidFill>
              <a:srgbClr val="92D050"/>
            </a:solidFill>
            <a:prstDash val="solid"/>
            <a:headEnd type="oval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hape 179"/>
          <p:cNvCxnSpPr>
            <a:endCxn id="105" idx="5"/>
          </p:cNvCxnSpPr>
          <p:nvPr/>
        </p:nvCxnSpPr>
        <p:spPr>
          <a:xfrm rot="16200000" flipV="1">
            <a:off x="6327775" y="2628900"/>
            <a:ext cx="2471738" cy="2008188"/>
          </a:xfrm>
          <a:prstGeom prst="bentConnector3">
            <a:avLst>
              <a:gd name="adj1" fmla="val 1670"/>
            </a:avLst>
          </a:prstGeom>
          <a:ln w="50800">
            <a:solidFill>
              <a:srgbClr val="92D050"/>
            </a:solidFill>
            <a:prstDash val="solid"/>
            <a:headEnd type="oval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hape 105"/>
          <p:cNvCxnSpPr/>
          <p:nvPr/>
        </p:nvCxnSpPr>
        <p:spPr>
          <a:xfrm rot="10800000" flipV="1">
            <a:off x="6135688" y="2319338"/>
            <a:ext cx="249237" cy="601662"/>
          </a:xfrm>
          <a:prstGeom prst="bentConnector2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prstDash val="solid"/>
            <a:headEnd type="oval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hape 105"/>
          <p:cNvCxnSpPr>
            <a:endCxn id="105" idx="4"/>
          </p:cNvCxnSpPr>
          <p:nvPr/>
        </p:nvCxnSpPr>
        <p:spPr>
          <a:xfrm rot="5400000" flipH="1" flipV="1">
            <a:off x="6058694" y="2620169"/>
            <a:ext cx="617537" cy="238125"/>
          </a:xfrm>
          <a:prstGeom prst="bentConnector3">
            <a:avLst>
              <a:gd name="adj1" fmla="val 1696"/>
            </a:avLst>
          </a:prstGeom>
          <a:ln w="50800">
            <a:solidFill>
              <a:schemeClr val="accent3">
                <a:lumMod val="60000"/>
                <a:lumOff val="40000"/>
              </a:schemeClr>
            </a:solidFill>
            <a:prstDash val="solid"/>
            <a:headEnd type="oval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Box 258"/>
          <p:cNvSpPr txBox="1"/>
          <p:nvPr/>
        </p:nvSpPr>
        <p:spPr>
          <a:xfrm>
            <a:off x="6629400" y="1585913"/>
            <a:ext cx="1741488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323232"/>
                </a:solidFill>
                <a:latin typeface="Perpetua"/>
              </a:rPr>
              <a:t>Network-on-Chip</a:t>
            </a:r>
          </a:p>
        </p:txBody>
      </p:sp>
      <p:grpSp>
        <p:nvGrpSpPr>
          <p:cNvPr id="268" name="Group 267"/>
          <p:cNvGrpSpPr>
            <a:grpSpLocks/>
          </p:cNvGrpSpPr>
          <p:nvPr/>
        </p:nvGrpSpPr>
        <p:grpSpPr bwMode="auto">
          <a:xfrm>
            <a:off x="76200" y="2740025"/>
            <a:ext cx="1676400" cy="523875"/>
            <a:chOff x="76200" y="2511623"/>
            <a:chExt cx="1676399" cy="523220"/>
          </a:xfrm>
        </p:grpSpPr>
        <p:grpSp>
          <p:nvGrpSpPr>
            <p:cNvPr id="236740" name="Group 64"/>
            <p:cNvGrpSpPr>
              <a:grpSpLocks/>
            </p:cNvGrpSpPr>
            <p:nvPr/>
          </p:nvGrpSpPr>
          <p:grpSpPr bwMode="auto">
            <a:xfrm>
              <a:off x="76200" y="2511623"/>
              <a:ext cx="1637707" cy="523220"/>
              <a:chOff x="1029940" y="3121223"/>
              <a:chExt cx="1637707" cy="523220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1112490" y="3159275"/>
                <a:ext cx="914399" cy="231485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prstClr val="black"/>
                  </a:solidFill>
                  <a:latin typeface="Perpetua"/>
                  <a:cs typeface="Arial" pitchFamily="34" charset="0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029940" y="3124394"/>
                <a:ext cx="984249" cy="30759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Load Miss 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001489" y="3121223"/>
                <a:ext cx="666750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Causes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prstClr val="black"/>
                  </a:solidFill>
                  <a:latin typeface="Perpetua"/>
                  <a:cs typeface="Arial" pitchFamily="34" charset="0"/>
                </a:endParaRPr>
              </a:p>
            </p:txBody>
          </p:sp>
        </p:grpSp>
        <p:sp>
          <p:nvSpPr>
            <p:cNvPr id="182" name="Rectangle 181"/>
            <p:cNvSpPr/>
            <p:nvPr/>
          </p:nvSpPr>
          <p:spPr>
            <a:xfrm rot="16200000">
              <a:off x="1615395" y="2634443"/>
              <a:ext cx="182334" cy="920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4" name="Group 273"/>
          <p:cNvGrpSpPr>
            <a:grpSpLocks/>
          </p:cNvGrpSpPr>
          <p:nvPr/>
        </p:nvGrpSpPr>
        <p:grpSpPr bwMode="auto">
          <a:xfrm>
            <a:off x="2362200" y="4343400"/>
            <a:ext cx="3048000" cy="338138"/>
            <a:chOff x="2362200" y="4191000"/>
            <a:chExt cx="3048000" cy="338554"/>
          </a:xfrm>
        </p:grpSpPr>
        <p:sp>
          <p:nvSpPr>
            <p:cNvPr id="286" name="TextBox 285"/>
            <p:cNvSpPr txBox="1"/>
            <p:nvPr/>
          </p:nvSpPr>
          <p:spPr>
            <a:xfrm>
              <a:off x="2362200" y="4191000"/>
              <a:ext cx="30480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323232"/>
                  </a:solidFill>
                  <a:latin typeface="Perpetua"/>
                </a:rPr>
                <a:t>   returns </a:t>
              </a:r>
              <a:r>
                <a:rPr lang="en-US" sz="1600" b="1" dirty="0">
                  <a:solidFill>
                    <a:prstClr val="black"/>
                  </a:solidFill>
                  <a:latin typeface="Perpetua"/>
                </a:rPr>
                <a:t>earlier</a:t>
              </a:r>
              <a:r>
                <a:rPr lang="en-US" sz="1600" b="1" dirty="0">
                  <a:solidFill>
                    <a:srgbClr val="323232"/>
                  </a:solidFill>
                  <a:latin typeface="Perpetua"/>
                </a:rPr>
                <a:t> than necessary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 rot="16200000">
              <a:off x="2393044" y="4312650"/>
              <a:ext cx="182788" cy="9207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7" name="Group 266"/>
          <p:cNvGrpSpPr>
            <a:grpSpLocks/>
          </p:cNvGrpSpPr>
          <p:nvPr/>
        </p:nvGrpSpPr>
        <p:grpSpPr bwMode="auto">
          <a:xfrm>
            <a:off x="2382838" y="2740025"/>
            <a:ext cx="90487" cy="547688"/>
            <a:chOff x="2382296" y="2511028"/>
            <a:chExt cx="91440" cy="548640"/>
          </a:xfrm>
        </p:grpSpPr>
        <p:cxnSp>
          <p:nvCxnSpPr>
            <p:cNvPr id="152" name="Straight Arrow Connector 151"/>
            <p:cNvCxnSpPr/>
            <p:nvPr/>
          </p:nvCxnSpPr>
          <p:spPr>
            <a:xfrm rot="5400000">
              <a:off x="2143269" y="2785348"/>
              <a:ext cx="548640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Rectangle 183"/>
            <p:cNvSpPr/>
            <p:nvPr/>
          </p:nvSpPr>
          <p:spPr>
            <a:xfrm rot="16200000">
              <a:off x="2336576" y="2709413"/>
              <a:ext cx="182880" cy="914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1" name="Group 270"/>
          <p:cNvGrpSpPr>
            <a:grpSpLocks/>
          </p:cNvGrpSpPr>
          <p:nvPr/>
        </p:nvGrpSpPr>
        <p:grpSpPr bwMode="auto">
          <a:xfrm>
            <a:off x="2535238" y="2740025"/>
            <a:ext cx="92075" cy="547688"/>
            <a:chOff x="2535368" y="2511028"/>
            <a:chExt cx="91440" cy="548640"/>
          </a:xfrm>
        </p:grpSpPr>
        <p:cxnSp>
          <p:nvCxnSpPr>
            <p:cNvPr id="199" name="Straight Arrow Connector 198"/>
            <p:cNvCxnSpPr/>
            <p:nvPr/>
          </p:nvCxnSpPr>
          <p:spPr>
            <a:xfrm rot="16200000" flipH="1">
              <a:off x="2296521" y="2784559"/>
              <a:ext cx="548640" cy="1576"/>
            </a:xfrm>
            <a:prstGeom prst="straightConnector1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Rectangle 208"/>
            <p:cNvSpPr/>
            <p:nvPr/>
          </p:nvSpPr>
          <p:spPr>
            <a:xfrm rot="16200000">
              <a:off x="2489648" y="2709413"/>
              <a:ext cx="182880" cy="914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2" name="Group 271"/>
          <p:cNvGrpSpPr>
            <a:grpSpLocks/>
          </p:cNvGrpSpPr>
          <p:nvPr/>
        </p:nvGrpSpPr>
        <p:grpSpPr bwMode="auto">
          <a:xfrm>
            <a:off x="3068638" y="2740025"/>
            <a:ext cx="90487" cy="547688"/>
            <a:chOff x="3068096" y="2511028"/>
            <a:chExt cx="91440" cy="548640"/>
          </a:xfrm>
        </p:grpSpPr>
        <p:cxnSp>
          <p:nvCxnSpPr>
            <p:cNvPr id="155" name="Straight Arrow Connector 154"/>
            <p:cNvCxnSpPr/>
            <p:nvPr/>
          </p:nvCxnSpPr>
          <p:spPr>
            <a:xfrm rot="5400000" flipH="1" flipV="1">
              <a:off x="2829069" y="2785348"/>
              <a:ext cx="548640" cy="0"/>
            </a:xfrm>
            <a:prstGeom prst="straightConnector1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Rectangle 218"/>
            <p:cNvSpPr/>
            <p:nvPr/>
          </p:nvSpPr>
          <p:spPr>
            <a:xfrm rot="16200000">
              <a:off x="3022376" y="2709413"/>
              <a:ext cx="182880" cy="914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3" name="Group 272"/>
          <p:cNvGrpSpPr>
            <a:grpSpLocks/>
          </p:cNvGrpSpPr>
          <p:nvPr/>
        </p:nvGrpSpPr>
        <p:grpSpPr bwMode="auto">
          <a:xfrm>
            <a:off x="4170363" y="2740025"/>
            <a:ext cx="92075" cy="547688"/>
            <a:chOff x="4170904" y="2511027"/>
            <a:chExt cx="91440" cy="548640"/>
          </a:xfrm>
        </p:grpSpPr>
        <p:cxnSp>
          <p:nvCxnSpPr>
            <p:cNvPr id="229" name="Straight Arrow Connector 228"/>
            <p:cNvCxnSpPr/>
            <p:nvPr/>
          </p:nvCxnSpPr>
          <p:spPr>
            <a:xfrm rot="5400000" flipH="1" flipV="1">
              <a:off x="3931268" y="2785347"/>
              <a:ext cx="548640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Rectangle 233"/>
            <p:cNvSpPr/>
            <p:nvPr/>
          </p:nvSpPr>
          <p:spPr>
            <a:xfrm rot="5400000">
              <a:off x="4125184" y="2709412"/>
              <a:ext cx="182880" cy="914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2" name="Group 281"/>
          <p:cNvGrpSpPr>
            <a:grpSpLocks/>
          </p:cNvGrpSpPr>
          <p:nvPr/>
        </p:nvGrpSpPr>
        <p:grpSpPr bwMode="auto">
          <a:xfrm>
            <a:off x="4192588" y="3287713"/>
            <a:ext cx="1212850" cy="307975"/>
            <a:chOff x="4191890" y="3059668"/>
            <a:chExt cx="1214126" cy="307777"/>
          </a:xfrm>
        </p:grpSpPr>
        <p:grpSp>
          <p:nvGrpSpPr>
            <p:cNvPr id="236726" name="Group 275"/>
            <p:cNvGrpSpPr>
              <a:grpSpLocks/>
            </p:cNvGrpSpPr>
            <p:nvPr/>
          </p:nvGrpSpPr>
          <p:grpSpPr bwMode="auto">
            <a:xfrm>
              <a:off x="4191890" y="3059668"/>
              <a:ext cx="893499" cy="307777"/>
              <a:chOff x="4191890" y="3059668"/>
              <a:chExt cx="893499" cy="307777"/>
            </a:xfrm>
          </p:grpSpPr>
          <p:sp>
            <p:nvSpPr>
              <p:cNvPr id="150" name="Rounded Rectangle 149"/>
              <p:cNvSpPr/>
              <p:nvPr/>
            </p:nvSpPr>
            <p:spPr>
              <a:xfrm>
                <a:off x="4191890" y="3061254"/>
                <a:ext cx="893114" cy="253837"/>
              </a:xfrm>
              <a:prstGeom prst="round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prstClr val="black"/>
                  </a:solidFill>
                  <a:latin typeface="Perpetua"/>
                  <a:cs typeface="Arial" pitchFamily="34" charset="0"/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4247510" y="3059668"/>
                <a:ext cx="837493" cy="307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Compute</a:t>
                </a:r>
              </a:p>
            </p:txBody>
          </p:sp>
        </p:grpSp>
        <p:cxnSp>
          <p:nvCxnSpPr>
            <p:cNvPr id="260" name="Straight Arrow Connector 259"/>
            <p:cNvCxnSpPr/>
            <p:nvPr/>
          </p:nvCxnSpPr>
          <p:spPr>
            <a:xfrm>
              <a:off x="5100895" y="3175480"/>
              <a:ext cx="305121" cy="1587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Group 277"/>
          <p:cNvGrpSpPr>
            <a:grpSpLocks/>
          </p:cNvGrpSpPr>
          <p:nvPr/>
        </p:nvGrpSpPr>
        <p:grpSpPr bwMode="auto">
          <a:xfrm>
            <a:off x="182563" y="5181600"/>
            <a:ext cx="5773737" cy="369888"/>
            <a:chOff x="365760" y="5421868"/>
            <a:chExt cx="5773568" cy="369332"/>
          </a:xfrm>
        </p:grpSpPr>
        <p:sp>
          <p:nvSpPr>
            <p:cNvPr id="288" name="TextBox 287"/>
            <p:cNvSpPr txBox="1"/>
            <p:nvPr/>
          </p:nvSpPr>
          <p:spPr>
            <a:xfrm>
              <a:off x="365760" y="5421868"/>
              <a:ext cx="57735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Perpetua"/>
                </a:rPr>
                <a:t>Slack (   ) </a:t>
              </a:r>
              <a:r>
                <a:rPr lang="en-US" dirty="0">
                  <a:solidFill>
                    <a:prstClr val="black"/>
                  </a:solidFill>
                  <a:latin typeface="Perpetua"/>
                </a:rPr>
                <a:t>=</a:t>
              </a:r>
              <a:r>
                <a:rPr lang="en-US" b="1" dirty="0">
                  <a:solidFill>
                    <a:prstClr val="black"/>
                  </a:solidFill>
                  <a:latin typeface="Perpetua"/>
                </a:rPr>
                <a:t> Latency (   ) – Latency (   ) = 26 – 6 = 20 hops</a:t>
              </a:r>
            </a:p>
          </p:txBody>
        </p:sp>
        <p:sp>
          <p:nvSpPr>
            <p:cNvPr id="261" name="Rectangle 260"/>
            <p:cNvSpPr/>
            <p:nvPr/>
          </p:nvSpPr>
          <p:spPr>
            <a:xfrm rot="16200000">
              <a:off x="1092155" y="5579519"/>
              <a:ext cx="182288" cy="9207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 rot="16200000">
              <a:off x="2463715" y="5589029"/>
              <a:ext cx="182288" cy="9207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 rot="16200000">
              <a:off x="3825750" y="5589029"/>
              <a:ext cx="182288" cy="9207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4" name="TextBox 263"/>
          <p:cNvSpPr txBox="1"/>
          <p:nvPr/>
        </p:nvSpPr>
        <p:spPr>
          <a:xfrm>
            <a:off x="2936875" y="1585913"/>
            <a:ext cx="1519238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323232"/>
                </a:solidFill>
                <a:latin typeface="Perpetua"/>
              </a:rPr>
              <a:t>Execution Time</a:t>
            </a:r>
          </a:p>
        </p:txBody>
      </p:sp>
      <p:grpSp>
        <p:nvGrpSpPr>
          <p:cNvPr id="279" name="Group 278"/>
          <p:cNvGrpSpPr>
            <a:grpSpLocks/>
          </p:cNvGrpSpPr>
          <p:nvPr/>
        </p:nvGrpSpPr>
        <p:grpSpPr bwMode="auto">
          <a:xfrm>
            <a:off x="182563" y="5846763"/>
            <a:ext cx="8778875" cy="708025"/>
            <a:chOff x="365760" y="5847304"/>
            <a:chExt cx="8778240" cy="707886"/>
          </a:xfrm>
        </p:grpSpPr>
        <p:sp>
          <p:nvSpPr>
            <p:cNvPr id="287" name="TextBox 286"/>
            <p:cNvSpPr txBox="1"/>
            <p:nvPr/>
          </p:nvSpPr>
          <p:spPr>
            <a:xfrm>
              <a:off x="365760" y="5847304"/>
              <a:ext cx="877824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Perpetua"/>
                </a:rPr>
                <a:t>Packet(  ) can be delayed for available slack cycles </a:t>
              </a:r>
              <a:br>
                <a:rPr lang="en-US" sz="2000" b="1" dirty="0">
                  <a:solidFill>
                    <a:prstClr val="black"/>
                  </a:solidFill>
                  <a:latin typeface="Perpetua"/>
                </a:rPr>
              </a:br>
              <a:r>
                <a:rPr lang="en-US" sz="2000" b="1" dirty="0">
                  <a:solidFill>
                    <a:prstClr val="black"/>
                  </a:solidFill>
                  <a:latin typeface="Perpetua"/>
                </a:rPr>
                <a:t>without reducing performance!</a:t>
              </a:r>
            </a:p>
          </p:txBody>
        </p:sp>
        <p:sp>
          <p:nvSpPr>
            <p:cNvPr id="265" name="Rectangle 264"/>
            <p:cNvSpPr/>
            <p:nvPr/>
          </p:nvSpPr>
          <p:spPr>
            <a:xfrm rot="16200000">
              <a:off x="2866696" y="5989351"/>
              <a:ext cx="182527" cy="9206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0" name="Group 279"/>
          <p:cNvGrpSpPr>
            <a:grpSpLocks/>
          </p:cNvGrpSpPr>
          <p:nvPr/>
        </p:nvGrpSpPr>
        <p:grpSpPr bwMode="auto">
          <a:xfrm>
            <a:off x="79375" y="3425825"/>
            <a:ext cx="1663700" cy="311150"/>
            <a:chOff x="78695" y="3197423"/>
            <a:chExt cx="1663857" cy="310754"/>
          </a:xfrm>
        </p:grpSpPr>
        <p:grpSp>
          <p:nvGrpSpPr>
            <p:cNvPr id="236715" name="Group 65"/>
            <p:cNvGrpSpPr>
              <a:grpSpLocks/>
            </p:cNvGrpSpPr>
            <p:nvPr/>
          </p:nvGrpSpPr>
          <p:grpSpPr bwMode="auto">
            <a:xfrm>
              <a:off x="78695" y="3197423"/>
              <a:ext cx="1655275" cy="310754"/>
              <a:chOff x="1032435" y="3807023"/>
              <a:chExt cx="1655275" cy="310754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1113406" y="3810194"/>
                <a:ext cx="912898" cy="23306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prstClr val="black"/>
                  </a:solidFill>
                  <a:latin typeface="Perpetua"/>
                  <a:cs typeface="Arial" pitchFamily="34" charset="0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021541" y="3807023"/>
                <a:ext cx="666813" cy="3075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Causes 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1032435" y="3810194"/>
                <a:ext cx="984343" cy="3075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Load Miss </a:t>
                </a:r>
              </a:p>
            </p:txBody>
          </p:sp>
        </p:grpSp>
        <p:sp>
          <p:nvSpPr>
            <p:cNvPr id="266" name="Rectangle 265"/>
            <p:cNvSpPr/>
            <p:nvPr/>
          </p:nvSpPr>
          <p:spPr>
            <a:xfrm rot="16200000">
              <a:off x="1604553" y="3311515"/>
              <a:ext cx="183916" cy="920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2" name="Group 161"/>
          <p:cNvGrpSpPr>
            <a:grpSpLocks/>
          </p:cNvGrpSpPr>
          <p:nvPr/>
        </p:nvGrpSpPr>
        <p:grpSpPr bwMode="auto">
          <a:xfrm>
            <a:off x="2398713" y="2019300"/>
            <a:ext cx="1828800" cy="338138"/>
            <a:chOff x="2398394" y="1790283"/>
            <a:chExt cx="1828800" cy="338554"/>
          </a:xfrm>
        </p:grpSpPr>
        <p:grpSp>
          <p:nvGrpSpPr>
            <p:cNvPr id="236711" name="Group 79"/>
            <p:cNvGrpSpPr>
              <a:grpSpLocks/>
            </p:cNvGrpSpPr>
            <p:nvPr/>
          </p:nvGrpSpPr>
          <p:grpSpPr bwMode="auto">
            <a:xfrm>
              <a:off x="2653394" y="1790283"/>
              <a:ext cx="1056187" cy="338554"/>
              <a:chOff x="3030598" y="3013597"/>
              <a:chExt cx="1056187" cy="338554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3031185" y="3013597"/>
                <a:ext cx="1055688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Latency</a:t>
                </a:r>
                <a:r>
                  <a:rPr lang="en-US" sz="1200" b="1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 </a:t>
                </a:r>
                <a:r>
                  <a:rPr lang="en-US" sz="1400" b="1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(   )</a:t>
                </a:r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16200000">
                <a:off x="3758149" y="3128093"/>
                <a:ext cx="182787" cy="90487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61" name="Straight Arrow Connector 160"/>
            <p:cNvCxnSpPr/>
            <p:nvPr/>
          </p:nvCxnSpPr>
          <p:spPr>
            <a:xfrm>
              <a:off x="2398394" y="2066848"/>
              <a:ext cx="1828800" cy="159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>
            <a:grpSpLocks/>
          </p:cNvGrpSpPr>
          <p:nvPr/>
        </p:nvGrpSpPr>
        <p:grpSpPr bwMode="auto">
          <a:xfrm>
            <a:off x="2362200" y="2405063"/>
            <a:ext cx="1055688" cy="338137"/>
            <a:chOff x="2362200" y="2176046"/>
            <a:chExt cx="1056187" cy="338554"/>
          </a:xfrm>
        </p:grpSpPr>
        <p:grpSp>
          <p:nvGrpSpPr>
            <p:cNvPr id="236707" name="Group 79"/>
            <p:cNvGrpSpPr>
              <a:grpSpLocks/>
            </p:cNvGrpSpPr>
            <p:nvPr/>
          </p:nvGrpSpPr>
          <p:grpSpPr bwMode="auto">
            <a:xfrm>
              <a:off x="2362200" y="2176046"/>
              <a:ext cx="1056187" cy="338554"/>
              <a:chOff x="2750017" y="3186530"/>
              <a:chExt cx="1056187" cy="338554"/>
            </a:xfrm>
          </p:grpSpPr>
          <p:sp>
            <p:nvSpPr>
              <p:cNvPr id="157" name="TextBox 156"/>
              <p:cNvSpPr txBox="1"/>
              <p:nvPr/>
            </p:nvSpPr>
            <p:spPr>
              <a:xfrm>
                <a:off x="2750017" y="3186530"/>
                <a:ext cx="105618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Latency</a:t>
                </a:r>
                <a:r>
                  <a:rPr lang="en-US" sz="1200" b="1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 </a:t>
                </a:r>
                <a:r>
                  <a:rPr lang="en-US" sz="1400" b="1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(   )</a:t>
                </a:r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16200000">
                <a:off x="3477366" y="3301005"/>
                <a:ext cx="182788" cy="9053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63" name="Straight Arrow Connector 162"/>
            <p:cNvCxnSpPr/>
            <p:nvPr/>
          </p:nvCxnSpPr>
          <p:spPr>
            <a:xfrm>
              <a:off x="2551202" y="2438306"/>
              <a:ext cx="547946" cy="159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>
            <a:grpSpLocks/>
          </p:cNvGrpSpPr>
          <p:nvPr/>
        </p:nvGrpSpPr>
        <p:grpSpPr bwMode="auto">
          <a:xfrm>
            <a:off x="3103563" y="2970213"/>
            <a:ext cx="1098550" cy="992187"/>
            <a:chOff x="3104103" y="2741612"/>
            <a:chExt cx="1097280" cy="992188"/>
          </a:xfrm>
        </p:grpSpPr>
        <p:grpSp>
          <p:nvGrpSpPr>
            <p:cNvPr id="236703" name="Group 276"/>
            <p:cNvGrpSpPr>
              <a:grpSpLocks/>
            </p:cNvGrpSpPr>
            <p:nvPr/>
          </p:nvGrpSpPr>
          <p:grpSpPr bwMode="auto">
            <a:xfrm>
              <a:off x="3104103" y="3364468"/>
              <a:ext cx="1097280" cy="369332"/>
              <a:chOff x="3104103" y="3364468"/>
              <a:chExt cx="1097280" cy="369332"/>
            </a:xfrm>
          </p:grpSpPr>
          <p:sp>
            <p:nvSpPr>
              <p:cNvPr id="252" name="TextBox 251"/>
              <p:cNvSpPr txBox="1"/>
              <p:nvPr/>
            </p:nvSpPr>
            <p:spPr>
              <a:xfrm>
                <a:off x="3402208" y="3363913"/>
                <a:ext cx="616823" cy="369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Perpetua"/>
                  </a:rPr>
                  <a:t>Slack</a:t>
                </a:r>
              </a:p>
            </p:txBody>
          </p:sp>
          <p:sp>
            <p:nvSpPr>
              <p:cNvPr id="250" name="Rectangle 249"/>
              <p:cNvSpPr/>
              <p:nvPr/>
            </p:nvSpPr>
            <p:spPr>
              <a:xfrm rot="16200000">
                <a:off x="3523361" y="2990692"/>
                <a:ext cx="258763" cy="1097280"/>
              </a:xfrm>
              <a:prstGeom prst="rect">
                <a:avLst/>
              </a:prstGeom>
              <a:solidFill>
                <a:srgbClr val="4EA5D8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Slack</a:t>
                </a:r>
              </a:p>
            </p:txBody>
          </p:sp>
        </p:grpSp>
        <p:cxnSp>
          <p:nvCxnSpPr>
            <p:cNvPr id="160" name="Straight Arrow Connector 159"/>
            <p:cNvCxnSpPr/>
            <p:nvPr/>
          </p:nvCxnSpPr>
          <p:spPr>
            <a:xfrm>
              <a:off x="3184971" y="2741612"/>
              <a:ext cx="1005311" cy="1587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913553276"/>
      </p:ext>
    </p:extLst>
  </p:cSld>
  <p:clrMapOvr>
    <a:masterClrMapping/>
  </p:clrMapOvr>
  <p:transition advTm="894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92363" y="2311400"/>
          <a:ext cx="3048003" cy="275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9324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4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4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4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4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4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4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8659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Prioritizing using Slack </a:t>
            </a:r>
          </a:p>
        </p:txBody>
      </p:sp>
      <p:sp>
        <p:nvSpPr>
          <p:cNvPr id="39" name="Oval 38"/>
          <p:cNvSpPr/>
          <p:nvPr/>
        </p:nvSpPr>
        <p:spPr>
          <a:xfrm>
            <a:off x="2317750" y="224313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309813" y="2625725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311400" y="300513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317750" y="3390900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316163" y="3813175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44" name="Oval 14"/>
          <p:cNvSpPr/>
          <p:nvPr/>
        </p:nvSpPr>
        <p:spPr>
          <a:xfrm>
            <a:off x="2306638" y="4195763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309813" y="4576763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316163" y="4960938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47" name="Oval 17"/>
          <p:cNvSpPr/>
          <p:nvPr/>
        </p:nvSpPr>
        <p:spPr>
          <a:xfrm>
            <a:off x="2751138" y="2235200"/>
            <a:ext cx="204787" cy="22066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41613" y="2617788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744788" y="2998788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50" name="Oval 20"/>
          <p:cNvSpPr/>
          <p:nvPr/>
        </p:nvSpPr>
        <p:spPr>
          <a:xfrm>
            <a:off x="2751138" y="3382963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747963" y="3806825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740025" y="4189413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741613" y="4568825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47963" y="4954588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3175000" y="2238375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167063" y="2620963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3168650" y="3000375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175000" y="338613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173413" y="3808413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163888" y="4191000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3167063" y="4572000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173413" y="4956175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611563" y="2235200"/>
            <a:ext cx="206375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603625" y="261778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605213" y="2998788"/>
            <a:ext cx="206375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611563" y="3382963"/>
            <a:ext cx="206375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3609975" y="3806825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3602038" y="4189413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603625" y="4568825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3609975" y="4954588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041775" y="224313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4032250" y="2625725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4035425" y="300513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4041775" y="3390900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038600" y="3813175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4030663" y="4195763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4032250" y="4576763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4038600" y="496093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4473575" y="2235200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4465638" y="2617788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4467225" y="2998788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4473575" y="3382963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4471988" y="3806825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4464050" y="4189413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65638" y="4568825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4471988" y="4954588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4899025" y="2238375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4889500" y="2620963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4892675" y="3000375"/>
            <a:ext cx="204788" cy="2206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4899025" y="338613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4895850" y="3808413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4887913" y="4191000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4889500" y="4572000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4895850" y="4956175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5335588" y="2235200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5327650" y="261778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5329238" y="2998788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5335588" y="3382963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5334000" y="3806825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5324475" y="4189413"/>
            <a:ext cx="206375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327650" y="4568825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5334000" y="4954588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3" name="Rectangle 3"/>
          <p:cNvSpPr/>
          <p:nvPr/>
        </p:nvSpPr>
        <p:spPr>
          <a:xfrm>
            <a:off x="211138" y="2235200"/>
            <a:ext cx="946150" cy="12334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7325" y="4102100"/>
            <a:ext cx="946150" cy="1231900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latin typeface="Perpetua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47650" y="1947863"/>
            <a:ext cx="7762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cs typeface="Arial" pitchFamily="34" charset="0"/>
              </a:rPr>
              <a:t>Core A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61938" y="3810000"/>
            <a:ext cx="7747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cs typeface="Arial" pitchFamily="34" charset="0"/>
              </a:rPr>
              <a:t>Core B</a:t>
            </a:r>
          </a:p>
        </p:txBody>
      </p:sp>
      <p:graphicFrame>
        <p:nvGraphicFramePr>
          <p:cNvPr id="110" name="Table 109"/>
          <p:cNvGraphicFramePr>
            <a:graphicFrameLocks noGrp="1"/>
          </p:cNvGraphicFramePr>
          <p:nvPr/>
        </p:nvGraphicFramePr>
        <p:xfrm>
          <a:off x="6248400" y="1905000"/>
          <a:ext cx="2667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838200"/>
                <a:gridCol w="9906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Packet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Latency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Slack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hops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  hops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dirty="0" smtClean="0"/>
                        <a:t>3  hops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hops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hops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hops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 hops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6 hops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63" name="Group 162"/>
          <p:cNvGrpSpPr>
            <a:grpSpLocks/>
          </p:cNvGrpSpPr>
          <p:nvPr/>
        </p:nvGrpSpPr>
        <p:grpSpPr bwMode="auto">
          <a:xfrm>
            <a:off x="125413" y="2316163"/>
            <a:ext cx="5362575" cy="2654300"/>
            <a:chOff x="125131" y="2315863"/>
            <a:chExt cx="5363171" cy="2654953"/>
          </a:xfrm>
        </p:grpSpPr>
        <p:cxnSp>
          <p:nvCxnSpPr>
            <p:cNvPr id="104" name="Shape 103"/>
            <p:cNvCxnSpPr>
              <a:stCxn id="47" idx="6"/>
            </p:cNvCxnSpPr>
            <p:nvPr/>
          </p:nvCxnSpPr>
          <p:spPr>
            <a:xfrm>
              <a:off x="2955958" y="2346032"/>
              <a:ext cx="2532344" cy="2624784"/>
            </a:xfrm>
            <a:prstGeom prst="bentConnector2">
              <a:avLst/>
            </a:prstGeom>
            <a:ln w="27940">
              <a:solidFill>
                <a:srgbClr val="92D050"/>
              </a:solidFill>
              <a:prstDash val="solid"/>
              <a:headEnd type="oval" w="sm" len="sm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hape 105"/>
            <p:cNvCxnSpPr>
              <a:stCxn id="47" idx="2"/>
              <a:endCxn id="41" idx="0"/>
            </p:cNvCxnSpPr>
            <p:nvPr/>
          </p:nvCxnSpPr>
          <p:spPr>
            <a:xfrm rot="10800000" flipV="1">
              <a:off x="2412972" y="2346032"/>
              <a:ext cx="338176" cy="660562"/>
            </a:xfrm>
            <a:prstGeom prst="bentConnector2">
              <a:avLst/>
            </a:prstGeom>
            <a:ln w="76200">
              <a:solidFill>
                <a:schemeClr val="accent3">
                  <a:lumMod val="60000"/>
                  <a:lumOff val="40000"/>
                </a:schemeClr>
              </a:solidFill>
              <a:prstDash val="solid"/>
              <a:headEnd type="oval" w="sm" len="sm"/>
              <a:tailEnd type="stealth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8765" name="Group 161"/>
            <p:cNvGrpSpPr>
              <a:grpSpLocks/>
            </p:cNvGrpSpPr>
            <p:nvPr/>
          </p:nvGrpSpPr>
          <p:grpSpPr bwMode="auto">
            <a:xfrm>
              <a:off x="125131" y="2315863"/>
              <a:ext cx="1792512" cy="607293"/>
              <a:chOff x="125131" y="2315863"/>
              <a:chExt cx="1792512" cy="607293"/>
            </a:xfrm>
          </p:grpSpPr>
          <p:grpSp>
            <p:nvGrpSpPr>
              <p:cNvPr id="238766" name="Group 116"/>
              <p:cNvGrpSpPr>
                <a:grpSpLocks/>
              </p:cNvGrpSpPr>
              <p:nvPr/>
            </p:nvGrpSpPr>
            <p:grpSpPr bwMode="auto">
              <a:xfrm>
                <a:off x="125131" y="2315863"/>
                <a:ext cx="1755294" cy="607293"/>
                <a:chOff x="125131" y="2315863"/>
                <a:chExt cx="1755294" cy="607293"/>
              </a:xfrm>
            </p:grpSpPr>
            <p:grpSp>
              <p:nvGrpSpPr>
                <p:cNvPr id="238769" name="Group 115"/>
                <p:cNvGrpSpPr>
                  <a:grpSpLocks/>
                </p:cNvGrpSpPr>
                <p:nvPr/>
              </p:nvGrpSpPr>
              <p:grpSpPr bwMode="auto">
                <a:xfrm>
                  <a:off x="127714" y="2320290"/>
                  <a:ext cx="1752711" cy="602866"/>
                  <a:chOff x="127714" y="2320290"/>
                  <a:chExt cx="1752711" cy="602866"/>
                </a:xfrm>
              </p:grpSpPr>
              <p:sp>
                <p:nvSpPr>
                  <p:cNvPr id="24" name="Rectangle 23"/>
                  <p:cNvSpPr/>
                  <p:nvPr/>
                </p:nvSpPr>
                <p:spPr>
                  <a:xfrm>
                    <a:off x="212452" y="2371439"/>
                    <a:ext cx="944668" cy="176256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dirty="0">
                      <a:solidFill>
                        <a:prstClr val="black"/>
                      </a:solidFill>
                      <a:latin typeface="Perpetua"/>
                      <a:cs typeface="Arial" pitchFamily="34" charset="0"/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212452" y="2665199"/>
                    <a:ext cx="944668" cy="176255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dirty="0">
                      <a:solidFill>
                        <a:prstClr val="black"/>
                      </a:solidFill>
                      <a:latin typeface="Perpetua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1187286" y="2320626"/>
                    <a:ext cx="693815" cy="306463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b="1" dirty="0">
                        <a:solidFill>
                          <a:prstClr val="black"/>
                        </a:solidFill>
                        <a:latin typeface="Perpetua"/>
                        <a:cs typeface="Arial" pitchFamily="34" charset="0"/>
                      </a:rPr>
                      <a:t>Causes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185699" y="2609622"/>
                    <a:ext cx="695402" cy="306463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b="1" dirty="0">
                        <a:solidFill>
                          <a:prstClr val="black"/>
                        </a:solidFill>
                        <a:latin typeface="Perpetua"/>
                        <a:cs typeface="Arial" pitchFamily="34" charset="0"/>
                      </a:rPr>
                      <a:t>Causes</a:t>
                    </a: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28306" y="2615974"/>
                    <a:ext cx="984360" cy="306463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b="1" dirty="0">
                        <a:solidFill>
                          <a:prstClr val="black"/>
                        </a:solidFill>
                        <a:latin typeface="Perpetua"/>
                        <a:cs typeface="Arial" pitchFamily="34" charset="0"/>
                      </a:rPr>
                      <a:t>Load Miss </a:t>
                    </a:r>
                  </a:p>
                </p:txBody>
              </p:sp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125131" y="2315863"/>
                  <a:ext cx="984359" cy="30805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prstClr val="black"/>
                      </a:solidFill>
                      <a:latin typeface="Perpetua"/>
                      <a:cs typeface="Arial" pitchFamily="34" charset="0"/>
                    </a:rPr>
                    <a:t>Load Miss </a:t>
                  </a:r>
                </a:p>
              </p:txBody>
            </p:sp>
          </p:grpSp>
          <p:sp>
            <p:nvSpPr>
              <p:cNvPr id="128" name="Rectangle 127"/>
              <p:cNvSpPr/>
              <p:nvPr/>
            </p:nvSpPr>
            <p:spPr>
              <a:xfrm rot="16200000">
                <a:off x="1780271" y="2427815"/>
                <a:ext cx="182607" cy="9208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6200000">
                <a:off x="1780270" y="2677114"/>
                <a:ext cx="182608" cy="9208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71" name="Group 170"/>
          <p:cNvGrpSpPr>
            <a:grpSpLocks/>
          </p:cNvGrpSpPr>
          <p:nvPr/>
        </p:nvGrpSpPr>
        <p:grpSpPr bwMode="auto">
          <a:xfrm>
            <a:off x="5867400" y="5300663"/>
            <a:ext cx="4191000" cy="338137"/>
            <a:chOff x="5867400" y="5300246"/>
            <a:chExt cx="4191000" cy="338554"/>
          </a:xfrm>
        </p:grpSpPr>
        <p:sp>
          <p:nvSpPr>
            <p:cNvPr id="143" name="Rectangle 142"/>
            <p:cNvSpPr/>
            <p:nvPr/>
          </p:nvSpPr>
          <p:spPr>
            <a:xfrm rot="16200000">
              <a:off x="6796769" y="5425074"/>
              <a:ext cx="182787" cy="920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867400" y="5300246"/>
              <a:ext cx="4191000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Perpetua"/>
                  <a:cs typeface="Arial" pitchFamily="34" charset="0"/>
                </a:rPr>
                <a:t>Prioritize  </a:t>
              </a:r>
            </a:p>
          </p:txBody>
        </p:sp>
      </p:grpSp>
      <p:sp>
        <p:nvSpPr>
          <p:cNvPr id="145" name="Rectangle 144"/>
          <p:cNvSpPr/>
          <p:nvPr/>
        </p:nvSpPr>
        <p:spPr>
          <a:xfrm rot="16200000">
            <a:off x="6431756" y="2407444"/>
            <a:ext cx="182563" cy="920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 rot="16200000">
            <a:off x="6431757" y="2831306"/>
            <a:ext cx="182562" cy="920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4" name="Group 163"/>
          <p:cNvGrpSpPr>
            <a:grpSpLocks/>
          </p:cNvGrpSpPr>
          <p:nvPr/>
        </p:nvGrpSpPr>
        <p:grpSpPr bwMode="auto">
          <a:xfrm>
            <a:off x="88900" y="3111500"/>
            <a:ext cx="5338763" cy="2181225"/>
            <a:chOff x="89311" y="3110863"/>
            <a:chExt cx="5338383" cy="2182573"/>
          </a:xfrm>
        </p:grpSpPr>
        <p:grpSp>
          <p:nvGrpSpPr>
            <p:cNvPr id="238749" name="Group 117"/>
            <p:cNvGrpSpPr>
              <a:grpSpLocks/>
            </p:cNvGrpSpPr>
            <p:nvPr/>
          </p:nvGrpSpPr>
          <p:grpSpPr bwMode="auto">
            <a:xfrm>
              <a:off x="89311" y="4669435"/>
              <a:ext cx="1793717" cy="624001"/>
              <a:chOff x="89311" y="4669435"/>
              <a:chExt cx="1793717" cy="624001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87729" y="5040868"/>
                <a:ext cx="946082" cy="17632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50" b="1" dirty="0">
                  <a:solidFill>
                    <a:prstClr val="black"/>
                  </a:solidFill>
                  <a:latin typeface="Perpetua"/>
                  <a:cs typeface="Arial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9311" y="4982094"/>
                <a:ext cx="984180" cy="3081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Load Miss 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87729" y="4719995"/>
                <a:ext cx="946082" cy="176321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50" b="1" dirty="0">
                  <a:solidFill>
                    <a:prstClr val="black"/>
                  </a:solidFill>
                  <a:latin typeface="Perpetua"/>
                  <a:cs typeface="Arial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5661" y="4669164"/>
                <a:ext cx="985768" cy="3081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Load Miss 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189370" y="4673929"/>
                <a:ext cx="693687" cy="3081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Causes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189370" y="4985271"/>
                <a:ext cx="693687" cy="3081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prstClr val="black"/>
                    </a:solidFill>
                    <a:latin typeface="Perpetua"/>
                    <a:cs typeface="Arial" pitchFamily="34" charset="0"/>
                  </a:rPr>
                  <a:t>Causes</a:t>
                </a:r>
              </a:p>
            </p:txBody>
          </p:sp>
        </p:grpSp>
        <p:grpSp>
          <p:nvGrpSpPr>
            <p:cNvPr id="238750" name="Group 114"/>
            <p:cNvGrpSpPr>
              <a:grpSpLocks/>
            </p:cNvGrpSpPr>
            <p:nvPr/>
          </p:nvGrpSpPr>
          <p:grpSpPr bwMode="auto">
            <a:xfrm>
              <a:off x="2850857" y="3110863"/>
              <a:ext cx="2576837" cy="1843155"/>
              <a:chOff x="2850857" y="3110863"/>
              <a:chExt cx="2576837" cy="1843155"/>
            </a:xfrm>
          </p:grpSpPr>
          <p:cxnSp>
            <p:nvCxnSpPr>
              <p:cNvPr id="103" name="Elbow Connector 102"/>
              <p:cNvCxnSpPr>
                <a:stCxn id="89" idx="6"/>
              </p:cNvCxnSpPr>
              <p:nvPr/>
            </p:nvCxnSpPr>
            <p:spPr>
              <a:xfrm>
                <a:off x="5097517" y="3110863"/>
                <a:ext cx="330177" cy="1100818"/>
              </a:xfrm>
              <a:prstGeom prst="bentConnector2">
                <a:avLst/>
              </a:prstGeom>
              <a:ln w="5715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headEnd type="oval" w="med" len="sm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lbow Connector 121"/>
              <p:cNvCxnSpPr>
                <a:stCxn id="89" idx="2"/>
                <a:endCxn id="54" idx="0"/>
              </p:cNvCxnSpPr>
              <p:nvPr/>
            </p:nvCxnSpPr>
            <p:spPr>
              <a:xfrm rot="10800000" flipV="1">
                <a:off x="2851364" y="3110863"/>
                <a:ext cx="2041380" cy="1842638"/>
              </a:xfrm>
              <a:prstGeom prst="bentConnector2">
                <a:avLst/>
              </a:prstGeom>
              <a:ln w="28575">
                <a:solidFill>
                  <a:schemeClr val="accent1"/>
                </a:solidFill>
                <a:prstDash val="solid"/>
                <a:headEnd type="oval" w="sm" len="sm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Rectangle 137"/>
            <p:cNvSpPr/>
            <p:nvPr/>
          </p:nvSpPr>
          <p:spPr>
            <a:xfrm rot="16200000">
              <a:off x="1780610" y="4758944"/>
              <a:ext cx="182675" cy="9206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 rot="16200000">
              <a:off x="1782990" y="5075846"/>
              <a:ext cx="182676" cy="9048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>
          <a:xfrm rot="16200000">
            <a:off x="6431756" y="3550444"/>
            <a:ext cx="182563" cy="92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 rot="16200000">
            <a:off x="6431756" y="3169444"/>
            <a:ext cx="182563" cy="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5" name="Group 164"/>
          <p:cNvGrpSpPr>
            <a:grpSpLocks/>
          </p:cNvGrpSpPr>
          <p:nvPr/>
        </p:nvGrpSpPr>
        <p:grpSpPr bwMode="auto">
          <a:xfrm>
            <a:off x="5334000" y="3276600"/>
            <a:ext cx="2986088" cy="1512888"/>
            <a:chOff x="5334000" y="3276600"/>
            <a:chExt cx="2985377" cy="1512332"/>
          </a:xfrm>
        </p:grpSpPr>
        <p:sp>
          <p:nvSpPr>
            <p:cNvPr id="150" name="Donut 149"/>
            <p:cNvSpPr/>
            <p:nvPr/>
          </p:nvSpPr>
          <p:spPr>
            <a:xfrm>
              <a:off x="5334000" y="3276600"/>
              <a:ext cx="274573" cy="92041"/>
            </a:xfrm>
            <a:prstGeom prst="donut">
              <a:avLst>
                <a:gd name="adj" fmla="val 12486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Perpetua"/>
                <a:cs typeface="Arial" pitchFamily="34" charset="0"/>
              </a:endParaRPr>
            </a:p>
          </p:txBody>
        </p:sp>
        <p:sp>
          <p:nvSpPr>
            <p:cNvPr id="157" name="Donut 156"/>
            <p:cNvSpPr/>
            <p:nvPr/>
          </p:nvSpPr>
          <p:spPr>
            <a:xfrm>
              <a:off x="5334000" y="3657460"/>
              <a:ext cx="274573" cy="92041"/>
            </a:xfrm>
            <a:prstGeom prst="donut">
              <a:avLst>
                <a:gd name="adj" fmla="val 12486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Perpetua"/>
                <a:cs typeface="Arial" pitchFamily="34" charset="0"/>
              </a:endParaRPr>
            </a:p>
          </p:txBody>
        </p:sp>
        <p:sp>
          <p:nvSpPr>
            <p:cNvPr id="158" name="Donut 157"/>
            <p:cNvSpPr/>
            <p:nvPr/>
          </p:nvSpPr>
          <p:spPr>
            <a:xfrm>
              <a:off x="5334000" y="4024038"/>
              <a:ext cx="274573" cy="90454"/>
            </a:xfrm>
            <a:prstGeom prst="donut">
              <a:avLst>
                <a:gd name="adj" fmla="val 12486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Perpetua"/>
                <a:cs typeface="Arial" pitchFamily="34" charset="0"/>
              </a:endParaRPr>
            </a:p>
          </p:txBody>
        </p:sp>
        <p:sp>
          <p:nvSpPr>
            <p:cNvPr id="160" name="Donut 159"/>
            <p:cNvSpPr/>
            <p:nvPr/>
          </p:nvSpPr>
          <p:spPr>
            <a:xfrm>
              <a:off x="5973611" y="4557242"/>
              <a:ext cx="274572" cy="90454"/>
            </a:xfrm>
            <a:prstGeom prst="donut">
              <a:avLst>
                <a:gd name="adj" fmla="val 12486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Perpetua"/>
                <a:cs typeface="Arial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324364" y="4419180"/>
              <a:ext cx="1995013" cy="3697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Perpetua"/>
                </a:rPr>
                <a:t>Interference at 3 hops</a:t>
              </a:r>
            </a:p>
          </p:txBody>
        </p:sp>
      </p:grpSp>
      <p:grpSp>
        <p:nvGrpSpPr>
          <p:cNvPr id="170" name="Group 169"/>
          <p:cNvGrpSpPr>
            <a:grpSpLocks/>
          </p:cNvGrpSpPr>
          <p:nvPr/>
        </p:nvGrpSpPr>
        <p:grpSpPr bwMode="auto">
          <a:xfrm>
            <a:off x="5867400" y="2301875"/>
            <a:ext cx="4191000" cy="2955925"/>
            <a:chOff x="5867400" y="2301912"/>
            <a:chExt cx="4191000" cy="2955888"/>
          </a:xfrm>
        </p:grpSpPr>
        <p:sp>
          <p:nvSpPr>
            <p:cNvPr id="139" name="Rectangle 138"/>
            <p:cNvSpPr/>
            <p:nvPr/>
          </p:nvSpPr>
          <p:spPr>
            <a:xfrm rot="16200000">
              <a:off x="6451602" y="5054602"/>
              <a:ext cx="182560" cy="904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 rot="16200000">
              <a:off x="7610477" y="5045077"/>
              <a:ext cx="182560" cy="9048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867400" y="4919667"/>
              <a:ext cx="4191000" cy="3381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Perpetua"/>
                  <a:cs typeface="Arial" pitchFamily="34" charset="0"/>
                </a:rPr>
                <a:t>Slack(   )   &gt;  Slack (   ) 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8077200" y="2301912"/>
              <a:ext cx="822325" cy="38099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8077200" y="3352824"/>
              <a:ext cx="822325" cy="38099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Perpetua"/>
              </a:endParaRPr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6200775" y="3019425"/>
            <a:ext cx="2943225" cy="1019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087100"/>
      </p:ext>
    </p:extLst>
  </p:cSld>
  <p:clrMapOvr>
    <a:masterClrMapping/>
  </p:clrMapOvr>
  <p:transition advTm="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19" grpId="0" animBg="1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Slack in Applications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417320" y="1676400"/>
          <a:ext cx="630936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Straight Connector 6"/>
          <p:cNvCxnSpPr/>
          <p:nvPr/>
        </p:nvCxnSpPr>
        <p:spPr>
          <a:xfrm rot="10800000" flipH="1" flipV="1">
            <a:off x="2193925" y="3778250"/>
            <a:ext cx="2925763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4119562" y="4738688"/>
            <a:ext cx="2011363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53000" y="2590800"/>
            <a:ext cx="3394075" cy="369888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Perpetua"/>
              </a:rPr>
              <a:t>50% of packets have 350+ slack cycles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0800000" flipH="1" flipV="1">
            <a:off x="2209800" y="5345113"/>
            <a:ext cx="365125" cy="158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2315369" y="5561806"/>
            <a:ext cx="457200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43200" y="5192713"/>
            <a:ext cx="3289300" cy="369887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Perpetua"/>
              </a:rPr>
              <a:t>10% of packets have &lt;50 slack cycles</a:t>
            </a:r>
          </a:p>
        </p:txBody>
      </p:sp>
      <p:sp>
        <p:nvSpPr>
          <p:cNvPr id="13" name="Oval 12"/>
          <p:cNvSpPr/>
          <p:nvPr/>
        </p:nvSpPr>
        <p:spPr>
          <a:xfrm>
            <a:off x="6823075" y="2109788"/>
            <a:ext cx="2157413" cy="492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Perpetua"/>
              </a:rPr>
              <a:t>Non-critical</a:t>
            </a:r>
          </a:p>
        </p:txBody>
      </p:sp>
      <p:sp>
        <p:nvSpPr>
          <p:cNvPr id="14" name="Oval 13"/>
          <p:cNvSpPr/>
          <p:nvPr/>
        </p:nvSpPr>
        <p:spPr>
          <a:xfrm>
            <a:off x="5649913" y="4776788"/>
            <a:ext cx="1970087" cy="492125"/>
          </a:xfrm>
          <a:prstGeom prst="ellipse">
            <a:avLst/>
          </a:prstGeom>
          <a:solidFill>
            <a:srgbClr val="F07F09"/>
          </a:solidFill>
          <a:ln w="12700" cap="flat" cmpd="sng" algn="ctr">
            <a:solidFill>
              <a:srgbClr val="F07F09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Perpetua"/>
              </a:rPr>
              <a:t>critical</a:t>
            </a:r>
            <a:endParaRPr lang="en-US" sz="2000" b="1" dirty="0">
              <a:solidFill>
                <a:prstClr val="white"/>
              </a:solidFill>
              <a:latin typeface="Perpetu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15966236"/>
      </p:ext>
    </p:extLst>
  </p:cSld>
  <p:clrMapOvr>
    <a:masterClrMapping/>
  </p:clrMapOvr>
  <p:transition advTm="615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Slack in Applications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417320" y="1676400"/>
          <a:ext cx="630936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>
          <a:xfrm rot="10800000" flipH="1" flipV="1">
            <a:off x="1539875" y="3122613"/>
            <a:ext cx="1279525" cy="158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53000" y="2144713"/>
            <a:ext cx="3284538" cy="369887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Perpetua"/>
              </a:rPr>
              <a:t>68% of packets have zero slack cycles</a:t>
            </a:r>
          </a:p>
        </p:txBody>
      </p:sp>
    </p:spTree>
    <p:extLst>
      <p:ext uri="{BB962C8B-B14F-4D97-AF65-F5344CB8AC3E}">
        <p14:creationId xmlns:p14="http://schemas.microsoft.com/office/powerpoint/2010/main" xmlns="" val="3634708869"/>
      </p:ext>
    </p:extLst>
  </p:cSld>
  <p:clrMapOvr>
    <a:masterClrMapping/>
  </p:clrMapOvr>
  <p:transition advTm="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Diversity in Slack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417320" y="1676400"/>
          <a:ext cx="630936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047381545"/>
      </p:ext>
    </p:extLst>
  </p:cSld>
  <p:clrMapOvr>
    <a:masterClrMapping/>
  </p:clrMapOvr>
  <p:transition advTm="17051"/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Diversity in Slack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417320" y="1676400"/>
          <a:ext cx="630936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914400" y="2209800"/>
            <a:ext cx="8493125" cy="1108075"/>
            <a:chOff x="914400" y="2209800"/>
            <a:chExt cx="8492490" cy="1108710"/>
          </a:xfrm>
        </p:grpSpPr>
        <p:pic>
          <p:nvPicPr>
            <p:cNvPr id="246793" name="Picture 8" descr="exclamation_mark_yellow.g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2209800"/>
              <a:ext cx="948690" cy="110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914400" y="2209800"/>
              <a:ext cx="7543800" cy="9144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Perpetua"/>
                </a:rPr>
                <a:t>Slack varies </a:t>
              </a:r>
              <a:r>
                <a:rPr lang="en-US" sz="2400" b="1" dirty="0">
                  <a:solidFill>
                    <a:srgbClr val="FF0000"/>
                  </a:solidFill>
                  <a:latin typeface="Perpetua"/>
                </a:rPr>
                <a:t>between</a:t>
              </a:r>
              <a:r>
                <a:rPr lang="en-US" sz="2400" b="1" dirty="0">
                  <a:solidFill>
                    <a:prstClr val="black"/>
                  </a:solidFill>
                  <a:latin typeface="Perpetua"/>
                </a:rPr>
                <a:t> packets of  </a:t>
              </a:r>
              <a:r>
                <a:rPr lang="en-US" sz="2400" b="1" dirty="0">
                  <a:solidFill>
                    <a:srgbClr val="FF0000"/>
                  </a:solidFill>
                  <a:latin typeface="Perpetua"/>
                </a:rPr>
                <a:t>different</a:t>
              </a:r>
              <a:r>
                <a:rPr lang="en-US" sz="2400" b="1" dirty="0">
                  <a:solidFill>
                    <a:prstClr val="black"/>
                  </a:solidFill>
                  <a:latin typeface="Perpetua"/>
                </a:rPr>
                <a:t> applications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914400" y="3733800"/>
            <a:ext cx="8493125" cy="1260475"/>
            <a:chOff x="914400" y="3733800"/>
            <a:chExt cx="8492490" cy="1261110"/>
          </a:xfrm>
        </p:grpSpPr>
        <p:pic>
          <p:nvPicPr>
            <p:cNvPr id="246789" name="Picture 9" descr="exclamation_mark_yellow.g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3886200"/>
              <a:ext cx="948690" cy="110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914400" y="3733800"/>
              <a:ext cx="7543800" cy="9144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Perpetua"/>
                </a:rPr>
                <a:t>Slack varies </a:t>
              </a:r>
              <a:r>
                <a:rPr lang="en-US" sz="2400" b="1" dirty="0">
                  <a:solidFill>
                    <a:srgbClr val="FF0000"/>
                  </a:solidFill>
                  <a:latin typeface="Perpetua"/>
                </a:rPr>
                <a:t>between </a:t>
              </a:r>
              <a:r>
                <a:rPr lang="en-US" sz="2400" b="1" dirty="0">
                  <a:solidFill>
                    <a:prstClr val="black"/>
                  </a:solidFill>
                  <a:latin typeface="Perpetua"/>
                </a:rPr>
                <a:t>packets of  a </a:t>
              </a:r>
              <a:r>
                <a:rPr lang="en-US" sz="2400" b="1" dirty="0">
                  <a:solidFill>
                    <a:srgbClr val="FF0000"/>
                  </a:solidFill>
                  <a:latin typeface="Perpetua"/>
                </a:rPr>
                <a:t>single</a:t>
              </a:r>
              <a:r>
                <a:rPr lang="en-US" sz="2400" b="1" dirty="0">
                  <a:solidFill>
                    <a:prstClr val="black"/>
                  </a:solidFill>
                  <a:latin typeface="Perpetua"/>
                </a:rPr>
                <a:t> application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977443382"/>
      </p:ext>
    </p:extLst>
  </p:cSld>
  <p:clrMapOvr>
    <a:masterClrMapping/>
  </p:clrMapOvr>
  <p:transition advTm="530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Introduction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</a:rPr>
              <a:t>Packet Scheduling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</a:rPr>
              <a:t>Memory Level Parallelism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Aérgia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</a:rPr>
              <a:t>Concept of Slack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Estimating Slack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Evaluation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Conclusion</a:t>
            </a:r>
            <a:endParaRPr lang="en-US" dirty="0">
              <a:solidFill>
                <a:schemeClr val="bg1">
                  <a:lumMod val="65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415051"/>
      </p:ext>
    </p:extLst>
  </p:cSld>
  <p:clrMapOvr>
    <a:masterClrMapping/>
  </p:clrMapOvr>
  <p:transition advTm="1217"/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Estimating Slack Priority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solidFill>
                  <a:srgbClr val="FF0000"/>
                </a:solidFill>
                <a:latin typeface="Perpetua" charset="0"/>
              </a:rPr>
              <a:t>Slack (P) </a:t>
            </a:r>
            <a:r>
              <a:rPr lang="en-US">
                <a:latin typeface="Perpetua" charset="0"/>
              </a:rPr>
              <a:t>= Max (Latencies of P’s Predecessors) – Latency of P</a:t>
            </a:r>
          </a:p>
          <a:p>
            <a:pPr lvl="1" eaLnBrk="1" hangingPunct="1">
              <a:buFont typeface="Wingdings" charset="0"/>
              <a:buNone/>
            </a:pPr>
            <a:endParaRPr lang="en-US" sz="1200">
              <a:solidFill>
                <a:srgbClr val="FF0000"/>
              </a:solidFill>
              <a:latin typeface="Perpetua" charset="0"/>
            </a:endParaRPr>
          </a:p>
          <a:p>
            <a:pPr lvl="1" eaLnBrk="1" hangingPunct="1">
              <a:buFont typeface="Wingdings" charset="0"/>
              <a:buNone/>
            </a:pPr>
            <a:r>
              <a:rPr lang="en-US">
                <a:solidFill>
                  <a:srgbClr val="FF0000"/>
                </a:solidFill>
                <a:latin typeface="Perpetua" charset="0"/>
              </a:rPr>
              <a:t> Predecessors(P) </a:t>
            </a:r>
            <a:r>
              <a:rPr lang="en-US">
                <a:latin typeface="Perpetua" charset="0"/>
              </a:rPr>
              <a:t>are the</a:t>
            </a:r>
            <a:r>
              <a:rPr lang="en-US">
                <a:solidFill>
                  <a:srgbClr val="FF0000"/>
                </a:solidFill>
                <a:latin typeface="Perpetua" charset="0"/>
              </a:rPr>
              <a:t> </a:t>
            </a:r>
            <a:r>
              <a:rPr lang="en-US">
                <a:latin typeface="Perpetua" charset="0"/>
              </a:rPr>
              <a:t>packets of outstanding cache miss requests when P is issued</a:t>
            </a:r>
          </a:p>
          <a:p>
            <a:pPr lvl="1" eaLnBrk="1" hangingPunct="1">
              <a:buFont typeface="Wingdings" charset="0"/>
              <a:buNone/>
            </a:pPr>
            <a:endParaRPr lang="en-US" sz="900">
              <a:latin typeface="Perpetua" charset="0"/>
            </a:endParaRPr>
          </a:p>
          <a:p>
            <a:pPr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Packet latencies not known when issued</a:t>
            </a:r>
          </a:p>
          <a:p>
            <a:pPr lvl="1" eaLnBrk="1" hangingPunct="1">
              <a:buFont typeface="Wingdings" charset="0"/>
              <a:buChar char="§"/>
            </a:pPr>
            <a:endParaRPr lang="en-US">
              <a:latin typeface="Perpetua" charset="0"/>
            </a:endParaRPr>
          </a:p>
          <a:p>
            <a:pPr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Predicting latency of any packet Q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Higher latency if Q corresponds to an L2 miss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Higher latency if Q has to travel farther number of hops</a:t>
            </a:r>
          </a:p>
          <a:p>
            <a:pPr lvl="1" eaLnBrk="1" hangingPunct="1">
              <a:buFont typeface="Wingdings" charset="0"/>
              <a:buChar char="§"/>
            </a:pPr>
            <a:endParaRPr lang="en-US">
              <a:latin typeface="Perpetu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66859184"/>
      </p:ext>
    </p:extLst>
  </p:cSld>
  <p:clrMapOvr>
    <a:masterClrMapping/>
  </p:clrMapOvr>
  <p:transition advTm="736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Slack of P = Maximum Predecessor Latency – Latency of P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accent3">
                  <a:lumMod val="75000"/>
                </a:schemeClr>
              </a:solidFill>
              <a:ea typeface="+mn-ea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Slack(P) =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C89608"/>
                </a:solidFill>
                <a:ea typeface="+mn-ea"/>
              </a:rPr>
              <a:t>PredL2</a:t>
            </a:r>
            <a:r>
              <a:rPr lang="en-US" dirty="0" smtClean="0">
                <a:ea typeface="+mn-ea"/>
              </a:rPr>
              <a:t>: Set if any predecessor packet is servicing L2 miss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solidFill>
                <a:srgbClr val="FF99FF"/>
              </a:solidFill>
              <a:ea typeface="+mn-ea"/>
            </a:endParaRP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99FF"/>
                </a:solidFill>
                <a:ea typeface="+mn-ea"/>
              </a:rPr>
              <a:t>MyL2</a:t>
            </a:r>
            <a:r>
              <a:rPr lang="en-US" dirty="0" smtClean="0">
                <a:ea typeface="+mn-ea"/>
              </a:rPr>
              <a:t>:  Set if  P is NOT servicing an L2 miss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solidFill>
                <a:srgbClr val="2ACF0F"/>
              </a:solidFill>
              <a:ea typeface="+mn-ea"/>
            </a:endParaRP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err="1" smtClean="0">
                <a:solidFill>
                  <a:srgbClr val="2ACF0F"/>
                </a:solidFill>
                <a:ea typeface="+mn-ea"/>
              </a:rPr>
              <a:t>HopEstimate</a:t>
            </a:r>
            <a:r>
              <a:rPr lang="en-US" dirty="0" smtClean="0">
                <a:ea typeface="+mn-ea"/>
              </a:rPr>
              <a:t>:</a:t>
            </a:r>
            <a:r>
              <a:rPr lang="en-US" sz="2000" b="1" dirty="0" smtClean="0">
                <a:solidFill>
                  <a:srgbClr val="002060"/>
                </a:solidFill>
                <a:ea typeface="+mn-ea"/>
              </a:rPr>
              <a:t> Max (# of hops of Predecessors) – hops of P</a:t>
            </a:r>
          </a:p>
          <a:p>
            <a:pPr marL="822960" lvl="2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defRPr/>
            </a:pPr>
            <a:endParaRPr lang="en-US" b="1" dirty="0" smtClean="0">
              <a:solidFill>
                <a:srgbClr val="002060"/>
              </a:solidFill>
              <a:ea typeface="+mn-ea"/>
            </a:endParaRPr>
          </a:p>
        </p:txBody>
      </p:sp>
      <p:sp>
        <p:nvSpPr>
          <p:cNvPr id="252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Estimating Slack Priority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9400" y="1476375"/>
            <a:ext cx="373380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1524000"/>
            <a:ext cx="1611313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819400" y="2286000"/>
            <a:ext cx="4267200" cy="533400"/>
            <a:chOff x="2819400" y="2362200"/>
            <a:chExt cx="3962400" cy="457200"/>
          </a:xfrm>
        </p:grpSpPr>
        <p:sp>
          <p:nvSpPr>
            <p:cNvPr id="20" name="Rectangle 19"/>
            <p:cNvSpPr/>
            <p:nvPr/>
          </p:nvSpPr>
          <p:spPr>
            <a:xfrm>
              <a:off x="2819400" y="2362200"/>
              <a:ext cx="1600880" cy="457200"/>
            </a:xfrm>
            <a:prstGeom prst="rect">
              <a:avLst/>
            </a:prstGeom>
            <a:solidFill>
              <a:srgbClr val="C8960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latin typeface="Perpetua"/>
                </a:rPr>
                <a:t>PredL2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latin typeface="Perpetua"/>
                </a:rPr>
                <a:t>(2 bits)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20280" y="2362200"/>
              <a:ext cx="760639" cy="457200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Perpetua"/>
                </a:rPr>
                <a:t>MyL2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Perpetua"/>
                </a:rPr>
                <a:t>(1 bit)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0920" y="2362200"/>
              <a:ext cx="1600880" cy="457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prstClr val="black"/>
                  </a:solidFill>
                  <a:latin typeface="Perpetua"/>
                </a:rPr>
                <a:t>HopEstimate</a:t>
              </a:r>
              <a:endParaRPr lang="en-US" dirty="0">
                <a:solidFill>
                  <a:prstClr val="black"/>
                </a:solidFill>
                <a:latin typeface="Perpetu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Perpetua"/>
                </a:rPr>
                <a:t>(2 bits)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765892149"/>
      </p:ext>
    </p:extLst>
  </p:cSld>
  <p:clrMapOvr>
    <a:masterClrMapping/>
  </p:clrMapOvr>
  <p:transition advTm="1002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  <p:bldP spid="5" grpId="0" animBg="1"/>
      <p:bldP spid="5" grpId="1" animBg="1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Estimating Slack Priority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How to predict L2 hit or miss at core?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i="1">
                <a:latin typeface="Perpetua" charset="0"/>
              </a:rPr>
              <a:t>Global Branch Predictor</a:t>
            </a:r>
            <a:r>
              <a:rPr lang="en-US">
                <a:latin typeface="Perpetua" charset="0"/>
              </a:rPr>
              <a:t> based L2 Miss Predictor </a:t>
            </a:r>
          </a:p>
          <a:p>
            <a:pPr lvl="2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Use Pattern History Table and 2-bit saturating counters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i="1">
                <a:latin typeface="Perpetua" charset="0"/>
              </a:rPr>
              <a:t>Threshold</a:t>
            </a:r>
            <a:r>
              <a:rPr lang="en-US">
                <a:latin typeface="Perpetua" charset="0"/>
              </a:rPr>
              <a:t> based L2 Miss Predictor</a:t>
            </a:r>
          </a:p>
          <a:p>
            <a:pPr lvl="2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If  #L2 misses in “M” misses &gt;= “T” threshold then next load is a L2 miss. </a:t>
            </a:r>
          </a:p>
          <a:p>
            <a:pPr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Number of miss predecessors?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List of outstanding L2 Misses</a:t>
            </a:r>
          </a:p>
          <a:p>
            <a:pPr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Hops estimate?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Hops =&gt; ∆X + ∆ Y distance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Use predecessor list to calculate slack hop estimate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80157277"/>
      </p:ext>
    </p:extLst>
  </p:cSld>
  <p:clrMapOvr>
    <a:masterClrMapping/>
  </p:clrMapOvr>
  <p:transition advTm="29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Topology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Bus (simplest)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Point-to-point connections (ideal and most costly)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Crossbar (less costly)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Ring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Tree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Omega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Hypercube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Mesh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Torus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Butterfly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…</a:t>
            </a: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DAAA2A-BB56-1A48-96BD-508FAC3EF83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880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Starvation Avoidance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/>
          <a:lstStyle/>
          <a:p>
            <a:pPr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Problem: </a:t>
            </a:r>
            <a:r>
              <a:rPr lang="en-US">
                <a:solidFill>
                  <a:srgbClr val="FF0000"/>
                </a:solidFill>
                <a:latin typeface="Perpetua" charset="0"/>
              </a:rPr>
              <a:t>Starvation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Prioritizing packets can lead to starvation</a:t>
            </a:r>
            <a:r>
              <a:rPr lang="en-US">
                <a:solidFill>
                  <a:srgbClr val="FF0000"/>
                </a:solidFill>
                <a:latin typeface="Perpetua" charset="0"/>
              </a:rPr>
              <a:t> </a:t>
            </a:r>
            <a:r>
              <a:rPr lang="en-US">
                <a:latin typeface="Perpetua" charset="0"/>
              </a:rPr>
              <a:t>of lower priority packets</a:t>
            </a:r>
          </a:p>
          <a:p>
            <a:pPr lvl="1" eaLnBrk="1" hangingPunct="1">
              <a:buFont typeface="Wingdings" charset="0"/>
              <a:buChar char="§"/>
            </a:pPr>
            <a:endParaRPr lang="en-US">
              <a:latin typeface="Perpetua" charset="0"/>
            </a:endParaRPr>
          </a:p>
          <a:p>
            <a:pPr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Solution</a:t>
            </a:r>
            <a:r>
              <a:rPr lang="en-US">
                <a:solidFill>
                  <a:srgbClr val="FF0000"/>
                </a:solidFill>
                <a:latin typeface="Perpetua" charset="0"/>
              </a:rPr>
              <a:t>: Time-Based Packet Batching</a:t>
            </a:r>
            <a:endParaRPr lang="en-US">
              <a:latin typeface="Perpetua" charset="0"/>
            </a:endParaRP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New batches are formed at every T cycles </a:t>
            </a:r>
            <a:endParaRPr lang="en-US" b="1">
              <a:solidFill>
                <a:srgbClr val="002060"/>
              </a:solidFill>
              <a:latin typeface="Perpetua" charset="0"/>
            </a:endParaRPr>
          </a:p>
          <a:p>
            <a:pPr lvl="1" eaLnBrk="1" hangingPunct="1">
              <a:buFont typeface="Wingdings" charset="0"/>
              <a:buChar char="§"/>
            </a:pPr>
            <a:endParaRPr lang="en-US" b="1">
              <a:solidFill>
                <a:srgbClr val="002060"/>
              </a:solidFill>
              <a:latin typeface="Perpetua" charset="0"/>
            </a:endParaRP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Packets of older batches are prioritized over younger batches</a:t>
            </a:r>
          </a:p>
          <a:p>
            <a:pPr lvl="1" eaLnBrk="1" hangingPunct="1">
              <a:buFont typeface="Wingdings" charset="0"/>
              <a:buNone/>
            </a:pPr>
            <a:endParaRPr lang="en-US">
              <a:latin typeface="Perpetua" charset="0"/>
            </a:endParaRPr>
          </a:p>
          <a:p>
            <a:pPr eaLnBrk="1" hangingPunct="1">
              <a:buFont typeface="Wingdings" charset="0"/>
              <a:buChar char="§"/>
            </a:pPr>
            <a:endParaRPr lang="en-US">
              <a:latin typeface="Perpetu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75266713"/>
      </p:ext>
    </p:extLst>
  </p:cSld>
  <p:clrMapOvr>
    <a:masterClrMapping/>
  </p:clrMapOvr>
  <p:transition advTm="363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Putting it all together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Tag header of the packet with priority bits before injection</a:t>
            </a:r>
          </a:p>
          <a:p>
            <a:pPr eaLnBrk="1" hangingPunct="1">
              <a:buFont typeface="Wingdings" charset="0"/>
              <a:buChar char="§"/>
            </a:pPr>
            <a:endParaRPr lang="en-US">
              <a:latin typeface="Perpetua" charset="0"/>
            </a:endParaRPr>
          </a:p>
          <a:p>
            <a:pPr eaLnBrk="1" hangingPunct="1">
              <a:buFont typeface="Wingdings" charset="0"/>
              <a:buChar char="§"/>
            </a:pPr>
            <a:endParaRPr lang="en-US">
              <a:latin typeface="Perpetua" charset="0"/>
            </a:endParaRPr>
          </a:p>
          <a:p>
            <a:pPr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Priority(P)?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P’s batch  				           </a:t>
            </a:r>
            <a:r>
              <a:rPr lang="en-US" i="1">
                <a:latin typeface="Perpetua" charset="0"/>
              </a:rPr>
              <a:t>(highest priority)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P’s Slack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Local Round-Robin                                        </a:t>
            </a:r>
            <a:r>
              <a:rPr lang="en-US" sz="2200" i="1">
                <a:latin typeface="Perpetua" charset="0"/>
              </a:rPr>
              <a:t>(final tie breaker)</a:t>
            </a:r>
          </a:p>
          <a:p>
            <a:pPr eaLnBrk="1" hangingPunct="1">
              <a:buFont typeface="Wingdings" charset="0"/>
              <a:buChar char="§"/>
            </a:pPr>
            <a:endParaRPr lang="en-US">
              <a:latin typeface="Perpetua" charset="0"/>
            </a:endParaRPr>
          </a:p>
          <a:p>
            <a:pPr eaLnBrk="1" hangingPunct="1">
              <a:buFont typeface="Wingdings" charset="0"/>
              <a:buChar char="§"/>
            </a:pPr>
            <a:endParaRPr lang="en-US">
              <a:latin typeface="Perpetua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57700" y="1981200"/>
            <a:ext cx="822325" cy="533400"/>
          </a:xfrm>
          <a:prstGeom prst="rect">
            <a:avLst/>
          </a:prstGeom>
          <a:solidFill>
            <a:srgbClr val="C896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Perpetua"/>
              </a:rPr>
              <a:t>PredL2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Perpetua"/>
              </a:rPr>
              <a:t>(2 bits)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91138" y="1981200"/>
            <a:ext cx="820737" cy="533400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Perpetua"/>
              </a:rPr>
              <a:t>MyL2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Perpetua"/>
              </a:rPr>
              <a:t>(1 bit)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49975" y="1981200"/>
            <a:ext cx="1279525" cy="5334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prstClr val="black"/>
                </a:solidFill>
                <a:latin typeface="Perpetua"/>
              </a:rPr>
              <a:t>HopEstimate</a:t>
            </a:r>
            <a:endParaRPr lang="en-US" dirty="0">
              <a:solidFill>
                <a:prstClr val="black"/>
              </a:solidFill>
              <a:latin typeface="Perpetu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Perpetua"/>
              </a:rPr>
              <a:t>(2 bits)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81400" y="1981200"/>
            <a:ext cx="822325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Perpetua"/>
              </a:rPr>
              <a:t>Batch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Perpetua"/>
              </a:rPr>
              <a:t>(3 bits)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69988" y="2017713"/>
            <a:ext cx="195421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Perpetua"/>
              </a:rPr>
              <a:t>Priority (P) 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76784966"/>
      </p:ext>
    </p:extLst>
  </p:cSld>
  <p:clrMapOvr>
    <a:masterClrMapping/>
  </p:clrMapOvr>
  <p:transition advTm="129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Introduction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</a:rPr>
              <a:t>Packet Scheduling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</a:rPr>
              <a:t>Memory Level Parallelism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Aérgia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</a:rPr>
              <a:t>Concept of Slack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</a:rPr>
              <a:t>Estimating Slack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Evaluation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Conclusion</a:t>
            </a:r>
            <a:endParaRPr lang="en-US" dirty="0">
              <a:solidFill>
                <a:schemeClr val="bg1">
                  <a:lumMod val="65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527447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Evaluation Methodology</a:t>
            </a:r>
          </a:p>
        </p:txBody>
      </p:sp>
      <p:sp>
        <p:nvSpPr>
          <p:cNvPr id="263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400">
                <a:latin typeface="Perpetua" charset="0"/>
              </a:rPr>
              <a:t>64-core system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000">
                <a:latin typeface="Perpetua" charset="0"/>
              </a:rPr>
              <a:t>x86 processor model based on Intel Pentium M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000">
                <a:latin typeface="Perpetua" charset="0"/>
              </a:rPr>
              <a:t>2 GHz processor, 128-entry instruction window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000">
                <a:latin typeface="Perpetua" charset="0"/>
              </a:rPr>
              <a:t>32KB private L1 and 1MB per core shared L2 caches, 32  miss buffers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000">
                <a:latin typeface="Perpetua" charset="0"/>
              </a:rPr>
              <a:t>4GB DRAM, 320 cycle access latency, 4 on-chip DRAM controllers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400">
                <a:latin typeface="Perpetua" charset="0"/>
              </a:rPr>
              <a:t>Detailed Network-on-Chip model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000">
                <a:latin typeface="Perpetua" charset="0"/>
              </a:rPr>
              <a:t>2-stage routers (with speculation  and look ahead routing)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000">
                <a:latin typeface="Perpetua" charset="0"/>
              </a:rPr>
              <a:t>Wormhole switching (8 flit data packets)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000">
                <a:latin typeface="Perpetua" charset="0"/>
              </a:rPr>
              <a:t>Virtual channel flow control (6 VCs, 5 flit buffer depth)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000">
                <a:latin typeface="Perpetua" charset="0"/>
              </a:rPr>
              <a:t>8x8 Mesh (128 bit bi-directional channels)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400">
                <a:latin typeface="Perpetua" charset="0"/>
              </a:rPr>
              <a:t>Benchmarks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000">
                <a:latin typeface="Perpetua" charset="0"/>
              </a:rPr>
              <a:t>Multiprogrammed scientific, server, desktop workloads (35 applications)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000">
                <a:latin typeface="Perpetua" charset="0"/>
              </a:rPr>
              <a:t>96 workload combinations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195597143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Qualitative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229600" cy="5181600"/>
          </a:xfrm>
        </p:spPr>
        <p:txBody>
          <a:bodyPr/>
          <a:lstStyle/>
          <a:p>
            <a:pPr eaLnBrk="1" hangingPunct="1">
              <a:buFont typeface="Wingdings" charset="0"/>
              <a:buChar char="§"/>
            </a:pPr>
            <a:r>
              <a:rPr lang="en-US" b="1">
                <a:latin typeface="Perpetua" charset="0"/>
              </a:rPr>
              <a:t>Round Robin &amp; Age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Local and application oblivious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Age is biased towards heavy applications</a:t>
            </a:r>
          </a:p>
          <a:p>
            <a:pPr eaLnBrk="1" hangingPunct="1">
              <a:buFont typeface="Wingdings" charset="0"/>
              <a:buChar char="§"/>
            </a:pPr>
            <a:r>
              <a:rPr lang="en-US" b="1">
                <a:latin typeface="Perpetua" charset="0"/>
              </a:rPr>
              <a:t>Globally Synchronized Frames (GSF) </a:t>
            </a:r>
            <a:br>
              <a:rPr lang="en-US" b="1">
                <a:latin typeface="Perpetua" charset="0"/>
              </a:rPr>
            </a:br>
            <a:r>
              <a:rPr lang="en-US" sz="1600">
                <a:latin typeface="Perpetua" charset="0"/>
              </a:rPr>
              <a:t>[Lee et al., ISCA 2008]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Provides </a:t>
            </a:r>
            <a:r>
              <a:rPr lang="en-US">
                <a:solidFill>
                  <a:srgbClr val="FF0000"/>
                </a:solidFill>
                <a:latin typeface="Perpetua" charset="0"/>
              </a:rPr>
              <a:t>bandwidth fairness </a:t>
            </a:r>
            <a:r>
              <a:rPr lang="en-US">
                <a:latin typeface="Perpetua" charset="0"/>
              </a:rPr>
              <a:t>at the expense of </a:t>
            </a:r>
            <a:r>
              <a:rPr lang="en-US">
                <a:solidFill>
                  <a:srgbClr val="FF0000"/>
                </a:solidFill>
                <a:latin typeface="Perpetua" charset="0"/>
              </a:rPr>
              <a:t>system performance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Penalizes heavy and bursty applications </a:t>
            </a:r>
          </a:p>
          <a:p>
            <a:pPr eaLnBrk="1" hangingPunct="1">
              <a:buFont typeface="Wingdings" charset="0"/>
              <a:buChar char="§"/>
            </a:pPr>
            <a:r>
              <a:rPr lang="en-US" b="1">
                <a:latin typeface="Perpetua" charset="0"/>
              </a:rPr>
              <a:t>Application-Aware Prioritization Policies (SJF) </a:t>
            </a:r>
            <a:br>
              <a:rPr lang="en-US" b="1">
                <a:latin typeface="Perpetua" charset="0"/>
              </a:rPr>
            </a:br>
            <a:r>
              <a:rPr lang="en-US" sz="1600">
                <a:latin typeface="Perpetua" charset="0"/>
              </a:rPr>
              <a:t>[Das et al., MICRO 2009]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solidFill>
                  <a:srgbClr val="FF0000"/>
                </a:solidFill>
                <a:latin typeface="Perpetua" charset="0"/>
              </a:rPr>
              <a:t>Shortest-Job-First Principle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Packet scheduling policies which prioritize network sensitive applications which inject lower load </a:t>
            </a:r>
          </a:p>
          <a:p>
            <a:pPr lvl="1" eaLnBrk="1" hangingPunct="1">
              <a:buFont typeface="Wingdings" charset="0"/>
              <a:buChar char="§"/>
            </a:pPr>
            <a:endParaRPr lang="en-US" sz="2000">
              <a:latin typeface="Perpetua" charset="0"/>
            </a:endParaRPr>
          </a:p>
          <a:p>
            <a:pPr lvl="1" eaLnBrk="1" hangingPunct="1">
              <a:buFont typeface="Wingdings" charset="0"/>
              <a:buChar char="§"/>
            </a:pPr>
            <a:endParaRPr lang="en-US">
              <a:latin typeface="Perpetu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21149071"/>
      </p:ext>
    </p:extLst>
  </p:cSld>
  <p:clrMapOvr>
    <a:masterClrMapping/>
  </p:clrMapOvr>
  <p:transition advTm="804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System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§"/>
            </a:pPr>
            <a:endParaRPr lang="en-US" sz="2400">
              <a:latin typeface="Perpetua" charset="0"/>
            </a:endParaRPr>
          </a:p>
          <a:p>
            <a:pPr eaLnBrk="1" hangingPunct="1">
              <a:buFont typeface="Wingdings" charset="0"/>
              <a:buChar char="§"/>
            </a:pPr>
            <a:r>
              <a:rPr lang="en-US" sz="2400">
                <a:latin typeface="Perpetua" charset="0"/>
              </a:rPr>
              <a:t>SJF</a:t>
            </a:r>
            <a:r>
              <a:rPr lang="en-US" sz="2400">
                <a:solidFill>
                  <a:srgbClr val="FF0000"/>
                </a:solidFill>
                <a:latin typeface="Perpetua" charset="0"/>
              </a:rPr>
              <a:t> </a:t>
            </a:r>
            <a:r>
              <a:rPr lang="en-US" sz="2400">
                <a:latin typeface="Perpetua" charset="0"/>
              </a:rPr>
              <a:t>provides 8.9% improvement</a:t>
            </a:r>
            <a:br>
              <a:rPr lang="en-US" sz="2400">
                <a:latin typeface="Perpetua" charset="0"/>
              </a:rPr>
            </a:br>
            <a:r>
              <a:rPr lang="en-US" sz="2400">
                <a:latin typeface="Perpetua" charset="0"/>
              </a:rPr>
              <a:t>in weighted speedup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400">
                <a:latin typeface="Perpetua" charset="0"/>
              </a:rPr>
              <a:t>Aérgia improves system </a:t>
            </a:r>
            <a:br>
              <a:rPr lang="en-US" sz="2400">
                <a:latin typeface="Perpetua" charset="0"/>
              </a:rPr>
            </a:br>
            <a:r>
              <a:rPr lang="en-US" sz="2400">
                <a:latin typeface="Perpetua" charset="0"/>
              </a:rPr>
              <a:t>throughput by 10.3%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400">
                <a:latin typeface="Perpetua" charset="0"/>
              </a:rPr>
              <a:t>Aérgia+SJF improves system </a:t>
            </a:r>
            <a:br>
              <a:rPr lang="en-US" sz="2400">
                <a:latin typeface="Perpetua" charset="0"/>
              </a:rPr>
            </a:br>
            <a:r>
              <a:rPr lang="en-US" sz="2400">
                <a:latin typeface="Perpetua" charset="0"/>
              </a:rPr>
              <a:t>throughput by 16.1%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5486400" y="685800"/>
          <a:ext cx="3657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rot="16200000" flipV="1">
            <a:off x="7640638" y="2425700"/>
            <a:ext cx="320675" cy="3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8001794" y="2405857"/>
            <a:ext cx="371475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8277225" y="2298701"/>
            <a:ext cx="579437" cy="4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" name="Straight Connector 7"/>
          <p:cNvCxnSpPr/>
          <p:nvPr/>
        </p:nvCxnSpPr>
        <p:spPr>
          <a:xfrm>
            <a:off x="7239000" y="2590800"/>
            <a:ext cx="1524000" cy="793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1518309190"/>
      </p:ext>
    </p:extLst>
  </p:cSld>
  <p:clrMapOvr>
    <a:masterClrMapping/>
  </p:clrMapOvr>
  <p:transition advTm="257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Network Unfairness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§"/>
            </a:pPr>
            <a:endParaRPr lang="en-US" sz="2400">
              <a:latin typeface="Perpetua" charset="0"/>
            </a:endParaRPr>
          </a:p>
          <a:p>
            <a:pPr eaLnBrk="1" hangingPunct="1">
              <a:buFont typeface="Wingdings" charset="0"/>
              <a:buChar char="§"/>
            </a:pPr>
            <a:r>
              <a:rPr lang="en-US" sz="2400">
                <a:latin typeface="Perpetua" charset="0"/>
              </a:rPr>
              <a:t>SJF does not imbalance</a:t>
            </a:r>
            <a:br>
              <a:rPr lang="en-US" sz="2400">
                <a:latin typeface="Perpetua" charset="0"/>
              </a:rPr>
            </a:br>
            <a:r>
              <a:rPr lang="en-US" sz="2400">
                <a:latin typeface="Perpetua" charset="0"/>
              </a:rPr>
              <a:t> network fairness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400">
                <a:latin typeface="Perpetua" charset="0"/>
              </a:rPr>
              <a:t>Aergia improves network</a:t>
            </a:r>
            <a:br>
              <a:rPr lang="en-US" sz="2400">
                <a:latin typeface="Perpetua" charset="0"/>
              </a:rPr>
            </a:br>
            <a:r>
              <a:rPr lang="en-US" sz="2400">
                <a:latin typeface="Perpetua" charset="0"/>
              </a:rPr>
              <a:t>unfairness by 1.5X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400">
                <a:latin typeface="Perpetua" charset="0"/>
              </a:rPr>
              <a:t>SJF+Aergia improves </a:t>
            </a:r>
            <a:br>
              <a:rPr lang="en-US" sz="2400">
                <a:latin typeface="Perpetua" charset="0"/>
              </a:rPr>
            </a:br>
            <a:r>
              <a:rPr lang="en-US" sz="2400">
                <a:latin typeface="Perpetua" charset="0"/>
              </a:rPr>
              <a:t>network unfairness by 1.3X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5158154" y="533399"/>
          <a:ext cx="3827585" cy="6054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224588" y="2566988"/>
            <a:ext cx="252095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rot="16200000" flipH="1">
            <a:off x="7503319" y="3142456"/>
            <a:ext cx="1138238" cy="95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rot="5400000">
            <a:off x="8121651" y="2921000"/>
            <a:ext cx="715962" cy="79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1426668581"/>
      </p:ext>
    </p:extLst>
  </p:cSld>
  <p:clrMapOvr>
    <a:masterClrMapping/>
  </p:clrMapOvr>
  <p:transition advTm="46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Conclusions &amp; 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53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Packets have different criticality, yet </a:t>
            </a:r>
            <a:r>
              <a:rPr lang="en-US" dirty="0" smtClean="0">
                <a:ea typeface="+mn-ea"/>
                <a:cs typeface="+mn-cs"/>
                <a:sym typeface="Wingdings" pitchFamily="2" charset="2"/>
              </a:rPr>
              <a:t>e</a:t>
            </a:r>
            <a:r>
              <a:rPr lang="en-US" dirty="0" smtClean="0">
                <a:ea typeface="+mn-ea"/>
                <a:cs typeface="+mn-cs"/>
              </a:rPr>
              <a:t>xisting packet scheduling policies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treat all packets equally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  <a:sym typeface="Wingdings" pitchFamily="2" charset="2"/>
              </a:rPr>
              <a:t> 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  <a:ea typeface="+mn-ea"/>
              <a:cs typeface="+mn-cs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We propose a new approach to packet scheduling in </a:t>
            </a:r>
            <a:r>
              <a:rPr lang="en-US" dirty="0" err="1" smtClean="0">
                <a:ea typeface="+mn-ea"/>
                <a:cs typeface="+mn-cs"/>
              </a:rPr>
              <a:t>NoCs</a:t>
            </a:r>
            <a:endParaRPr lang="en-US" dirty="0" smtClean="0">
              <a:ea typeface="+mn-ea"/>
              <a:cs typeface="+mn-cs"/>
            </a:endParaRP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We define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Slack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</a:t>
            </a:r>
            <a:r>
              <a:rPr lang="en-US" dirty="0" smtClean="0">
                <a:ea typeface="+mn-ea"/>
              </a:rPr>
              <a:t>as a key measure that characterizes the relative importance of a packet.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We propose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Aérgia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</a:t>
            </a:r>
            <a:r>
              <a:rPr lang="en-US" dirty="0" smtClean="0">
                <a:ea typeface="+mn-ea"/>
              </a:rPr>
              <a:t>a novel architecture to accelerate low slack critical packets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Result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Improves system performance: 16.1%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Improves network fairness: 30.8%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57648728"/>
      </p:ext>
    </p:extLst>
  </p:cSld>
  <p:clrMapOvr>
    <a:masterClrMapping/>
  </p:clrMapOvr>
  <p:transition advTm="267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2880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  <a:ea typeface="ＭＳ Ｐゴシック" charset="0"/>
                <a:cs typeface="ＭＳ Ｐゴシック" charset="0"/>
              </a:rPr>
              <a:t>Express-Cube Topologies</a:t>
            </a:r>
          </a:p>
        </p:txBody>
      </p:sp>
      <p:sp>
        <p:nvSpPr>
          <p:cNvPr id="27341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581400"/>
            <a:ext cx="84582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3411" name="Rectangle 3"/>
          <p:cNvSpPr>
            <a:spLocks noChangeArrowheads="1"/>
          </p:cNvSpPr>
          <p:nvPr/>
        </p:nvSpPr>
        <p:spPr bwMode="auto">
          <a:xfrm>
            <a:off x="228600" y="4876800"/>
            <a:ext cx="868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endParaRPr lang="en-US" altLang="ja-JP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73412" name="Rectangle 1"/>
          <p:cNvSpPr>
            <a:spLocks noChangeArrowheads="1"/>
          </p:cNvSpPr>
          <p:nvPr/>
        </p:nvSpPr>
        <p:spPr bwMode="auto">
          <a:xfrm>
            <a:off x="76200" y="4887913"/>
            <a:ext cx="8763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/>
            <a:r>
              <a:rPr lang="en-US" dirty="0"/>
              <a:t>Boris Grot, Joel </a:t>
            </a:r>
            <a:r>
              <a:rPr lang="en-US" dirty="0" err="1"/>
              <a:t>Hestness</a:t>
            </a:r>
            <a:r>
              <a:rPr lang="en-US" dirty="0"/>
              <a:t>, Stephen W. </a:t>
            </a:r>
            <a:r>
              <a:rPr lang="en-US" dirty="0" err="1"/>
              <a:t>Keckler</a:t>
            </a:r>
            <a:r>
              <a:rPr lang="en-US" dirty="0"/>
              <a:t>, and </a:t>
            </a:r>
            <a:r>
              <a:rPr lang="en-US" u="sng" dirty="0"/>
              <a:t>Onur Mutlu</a:t>
            </a:r>
            <a:r>
              <a:rPr lang="en-US" dirty="0"/>
              <a:t>,</a:t>
            </a:r>
            <a:br>
              <a:rPr lang="en-US" dirty="0"/>
            </a:br>
            <a:r>
              <a:rPr lang="en-US" b="1" dirty="0">
                <a:hlinkClick r:id="rId3"/>
              </a:rPr>
              <a:t>"Express Cube Topologies for On-Chip Interconnects"</a:t>
            </a:r>
            <a:r>
              <a:rPr lang="en-US" dirty="0"/>
              <a:t> </a:t>
            </a:r>
            <a:br>
              <a:rPr lang="en-US" dirty="0"/>
            </a:br>
            <a:r>
              <a:rPr lang="en-US" i="1" dirty="0"/>
              <a:t>Proceedings of the </a:t>
            </a:r>
            <a:r>
              <a:rPr lang="en-US" i="1" dirty="0">
                <a:hlinkClick r:id="rId4"/>
              </a:rPr>
              <a:t>15th International Symposium on High-Performance Computer Architecture</a:t>
            </a:r>
            <a:r>
              <a:rPr lang="en-US" i="1" dirty="0"/>
              <a:t> (</a:t>
            </a:r>
            <a:r>
              <a:rPr lang="en-US" b="1" i="1" dirty="0"/>
              <a:t>HPCA</a:t>
            </a:r>
            <a:r>
              <a:rPr lang="en-US" i="1" dirty="0"/>
              <a:t>)</a:t>
            </a:r>
            <a:r>
              <a:rPr lang="en-US" dirty="0"/>
              <a:t>, pages 163-174, Raleigh, NC, February 2009. </a:t>
            </a:r>
            <a:r>
              <a:rPr lang="en-US" dirty="0">
                <a:hlinkClick r:id="rId5"/>
              </a:rPr>
              <a:t>Slides (ppt)</a:t>
            </a:r>
            <a:endParaRPr lang="en-US" altLang="ja-JP" dirty="0" smtClean="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70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275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0AE466-6CAF-BD48-AB0E-BB330779A6AB}" type="slidenum">
              <a:rPr lang="en-US" sz="1200">
                <a:solidFill>
                  <a:srgbClr val="CC6600"/>
                </a:solidFill>
                <a:cs typeface="Arial" charset="0"/>
              </a:rPr>
              <a:pPr eaLnBrk="1" hangingPunct="1"/>
              <a:t>239</a:t>
            </a:fld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2754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2-D Mesh</a:t>
            </a:r>
          </a:p>
        </p:txBody>
      </p:sp>
      <p:graphicFrame>
        <p:nvGraphicFramePr>
          <p:cNvPr id="275461" name="Content Placeholder 8"/>
          <p:cNvGraphicFramePr>
            <a:graphicFrameLocks noGrp="1" noChangeAspect="1"/>
          </p:cNvGraphicFramePr>
          <p:nvPr>
            <p:ph sz="half" idx="1"/>
          </p:nvPr>
        </p:nvGraphicFramePr>
        <p:xfrm>
          <a:off x="528638" y="1754188"/>
          <a:ext cx="3227387" cy="3278187"/>
        </p:xfrm>
        <a:graphic>
          <a:graphicData uri="http://schemas.openxmlformats.org/presentationml/2006/ole">
            <p:oleObj spid="_x0000_s2246686" name="Visio" r:id="rId4" imgW="3512439" imgH="3569446" progId="">
              <p:embed/>
            </p:oleObj>
          </a:graphicData>
        </a:graphic>
      </p:graphicFrame>
      <p:cxnSp>
        <p:nvCxnSpPr>
          <p:cNvPr id="275462" name="Straight Connector 11"/>
          <p:cNvCxnSpPr>
            <a:cxnSpLocks noChangeShapeType="1"/>
          </p:cNvCxnSpPr>
          <p:nvPr/>
        </p:nvCxnSpPr>
        <p:spPr bwMode="auto">
          <a:xfrm>
            <a:off x="3048000" y="4495800"/>
            <a:ext cx="198120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5463" name="Straight Connector 12"/>
          <p:cNvCxnSpPr>
            <a:cxnSpLocks noChangeShapeType="1"/>
          </p:cNvCxnSpPr>
          <p:nvPr/>
        </p:nvCxnSpPr>
        <p:spPr bwMode="auto">
          <a:xfrm flipV="1">
            <a:off x="3276600" y="3276600"/>
            <a:ext cx="175260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75464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65488"/>
            <a:ext cx="2743200" cy="3135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79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aramond" charset="0"/>
                <a:ea typeface="ＭＳ Ｐゴシック" charset="0"/>
                <a:cs typeface="ＭＳ Ｐゴシック" charset="0"/>
              </a:rPr>
              <a:t>Metrics to Evaluate Interconnect Topology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Cost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Latency (in hops, in nanoseconds)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Contention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Many others exist you should think about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Energy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Bandwidth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Overall system performance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AD0995-8D2C-3E4A-A55A-F699E27220D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796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Content Placeholder 9"/>
          <p:cNvSpPr>
            <a:spLocks noGrp="1"/>
          </p:cNvSpPr>
          <p:nvPr>
            <p:ph sz="half" idx="2"/>
          </p:nvPr>
        </p:nvSpPr>
        <p:spPr>
          <a:xfrm>
            <a:off x="4143375" y="1693863"/>
            <a:ext cx="4495800" cy="4365625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Pros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Low design &amp; layout complexity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Simple, fast routers</a:t>
            </a:r>
          </a:p>
          <a:p>
            <a:pPr eaLnBrk="1" hangingPunct="1"/>
            <a:r>
              <a:rPr lang="en-US">
                <a:latin typeface="Verdana" charset="0"/>
              </a:rPr>
              <a:t>Cons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Large diameter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Energy &amp; latency impact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2775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2F867B-DC21-9B45-BF21-25788B246F76}" type="slidenum">
              <a:rPr lang="en-US" sz="1200">
                <a:solidFill>
                  <a:srgbClr val="CC6600"/>
                </a:solidFill>
                <a:cs typeface="Arial" charset="0"/>
              </a:rPr>
              <a:pPr eaLnBrk="1" hangingPunct="1"/>
              <a:t>240</a:t>
            </a:fld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2775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2-D Mesh</a:t>
            </a:r>
          </a:p>
        </p:txBody>
      </p:sp>
      <p:graphicFrame>
        <p:nvGraphicFramePr>
          <p:cNvPr id="277510" name="Content Placeholder 8"/>
          <p:cNvGraphicFramePr>
            <a:graphicFrameLocks noGrp="1" noChangeAspect="1"/>
          </p:cNvGraphicFramePr>
          <p:nvPr>
            <p:ph sz="half" idx="1"/>
          </p:nvPr>
        </p:nvGraphicFramePr>
        <p:xfrm>
          <a:off x="528638" y="1754188"/>
          <a:ext cx="3227387" cy="3278187"/>
        </p:xfrm>
        <a:graphic>
          <a:graphicData uri="http://schemas.openxmlformats.org/presentationml/2006/ole">
            <p:oleObj spid="_x0000_s2248734" name="Visio" r:id="rId4" imgW="3512439" imgH="3569446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889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Content Placeholder 9"/>
          <p:cNvSpPr>
            <a:spLocks noGrp="1"/>
          </p:cNvSpPr>
          <p:nvPr>
            <p:ph sz="half" idx="2"/>
          </p:nvPr>
        </p:nvSpPr>
        <p:spPr>
          <a:xfrm>
            <a:off x="4143375" y="1693863"/>
            <a:ext cx="4695825" cy="4365625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Pros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Multiple </a:t>
            </a:r>
            <a:r>
              <a:rPr lang="en-US" i="1">
                <a:latin typeface="Verdana" charset="0"/>
                <a:cs typeface="Lucida Sans Unicode" charset="0"/>
              </a:rPr>
              <a:t>terminals</a:t>
            </a:r>
            <a:r>
              <a:rPr lang="en-US">
                <a:latin typeface="Verdana" charset="0"/>
                <a:cs typeface="Lucida Sans Unicode" charset="0"/>
              </a:rPr>
              <a:t> attached to a router node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Fast nearest-neighbor communication via the crossbar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Hop count reduction proportional to </a:t>
            </a:r>
            <a:r>
              <a:rPr lang="en-US" i="1">
                <a:latin typeface="Verdana" charset="0"/>
                <a:cs typeface="Lucida Sans Unicode" charset="0"/>
              </a:rPr>
              <a:t>concentration</a:t>
            </a:r>
            <a:r>
              <a:rPr lang="en-US">
                <a:latin typeface="Verdana" charset="0"/>
                <a:cs typeface="Lucida Sans Unicode" charset="0"/>
              </a:rPr>
              <a:t> degree</a:t>
            </a:r>
          </a:p>
          <a:p>
            <a:pPr eaLnBrk="1" hangingPunct="1"/>
            <a:r>
              <a:rPr lang="en-US">
                <a:latin typeface="Verdana" charset="0"/>
              </a:rPr>
              <a:t>Cons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Benefits limited by crossbar complexity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2795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90B676-E51F-A347-A648-BA47A0F13494}" type="slidenum">
              <a:rPr lang="en-US" sz="1200">
                <a:solidFill>
                  <a:srgbClr val="CC6600"/>
                </a:solidFill>
                <a:cs typeface="Arial" charset="0"/>
              </a:rPr>
              <a:pPr eaLnBrk="1" hangingPunct="1"/>
              <a:t>241</a:t>
            </a:fld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279557" name="Title 1"/>
          <p:cNvSpPr>
            <a:spLocks noGrp="1"/>
          </p:cNvSpPr>
          <p:nvPr>
            <p:ph type="title"/>
          </p:nvPr>
        </p:nvSpPr>
        <p:spPr>
          <a:xfrm>
            <a:off x="533400" y="382588"/>
            <a:ext cx="8153400" cy="1065212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Concentration </a:t>
            </a:r>
            <a:r>
              <a:rPr lang="en-US" sz="3800" i="1">
                <a:latin typeface="Garamond" charset="0"/>
              </a:rPr>
              <a:t>(Balfour </a:t>
            </a:r>
            <a:r>
              <a:rPr lang="en-US" sz="3600" i="1">
                <a:latin typeface="Angsana New" charset="0"/>
                <a:cs typeface="Angsana New" charset="0"/>
              </a:rPr>
              <a:t>&amp;</a:t>
            </a:r>
            <a:r>
              <a:rPr lang="en-US" sz="3800" i="1">
                <a:latin typeface="Garamond" charset="0"/>
              </a:rPr>
              <a:t> Dally, </a:t>
            </a:r>
            <a:r>
              <a:rPr lang="en-US" sz="3600" i="1">
                <a:latin typeface="Garamond" charset="0"/>
              </a:rPr>
              <a:t>ICS </a:t>
            </a:r>
            <a:r>
              <a:rPr lang="ja-JP" altLang="en-US" sz="3600" i="1">
                <a:latin typeface="Garamond" charset="0"/>
              </a:rPr>
              <a:t>‘</a:t>
            </a:r>
            <a:r>
              <a:rPr lang="en-US" altLang="ja-JP" sz="3600" i="1">
                <a:latin typeface="Garamond" charset="0"/>
              </a:rPr>
              <a:t>06</a:t>
            </a:r>
            <a:r>
              <a:rPr lang="en-US" altLang="ja-JP" sz="3800" i="1">
                <a:latin typeface="Garamond" charset="0"/>
              </a:rPr>
              <a:t>)</a:t>
            </a:r>
            <a:endParaRPr lang="en-US" sz="3800" i="1">
              <a:latin typeface="Garamond" charset="0"/>
            </a:endParaRPr>
          </a:p>
        </p:txBody>
      </p:sp>
      <p:graphicFrame>
        <p:nvGraphicFramePr>
          <p:cNvPr id="279558" name="Content Placeholder 8"/>
          <p:cNvGraphicFramePr>
            <a:graphicFrameLocks noGrp="1" noChangeAspect="1"/>
          </p:cNvGraphicFramePr>
          <p:nvPr>
            <p:ph sz="half" idx="1"/>
          </p:nvPr>
        </p:nvGraphicFramePr>
        <p:xfrm>
          <a:off x="528638" y="1754188"/>
          <a:ext cx="3227387" cy="3298825"/>
        </p:xfrm>
        <a:graphic>
          <a:graphicData uri="http://schemas.openxmlformats.org/presentationml/2006/ole">
            <p:oleObj spid="_x0000_s2250782" name="Visio" r:id="rId4" imgW="3535242" imgH="370446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879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281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5F79D7-DA55-084E-9794-95E14E0818AC}" type="slidenum">
              <a:rPr lang="en-US" sz="1200">
                <a:solidFill>
                  <a:srgbClr val="CC6600"/>
                </a:solidFill>
                <a:cs typeface="Arial" charset="0"/>
              </a:rPr>
              <a:pPr eaLnBrk="1" hangingPunct="1"/>
              <a:t>242</a:t>
            </a:fld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281604" name="Title 1"/>
          <p:cNvSpPr>
            <a:spLocks noGrp="1"/>
          </p:cNvSpPr>
          <p:nvPr>
            <p:ph type="title"/>
          </p:nvPr>
        </p:nvSpPr>
        <p:spPr>
          <a:xfrm>
            <a:off x="533400" y="382588"/>
            <a:ext cx="8153400" cy="1065212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Concentration</a:t>
            </a:r>
            <a:endParaRPr lang="en-US" sz="3800" i="1">
              <a:latin typeface="Garamond" charset="0"/>
            </a:endParaRPr>
          </a:p>
        </p:txBody>
      </p:sp>
      <p:graphicFrame>
        <p:nvGraphicFramePr>
          <p:cNvPr id="281605" name="Content Placeholder 8"/>
          <p:cNvGraphicFramePr>
            <a:graphicFrameLocks noGrp="1" noChangeAspect="1"/>
          </p:cNvGraphicFramePr>
          <p:nvPr>
            <p:ph sz="half" idx="1"/>
          </p:nvPr>
        </p:nvGraphicFramePr>
        <p:xfrm>
          <a:off x="528638" y="1754188"/>
          <a:ext cx="3227387" cy="3298825"/>
        </p:xfrm>
        <a:graphic>
          <a:graphicData uri="http://schemas.openxmlformats.org/presentationml/2006/ole">
            <p:oleObj spid="_x0000_s2252830" name="Visio" r:id="rId4" imgW="3535242" imgH="3704463" progId="">
              <p:embed/>
            </p:oleObj>
          </a:graphicData>
        </a:graphic>
      </p:graphicFrame>
      <p:sp>
        <p:nvSpPr>
          <p:cNvPr id="281606" name="Content Placeholder 9"/>
          <p:cNvSpPr>
            <a:spLocks noGrp="1"/>
          </p:cNvSpPr>
          <p:nvPr>
            <p:ph sz="half" idx="2"/>
          </p:nvPr>
        </p:nvSpPr>
        <p:spPr>
          <a:xfrm>
            <a:off x="4143375" y="1693863"/>
            <a:ext cx="4495800" cy="4365625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Side-effects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Fewer channels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Greater channel width</a:t>
            </a:r>
          </a:p>
        </p:txBody>
      </p:sp>
    </p:spTree>
    <p:extLst>
      <p:ext uri="{BB962C8B-B14F-4D97-AF65-F5344CB8AC3E}">
        <p14:creationId xmlns:p14="http://schemas.microsoft.com/office/powerpoint/2010/main" xmlns="" val="2922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2836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140B2B-54D8-2641-874F-8E339594C15B}" type="slidenum">
              <a:rPr lang="en-US" sz="1200">
                <a:solidFill>
                  <a:srgbClr val="CC6600"/>
                </a:solidFill>
                <a:cs typeface="Arial" charset="0"/>
              </a:rPr>
              <a:pPr eaLnBrk="1" hangingPunct="1"/>
              <a:t>243</a:t>
            </a:fld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28365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CC6600"/>
                </a:solidFill>
                <a:cs typeface="Arial" charset="0"/>
              </a:rPr>
              <a:t>HPCA </a:t>
            </a:r>
            <a:r>
              <a:rPr lang="ja-JP" altLang="en-US" sz="1200">
                <a:solidFill>
                  <a:srgbClr val="CC6600"/>
                </a:solidFill>
                <a:cs typeface="Arial" charset="0"/>
              </a:rPr>
              <a:t>‘</a:t>
            </a:r>
            <a:r>
              <a:rPr lang="en-US" altLang="ja-JP" sz="1200">
                <a:solidFill>
                  <a:srgbClr val="CC6600"/>
                </a:solidFill>
                <a:cs typeface="Arial" charset="0"/>
              </a:rPr>
              <a:t>09</a:t>
            </a:r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283652" name="Title 1"/>
          <p:cNvSpPr>
            <a:spLocks noGrp="1"/>
          </p:cNvSpPr>
          <p:nvPr>
            <p:ph type="title"/>
          </p:nvPr>
        </p:nvSpPr>
        <p:spPr>
          <a:xfrm>
            <a:off x="533400" y="382588"/>
            <a:ext cx="8153400" cy="1065212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Replication</a:t>
            </a:r>
            <a:endParaRPr lang="en-US" sz="3800" i="1">
              <a:latin typeface="Garamond" charset="0"/>
            </a:endParaRPr>
          </a:p>
        </p:txBody>
      </p:sp>
      <p:sp>
        <p:nvSpPr>
          <p:cNvPr id="283653" name="TextBox 7"/>
          <p:cNvSpPr txBox="1">
            <a:spLocks noChangeArrowheads="1"/>
          </p:cNvSpPr>
          <p:nvPr/>
        </p:nvSpPr>
        <p:spPr bwMode="auto">
          <a:xfrm>
            <a:off x="1447800" y="5116513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latin typeface="Verdana" charset="0"/>
                <a:cs typeface="Arial" charset="0"/>
              </a:rPr>
              <a:t>CMesh-X2</a:t>
            </a:r>
          </a:p>
        </p:txBody>
      </p:sp>
      <p:graphicFrame>
        <p:nvGraphicFramePr>
          <p:cNvPr id="283654" name="Content Placeholder 11"/>
          <p:cNvGraphicFramePr>
            <a:graphicFrameLocks noGrp="1" noChangeAspect="1"/>
          </p:cNvGraphicFramePr>
          <p:nvPr>
            <p:ph sz="half" idx="1"/>
          </p:nvPr>
        </p:nvGraphicFramePr>
        <p:xfrm>
          <a:off x="528638" y="1754188"/>
          <a:ext cx="3227387" cy="3298825"/>
        </p:xfrm>
        <a:graphic>
          <a:graphicData uri="http://schemas.openxmlformats.org/presentationml/2006/ole">
            <p:oleObj spid="_x0000_s2254878" name="Visio" r:id="rId4" imgW="3535242" imgH="3704463" progId="">
              <p:embed/>
            </p:oleObj>
          </a:graphicData>
        </a:graphic>
      </p:graphicFrame>
      <p:sp>
        <p:nvSpPr>
          <p:cNvPr id="283655" name="Content Placeholder 9"/>
          <p:cNvSpPr>
            <a:spLocks noGrp="1"/>
          </p:cNvSpPr>
          <p:nvPr>
            <p:ph sz="half" idx="2"/>
          </p:nvPr>
        </p:nvSpPr>
        <p:spPr>
          <a:xfrm>
            <a:off x="4143375" y="1693863"/>
            <a:ext cx="4495800" cy="4365625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Benefits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Restores bisection channel count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Restores channel width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Reduced crossbar complexity</a:t>
            </a:r>
          </a:p>
        </p:txBody>
      </p:sp>
    </p:spTree>
    <p:extLst>
      <p:ext uri="{BB962C8B-B14F-4D97-AF65-F5344CB8AC3E}">
        <p14:creationId xmlns:p14="http://schemas.microsoft.com/office/powerpoint/2010/main" xmlns="" val="1317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285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B6BA87-FBE1-F84A-8C49-A05012B5AEF1}" type="slidenum">
              <a:rPr lang="en-US" sz="1200">
                <a:solidFill>
                  <a:srgbClr val="CC6600"/>
                </a:solidFill>
                <a:cs typeface="Arial" charset="0"/>
              </a:rPr>
              <a:pPr eaLnBrk="1" hangingPunct="1"/>
              <a:t>244</a:t>
            </a:fld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285700" name="Title 1"/>
          <p:cNvSpPr>
            <a:spLocks noGrp="1"/>
          </p:cNvSpPr>
          <p:nvPr>
            <p:ph type="title"/>
          </p:nvPr>
        </p:nvSpPr>
        <p:spPr>
          <a:xfrm>
            <a:off x="533400" y="382588"/>
            <a:ext cx="8077200" cy="1065212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Flattened Butterfly </a:t>
            </a:r>
            <a:r>
              <a:rPr lang="en-US" sz="3800" i="1">
                <a:latin typeface="Garamond" charset="0"/>
              </a:rPr>
              <a:t>(Kim et al., Micro </a:t>
            </a:r>
            <a:r>
              <a:rPr lang="ja-JP" altLang="en-US" sz="3800" i="1">
                <a:latin typeface="Garamond" charset="0"/>
              </a:rPr>
              <a:t>‘</a:t>
            </a:r>
            <a:r>
              <a:rPr lang="en-US" altLang="ja-JP" sz="3800" i="1">
                <a:latin typeface="Garamond" charset="0"/>
              </a:rPr>
              <a:t>07)</a:t>
            </a:r>
            <a:endParaRPr lang="en-US" sz="3800">
              <a:latin typeface="Garamond" charset="0"/>
            </a:endParaRPr>
          </a:p>
        </p:txBody>
      </p:sp>
      <p:graphicFrame>
        <p:nvGraphicFramePr>
          <p:cNvPr id="285701" name="Content Placeholder 8"/>
          <p:cNvGraphicFramePr>
            <a:graphicFrameLocks noGrp="1" noChangeAspect="1"/>
          </p:cNvGraphicFramePr>
          <p:nvPr>
            <p:ph sz="half" idx="1"/>
          </p:nvPr>
        </p:nvGraphicFramePr>
        <p:xfrm>
          <a:off x="528638" y="1754188"/>
          <a:ext cx="3227387" cy="3300412"/>
        </p:xfrm>
        <a:graphic>
          <a:graphicData uri="http://schemas.openxmlformats.org/presentationml/2006/ole">
            <p:oleObj spid="_x0000_s2256926" name="Visio" r:id="rId4" imgW="3535242" imgH="3704463" progId="">
              <p:embed/>
            </p:oleObj>
          </a:graphicData>
        </a:graphic>
      </p:graphicFrame>
      <p:sp>
        <p:nvSpPr>
          <p:cNvPr id="285702" name="Content Placeholder 9"/>
          <p:cNvSpPr>
            <a:spLocks noGrp="1"/>
          </p:cNvSpPr>
          <p:nvPr>
            <p:ph sz="half" idx="2"/>
          </p:nvPr>
        </p:nvSpPr>
        <p:spPr>
          <a:xfrm>
            <a:off x="4143375" y="1693863"/>
            <a:ext cx="4495800" cy="4365625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Objectives: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Improve connectivity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Exploit the wire budget</a:t>
            </a:r>
          </a:p>
        </p:txBody>
      </p:sp>
    </p:spTree>
    <p:extLst>
      <p:ext uri="{BB962C8B-B14F-4D97-AF65-F5344CB8AC3E}">
        <p14:creationId xmlns:p14="http://schemas.microsoft.com/office/powerpoint/2010/main" xmlns="" val="27505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2877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9EB29B-1022-9645-9B01-FC9BC1C33B8C}" type="slidenum">
              <a:rPr lang="en-US" sz="1200">
                <a:solidFill>
                  <a:srgbClr val="CC6600"/>
                </a:solidFill>
                <a:cs typeface="Arial" charset="0"/>
              </a:rPr>
              <a:pPr eaLnBrk="1" hangingPunct="1"/>
              <a:t>245</a:t>
            </a:fld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287748" name="Title 1"/>
          <p:cNvSpPr>
            <a:spLocks noGrp="1"/>
          </p:cNvSpPr>
          <p:nvPr>
            <p:ph type="title"/>
          </p:nvPr>
        </p:nvSpPr>
        <p:spPr>
          <a:xfrm>
            <a:off x="533400" y="382588"/>
            <a:ext cx="8077200" cy="1065212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Flattened Butterfly </a:t>
            </a:r>
            <a:r>
              <a:rPr lang="en-US" sz="3800" i="1">
                <a:latin typeface="Garamond" charset="0"/>
              </a:rPr>
              <a:t>(Kim et al., Micro </a:t>
            </a:r>
            <a:r>
              <a:rPr lang="ja-JP" altLang="en-US" sz="3800" i="1">
                <a:latin typeface="Garamond" charset="0"/>
              </a:rPr>
              <a:t>‘</a:t>
            </a:r>
            <a:r>
              <a:rPr lang="en-US" altLang="ja-JP" sz="3800" i="1">
                <a:latin typeface="Garamond" charset="0"/>
              </a:rPr>
              <a:t>07)</a:t>
            </a:r>
            <a:endParaRPr lang="en-US" sz="3800">
              <a:latin typeface="Garamond" charset="0"/>
            </a:endParaRPr>
          </a:p>
        </p:txBody>
      </p:sp>
      <p:graphicFrame>
        <p:nvGraphicFramePr>
          <p:cNvPr id="287749" name="Content Placeholder 8"/>
          <p:cNvGraphicFramePr>
            <a:graphicFrameLocks noGrp="1" noChangeAspect="1"/>
          </p:cNvGraphicFramePr>
          <p:nvPr>
            <p:ph sz="half" idx="1"/>
          </p:nvPr>
        </p:nvGraphicFramePr>
        <p:xfrm>
          <a:off x="528638" y="1754188"/>
          <a:ext cx="3227387" cy="3300412"/>
        </p:xfrm>
        <a:graphic>
          <a:graphicData uri="http://schemas.openxmlformats.org/presentationml/2006/ole">
            <p:oleObj spid="_x0000_s2258974" name="Visio" r:id="rId4" imgW="3535242" imgH="370446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409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289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A1B23B-6424-7B4F-92B8-0DE0B04152EC}" type="slidenum">
              <a:rPr lang="en-US" sz="1200">
                <a:solidFill>
                  <a:srgbClr val="CC6600"/>
                </a:solidFill>
                <a:cs typeface="Arial" charset="0"/>
              </a:rPr>
              <a:pPr eaLnBrk="1" hangingPunct="1"/>
              <a:t>246</a:t>
            </a:fld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289796" name="Title 1"/>
          <p:cNvSpPr>
            <a:spLocks noGrp="1"/>
          </p:cNvSpPr>
          <p:nvPr>
            <p:ph type="title"/>
          </p:nvPr>
        </p:nvSpPr>
        <p:spPr>
          <a:xfrm>
            <a:off x="533400" y="382588"/>
            <a:ext cx="8077200" cy="1065212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Flattened Butterfly </a:t>
            </a:r>
            <a:r>
              <a:rPr lang="en-US" sz="3800" i="1">
                <a:latin typeface="Garamond" charset="0"/>
              </a:rPr>
              <a:t>(Kim et al., Micro </a:t>
            </a:r>
            <a:r>
              <a:rPr lang="ja-JP" altLang="en-US" sz="3800" i="1">
                <a:latin typeface="Garamond" charset="0"/>
              </a:rPr>
              <a:t>‘</a:t>
            </a:r>
            <a:r>
              <a:rPr lang="en-US" altLang="ja-JP" sz="3800" i="1">
                <a:latin typeface="Garamond" charset="0"/>
              </a:rPr>
              <a:t>07)</a:t>
            </a:r>
            <a:endParaRPr lang="en-US" sz="3800">
              <a:latin typeface="Garamond" charset="0"/>
            </a:endParaRPr>
          </a:p>
        </p:txBody>
      </p:sp>
      <p:graphicFrame>
        <p:nvGraphicFramePr>
          <p:cNvPr id="289797" name="Content Placeholder 8"/>
          <p:cNvGraphicFramePr>
            <a:graphicFrameLocks noGrp="1" noChangeAspect="1"/>
          </p:cNvGraphicFramePr>
          <p:nvPr>
            <p:ph sz="half" idx="1"/>
          </p:nvPr>
        </p:nvGraphicFramePr>
        <p:xfrm>
          <a:off x="528638" y="1754188"/>
          <a:ext cx="3227387" cy="3300412"/>
        </p:xfrm>
        <a:graphic>
          <a:graphicData uri="http://schemas.openxmlformats.org/presentationml/2006/ole">
            <p:oleObj spid="_x0000_s2261022" name="Visio" r:id="rId4" imgW="3535242" imgH="370446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9369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291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F513F8-AA27-354C-AB24-AB4AEACF62BB}" type="slidenum">
              <a:rPr lang="en-US" sz="1200">
                <a:solidFill>
                  <a:srgbClr val="CC6600"/>
                </a:solidFill>
                <a:cs typeface="Arial" charset="0"/>
              </a:rPr>
              <a:pPr eaLnBrk="1" hangingPunct="1"/>
              <a:t>247</a:t>
            </a:fld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291844" name="Title 1"/>
          <p:cNvSpPr>
            <a:spLocks noGrp="1"/>
          </p:cNvSpPr>
          <p:nvPr>
            <p:ph type="title"/>
          </p:nvPr>
        </p:nvSpPr>
        <p:spPr>
          <a:xfrm>
            <a:off x="533400" y="382588"/>
            <a:ext cx="8077200" cy="1065212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Flattened Butterfly </a:t>
            </a:r>
            <a:r>
              <a:rPr lang="en-US" sz="3800" i="1">
                <a:latin typeface="Garamond" charset="0"/>
              </a:rPr>
              <a:t>(Kim et al., Micro </a:t>
            </a:r>
            <a:r>
              <a:rPr lang="ja-JP" altLang="en-US" sz="3800" i="1">
                <a:latin typeface="Garamond" charset="0"/>
              </a:rPr>
              <a:t>‘</a:t>
            </a:r>
            <a:r>
              <a:rPr lang="en-US" altLang="ja-JP" sz="3800" i="1">
                <a:latin typeface="Garamond" charset="0"/>
              </a:rPr>
              <a:t>07)</a:t>
            </a:r>
            <a:endParaRPr lang="en-US" sz="3800">
              <a:latin typeface="Garamond" charset="0"/>
            </a:endParaRPr>
          </a:p>
        </p:txBody>
      </p:sp>
      <p:graphicFrame>
        <p:nvGraphicFramePr>
          <p:cNvPr id="291845" name="Content Placeholder 8"/>
          <p:cNvGraphicFramePr>
            <a:graphicFrameLocks noGrp="1" noChangeAspect="1"/>
          </p:cNvGraphicFramePr>
          <p:nvPr>
            <p:ph sz="half" idx="1"/>
          </p:nvPr>
        </p:nvGraphicFramePr>
        <p:xfrm>
          <a:off x="528638" y="1754188"/>
          <a:ext cx="3227387" cy="3300412"/>
        </p:xfrm>
        <a:graphic>
          <a:graphicData uri="http://schemas.openxmlformats.org/presentationml/2006/ole">
            <p:oleObj spid="_x0000_s2263070" name="Visio" r:id="rId4" imgW="3535242" imgH="370446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651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293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90FA2B-B455-5A4B-9FBB-119592803CB2}" type="slidenum">
              <a:rPr lang="en-US" sz="1200">
                <a:solidFill>
                  <a:srgbClr val="CC6600"/>
                </a:solidFill>
                <a:cs typeface="Arial" charset="0"/>
              </a:rPr>
              <a:pPr eaLnBrk="1" hangingPunct="1"/>
              <a:t>248</a:t>
            </a:fld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293892" name="Title 1"/>
          <p:cNvSpPr>
            <a:spLocks noGrp="1"/>
          </p:cNvSpPr>
          <p:nvPr>
            <p:ph type="title"/>
          </p:nvPr>
        </p:nvSpPr>
        <p:spPr>
          <a:xfrm>
            <a:off x="533400" y="382588"/>
            <a:ext cx="8077200" cy="1065212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Flattened Butterfly </a:t>
            </a:r>
            <a:r>
              <a:rPr lang="en-US" sz="3800" i="1">
                <a:latin typeface="Garamond" charset="0"/>
              </a:rPr>
              <a:t>(Kim et al., Micro </a:t>
            </a:r>
            <a:r>
              <a:rPr lang="ja-JP" altLang="en-US" sz="3800" i="1">
                <a:latin typeface="Garamond" charset="0"/>
              </a:rPr>
              <a:t>‘</a:t>
            </a:r>
            <a:r>
              <a:rPr lang="en-US" altLang="ja-JP" sz="3800" i="1">
                <a:latin typeface="Garamond" charset="0"/>
              </a:rPr>
              <a:t>07)</a:t>
            </a:r>
            <a:endParaRPr lang="en-US" sz="3800">
              <a:latin typeface="Garamond" charset="0"/>
            </a:endParaRPr>
          </a:p>
        </p:txBody>
      </p:sp>
      <p:graphicFrame>
        <p:nvGraphicFramePr>
          <p:cNvPr id="293893" name="Content Placeholder 8"/>
          <p:cNvGraphicFramePr>
            <a:graphicFrameLocks noGrp="1" noChangeAspect="1"/>
          </p:cNvGraphicFramePr>
          <p:nvPr>
            <p:ph sz="half" idx="1"/>
          </p:nvPr>
        </p:nvGraphicFramePr>
        <p:xfrm>
          <a:off x="528638" y="1754188"/>
          <a:ext cx="3227387" cy="3300412"/>
        </p:xfrm>
        <a:graphic>
          <a:graphicData uri="http://schemas.openxmlformats.org/presentationml/2006/ole">
            <p:oleObj spid="_x0000_s2265118" name="Visio" r:id="rId4" imgW="3535242" imgH="370446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957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Content Placeholder 9"/>
          <p:cNvSpPr>
            <a:spLocks noGrp="1"/>
          </p:cNvSpPr>
          <p:nvPr>
            <p:ph sz="half" idx="2"/>
          </p:nvPr>
        </p:nvSpPr>
        <p:spPr>
          <a:xfrm>
            <a:off x="4143375" y="1693863"/>
            <a:ext cx="4543425" cy="4365625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Pros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Excellent connectivity 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Low diameter: 2 hops</a:t>
            </a:r>
          </a:p>
          <a:p>
            <a:pPr eaLnBrk="1" hangingPunct="1"/>
            <a:r>
              <a:rPr lang="en-US">
                <a:latin typeface="Verdana" charset="0"/>
              </a:rPr>
              <a:t>Cons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High channel count: </a:t>
            </a:r>
            <a:br>
              <a:rPr lang="en-US">
                <a:latin typeface="Verdana" charset="0"/>
                <a:cs typeface="Lucida Sans Unicode" charset="0"/>
              </a:rPr>
            </a:br>
            <a:r>
              <a:rPr lang="en-US" i="1">
                <a:latin typeface="Verdana" charset="0"/>
                <a:cs typeface="Lucida Sans Unicode" charset="0"/>
              </a:rPr>
              <a:t>k</a:t>
            </a:r>
            <a:r>
              <a:rPr lang="en-US" baseline="30000">
                <a:latin typeface="Verdana" charset="0"/>
                <a:cs typeface="Lucida Sans Unicode" charset="0"/>
              </a:rPr>
              <a:t>2</a:t>
            </a:r>
            <a:r>
              <a:rPr lang="en-US">
                <a:latin typeface="Verdana" charset="0"/>
                <a:cs typeface="Lucida Sans Unicode" charset="0"/>
              </a:rPr>
              <a:t>/2 per row/column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Low channel utilization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Increased control (arbitration) complexity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2959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167693-6FED-0D46-83E1-CCE6C70B82AA}" type="slidenum">
              <a:rPr lang="en-US" sz="1200">
                <a:solidFill>
                  <a:srgbClr val="CC6600"/>
                </a:solidFill>
                <a:cs typeface="Arial" charset="0"/>
              </a:rPr>
              <a:pPr eaLnBrk="1" hangingPunct="1"/>
              <a:t>249</a:t>
            </a:fld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295941" name="Title 1"/>
          <p:cNvSpPr>
            <a:spLocks noGrp="1"/>
          </p:cNvSpPr>
          <p:nvPr>
            <p:ph type="title"/>
          </p:nvPr>
        </p:nvSpPr>
        <p:spPr>
          <a:xfrm>
            <a:off x="533400" y="382588"/>
            <a:ext cx="8077200" cy="1065212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Flattened Butterfly </a:t>
            </a:r>
            <a:r>
              <a:rPr lang="en-US" sz="3800" i="1">
                <a:latin typeface="Garamond" charset="0"/>
              </a:rPr>
              <a:t>(Kim et al., Micro </a:t>
            </a:r>
            <a:r>
              <a:rPr lang="ja-JP" altLang="en-US" sz="3800" i="1">
                <a:latin typeface="Garamond" charset="0"/>
              </a:rPr>
              <a:t>‘</a:t>
            </a:r>
            <a:r>
              <a:rPr lang="en-US" altLang="ja-JP" sz="3800" i="1">
                <a:latin typeface="Garamond" charset="0"/>
              </a:rPr>
              <a:t>07)</a:t>
            </a:r>
            <a:endParaRPr lang="en-US" sz="3800">
              <a:latin typeface="Garamond" charset="0"/>
            </a:endParaRPr>
          </a:p>
        </p:txBody>
      </p:sp>
      <p:graphicFrame>
        <p:nvGraphicFramePr>
          <p:cNvPr id="295942" name="Content Placeholder 8"/>
          <p:cNvGraphicFramePr>
            <a:graphicFrameLocks noGrp="1" noChangeAspect="1"/>
          </p:cNvGraphicFramePr>
          <p:nvPr>
            <p:ph sz="half" idx="1"/>
          </p:nvPr>
        </p:nvGraphicFramePr>
        <p:xfrm>
          <a:off x="528638" y="1754188"/>
          <a:ext cx="3227387" cy="3300412"/>
        </p:xfrm>
        <a:graphic>
          <a:graphicData uri="http://schemas.openxmlformats.org/presentationml/2006/ole">
            <p:oleObj spid="_x0000_s2267166" name="Visio" r:id="rId4" imgW="3535242" imgH="370446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646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Bus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Simple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Cost effective for a small number of nodes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Easy to implement coherence (snooping and serialization)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Not scalable to large number of nodes (limited bandwidth, electrical loading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 reduced frequency)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High contention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 fast saturation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1E5F7C-62BA-204F-9AB6-E1DEB84C500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96260" name="Picture 4" descr="B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99025"/>
            <a:ext cx="4300538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6261" name="Straight Connector 26"/>
          <p:cNvCxnSpPr>
            <a:cxnSpLocks noChangeShapeType="1"/>
          </p:cNvCxnSpPr>
          <p:nvPr/>
        </p:nvCxnSpPr>
        <p:spPr bwMode="auto">
          <a:xfrm rot="5400000">
            <a:off x="11874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6262" name="Straight Connector 27"/>
          <p:cNvCxnSpPr>
            <a:cxnSpLocks noChangeShapeType="1"/>
          </p:cNvCxnSpPr>
          <p:nvPr/>
        </p:nvCxnSpPr>
        <p:spPr bwMode="auto">
          <a:xfrm rot="5400000">
            <a:off x="21018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6263" name="Straight Connector 28"/>
          <p:cNvCxnSpPr>
            <a:cxnSpLocks noChangeShapeType="1"/>
          </p:cNvCxnSpPr>
          <p:nvPr/>
        </p:nvCxnSpPr>
        <p:spPr bwMode="auto">
          <a:xfrm rot="5400000">
            <a:off x="30162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6264" name="Straight Connector 29"/>
          <p:cNvCxnSpPr>
            <a:cxnSpLocks noChangeShapeType="1"/>
          </p:cNvCxnSpPr>
          <p:nvPr/>
        </p:nvCxnSpPr>
        <p:spPr bwMode="auto">
          <a:xfrm rot="5400000">
            <a:off x="39306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6265" name="Straight Connector 30"/>
          <p:cNvCxnSpPr>
            <a:cxnSpLocks noChangeShapeType="1"/>
          </p:cNvCxnSpPr>
          <p:nvPr/>
        </p:nvCxnSpPr>
        <p:spPr bwMode="auto">
          <a:xfrm rot="5400000">
            <a:off x="48450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6266" name="Straight Connector 31"/>
          <p:cNvCxnSpPr>
            <a:cxnSpLocks noChangeShapeType="1"/>
          </p:cNvCxnSpPr>
          <p:nvPr/>
        </p:nvCxnSpPr>
        <p:spPr bwMode="auto">
          <a:xfrm rot="5400000">
            <a:off x="57594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6267" name="Straight Connector 32"/>
          <p:cNvCxnSpPr>
            <a:cxnSpLocks noChangeShapeType="1"/>
          </p:cNvCxnSpPr>
          <p:nvPr/>
        </p:nvCxnSpPr>
        <p:spPr bwMode="auto">
          <a:xfrm rot="5400000">
            <a:off x="66738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6268" name="Straight Connector 33"/>
          <p:cNvCxnSpPr>
            <a:cxnSpLocks noChangeShapeType="1"/>
          </p:cNvCxnSpPr>
          <p:nvPr/>
        </p:nvCxnSpPr>
        <p:spPr bwMode="auto">
          <a:xfrm rot="5400000">
            <a:off x="75882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6269" name="Straight Connector 35"/>
          <p:cNvCxnSpPr>
            <a:cxnSpLocks noChangeShapeType="1"/>
          </p:cNvCxnSpPr>
          <p:nvPr/>
        </p:nvCxnSpPr>
        <p:spPr bwMode="auto">
          <a:xfrm>
            <a:off x="1066800" y="4648200"/>
            <a:ext cx="70866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11430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20574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29718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38862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8006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57150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66294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75438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3058972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297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52DCBA-E267-2A45-8F94-FC9DF8CD4E51}" type="slidenum">
              <a:rPr lang="en-US" sz="1200">
                <a:solidFill>
                  <a:srgbClr val="CC6600"/>
                </a:solidFill>
                <a:cs typeface="Arial" charset="0"/>
              </a:rPr>
              <a:pPr eaLnBrk="1" hangingPunct="1"/>
              <a:t>250</a:t>
            </a:fld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297988" name="Title 1"/>
          <p:cNvSpPr>
            <a:spLocks noGrp="1"/>
          </p:cNvSpPr>
          <p:nvPr>
            <p:ph type="title"/>
          </p:nvPr>
        </p:nvSpPr>
        <p:spPr>
          <a:xfrm>
            <a:off x="533400" y="382588"/>
            <a:ext cx="8153400" cy="1065212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Multidrop Express Channels (MECS)</a:t>
            </a:r>
          </a:p>
        </p:txBody>
      </p:sp>
      <p:graphicFrame>
        <p:nvGraphicFramePr>
          <p:cNvPr id="297989" name="Content Placeholder 8"/>
          <p:cNvGraphicFramePr>
            <a:graphicFrameLocks noGrp="1" noChangeAspect="1"/>
          </p:cNvGraphicFramePr>
          <p:nvPr>
            <p:ph sz="half" idx="1"/>
          </p:nvPr>
        </p:nvGraphicFramePr>
        <p:xfrm>
          <a:off x="528638" y="1754188"/>
          <a:ext cx="3227387" cy="3300412"/>
        </p:xfrm>
        <a:graphic>
          <a:graphicData uri="http://schemas.openxmlformats.org/presentationml/2006/ole">
            <p:oleObj spid="_x0000_s2269214" name="Visio" r:id="rId4" imgW="3535242" imgH="3704463" progId="">
              <p:embed/>
            </p:oleObj>
          </a:graphicData>
        </a:graphic>
      </p:graphicFrame>
      <p:sp>
        <p:nvSpPr>
          <p:cNvPr id="297990" name="Content Placeholder 9"/>
          <p:cNvSpPr>
            <a:spLocks noGrp="1"/>
          </p:cNvSpPr>
          <p:nvPr>
            <p:ph sz="half" idx="2"/>
          </p:nvPr>
        </p:nvSpPr>
        <p:spPr>
          <a:xfrm>
            <a:off x="4143375" y="1693863"/>
            <a:ext cx="4495800" cy="4365625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Objectives: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Connectivity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More scalable channel count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Better channel utilization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373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3000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3117970-65E1-C44F-BE5F-3913C9754561}" type="slidenum">
              <a:rPr lang="en-US" sz="1200">
                <a:solidFill>
                  <a:srgbClr val="CC6600"/>
                </a:solidFill>
                <a:cs typeface="Arial" charset="0"/>
              </a:rPr>
              <a:pPr eaLnBrk="1" hangingPunct="1"/>
              <a:t>251</a:t>
            </a:fld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300036" name="Title 1"/>
          <p:cNvSpPr>
            <a:spLocks noGrp="1"/>
          </p:cNvSpPr>
          <p:nvPr>
            <p:ph type="title"/>
          </p:nvPr>
        </p:nvSpPr>
        <p:spPr>
          <a:xfrm>
            <a:off x="533400" y="382588"/>
            <a:ext cx="8153400" cy="1065212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Multidrop Express Channels (MECS)</a:t>
            </a:r>
          </a:p>
        </p:txBody>
      </p:sp>
      <p:graphicFrame>
        <p:nvGraphicFramePr>
          <p:cNvPr id="300037" name="Content Placeholder 8"/>
          <p:cNvGraphicFramePr>
            <a:graphicFrameLocks noGrp="1" noChangeAspect="1"/>
          </p:cNvGraphicFramePr>
          <p:nvPr>
            <p:ph sz="half" idx="1"/>
          </p:nvPr>
        </p:nvGraphicFramePr>
        <p:xfrm>
          <a:off x="528638" y="1754188"/>
          <a:ext cx="3227387" cy="3300412"/>
        </p:xfrm>
        <a:graphic>
          <a:graphicData uri="http://schemas.openxmlformats.org/presentationml/2006/ole">
            <p:oleObj spid="_x0000_s2271289" name="Visio" r:id="rId4" imgW="3535242" imgH="3704463" progId="">
              <p:embed/>
            </p:oleObj>
          </a:graphicData>
        </a:graphic>
      </p:graphicFrame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61950" y="2133600"/>
            <a:ext cx="3746500" cy="3276600"/>
            <a:chOff x="362712" y="2133600"/>
            <a:chExt cx="3745993" cy="3276600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067467" y="2133600"/>
              <a:ext cx="2133311" cy="304800"/>
            </a:xfrm>
            <a:prstGeom prst="ellipse">
              <a:avLst/>
            </a:prstGeom>
            <a:noFill/>
            <a:ln w="9525">
              <a:solidFill>
                <a:srgbClr val="CC6600"/>
              </a:solidFill>
              <a:prstDash val="dash"/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  <a:latin typeface="Times New Roman" pitchFamily="16" charset="0"/>
                <a:cs typeface="Lucida Sans Unicode" charset="0"/>
              </a:endParaRPr>
            </a:p>
          </p:txBody>
        </p:sp>
        <p:cxnSp>
          <p:nvCxnSpPr>
            <p:cNvPr id="300041" name="Straight Connector 9"/>
            <p:cNvCxnSpPr>
              <a:cxnSpLocks noChangeShapeType="1"/>
              <a:endCxn id="8" idx="2"/>
            </p:cNvCxnSpPr>
            <p:nvPr/>
          </p:nvCxnSpPr>
          <p:spPr bwMode="auto">
            <a:xfrm rot="5400000" flipH="1" flipV="1">
              <a:off x="-847344" y="3496056"/>
              <a:ext cx="3124200" cy="704088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0042" name="Straight Connector 10"/>
            <p:cNvCxnSpPr>
              <a:cxnSpLocks noChangeShapeType="1"/>
              <a:endCxn id="8" idx="6"/>
            </p:cNvCxnSpPr>
            <p:nvPr/>
          </p:nvCxnSpPr>
          <p:spPr bwMode="auto">
            <a:xfrm rot="16200000" flipV="1">
              <a:off x="2098549" y="3387852"/>
              <a:ext cx="3112007" cy="908304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304800" y="5351463"/>
          <a:ext cx="4054475" cy="896937"/>
        </p:xfrm>
        <a:graphic>
          <a:graphicData uri="http://schemas.openxmlformats.org/presentationml/2006/ole">
            <p:oleObj spid="_x0000_s2271290" name="Visio" r:id="rId5" imgW="2676334" imgH="591407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419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3020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E9EF69-C96F-5247-AB33-9B5BB3B95E1D}" type="slidenum">
              <a:rPr lang="en-US" sz="1200">
                <a:solidFill>
                  <a:srgbClr val="CC6600"/>
                </a:solidFill>
                <a:cs typeface="Arial" charset="0"/>
              </a:rPr>
              <a:pPr eaLnBrk="1" hangingPunct="1"/>
              <a:t>252</a:t>
            </a:fld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302084" name="Title 1"/>
          <p:cNvSpPr>
            <a:spLocks noGrp="1"/>
          </p:cNvSpPr>
          <p:nvPr>
            <p:ph type="title"/>
          </p:nvPr>
        </p:nvSpPr>
        <p:spPr>
          <a:xfrm>
            <a:off x="533400" y="382588"/>
            <a:ext cx="8153400" cy="1065212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Multidrop Express Channels (MECS)</a:t>
            </a:r>
          </a:p>
        </p:txBody>
      </p:sp>
      <p:graphicFrame>
        <p:nvGraphicFramePr>
          <p:cNvPr id="302085" name="Content Placeholder 8"/>
          <p:cNvGraphicFramePr>
            <a:graphicFrameLocks noGrp="1" noChangeAspect="1"/>
          </p:cNvGraphicFramePr>
          <p:nvPr>
            <p:ph sz="half" idx="1"/>
          </p:nvPr>
        </p:nvGraphicFramePr>
        <p:xfrm>
          <a:off x="528638" y="1754188"/>
          <a:ext cx="3227387" cy="3300412"/>
        </p:xfrm>
        <a:graphic>
          <a:graphicData uri="http://schemas.openxmlformats.org/presentationml/2006/ole">
            <p:oleObj spid="_x0000_s2273337" name="Visio" r:id="rId4" imgW="3535242" imgH="3704463" progId="">
              <p:embed/>
            </p:oleObj>
          </a:graphicData>
        </a:graphic>
      </p:graphicFrame>
      <p:graphicFrame>
        <p:nvGraphicFramePr>
          <p:cNvPr id="302086" name="Object 5"/>
          <p:cNvGraphicFramePr>
            <a:graphicFrameLocks noChangeAspect="1"/>
          </p:cNvGraphicFramePr>
          <p:nvPr/>
        </p:nvGraphicFramePr>
        <p:xfrm>
          <a:off x="304800" y="5351463"/>
          <a:ext cx="4054475" cy="896937"/>
        </p:xfrm>
        <a:graphic>
          <a:graphicData uri="http://schemas.openxmlformats.org/presentationml/2006/ole">
            <p:oleObj spid="_x0000_s2273338" name="Visio" r:id="rId5" imgW="2676334" imgH="591407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285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3041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420F7B-D679-804E-838F-7586A8C17D3F}" type="slidenum">
              <a:rPr lang="en-US" sz="1200">
                <a:solidFill>
                  <a:srgbClr val="CC6600"/>
                </a:solidFill>
                <a:cs typeface="Arial" charset="0"/>
              </a:rPr>
              <a:pPr eaLnBrk="1" hangingPunct="1"/>
              <a:t>253</a:t>
            </a:fld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304132" name="Title 1"/>
          <p:cNvSpPr>
            <a:spLocks noGrp="1"/>
          </p:cNvSpPr>
          <p:nvPr>
            <p:ph type="title"/>
          </p:nvPr>
        </p:nvSpPr>
        <p:spPr>
          <a:xfrm>
            <a:off x="533400" y="382588"/>
            <a:ext cx="8153400" cy="1065212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Multidrop Express Channels (MECS)</a:t>
            </a:r>
          </a:p>
        </p:txBody>
      </p:sp>
      <p:graphicFrame>
        <p:nvGraphicFramePr>
          <p:cNvPr id="304133" name="Content Placeholder 8"/>
          <p:cNvGraphicFramePr>
            <a:graphicFrameLocks noGrp="1" noChangeAspect="1"/>
          </p:cNvGraphicFramePr>
          <p:nvPr>
            <p:ph sz="half" idx="1"/>
          </p:nvPr>
        </p:nvGraphicFramePr>
        <p:xfrm>
          <a:off x="528638" y="1754188"/>
          <a:ext cx="3227387" cy="3300412"/>
        </p:xfrm>
        <a:graphic>
          <a:graphicData uri="http://schemas.openxmlformats.org/presentationml/2006/ole">
            <p:oleObj spid="_x0000_s2275385" name="Visio" r:id="rId4" imgW="3535242" imgH="3704463" progId="">
              <p:embed/>
            </p:oleObj>
          </a:graphicData>
        </a:graphic>
      </p:graphicFrame>
      <p:graphicFrame>
        <p:nvGraphicFramePr>
          <p:cNvPr id="304134" name="Object 3"/>
          <p:cNvGraphicFramePr>
            <a:graphicFrameLocks noChangeAspect="1"/>
          </p:cNvGraphicFramePr>
          <p:nvPr/>
        </p:nvGraphicFramePr>
        <p:xfrm>
          <a:off x="304800" y="5351463"/>
          <a:ext cx="4054475" cy="896937"/>
        </p:xfrm>
        <a:graphic>
          <a:graphicData uri="http://schemas.openxmlformats.org/presentationml/2006/ole">
            <p:oleObj spid="_x0000_s2275386" name="Visio" r:id="rId5" imgW="2676334" imgH="591407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935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3061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850FE5-36C2-7044-A1D0-AF21969A4C82}" type="slidenum">
              <a:rPr lang="en-US" sz="1200">
                <a:solidFill>
                  <a:srgbClr val="CC6600"/>
                </a:solidFill>
                <a:cs typeface="Arial" charset="0"/>
              </a:rPr>
              <a:pPr eaLnBrk="1" hangingPunct="1"/>
              <a:t>254</a:t>
            </a:fld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306180" name="Title 1"/>
          <p:cNvSpPr>
            <a:spLocks noGrp="1"/>
          </p:cNvSpPr>
          <p:nvPr>
            <p:ph type="title"/>
          </p:nvPr>
        </p:nvSpPr>
        <p:spPr>
          <a:xfrm>
            <a:off x="533400" y="382588"/>
            <a:ext cx="8153400" cy="1065212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Multidrop Express Channels (MECS)</a:t>
            </a:r>
          </a:p>
        </p:txBody>
      </p:sp>
      <p:graphicFrame>
        <p:nvGraphicFramePr>
          <p:cNvPr id="306181" name="Content Placeholder 8"/>
          <p:cNvGraphicFramePr>
            <a:graphicFrameLocks noGrp="1" noChangeAspect="1"/>
          </p:cNvGraphicFramePr>
          <p:nvPr>
            <p:ph sz="half" idx="1"/>
          </p:nvPr>
        </p:nvGraphicFramePr>
        <p:xfrm>
          <a:off x="528638" y="1754188"/>
          <a:ext cx="3227387" cy="3300412"/>
        </p:xfrm>
        <a:graphic>
          <a:graphicData uri="http://schemas.openxmlformats.org/presentationml/2006/ole">
            <p:oleObj spid="_x0000_s2277406" name="Visio" r:id="rId4" imgW="3535242" imgH="3704463" progId="">
              <p:embed/>
            </p:oleObj>
          </a:graphicData>
        </a:graphic>
      </p:graphicFrame>
      <p:sp>
        <p:nvSpPr>
          <p:cNvPr id="8" name="Oval 7"/>
          <p:cNvSpPr>
            <a:spLocks noChangeArrowheads="1"/>
          </p:cNvSpPr>
          <p:nvPr/>
        </p:nvSpPr>
        <p:spPr bwMode="auto">
          <a:xfrm rot="-5400000">
            <a:off x="3124200" y="1905000"/>
            <a:ext cx="457200" cy="457200"/>
          </a:xfrm>
          <a:prstGeom prst="ellipse">
            <a:avLst/>
          </a:prstGeom>
          <a:noFill/>
          <a:ln w="9525">
            <a:solidFill>
              <a:srgbClr val="CC6600"/>
            </a:solidFill>
            <a:prstDash val="dash"/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>
              <a:solidFill>
                <a:srgbClr val="FFFFFF"/>
              </a:solidFill>
              <a:latin typeface="Times New Roman" pitchFamily="16" charset="0"/>
              <a:cs typeface="Lucida Sans Unicode" charset="0"/>
            </a:endParaRPr>
          </a:p>
        </p:txBody>
      </p:sp>
      <p:cxnSp>
        <p:nvCxnSpPr>
          <p:cNvPr id="306183" name="Straight Connector 17"/>
          <p:cNvCxnSpPr>
            <a:cxnSpLocks noChangeShapeType="1"/>
          </p:cNvCxnSpPr>
          <p:nvPr/>
        </p:nvCxnSpPr>
        <p:spPr bwMode="auto">
          <a:xfrm rot="10800000">
            <a:off x="3429000" y="1905000"/>
            <a:ext cx="1295400" cy="304800"/>
          </a:xfrm>
          <a:prstGeom prst="line">
            <a:avLst/>
          </a:prstGeom>
          <a:noFill/>
          <a:ln w="9525">
            <a:solidFill>
              <a:srgbClr val="CC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0618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389572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6185" name="Straight Connector 10"/>
          <p:cNvCxnSpPr>
            <a:cxnSpLocks noChangeShapeType="1"/>
            <a:endCxn id="8" idx="3"/>
          </p:cNvCxnSpPr>
          <p:nvPr/>
        </p:nvCxnSpPr>
        <p:spPr bwMode="auto">
          <a:xfrm rot="16200000" flipV="1">
            <a:off x="3095625" y="2714625"/>
            <a:ext cx="2124075" cy="1285875"/>
          </a:xfrm>
          <a:prstGeom prst="line">
            <a:avLst/>
          </a:prstGeom>
          <a:noFill/>
          <a:ln w="9525">
            <a:solidFill>
              <a:srgbClr val="CC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8144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3082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53CD4B-E92D-C548-A659-C4FEF2EDEEED}" type="slidenum">
              <a:rPr lang="en-US" sz="1200">
                <a:solidFill>
                  <a:srgbClr val="CC6600"/>
                </a:solidFill>
                <a:cs typeface="Arial" charset="0"/>
              </a:rPr>
              <a:pPr eaLnBrk="1" hangingPunct="1"/>
              <a:t>255</a:t>
            </a:fld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30822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CC6600"/>
                </a:solidFill>
                <a:cs typeface="Arial" charset="0"/>
              </a:rPr>
              <a:t>HPCA </a:t>
            </a:r>
            <a:r>
              <a:rPr lang="ja-JP" altLang="en-US" sz="1200">
                <a:solidFill>
                  <a:srgbClr val="CC6600"/>
                </a:solidFill>
                <a:cs typeface="Arial" charset="0"/>
              </a:rPr>
              <a:t>‘</a:t>
            </a:r>
            <a:r>
              <a:rPr lang="en-US" altLang="ja-JP" sz="1200">
                <a:solidFill>
                  <a:srgbClr val="CC6600"/>
                </a:solidFill>
                <a:cs typeface="Arial" charset="0"/>
              </a:rPr>
              <a:t>09</a:t>
            </a:r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308228" name="Title 1"/>
          <p:cNvSpPr>
            <a:spLocks noGrp="1"/>
          </p:cNvSpPr>
          <p:nvPr>
            <p:ph type="title"/>
          </p:nvPr>
        </p:nvSpPr>
        <p:spPr>
          <a:xfrm>
            <a:off x="533400" y="382588"/>
            <a:ext cx="8153400" cy="1065212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Multidrop Express Channels (MECS)</a:t>
            </a:r>
          </a:p>
        </p:txBody>
      </p:sp>
      <p:graphicFrame>
        <p:nvGraphicFramePr>
          <p:cNvPr id="308229" name="Content Placeholder 8"/>
          <p:cNvGraphicFramePr>
            <a:graphicFrameLocks noGrp="1" noChangeAspect="1"/>
          </p:cNvGraphicFramePr>
          <p:nvPr>
            <p:ph sz="half" idx="1"/>
          </p:nvPr>
        </p:nvGraphicFramePr>
        <p:xfrm>
          <a:off x="528638" y="1754188"/>
          <a:ext cx="3227387" cy="3300412"/>
        </p:xfrm>
        <a:graphic>
          <a:graphicData uri="http://schemas.openxmlformats.org/presentationml/2006/ole">
            <p:oleObj spid="_x0000_s2279481" name="Visio" r:id="rId4" imgW="3535242" imgH="3704463" progId="">
              <p:embed/>
            </p:oleObj>
          </a:graphicData>
        </a:graphic>
      </p:graphicFrame>
      <p:graphicFrame>
        <p:nvGraphicFramePr>
          <p:cNvPr id="308230" name="Object 3"/>
          <p:cNvGraphicFramePr>
            <a:graphicFrameLocks noChangeAspect="1"/>
          </p:cNvGraphicFramePr>
          <p:nvPr/>
        </p:nvGraphicFramePr>
        <p:xfrm>
          <a:off x="304800" y="5351463"/>
          <a:ext cx="4054475" cy="896937"/>
        </p:xfrm>
        <a:graphic>
          <a:graphicData uri="http://schemas.openxmlformats.org/presentationml/2006/ole">
            <p:oleObj spid="_x0000_s2279482" name="Visio" r:id="rId5" imgW="2676334" imgH="591407" progId="">
              <p:embed/>
            </p:oleObj>
          </a:graphicData>
        </a:graphic>
      </p:graphicFrame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9600" y="4697413"/>
            <a:ext cx="2743200" cy="304800"/>
          </a:xfrm>
          <a:prstGeom prst="ellipse">
            <a:avLst/>
          </a:prstGeom>
          <a:noFill/>
          <a:ln w="9525">
            <a:solidFill>
              <a:srgbClr val="CC6600"/>
            </a:solidFill>
            <a:prstDash val="dash"/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>
              <a:solidFill>
                <a:srgbClr val="FFFFFF"/>
              </a:solidFill>
              <a:latin typeface="Times New Roman" pitchFamily="16" charset="0"/>
              <a:cs typeface="Lucida Sans Unicode" charset="0"/>
            </a:endParaRPr>
          </a:p>
        </p:txBody>
      </p:sp>
      <p:cxnSp>
        <p:nvCxnSpPr>
          <p:cNvPr id="308232" name="Straight Connector 16"/>
          <p:cNvCxnSpPr>
            <a:cxnSpLocks noChangeShapeType="1"/>
          </p:cNvCxnSpPr>
          <p:nvPr/>
        </p:nvCxnSpPr>
        <p:spPr bwMode="auto">
          <a:xfrm rot="5400000" flipH="1" flipV="1">
            <a:off x="209550" y="5029200"/>
            <a:ext cx="533400" cy="228600"/>
          </a:xfrm>
          <a:prstGeom prst="line">
            <a:avLst/>
          </a:prstGeom>
          <a:noFill/>
          <a:ln w="9525">
            <a:solidFill>
              <a:srgbClr val="CC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8233" name="Straight Connector 20"/>
          <p:cNvCxnSpPr>
            <a:cxnSpLocks noChangeShapeType="1"/>
          </p:cNvCxnSpPr>
          <p:nvPr/>
        </p:nvCxnSpPr>
        <p:spPr bwMode="auto">
          <a:xfrm rot="10800000">
            <a:off x="3346450" y="4864100"/>
            <a:ext cx="762000" cy="533400"/>
          </a:xfrm>
          <a:prstGeom prst="line">
            <a:avLst/>
          </a:prstGeom>
          <a:noFill/>
          <a:ln w="9525">
            <a:solidFill>
              <a:srgbClr val="CC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37596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Content Placeholder 9"/>
          <p:cNvSpPr>
            <a:spLocks noGrp="1"/>
          </p:cNvSpPr>
          <p:nvPr>
            <p:ph sz="half" idx="2"/>
          </p:nvPr>
        </p:nvSpPr>
        <p:spPr>
          <a:xfrm>
            <a:off x="4143375" y="1693863"/>
            <a:ext cx="4619625" cy="4365625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Pros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One-to-many topology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Low diameter: 2 hops</a:t>
            </a:r>
          </a:p>
          <a:p>
            <a:pPr lvl="1" eaLnBrk="1" hangingPunct="1"/>
            <a:r>
              <a:rPr lang="en-US" i="1">
                <a:latin typeface="Verdana" charset="0"/>
                <a:cs typeface="Lucida Sans Unicode" charset="0"/>
              </a:rPr>
              <a:t>k</a:t>
            </a:r>
            <a:r>
              <a:rPr lang="en-US">
                <a:latin typeface="Verdana" charset="0"/>
                <a:cs typeface="Lucida Sans Unicode" charset="0"/>
              </a:rPr>
              <a:t> channels row/column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Asymmetric</a:t>
            </a:r>
          </a:p>
          <a:p>
            <a:pPr eaLnBrk="1" hangingPunct="1"/>
            <a:r>
              <a:rPr lang="en-US">
                <a:latin typeface="Verdana" charset="0"/>
              </a:rPr>
              <a:t>Cons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Asymmetric</a:t>
            </a:r>
          </a:p>
          <a:p>
            <a:pPr lvl="1" eaLnBrk="1" hangingPunct="1"/>
            <a:r>
              <a:rPr lang="en-US">
                <a:latin typeface="Verdana" charset="0"/>
                <a:cs typeface="Lucida Sans Unicode" charset="0"/>
              </a:rPr>
              <a:t>Increased control (arbitration) complexity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3102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29E0DE-2DE4-D140-808C-EE4E217DE924}" type="slidenum">
              <a:rPr lang="en-US" sz="1200">
                <a:solidFill>
                  <a:srgbClr val="CC6600"/>
                </a:solidFill>
                <a:cs typeface="Arial" charset="0"/>
              </a:rPr>
              <a:pPr eaLnBrk="1" hangingPunct="1"/>
              <a:t>256</a:t>
            </a:fld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31027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CC6600"/>
                </a:solidFill>
                <a:cs typeface="Arial" charset="0"/>
              </a:rPr>
              <a:t>HPCA </a:t>
            </a:r>
            <a:r>
              <a:rPr lang="ja-JP" altLang="en-US" sz="1200">
                <a:solidFill>
                  <a:srgbClr val="CC6600"/>
                </a:solidFill>
                <a:cs typeface="Arial" charset="0"/>
              </a:rPr>
              <a:t>‘</a:t>
            </a:r>
            <a:r>
              <a:rPr lang="en-US" altLang="ja-JP" sz="1200">
                <a:solidFill>
                  <a:srgbClr val="CC6600"/>
                </a:solidFill>
                <a:cs typeface="Arial" charset="0"/>
              </a:rPr>
              <a:t>09</a:t>
            </a:r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310277" name="Title 1"/>
          <p:cNvSpPr>
            <a:spLocks noGrp="1"/>
          </p:cNvSpPr>
          <p:nvPr>
            <p:ph type="title"/>
          </p:nvPr>
        </p:nvSpPr>
        <p:spPr>
          <a:xfrm>
            <a:off x="533400" y="382588"/>
            <a:ext cx="8153400" cy="1065212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Multidrop Express Channels (MECS)</a:t>
            </a:r>
          </a:p>
        </p:txBody>
      </p:sp>
      <p:graphicFrame>
        <p:nvGraphicFramePr>
          <p:cNvPr id="310278" name="Content Placeholder 8"/>
          <p:cNvGraphicFramePr>
            <a:graphicFrameLocks noGrp="1" noChangeAspect="1"/>
          </p:cNvGraphicFramePr>
          <p:nvPr>
            <p:ph sz="half" idx="1"/>
          </p:nvPr>
        </p:nvGraphicFramePr>
        <p:xfrm>
          <a:off x="528638" y="1754188"/>
          <a:ext cx="3227387" cy="3300412"/>
        </p:xfrm>
        <a:graphic>
          <a:graphicData uri="http://schemas.openxmlformats.org/presentationml/2006/ole">
            <p:oleObj spid="_x0000_s2281529" name="Visio" r:id="rId4" imgW="3535242" imgH="3704463" progId="">
              <p:embed/>
            </p:oleObj>
          </a:graphicData>
        </a:graphic>
      </p:graphicFrame>
      <p:graphicFrame>
        <p:nvGraphicFramePr>
          <p:cNvPr id="310279" name="Object 3"/>
          <p:cNvGraphicFramePr>
            <a:graphicFrameLocks noChangeAspect="1"/>
          </p:cNvGraphicFramePr>
          <p:nvPr/>
        </p:nvGraphicFramePr>
        <p:xfrm>
          <a:off x="304800" y="5351463"/>
          <a:ext cx="4054475" cy="896937"/>
        </p:xfrm>
        <a:graphic>
          <a:graphicData uri="http://schemas.openxmlformats.org/presentationml/2006/ole">
            <p:oleObj spid="_x0000_s2281530" name="Visio" r:id="rId5" imgW="2676334" imgH="591407" progId="">
              <p:embed/>
            </p:oleObj>
          </a:graphicData>
        </a:graphic>
      </p:graphicFrame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9600" y="4697413"/>
            <a:ext cx="2743200" cy="304800"/>
          </a:xfrm>
          <a:prstGeom prst="ellipse">
            <a:avLst/>
          </a:prstGeom>
          <a:noFill/>
          <a:ln w="9525">
            <a:solidFill>
              <a:srgbClr val="CC6600"/>
            </a:solidFill>
            <a:prstDash val="dash"/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>
              <a:solidFill>
                <a:srgbClr val="FFFFFF"/>
              </a:solidFill>
              <a:latin typeface="Times New Roman" pitchFamily="16" charset="0"/>
              <a:cs typeface="Lucida Sans Unicode" charset="0"/>
            </a:endParaRPr>
          </a:p>
        </p:txBody>
      </p:sp>
      <p:cxnSp>
        <p:nvCxnSpPr>
          <p:cNvPr id="310281" name="Straight Connector 16"/>
          <p:cNvCxnSpPr>
            <a:cxnSpLocks noChangeShapeType="1"/>
          </p:cNvCxnSpPr>
          <p:nvPr/>
        </p:nvCxnSpPr>
        <p:spPr bwMode="auto">
          <a:xfrm rot="5400000" flipH="1" flipV="1">
            <a:off x="209550" y="5029200"/>
            <a:ext cx="533400" cy="228600"/>
          </a:xfrm>
          <a:prstGeom prst="line">
            <a:avLst/>
          </a:prstGeom>
          <a:noFill/>
          <a:ln w="9525">
            <a:solidFill>
              <a:srgbClr val="CC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0282" name="Straight Connector 20"/>
          <p:cNvCxnSpPr>
            <a:cxnSpLocks noChangeShapeType="1"/>
          </p:cNvCxnSpPr>
          <p:nvPr/>
        </p:nvCxnSpPr>
        <p:spPr bwMode="auto">
          <a:xfrm rot="10800000">
            <a:off x="3346450" y="4864100"/>
            <a:ext cx="762000" cy="533400"/>
          </a:xfrm>
          <a:prstGeom prst="line">
            <a:avLst/>
          </a:prstGeom>
          <a:noFill/>
          <a:ln w="9525">
            <a:solidFill>
              <a:srgbClr val="CC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34779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Title 1"/>
          <p:cNvSpPr>
            <a:spLocks noGrp="1"/>
          </p:cNvSpPr>
          <p:nvPr>
            <p:ph type="title"/>
          </p:nvPr>
        </p:nvSpPr>
        <p:spPr>
          <a:xfrm>
            <a:off x="533400" y="382588"/>
            <a:ext cx="7923213" cy="1065212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Partitioning: a GEC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" pitchFamily="2" charset="2"/>
              <a:buChar char=""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Wingdings" pitchFamily="2" charset="2"/>
              <a:buChar char=""/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312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67E752-CFCB-3F4C-A95C-33EA701D871B}" type="slidenum">
              <a:rPr lang="en-US" sz="1200">
                <a:solidFill>
                  <a:srgbClr val="CC6600"/>
                </a:solidFill>
                <a:cs typeface="Arial" charset="0"/>
              </a:rPr>
              <a:pPr eaLnBrk="1" hangingPunct="1"/>
              <a:t>257</a:t>
            </a:fld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HPCA '09</a:t>
            </a:r>
          </a:p>
        </p:txBody>
      </p:sp>
      <p:pic>
        <p:nvPicPr>
          <p:cNvPr id="31232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600200"/>
            <a:ext cx="42751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5263" y="2895600"/>
            <a:ext cx="42751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7325" y="5562600"/>
            <a:ext cx="427513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7325" y="4267200"/>
            <a:ext cx="427513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30" name="TextBox 10"/>
          <p:cNvSpPr txBox="1">
            <a:spLocks noChangeArrowheads="1"/>
          </p:cNvSpPr>
          <p:nvPr/>
        </p:nvSpPr>
        <p:spPr bwMode="auto">
          <a:xfrm>
            <a:off x="1219200" y="1839913"/>
            <a:ext cx="1363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0000"/>
                </a:solidFill>
                <a:latin typeface="Verdana" charset="0"/>
                <a:cs typeface="Arial" charset="0"/>
              </a:rPr>
              <a:t>MECS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35063" y="311626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smtClean="0">
                <a:solidFill>
                  <a:srgbClr val="C00000"/>
                </a:solidFill>
                <a:latin typeface="Verdana" charset="0"/>
                <a:cs typeface="Arial" charset="0"/>
              </a:rPr>
              <a:t>MECS-X2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35063" y="5638800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0000"/>
                </a:solidFill>
                <a:latin typeface="Verdana" charset="0"/>
                <a:cs typeface="Arial" charset="0"/>
              </a:rPr>
              <a:t>Flattened</a:t>
            </a:r>
          </a:p>
          <a:p>
            <a:pPr algn="ctr" eaLnBrk="1" hangingPunct="1"/>
            <a:r>
              <a:rPr lang="en-US" sz="1800" b="1" smtClean="0">
                <a:solidFill>
                  <a:srgbClr val="C00000"/>
                </a:solidFill>
                <a:latin typeface="Verdana" charset="0"/>
                <a:cs typeface="Arial" charset="0"/>
              </a:rPr>
              <a:t>Butterfly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6325" y="4383088"/>
            <a:ext cx="1666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0000"/>
                </a:solidFill>
                <a:latin typeface="Verdana" charset="0"/>
                <a:cs typeface="Arial" charset="0"/>
              </a:rPr>
              <a:t>Partitioned</a:t>
            </a:r>
          </a:p>
          <a:p>
            <a:pPr algn="ctr" eaLnBrk="1" hangingPunct="1"/>
            <a:r>
              <a:rPr lang="en-US" sz="1800" b="1" smtClean="0">
                <a:solidFill>
                  <a:srgbClr val="C00000"/>
                </a:solidFill>
                <a:latin typeface="Verdana" charset="0"/>
                <a:cs typeface="Arial" charset="0"/>
              </a:rPr>
              <a:t>MECS</a:t>
            </a:r>
          </a:p>
        </p:txBody>
      </p:sp>
    </p:spTree>
    <p:extLst>
      <p:ext uri="{BB962C8B-B14F-4D97-AF65-F5344CB8AC3E}">
        <p14:creationId xmlns:p14="http://schemas.microsoft.com/office/powerpoint/2010/main" xmlns="" val="15249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Title 4"/>
          <p:cNvSpPr>
            <a:spLocks noGrp="1"/>
          </p:cNvSpPr>
          <p:nvPr>
            <p:ph type="title"/>
          </p:nvPr>
        </p:nvSpPr>
        <p:spPr>
          <a:xfrm>
            <a:off x="533400" y="382588"/>
            <a:ext cx="7923213" cy="1065212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Analytical Comparison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31437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BE6CAC-492F-3348-BAA8-2C5CE5628B27}" type="slidenum">
              <a:rPr lang="en-US" sz="1200">
                <a:solidFill>
                  <a:srgbClr val="CC6600"/>
                </a:solidFill>
                <a:cs typeface="Arial" charset="0"/>
              </a:rPr>
              <a:pPr eaLnBrk="1" hangingPunct="1"/>
              <a:t>258</a:t>
            </a:fld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HPCA '09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382000" cy="3307016"/>
        </p:xfrm>
        <a:graphic>
          <a:graphicData uri="http://schemas.openxmlformats.org/drawingml/2006/table">
            <a:tbl>
              <a:tblPr/>
              <a:tblGrid>
                <a:gridCol w="2335213"/>
                <a:gridCol w="1008062"/>
                <a:gridCol w="1008063"/>
                <a:gridCol w="1006475"/>
                <a:gridCol w="1008062"/>
                <a:gridCol w="1008063"/>
                <a:gridCol w="1008062"/>
              </a:tblGrid>
              <a:tr h="426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CMesh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FBfly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MECS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Network Size</a:t>
                      </a:r>
                    </a:p>
                  </a:txBody>
                  <a:tcPr marT="45716" marB="45716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64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256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64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256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64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256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3BD"/>
                    </a:solidFill>
                  </a:tcPr>
                </a:tc>
              </a:tr>
              <a:tr h="411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Radix (conctr</a:t>
                      </a:r>
                      <a:r>
                        <a:rPr kumimoji="0" lang="ja-JP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’</a:t>
                      </a: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d)</a:t>
                      </a:r>
                    </a:p>
                  </a:txBody>
                  <a:tcPr marT="45716" marB="45716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4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4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4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3BD"/>
                    </a:solidFill>
                  </a:tcPr>
                </a:tc>
              </a:tr>
              <a:tr h="411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Diameter</a:t>
                      </a:r>
                    </a:p>
                  </a:txBody>
                  <a:tcPr marT="45716" marB="45716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6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14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2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2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11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Channel count</a:t>
                      </a:r>
                    </a:p>
                  </a:txBody>
                  <a:tcPr marT="45716" marB="45716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2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8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32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4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11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Channel width</a:t>
                      </a:r>
                    </a:p>
                  </a:txBody>
                  <a:tcPr marT="45716" marB="45716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576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1152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144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72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288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288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11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Router inputs</a:t>
                      </a:r>
                    </a:p>
                  </a:txBody>
                  <a:tcPr marT="45716" marB="45716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4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6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14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6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14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11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Router outputs</a:t>
                      </a:r>
                    </a:p>
                  </a:txBody>
                  <a:tcPr marT="45716" marB="45716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4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6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14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4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Lucida Sans Unicode" charset="0"/>
                        </a:rPr>
                        <a:t>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819400" y="2286000"/>
            <a:ext cx="1981200" cy="914400"/>
          </a:xfrm>
          <a:prstGeom prst="ellipse">
            <a:avLst/>
          </a:prstGeom>
          <a:noFill/>
          <a:ln w="254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 smtClean="0">
              <a:solidFill>
                <a:srgbClr val="FFFFFF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819400" y="3124200"/>
            <a:ext cx="1981200" cy="457200"/>
          </a:xfrm>
          <a:prstGeom prst="ellipse">
            <a:avLst/>
          </a:prstGeom>
          <a:noFill/>
          <a:ln w="254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 smtClean="0">
              <a:solidFill>
                <a:srgbClr val="FFFFFF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800600" y="3124200"/>
            <a:ext cx="40386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 smtClean="0">
              <a:solidFill>
                <a:srgbClr val="FFFFFF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819400" y="3546475"/>
            <a:ext cx="1981200" cy="457200"/>
          </a:xfrm>
          <a:prstGeom prst="ellipse">
            <a:avLst/>
          </a:prstGeom>
          <a:noFill/>
          <a:ln w="254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 smtClean="0">
              <a:solidFill>
                <a:srgbClr val="FFFFFF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814888" y="3546475"/>
            <a:ext cx="1981200" cy="457200"/>
          </a:xfrm>
          <a:prstGeom prst="ellipse">
            <a:avLst/>
          </a:prstGeom>
          <a:noFill/>
          <a:ln w="254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 smtClean="0">
              <a:solidFill>
                <a:srgbClr val="FFFFFF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837363" y="3532188"/>
            <a:ext cx="1981200" cy="457200"/>
          </a:xfrm>
          <a:prstGeom prst="ellipse">
            <a:avLst/>
          </a:prstGeom>
          <a:noFill/>
          <a:ln w="254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 smtClean="0">
              <a:solidFill>
                <a:srgbClr val="FFFFFF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819400" y="3976688"/>
            <a:ext cx="19812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 smtClean="0">
              <a:solidFill>
                <a:srgbClr val="FFFFFF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837363" y="3962400"/>
            <a:ext cx="19812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 smtClean="0">
              <a:solidFill>
                <a:srgbClr val="FFFFFF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819400" y="4343400"/>
            <a:ext cx="1981200" cy="914400"/>
          </a:xfrm>
          <a:prstGeom prst="ellipse">
            <a:avLst/>
          </a:prstGeom>
          <a:noFill/>
          <a:ln w="254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 smtClean="0">
              <a:solidFill>
                <a:srgbClr val="FFFFFF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821238" y="4343400"/>
            <a:ext cx="1981200" cy="914400"/>
          </a:xfrm>
          <a:prstGeom prst="ellipse">
            <a:avLst/>
          </a:prstGeom>
          <a:noFill/>
          <a:ln w="254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 smtClean="0">
              <a:solidFill>
                <a:srgbClr val="FFFFFF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837363" y="4357688"/>
            <a:ext cx="1981200" cy="457200"/>
          </a:xfrm>
          <a:prstGeom prst="ellipse">
            <a:avLst/>
          </a:prstGeom>
          <a:noFill/>
          <a:ln w="254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 smtClean="0">
              <a:solidFill>
                <a:srgbClr val="FFFFFF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837363" y="4786313"/>
            <a:ext cx="19812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 smtClean="0">
              <a:solidFill>
                <a:srgbClr val="FFFFFF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4819650" y="3962400"/>
            <a:ext cx="19812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 smtClean="0">
              <a:solidFill>
                <a:srgbClr val="FFFFFF"/>
              </a:solidFill>
              <a:latin typeface="Times New Roman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03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4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1" grpId="0" animBg="1"/>
      <p:bldP spid="21" grpId="1" animBg="1"/>
      <p:bldP spid="21" grpId="2" animBg="1"/>
    </p:bld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Title 4"/>
          <p:cNvSpPr>
            <a:spLocks noGrp="1"/>
          </p:cNvSpPr>
          <p:nvPr>
            <p:ph type="title"/>
          </p:nvPr>
        </p:nvSpPr>
        <p:spPr>
          <a:xfrm>
            <a:off x="533400" y="382588"/>
            <a:ext cx="7923213" cy="1065212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Experimental Methodology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946275"/>
          <a:ext cx="8229600" cy="32353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09800"/>
                <a:gridCol w="6019800"/>
              </a:tblGrid>
              <a:tr h="37075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Topologies</a:t>
                      </a:r>
                      <a:endParaRPr lang="en-US" sz="1800" b="1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Mesh, </a:t>
                      </a:r>
                      <a:r>
                        <a:rPr lang="en-US" sz="1800" b="0" dirty="0" err="1" smtClean="0"/>
                        <a:t>CMesh</a:t>
                      </a:r>
                      <a:r>
                        <a:rPr lang="en-US" sz="1800" b="0" dirty="0" smtClean="0"/>
                        <a:t>, CMesh-X2,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baseline="0" dirty="0" err="1" smtClean="0"/>
                        <a:t>FBFly</a:t>
                      </a:r>
                      <a:r>
                        <a:rPr lang="en-US" sz="1800" b="0" baseline="0" dirty="0" smtClean="0"/>
                        <a:t>, MECS, MECS-X2</a:t>
                      </a:r>
                      <a:endParaRPr lang="en-US" sz="1800" b="0" dirty="0"/>
                    </a:p>
                  </a:txBody>
                  <a:tcPr marT="45710" marB="45710"/>
                </a:tc>
              </a:tr>
              <a:tr h="37075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Network sizes</a:t>
                      </a:r>
                      <a:endParaRPr lang="en-US" sz="1800" b="1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64 &amp; 256 terminals</a:t>
                      </a:r>
                      <a:endParaRPr lang="en-US" sz="1800" b="0" dirty="0"/>
                    </a:p>
                  </a:txBody>
                  <a:tcPr marT="45710" marB="45710"/>
                </a:tc>
              </a:tr>
              <a:tr h="37075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Routing</a:t>
                      </a:r>
                      <a:endParaRPr lang="en-US" sz="1800" b="1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accent2"/>
                          </a:solidFill>
                        </a:rPr>
                        <a:t>DOR</a:t>
                      </a:r>
                      <a:r>
                        <a:rPr lang="en-US" sz="1800" b="0" dirty="0" smtClean="0"/>
                        <a:t>, adaptive</a:t>
                      </a:r>
                      <a:endParaRPr lang="en-US" sz="1800" b="0" dirty="0"/>
                    </a:p>
                  </a:txBody>
                  <a:tcPr marT="45710" marB="45710"/>
                </a:tc>
              </a:tr>
              <a:tr h="37075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Messages</a:t>
                      </a:r>
                      <a:endParaRPr lang="en-US" sz="1800" b="1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64 &amp; 576 bits</a:t>
                      </a:r>
                      <a:endParaRPr lang="en-US" sz="1800" dirty="0"/>
                    </a:p>
                  </a:txBody>
                  <a:tcPr marT="45710" marB="45710"/>
                </a:tc>
              </a:tr>
              <a:tr h="37075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Synthetic</a:t>
                      </a:r>
                      <a:r>
                        <a:rPr lang="en-US" sz="1800" b="1" baseline="0" dirty="0" smtClean="0"/>
                        <a:t> traffic</a:t>
                      </a:r>
                      <a:endParaRPr lang="en-US" sz="1800" b="1" dirty="0" smtClean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Uniform random</a:t>
                      </a:r>
                      <a:r>
                        <a:rPr lang="en-US" sz="1800" dirty="0" smtClean="0"/>
                        <a:t>, bit complement, 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transpose, self-similar</a:t>
                      </a:r>
                      <a:endParaRPr lang="en-US" sz="1800" dirty="0"/>
                    </a:p>
                  </a:txBody>
                  <a:tcPr marT="45710" marB="45710"/>
                </a:tc>
              </a:tr>
              <a:tr h="64004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PARSEC</a:t>
                      </a:r>
                    </a:p>
                    <a:p>
                      <a:r>
                        <a:rPr lang="en-US" sz="1800" b="1" dirty="0" smtClean="0"/>
                        <a:t>benchmarks</a:t>
                      </a:r>
                      <a:endParaRPr lang="en-US" sz="1800" b="1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err="1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Blackscholes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Bodytrack</a:t>
                      </a:r>
                      <a:r>
                        <a:rPr lang="en-US" sz="1800" baseline="0" dirty="0" smtClean="0"/>
                        <a:t>, </a:t>
                      </a:r>
                      <a:r>
                        <a:rPr lang="en-US" sz="1800" b="0" kern="1200" dirty="0" err="1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Canneal</a:t>
                      </a:r>
                      <a:r>
                        <a:rPr lang="en-US" sz="1800" baseline="0" dirty="0" smtClean="0"/>
                        <a:t>, Ferret, 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en-US" sz="1800" dirty="0" err="1" smtClean="0"/>
                        <a:t>Fluidanimate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err="1" smtClean="0"/>
                        <a:t>Freqmine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Vip</a:t>
                      </a:r>
                      <a:r>
                        <a:rPr lang="en-US" sz="1800" baseline="0" dirty="0" smtClean="0"/>
                        <a:t>, </a:t>
                      </a:r>
                      <a:r>
                        <a:rPr lang="en-US" sz="1800" b="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x264</a:t>
                      </a:r>
                      <a:endParaRPr lang="en-US" sz="1800" b="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0" marB="45710"/>
                </a:tc>
              </a:tr>
              <a:tr h="37075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Full-system </a:t>
                      </a:r>
                      <a:r>
                        <a:rPr lang="en-US" sz="1800" b="1" dirty="0" err="1" smtClean="0"/>
                        <a:t>config</a:t>
                      </a:r>
                      <a:endParaRPr lang="en-US" sz="1800" b="1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M5</a:t>
                      </a:r>
                      <a:r>
                        <a:rPr lang="en-US" sz="1800" baseline="0" dirty="0" smtClean="0"/>
                        <a:t> simulator, Alpha ISA, 64 OOO cores</a:t>
                      </a:r>
                      <a:endParaRPr lang="en-US" sz="1800" dirty="0" smtClean="0"/>
                    </a:p>
                  </a:txBody>
                  <a:tcPr marT="45710" marB="45710"/>
                </a:tc>
              </a:tr>
              <a:tr h="37075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Energy evaluation</a:t>
                      </a:r>
                      <a:endParaRPr lang="en-US" sz="1800" b="1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Orion + CACTI 6</a:t>
                      </a:r>
                    </a:p>
                  </a:txBody>
                  <a:tcPr marT="45710" marB="45710"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31644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F15A5D-B60A-9647-831E-8770B96D3EF3}" type="slidenum">
              <a:rPr lang="en-US" sz="1200">
                <a:solidFill>
                  <a:srgbClr val="CC6600"/>
                </a:solidFill>
                <a:cs typeface="Arial" charset="0"/>
              </a:rPr>
              <a:pPr eaLnBrk="1" hangingPunct="1"/>
              <a:t>259</a:t>
            </a:fld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HPCA '09</a:t>
            </a:r>
          </a:p>
        </p:txBody>
      </p:sp>
    </p:spTree>
    <p:extLst>
      <p:ext uri="{BB962C8B-B14F-4D97-AF65-F5344CB8AC3E}">
        <p14:creationId xmlns:p14="http://schemas.microsoft.com/office/powerpoint/2010/main" xmlns="" val="11000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Point-to-Point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Every node connected to every other</a:t>
            </a:r>
          </a:p>
          <a:p>
            <a:pPr marL="0" indent="0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Lowest contention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Potentially lowest latency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Ideal, if cost is not an issue</a:t>
            </a:r>
          </a:p>
          <a:p>
            <a:pPr marL="0" indent="0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-- Highest cost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 O(N) connections/ports 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 per node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O(N</a:t>
            </a:r>
            <a:r>
              <a:rPr lang="en-US" baseline="3000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2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) links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-- Not scalable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-- How to lay out on chip?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 </a:t>
            </a: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261BB0-BB57-594F-94C3-2FCE828332C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096000" y="9906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49" name="Oval 48"/>
          <p:cNvSpPr/>
          <p:nvPr/>
        </p:nvSpPr>
        <p:spPr bwMode="auto">
          <a:xfrm>
            <a:off x="7772400" y="16764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8382000" y="31242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7772400" y="47244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52" name="Oval 51"/>
          <p:cNvSpPr/>
          <p:nvPr/>
        </p:nvSpPr>
        <p:spPr bwMode="auto">
          <a:xfrm>
            <a:off x="6096000" y="53340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4495800" y="47244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3886200" y="31242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55" name="Oval 54"/>
          <p:cNvSpPr/>
          <p:nvPr/>
        </p:nvSpPr>
        <p:spPr bwMode="auto">
          <a:xfrm>
            <a:off x="4495800" y="16764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cxnSp>
        <p:nvCxnSpPr>
          <p:cNvPr id="56" name="Straight Connector 55"/>
          <p:cNvCxnSpPr>
            <a:cxnSpLocks noChangeShapeType="1"/>
            <a:stCxn id="53" idx="7"/>
            <a:endCxn id="54" idx="6"/>
          </p:cNvCxnSpPr>
          <p:nvPr/>
        </p:nvCxnSpPr>
        <p:spPr bwMode="auto">
          <a:xfrm rot="16200000" flipV="1">
            <a:off x="3979863" y="3830637"/>
            <a:ext cx="1411288" cy="531813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" name="Straight Connector 56"/>
          <p:cNvCxnSpPr>
            <a:cxnSpLocks noChangeShapeType="1"/>
            <a:stCxn id="53" idx="7"/>
            <a:endCxn id="55" idx="5"/>
          </p:cNvCxnSpPr>
          <p:nvPr/>
        </p:nvCxnSpPr>
        <p:spPr bwMode="auto">
          <a:xfrm rot="5400000" flipH="1" flipV="1">
            <a:off x="3616325" y="3467101"/>
            <a:ext cx="2670175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8" name="Straight Connector 57"/>
          <p:cNvCxnSpPr>
            <a:cxnSpLocks noChangeShapeType="1"/>
            <a:stCxn id="54" idx="6"/>
            <a:endCxn id="55" idx="5"/>
          </p:cNvCxnSpPr>
          <p:nvPr/>
        </p:nvCxnSpPr>
        <p:spPr bwMode="auto">
          <a:xfrm flipV="1">
            <a:off x="4419600" y="2132013"/>
            <a:ext cx="531813" cy="1258887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4343400" y="2132013"/>
            <a:ext cx="3430588" cy="3201987"/>
            <a:chOff x="2582978" y="2512357"/>
            <a:chExt cx="3431242" cy="3202644"/>
          </a:xfrm>
        </p:grpSpPr>
        <p:cxnSp>
          <p:nvCxnSpPr>
            <p:cNvPr id="97321" name="Straight Connector 41"/>
            <p:cNvCxnSpPr>
              <a:cxnSpLocks noChangeShapeType="1"/>
              <a:stCxn id="53" idx="7"/>
              <a:endCxn id="51" idx="1"/>
            </p:cNvCxnSpPr>
            <p:nvPr/>
          </p:nvCxnSpPr>
          <p:spPr bwMode="auto">
            <a:xfrm>
              <a:off x="3114513" y="5183461"/>
              <a:ext cx="2899707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322" name="Straight Connector 56"/>
            <p:cNvCxnSpPr>
              <a:cxnSpLocks noChangeShapeType="1"/>
              <a:stCxn id="54" idx="6"/>
              <a:endCxn id="51" idx="1"/>
            </p:cNvCxnSpPr>
            <p:nvPr/>
          </p:nvCxnSpPr>
          <p:spPr bwMode="auto">
            <a:xfrm>
              <a:off x="2582978" y="3771701"/>
              <a:ext cx="3431242" cy="141176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323" name="Straight Connector 62"/>
            <p:cNvCxnSpPr>
              <a:cxnSpLocks noChangeShapeType="1"/>
              <a:stCxn id="55" idx="5"/>
              <a:endCxn id="51" idx="1"/>
            </p:cNvCxnSpPr>
            <p:nvPr/>
          </p:nvCxnSpPr>
          <p:spPr bwMode="auto">
            <a:xfrm>
              <a:off x="3114514" y="2512357"/>
              <a:ext cx="2899706" cy="2671104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324" name="Straight Connector 70"/>
            <p:cNvCxnSpPr>
              <a:cxnSpLocks noChangeShapeType="1"/>
              <a:stCxn id="52" idx="0"/>
              <a:endCxn id="51" idx="1"/>
            </p:cNvCxnSpPr>
            <p:nvPr/>
          </p:nvCxnSpPr>
          <p:spPr bwMode="auto">
            <a:xfrm flipV="1">
              <a:off x="4526263" y="5183461"/>
              <a:ext cx="1487957" cy="53154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97296" name="Group 76"/>
          <p:cNvGrpSpPr>
            <a:grpSpLocks/>
          </p:cNvGrpSpPr>
          <p:nvPr/>
        </p:nvGrpSpPr>
        <p:grpSpPr bwMode="auto">
          <a:xfrm>
            <a:off x="4343400" y="1524000"/>
            <a:ext cx="3962400" cy="3810000"/>
            <a:chOff x="2582985" y="1904999"/>
            <a:chExt cx="3962400" cy="3810001"/>
          </a:xfrm>
        </p:grpSpPr>
        <p:cxnSp>
          <p:nvCxnSpPr>
            <p:cNvPr id="97314" name="Straight Connector 25"/>
            <p:cNvCxnSpPr>
              <a:cxnSpLocks noChangeShapeType="1"/>
              <a:stCxn id="53" idx="7"/>
              <a:endCxn id="48" idx="4"/>
            </p:cNvCxnSpPr>
            <p:nvPr/>
          </p:nvCxnSpPr>
          <p:spPr bwMode="auto">
            <a:xfrm flipV="1">
              <a:off x="3114470" y="1904999"/>
              <a:ext cx="1411615" cy="3278516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315" name="Straight Connector 47"/>
            <p:cNvCxnSpPr>
              <a:cxnSpLocks noChangeShapeType="1"/>
              <a:stCxn id="49" idx="3"/>
              <a:endCxn id="48" idx="4"/>
            </p:cNvCxnSpPr>
            <p:nvPr/>
          </p:nvCxnSpPr>
          <p:spPr bwMode="auto">
            <a:xfrm flipH="1" flipV="1">
              <a:off x="4526085" y="1904999"/>
              <a:ext cx="1487815" cy="607685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316" name="Straight Connector 50"/>
            <p:cNvCxnSpPr>
              <a:cxnSpLocks noChangeShapeType="1"/>
              <a:stCxn id="54" idx="6"/>
              <a:endCxn id="48" idx="4"/>
            </p:cNvCxnSpPr>
            <p:nvPr/>
          </p:nvCxnSpPr>
          <p:spPr bwMode="auto">
            <a:xfrm flipV="1">
              <a:off x="2582985" y="1904999"/>
              <a:ext cx="1943100" cy="1866900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317" name="Straight Connector 60"/>
            <p:cNvCxnSpPr>
              <a:cxnSpLocks noChangeShapeType="1"/>
              <a:stCxn id="55" idx="5"/>
              <a:endCxn id="48" idx="4"/>
            </p:cNvCxnSpPr>
            <p:nvPr/>
          </p:nvCxnSpPr>
          <p:spPr bwMode="auto">
            <a:xfrm flipV="1">
              <a:off x="3114470" y="1904999"/>
              <a:ext cx="1411615" cy="607685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318" name="Straight Connector 64"/>
            <p:cNvCxnSpPr>
              <a:cxnSpLocks noChangeShapeType="1"/>
              <a:stCxn id="48" idx="4"/>
              <a:endCxn id="52" idx="0"/>
            </p:cNvCxnSpPr>
            <p:nvPr/>
          </p:nvCxnSpPr>
          <p:spPr bwMode="auto">
            <a:xfrm>
              <a:off x="4526085" y="1904999"/>
              <a:ext cx="0" cy="3810001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319" name="Straight Connector 66"/>
            <p:cNvCxnSpPr>
              <a:cxnSpLocks noChangeShapeType="1"/>
              <a:stCxn id="48" idx="4"/>
              <a:endCxn id="51" idx="1"/>
            </p:cNvCxnSpPr>
            <p:nvPr/>
          </p:nvCxnSpPr>
          <p:spPr bwMode="auto">
            <a:xfrm>
              <a:off x="4526085" y="1904999"/>
              <a:ext cx="1487815" cy="3278516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320" name="Straight Connector 74"/>
            <p:cNvCxnSpPr>
              <a:cxnSpLocks noChangeShapeType="1"/>
              <a:stCxn id="50" idx="2"/>
              <a:endCxn id="48" idx="4"/>
            </p:cNvCxnSpPr>
            <p:nvPr/>
          </p:nvCxnSpPr>
          <p:spPr bwMode="auto">
            <a:xfrm flipH="1" flipV="1">
              <a:off x="4526085" y="1904999"/>
              <a:ext cx="2019300" cy="1866900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4343400" y="2132013"/>
            <a:ext cx="3962400" cy="3201987"/>
            <a:chOff x="2582985" y="2512356"/>
            <a:chExt cx="3962400" cy="3202645"/>
          </a:xfrm>
        </p:grpSpPr>
        <p:cxnSp>
          <p:nvCxnSpPr>
            <p:cNvPr id="97308" name="Straight Connector 21"/>
            <p:cNvCxnSpPr>
              <a:cxnSpLocks noChangeShapeType="1"/>
              <a:stCxn id="53" idx="7"/>
              <a:endCxn id="49" idx="3"/>
            </p:cNvCxnSpPr>
            <p:nvPr/>
          </p:nvCxnSpPr>
          <p:spPr bwMode="auto">
            <a:xfrm flipV="1">
              <a:off x="3114470" y="2512356"/>
              <a:ext cx="2899430" cy="267110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309" name="Straight Connector 52"/>
            <p:cNvCxnSpPr>
              <a:cxnSpLocks noChangeShapeType="1"/>
              <a:stCxn id="54" idx="6"/>
              <a:endCxn id="49" idx="3"/>
            </p:cNvCxnSpPr>
            <p:nvPr/>
          </p:nvCxnSpPr>
          <p:spPr bwMode="auto">
            <a:xfrm flipV="1">
              <a:off x="2582985" y="2512356"/>
              <a:ext cx="3430915" cy="125934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310" name="Straight Connector 58"/>
            <p:cNvCxnSpPr>
              <a:cxnSpLocks noChangeShapeType="1"/>
              <a:stCxn id="52" idx="0"/>
              <a:endCxn id="49" idx="3"/>
            </p:cNvCxnSpPr>
            <p:nvPr/>
          </p:nvCxnSpPr>
          <p:spPr bwMode="auto">
            <a:xfrm flipV="1">
              <a:off x="4526085" y="2512356"/>
              <a:ext cx="1487815" cy="320264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311" name="Straight Connector 68"/>
            <p:cNvCxnSpPr>
              <a:cxnSpLocks noChangeShapeType="1"/>
              <a:stCxn id="49" idx="3"/>
              <a:endCxn id="50" idx="2"/>
            </p:cNvCxnSpPr>
            <p:nvPr/>
          </p:nvCxnSpPr>
          <p:spPr bwMode="auto">
            <a:xfrm>
              <a:off x="6013900" y="2512356"/>
              <a:ext cx="531485" cy="125934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312" name="Straight Connector 78"/>
            <p:cNvCxnSpPr>
              <a:cxnSpLocks noChangeShapeType="1"/>
              <a:stCxn id="55" idx="5"/>
              <a:endCxn id="49" idx="3"/>
            </p:cNvCxnSpPr>
            <p:nvPr/>
          </p:nvCxnSpPr>
          <p:spPr bwMode="auto">
            <a:xfrm>
              <a:off x="3114470" y="2512356"/>
              <a:ext cx="2899430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313" name="Straight Connector 80"/>
            <p:cNvCxnSpPr>
              <a:cxnSpLocks noChangeShapeType="1"/>
              <a:stCxn id="51" idx="1"/>
              <a:endCxn id="49" idx="3"/>
            </p:cNvCxnSpPr>
            <p:nvPr/>
          </p:nvCxnSpPr>
          <p:spPr bwMode="auto">
            <a:xfrm flipV="1">
              <a:off x="6013900" y="2512356"/>
              <a:ext cx="0" cy="267110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4343400" y="2132013"/>
            <a:ext cx="3962400" cy="3201987"/>
            <a:chOff x="2582985" y="2512358"/>
            <a:chExt cx="3962401" cy="3202642"/>
          </a:xfrm>
        </p:grpSpPr>
        <p:cxnSp>
          <p:nvCxnSpPr>
            <p:cNvPr id="97303" name="Straight Connector 39"/>
            <p:cNvCxnSpPr>
              <a:cxnSpLocks noChangeShapeType="1"/>
              <a:stCxn id="53" idx="7"/>
              <a:endCxn id="50" idx="2"/>
            </p:cNvCxnSpPr>
            <p:nvPr/>
          </p:nvCxnSpPr>
          <p:spPr bwMode="auto">
            <a:xfrm flipV="1">
              <a:off x="3114470" y="3771702"/>
              <a:ext cx="3430916" cy="1411759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304" name="Straight Connector 54"/>
            <p:cNvCxnSpPr>
              <a:cxnSpLocks noChangeShapeType="1"/>
              <a:stCxn id="54" idx="6"/>
              <a:endCxn id="50" idx="2"/>
            </p:cNvCxnSpPr>
            <p:nvPr/>
          </p:nvCxnSpPr>
          <p:spPr bwMode="auto">
            <a:xfrm>
              <a:off x="2582985" y="3771702"/>
              <a:ext cx="3962401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305" name="Straight Connector 72"/>
            <p:cNvCxnSpPr>
              <a:cxnSpLocks noChangeShapeType="1"/>
              <a:stCxn id="51" idx="1"/>
              <a:endCxn id="50" idx="2"/>
            </p:cNvCxnSpPr>
            <p:nvPr/>
          </p:nvCxnSpPr>
          <p:spPr bwMode="auto">
            <a:xfrm flipV="1">
              <a:off x="6013901" y="3771702"/>
              <a:ext cx="531485" cy="1411759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306" name="Straight Connector 83"/>
            <p:cNvCxnSpPr>
              <a:cxnSpLocks noChangeShapeType="1"/>
              <a:stCxn id="50" idx="2"/>
              <a:endCxn id="55" idx="5"/>
            </p:cNvCxnSpPr>
            <p:nvPr/>
          </p:nvCxnSpPr>
          <p:spPr bwMode="auto">
            <a:xfrm flipH="1" flipV="1">
              <a:off x="3114470" y="2512358"/>
              <a:ext cx="3430916" cy="1259344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307" name="Straight Connector 85"/>
            <p:cNvCxnSpPr>
              <a:cxnSpLocks noChangeShapeType="1"/>
              <a:stCxn id="50" idx="2"/>
              <a:endCxn id="52" idx="0"/>
            </p:cNvCxnSpPr>
            <p:nvPr/>
          </p:nvCxnSpPr>
          <p:spPr bwMode="auto">
            <a:xfrm flipH="1">
              <a:off x="4526085" y="3771702"/>
              <a:ext cx="2019301" cy="1943298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7" name="Group 92"/>
          <p:cNvGrpSpPr>
            <a:grpSpLocks/>
          </p:cNvGrpSpPr>
          <p:nvPr/>
        </p:nvGrpSpPr>
        <p:grpSpPr bwMode="auto">
          <a:xfrm>
            <a:off x="4343400" y="2132013"/>
            <a:ext cx="1943100" cy="3201987"/>
            <a:chOff x="2582985" y="2512356"/>
            <a:chExt cx="1943100" cy="3202644"/>
          </a:xfrm>
        </p:grpSpPr>
        <p:cxnSp>
          <p:nvCxnSpPr>
            <p:cNvPr id="97300" name="Straight Connector 43"/>
            <p:cNvCxnSpPr>
              <a:cxnSpLocks noChangeShapeType="1"/>
              <a:stCxn id="53" idx="7"/>
              <a:endCxn id="52" idx="0"/>
            </p:cNvCxnSpPr>
            <p:nvPr/>
          </p:nvCxnSpPr>
          <p:spPr bwMode="auto">
            <a:xfrm>
              <a:off x="3114470" y="5183460"/>
              <a:ext cx="1411615" cy="53154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301" name="Straight Connector 87"/>
            <p:cNvCxnSpPr>
              <a:cxnSpLocks noChangeShapeType="1"/>
              <a:stCxn id="52" idx="0"/>
              <a:endCxn id="54" idx="6"/>
            </p:cNvCxnSpPr>
            <p:nvPr/>
          </p:nvCxnSpPr>
          <p:spPr bwMode="auto">
            <a:xfrm flipH="1" flipV="1">
              <a:off x="2582985" y="3771700"/>
              <a:ext cx="1943100" cy="194330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302" name="Straight Connector 89"/>
            <p:cNvCxnSpPr>
              <a:cxnSpLocks noChangeShapeType="1"/>
              <a:stCxn id="55" idx="5"/>
              <a:endCxn id="52" idx="0"/>
            </p:cNvCxnSpPr>
            <p:nvPr/>
          </p:nvCxnSpPr>
          <p:spPr bwMode="auto">
            <a:xfrm>
              <a:off x="3114470" y="2512356"/>
              <a:ext cx="1411615" cy="3202644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3209415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31846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5BBB18-7149-4149-9E28-4383BAA7CA62}" type="slidenum">
              <a:rPr lang="en-US" sz="1200">
                <a:solidFill>
                  <a:srgbClr val="CC6600"/>
                </a:solidFill>
                <a:cs typeface="Arial" charset="0"/>
              </a:rPr>
              <a:pPr eaLnBrk="1" hangingPunct="1"/>
              <a:t>260</a:t>
            </a:fld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318468" name="TextBox 8"/>
          <p:cNvSpPr txBox="1">
            <a:spLocks noChangeArrowheads="1"/>
          </p:cNvSpPr>
          <p:nvPr/>
        </p:nvSpPr>
        <p:spPr bwMode="auto">
          <a:xfrm>
            <a:off x="457200" y="1524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smtClean="0">
                <a:solidFill>
                  <a:srgbClr val="000000"/>
                </a:solidFill>
                <a:latin typeface="Verdana" charset="0"/>
                <a:cs typeface="Arial" charset="0"/>
              </a:rPr>
              <a:t>64 nodes: Uniform Random</a:t>
            </a:r>
          </a:p>
        </p:txBody>
      </p:sp>
      <p:pic>
        <p:nvPicPr>
          <p:cNvPr id="3184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25" y="1066800"/>
            <a:ext cx="884237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19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32051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9CEDF0-F806-B14C-9D1A-5F249881CA1D}" type="slidenum">
              <a:rPr lang="en-US" sz="1200">
                <a:solidFill>
                  <a:srgbClr val="CC6600"/>
                </a:solidFill>
                <a:cs typeface="Arial" charset="0"/>
              </a:rPr>
              <a:pPr eaLnBrk="1" hangingPunct="1"/>
              <a:t>261</a:t>
            </a:fld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320516" name="TextBox 8"/>
          <p:cNvSpPr txBox="1">
            <a:spLocks noChangeArrowheads="1"/>
          </p:cNvSpPr>
          <p:nvPr/>
        </p:nvSpPr>
        <p:spPr bwMode="auto">
          <a:xfrm>
            <a:off x="457200" y="1524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smtClean="0">
                <a:solidFill>
                  <a:srgbClr val="000000"/>
                </a:solidFill>
                <a:latin typeface="Verdana" charset="0"/>
                <a:cs typeface="Arial" charset="0"/>
              </a:rPr>
              <a:t>256 nodes: Uniform Random</a:t>
            </a:r>
          </a:p>
        </p:txBody>
      </p:sp>
      <p:pic>
        <p:nvPicPr>
          <p:cNvPr id="3205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050" y="1069975"/>
            <a:ext cx="899795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87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32256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C29E0D-5679-9D43-95A5-4B015DD2B5FC}" type="slidenum">
              <a:rPr lang="en-US" sz="1200">
                <a:solidFill>
                  <a:srgbClr val="CC6600"/>
                </a:solidFill>
                <a:cs typeface="Arial" charset="0"/>
              </a:rPr>
              <a:pPr eaLnBrk="1" hangingPunct="1"/>
              <a:t>262</a:t>
            </a:fld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322564" name="TextBox 8"/>
          <p:cNvSpPr txBox="1">
            <a:spLocks noChangeArrowheads="1"/>
          </p:cNvSpPr>
          <p:nvPr/>
        </p:nvSpPr>
        <p:spPr bwMode="auto">
          <a:xfrm>
            <a:off x="457200" y="1524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smtClean="0">
                <a:solidFill>
                  <a:srgbClr val="000000"/>
                </a:solidFill>
                <a:latin typeface="Verdana" charset="0"/>
                <a:cs typeface="Arial" charset="0"/>
              </a:rPr>
              <a:t>Energy (100K pkts, Uniform Random)</a:t>
            </a:r>
          </a:p>
        </p:txBody>
      </p:sp>
      <p:pic>
        <p:nvPicPr>
          <p:cNvPr id="32256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4707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84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32461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08BB7D-3543-9241-9578-4E8DAE6E0AD6}" type="slidenum">
              <a:rPr lang="en-US" sz="1200">
                <a:solidFill>
                  <a:srgbClr val="CC6600"/>
                </a:solidFill>
                <a:cs typeface="Arial" charset="0"/>
              </a:rPr>
              <a:pPr eaLnBrk="1" hangingPunct="1"/>
              <a:t>263</a:t>
            </a:fld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HPCA '09</a:t>
            </a:r>
          </a:p>
        </p:txBody>
      </p:sp>
      <p:sp>
        <p:nvSpPr>
          <p:cNvPr id="324612" name="TextBox 8"/>
          <p:cNvSpPr txBox="1">
            <a:spLocks noChangeArrowheads="1"/>
          </p:cNvSpPr>
          <p:nvPr/>
        </p:nvSpPr>
        <p:spPr bwMode="auto">
          <a:xfrm>
            <a:off x="457200" y="1524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smtClean="0">
                <a:solidFill>
                  <a:srgbClr val="000000"/>
                </a:solidFill>
                <a:latin typeface="Verdana" charset="0"/>
                <a:cs typeface="Arial" charset="0"/>
              </a:rPr>
              <a:t>64 Nodes: PARSEC</a:t>
            </a:r>
          </a:p>
        </p:txBody>
      </p:sp>
      <p:pic>
        <p:nvPicPr>
          <p:cNvPr id="3246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19200"/>
            <a:ext cx="87661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15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Title 1"/>
          <p:cNvSpPr>
            <a:spLocks noGrp="1"/>
          </p:cNvSpPr>
          <p:nvPr>
            <p:ph type="title"/>
          </p:nvPr>
        </p:nvSpPr>
        <p:spPr>
          <a:xfrm>
            <a:off x="533400" y="382588"/>
            <a:ext cx="7923213" cy="1065212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0813" cy="4648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"/>
              <a:defRPr/>
            </a:pPr>
            <a:r>
              <a:rPr lang="en-US" dirty="0" smtClean="0">
                <a:ea typeface="+mn-ea"/>
              </a:rPr>
              <a:t>MECS</a:t>
            </a:r>
          </a:p>
          <a:p>
            <a:pPr lvl="1" eaLnBrk="1" hangingPunct="1">
              <a:buFont typeface="Wingdings" pitchFamily="2" charset="2"/>
              <a:buChar char=""/>
              <a:defRPr/>
            </a:pPr>
            <a:r>
              <a:rPr lang="en-US" dirty="0" smtClean="0"/>
              <a:t>A new one-to-many topology</a:t>
            </a:r>
          </a:p>
          <a:p>
            <a:pPr lvl="1" eaLnBrk="1" hangingPunct="1">
              <a:buFont typeface="Wingdings" pitchFamily="2" charset="2"/>
              <a:buChar char=""/>
              <a:defRPr/>
            </a:pPr>
            <a:r>
              <a:rPr lang="en-US" dirty="0" smtClean="0"/>
              <a:t>Good fit for planar substrates</a:t>
            </a:r>
          </a:p>
          <a:p>
            <a:pPr lvl="1" eaLnBrk="1" hangingPunct="1">
              <a:buFont typeface="Wingdings" pitchFamily="2" charset="2"/>
              <a:buChar char=""/>
              <a:defRPr/>
            </a:pPr>
            <a:r>
              <a:rPr lang="en-US" dirty="0" smtClean="0"/>
              <a:t>Excellent connectivity</a:t>
            </a:r>
          </a:p>
          <a:p>
            <a:pPr lvl="1" eaLnBrk="1" hangingPunct="1">
              <a:buFont typeface="Wingdings" pitchFamily="2" charset="2"/>
              <a:buChar char=""/>
              <a:defRPr/>
            </a:pPr>
            <a:r>
              <a:rPr lang="en-US" dirty="0" smtClean="0"/>
              <a:t>Effective wire utilization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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</a:rPr>
              <a:t>Generalized Express Cubes</a:t>
            </a:r>
          </a:p>
          <a:p>
            <a:pPr lvl="1" eaLnBrk="1" hangingPunct="1">
              <a:buFont typeface="Wingdings" pitchFamily="2" charset="2"/>
              <a:buChar char="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Framework &amp; taxonomy for NOC topologies</a:t>
            </a:r>
          </a:p>
          <a:p>
            <a:pPr lvl="1" eaLnBrk="1" hangingPunct="1">
              <a:buFont typeface="Wingdings" pitchFamily="2" charset="2"/>
              <a:buChar char="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Extension of the k-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ary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n-cube model</a:t>
            </a:r>
          </a:p>
          <a:p>
            <a:pPr lvl="1" eaLnBrk="1" hangingPunct="1">
              <a:buFont typeface="Wingdings" pitchFamily="2" charset="2"/>
              <a:buChar char="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Useful for understanding and exploring 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on-chip interconnect options</a:t>
            </a:r>
          </a:p>
          <a:p>
            <a:pPr lvl="1" eaLnBrk="1" hangingPunct="1">
              <a:buFont typeface="Wingdings" pitchFamily="2" charset="2"/>
              <a:buChar char="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Future: expand &amp; formalize</a:t>
            </a:r>
          </a:p>
          <a:p>
            <a:pPr lvl="1" eaLnBrk="1" hangingPunct="1">
              <a:buFont typeface="Wingdings" pitchFamily="2" charset="2"/>
              <a:buChar char=""/>
              <a:defRPr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UTCS</a:t>
            </a:r>
            <a:endParaRPr lang="en-US" dirty="0"/>
          </a:p>
        </p:txBody>
      </p:sp>
      <p:sp>
        <p:nvSpPr>
          <p:cNvPr id="3266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42E3DC-A42F-BB47-B886-B53419725251}" type="slidenum">
              <a:rPr lang="en-US" sz="1200">
                <a:solidFill>
                  <a:srgbClr val="CC6600"/>
                </a:solidFill>
                <a:cs typeface="Arial" charset="0"/>
              </a:rPr>
              <a:pPr eaLnBrk="1" hangingPunct="1"/>
              <a:t>264</a:t>
            </a:fld>
            <a:endParaRPr lang="en-US" sz="1200">
              <a:solidFill>
                <a:srgbClr val="CC66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HPCA '09</a:t>
            </a:r>
          </a:p>
        </p:txBody>
      </p:sp>
    </p:spTree>
    <p:extLst>
      <p:ext uri="{BB962C8B-B14F-4D97-AF65-F5344CB8AC3E}">
        <p14:creationId xmlns:p14="http://schemas.microsoft.com/office/powerpoint/2010/main" xmlns="" val="10167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2880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  <a:ea typeface="ＭＳ Ｐゴシック" charset="0"/>
                <a:cs typeface="ＭＳ Ｐゴシック" charset="0"/>
              </a:rPr>
              <a:t>Kilo-NoC: Topology-Aware QoS</a:t>
            </a:r>
          </a:p>
        </p:txBody>
      </p:sp>
      <p:sp>
        <p:nvSpPr>
          <p:cNvPr id="32870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200400"/>
            <a:ext cx="84582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sz="2000" i="1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/>
              <a:t>Boris Grot, Joel </a:t>
            </a:r>
            <a:r>
              <a:rPr lang="en-US" sz="2000" dirty="0" err="1"/>
              <a:t>Hestness</a:t>
            </a:r>
            <a:r>
              <a:rPr lang="en-US" sz="2000" dirty="0"/>
              <a:t>, Stephen W. </a:t>
            </a:r>
            <a:r>
              <a:rPr lang="en-US" sz="2000" dirty="0" err="1"/>
              <a:t>Keckler</a:t>
            </a:r>
            <a:r>
              <a:rPr lang="en-US" sz="2000" dirty="0"/>
              <a:t>, and </a:t>
            </a:r>
            <a:r>
              <a:rPr lang="en-US" sz="2000" u="sng" dirty="0"/>
              <a:t>Onur Mutlu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b="1" dirty="0">
                <a:hlinkClick r:id="rId3"/>
              </a:rPr>
              <a:t>"Kilo-NOC: A Heterogeneous Network-on-Chip Architecture for Scalability and Service Guarantees"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dirty="0"/>
              <a:t>Proceedings of the </a:t>
            </a:r>
            <a:r>
              <a:rPr lang="en-US" sz="2000" i="1" dirty="0">
                <a:hlinkClick r:id="rId4"/>
              </a:rPr>
              <a:t>38th International Symposium on Computer Architecture</a:t>
            </a:r>
            <a:r>
              <a:rPr lang="en-US" sz="2000" i="1" dirty="0"/>
              <a:t> (</a:t>
            </a:r>
            <a:r>
              <a:rPr lang="en-US" sz="2000" b="1" i="1" dirty="0"/>
              <a:t>ISCA</a:t>
            </a:r>
            <a:r>
              <a:rPr lang="en-US" sz="2000" i="1" dirty="0"/>
              <a:t>)</a:t>
            </a:r>
            <a:r>
              <a:rPr lang="en-US" sz="2000" dirty="0"/>
              <a:t>, San Jose, CA, June 2011. </a:t>
            </a:r>
            <a:r>
              <a:rPr lang="en-US" sz="2000" dirty="0">
                <a:hlinkClick r:id="rId5"/>
              </a:rPr>
              <a:t>Slides (pptx)</a:t>
            </a:r>
            <a:r>
              <a:rPr lang="en-US" sz="2000" dirty="0"/>
              <a:t> </a:t>
            </a:r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228600" y="4876800"/>
            <a:ext cx="868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endParaRPr lang="en-US" altLang="ja-JP" smtClean="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867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Motivation</a:t>
            </a:r>
          </a:p>
        </p:txBody>
      </p:sp>
      <p:sp>
        <p:nvSpPr>
          <p:cNvPr id="47513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Extreme-scale chip-level integration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Cores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Cache banks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Accelerators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I/O logic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Network-on-chip (NOC)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10-100 cores today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1000+ assets in the near future</a:t>
            </a:r>
          </a:p>
        </p:txBody>
      </p:sp>
      <p:sp>
        <p:nvSpPr>
          <p:cNvPr id="47513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93DCA4-45F7-C940-8763-B1BCFA7DD67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266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5" t="4430" r="49310"/>
          <a:stretch>
            <a:fillRect/>
          </a:stretch>
        </p:blipFill>
        <p:spPr bwMode="auto">
          <a:xfrm>
            <a:off x="7342188" y="1752600"/>
            <a:ext cx="1587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25908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454" t="27196" r="21677" b="21616"/>
          <a:stretch>
            <a:fillRect/>
          </a:stretch>
        </p:blipFill>
        <p:spPr bwMode="auto">
          <a:xfrm>
            <a:off x="6137275" y="4073525"/>
            <a:ext cx="300672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3219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Kilo-NOC requirements</a:t>
            </a:r>
          </a:p>
        </p:txBody>
      </p:sp>
      <p:sp>
        <p:nvSpPr>
          <p:cNvPr id="47616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High efficiency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Area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Energy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Good performance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Strong service guarantees (QoS)</a:t>
            </a:r>
          </a:p>
        </p:txBody>
      </p:sp>
      <p:sp>
        <p:nvSpPr>
          <p:cNvPr id="47616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1E2D04-6B0C-354B-B177-672DD4265A5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267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908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Topology-Aware QoS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Problem: QoS support in each router is expensive (in terms of buffering, arbitration, bookkeeping)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E.g., Grot et al., “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</a:rPr>
              <a:t>Preemptive Virtual Clock: A Flexible, Efficient, and Cost-effective QOS Scheme for Networks-on-Chip</a:t>
            </a:r>
            <a:r>
              <a:rPr lang="en-US" altLang="ja-JP">
                <a:latin typeface="Tahoma" charset="0"/>
                <a:ea typeface="ＭＳ Ｐゴシック" charset="0"/>
              </a:rPr>
              <a:t>,</a:t>
            </a:r>
            <a:r>
              <a:rPr 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MICRO 2009.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Goal: Provide QoS guarantees at low area and power cost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Idea: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Isolate shared resources in a region of the network, support QoS within that area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Design the topology so that applications can access the region without interference</a:t>
            </a:r>
          </a:p>
        </p:txBody>
      </p:sp>
      <p:sp>
        <p:nvSpPr>
          <p:cNvPr id="4771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F39B36-AF63-7D4A-8089-DCD3D4B5F68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268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416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Baseline QOS-enabled CMP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200" y="1752600"/>
            <a:ext cx="3810000" cy="4403725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dirty="0" smtClean="0"/>
              <a:t>Multiple VMs 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dirty="0" smtClean="0"/>
              <a:t>sharing a die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33075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2E07AD-FEC0-3E4D-88C8-25AA324B80F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269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3208338"/>
            <a:ext cx="381000" cy="381000"/>
          </a:xfrm>
          <a:prstGeom prst="rect">
            <a:avLst/>
          </a:prstGeom>
          <a:gradFill flip="none" rotWithShape="1">
            <a:gsLst>
              <a:gs pos="0">
                <a:srgbClr val="5DFDDB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285398"/>
              </a:gs>
            </a:gsLst>
            <a:lin ang="54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30757" name="TextBox 5"/>
          <p:cNvSpPr txBox="1">
            <a:spLocks noChangeArrowheads="1"/>
          </p:cNvSpPr>
          <p:nvPr/>
        </p:nvSpPr>
        <p:spPr bwMode="auto">
          <a:xfrm>
            <a:off x="5643563" y="3048000"/>
            <a:ext cx="34242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smtClean="0">
                <a:solidFill>
                  <a:srgbClr val="000000"/>
                </a:solidFill>
              </a:rPr>
              <a:t>Shared resources </a:t>
            </a:r>
          </a:p>
          <a:p>
            <a:pPr eaLnBrk="1" hangingPunct="1"/>
            <a:r>
              <a:rPr lang="en-US" sz="2100" smtClean="0">
                <a:solidFill>
                  <a:srgbClr val="000000"/>
                </a:solidFill>
              </a:rPr>
              <a:t>(e.g., memory controllers)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1600" y="4198938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30759" name="TextBox 9"/>
          <p:cNvSpPr txBox="1">
            <a:spLocks noChangeArrowheads="1"/>
          </p:cNvSpPr>
          <p:nvPr/>
        </p:nvSpPr>
        <p:spPr bwMode="auto">
          <a:xfrm>
            <a:off x="5643563" y="4038600"/>
            <a:ext cx="3276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smtClean="0">
                <a:solidFill>
                  <a:srgbClr val="000000"/>
                </a:solidFill>
              </a:rPr>
              <a:t>VM-private resources </a:t>
            </a:r>
          </a:p>
          <a:p>
            <a:pPr eaLnBrk="1" hangingPunct="1"/>
            <a:r>
              <a:rPr lang="en-US" sz="2100" smtClean="0">
                <a:solidFill>
                  <a:srgbClr val="000000"/>
                </a:solidFill>
              </a:rPr>
              <a:t>(cores, caches)</a:t>
            </a:r>
          </a:p>
        </p:txBody>
      </p:sp>
      <p:graphicFrame>
        <p:nvGraphicFramePr>
          <p:cNvPr id="330760" name="Object 11"/>
          <p:cNvGraphicFramePr>
            <a:graphicFrameLocks noChangeAspect="1"/>
          </p:cNvGraphicFramePr>
          <p:nvPr/>
        </p:nvGraphicFramePr>
        <p:xfrm>
          <a:off x="533400" y="1527175"/>
          <a:ext cx="4206875" cy="4332288"/>
        </p:xfrm>
        <a:graphic>
          <a:graphicData uri="http://schemas.openxmlformats.org/presentationml/2006/ole">
            <p:oleObj spid="_x0000_s2307102" name="Visio" r:id="rId4" imgW="2106087" imgH="2170619" progId="">
              <p:embed/>
            </p:oleObj>
          </a:graphicData>
        </a:graphic>
      </p:graphicFrame>
      <p:sp>
        <p:nvSpPr>
          <p:cNvPr id="330761" name="TextBox 10"/>
          <p:cNvSpPr txBox="1">
            <a:spLocks noChangeArrowheads="1"/>
          </p:cNvSpPr>
          <p:nvPr/>
        </p:nvSpPr>
        <p:spPr bwMode="auto">
          <a:xfrm>
            <a:off x="5651500" y="4979988"/>
            <a:ext cx="2743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smtClean="0">
                <a:solidFill>
                  <a:srgbClr val="000000"/>
                </a:solidFill>
              </a:rPr>
              <a:t>QOS-enabled router</a:t>
            </a:r>
            <a:endParaRPr lang="en-US" sz="2100" smtClean="0">
              <a:solidFill>
                <a:srgbClr val="000000"/>
              </a:solidFill>
            </a:endParaRPr>
          </a:p>
        </p:txBody>
      </p:sp>
      <p:sp>
        <p:nvSpPr>
          <p:cNvPr id="330762" name="TextBox 12"/>
          <p:cNvSpPr txBox="1">
            <a:spLocks noChangeArrowheads="1"/>
          </p:cNvSpPr>
          <p:nvPr/>
        </p:nvSpPr>
        <p:spPr bwMode="auto">
          <a:xfrm>
            <a:off x="5181600" y="4953000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smtClean="0">
                <a:solidFill>
                  <a:srgbClr val="000000"/>
                </a:solidFill>
                <a:cs typeface="Arial" charset="0"/>
              </a:rPr>
              <a:t>Q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600200" y="1676400"/>
            <a:ext cx="3048000" cy="3038475"/>
            <a:chOff x="1600200" y="1676400"/>
            <a:chExt cx="3048000" cy="3038475"/>
          </a:xfrm>
        </p:grpSpPr>
        <p:sp>
          <p:nvSpPr>
            <p:cNvPr id="17" name="Rounded Rectangle 16"/>
            <p:cNvSpPr/>
            <p:nvPr/>
          </p:nvSpPr>
          <p:spPr>
            <a:xfrm>
              <a:off x="1600200" y="1676400"/>
              <a:ext cx="990600" cy="9144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600200" y="2743200"/>
              <a:ext cx="990600" cy="9144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705225" y="2733675"/>
              <a:ext cx="942975" cy="9144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705225" y="3790950"/>
              <a:ext cx="942975" cy="9144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619375" y="3800475"/>
              <a:ext cx="990600" cy="9144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647950" y="1676400"/>
              <a:ext cx="962025" cy="9144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533400" y="3790950"/>
            <a:ext cx="2038350" cy="1971675"/>
            <a:chOff x="533400" y="3790950"/>
            <a:chExt cx="2038350" cy="1971675"/>
          </a:xfrm>
        </p:grpSpPr>
        <p:sp>
          <p:nvSpPr>
            <p:cNvPr id="24" name="Rounded Rectangle 23"/>
            <p:cNvSpPr/>
            <p:nvPr/>
          </p:nvSpPr>
          <p:spPr>
            <a:xfrm>
              <a:off x="533400" y="3790950"/>
              <a:ext cx="990600" cy="914400"/>
            </a:xfrm>
            <a:prstGeom prst="roundRect">
              <a:avLst/>
            </a:prstGeom>
            <a:noFill/>
            <a:ln>
              <a:solidFill>
                <a:srgbClr val="780B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581150" y="4848225"/>
              <a:ext cx="990600" cy="914400"/>
            </a:xfrm>
            <a:prstGeom prst="roundRect">
              <a:avLst/>
            </a:prstGeom>
            <a:noFill/>
            <a:ln>
              <a:solidFill>
                <a:srgbClr val="780B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33400" y="1676400"/>
            <a:ext cx="4114800" cy="4095750"/>
            <a:chOff x="533400" y="1676400"/>
            <a:chExt cx="4114800" cy="4095750"/>
          </a:xfrm>
        </p:grpSpPr>
        <p:sp>
          <p:nvSpPr>
            <p:cNvPr id="5" name="Rounded Rectangle 4"/>
            <p:cNvSpPr/>
            <p:nvPr/>
          </p:nvSpPr>
          <p:spPr>
            <a:xfrm>
              <a:off x="533400" y="1676400"/>
              <a:ext cx="990600" cy="9144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33400" y="2743200"/>
              <a:ext cx="990600" cy="9144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705225" y="4848225"/>
              <a:ext cx="942975" cy="9144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619375" y="4857750"/>
              <a:ext cx="990600" cy="9144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26874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Crossbar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Every node connected to every other (non-blocking) except one can be using the connection at any given time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Enables concurrent sends to non-conflicting destinations 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Good for small number of nodes</a:t>
            </a: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200">
                <a:latin typeface="Tahoma" charset="0"/>
                <a:ea typeface="ＭＳ Ｐゴシック" charset="0"/>
                <a:cs typeface="ＭＳ Ｐゴシック" charset="0"/>
              </a:rPr>
              <a:t>+ Low latency and high throughput</a:t>
            </a:r>
          </a:p>
          <a:p>
            <a:pPr>
              <a:buFont typeface="Wingdings" charset="0"/>
              <a:buNone/>
            </a:pPr>
            <a:r>
              <a:rPr lang="en-US" sz="2200">
                <a:latin typeface="Tahoma" charset="0"/>
                <a:ea typeface="ＭＳ Ｐゴシック" charset="0"/>
                <a:cs typeface="ＭＳ Ｐゴシック" charset="0"/>
              </a:rPr>
              <a:t>- Expensive</a:t>
            </a:r>
          </a:p>
          <a:p>
            <a:pPr>
              <a:buFont typeface="Wingdings" charset="0"/>
              <a:buNone/>
            </a:pPr>
            <a:r>
              <a:rPr lang="en-US" sz="2200">
                <a:latin typeface="Tahoma" charset="0"/>
                <a:ea typeface="ＭＳ Ｐゴシック" charset="0"/>
                <a:cs typeface="ＭＳ Ｐゴシック" charset="0"/>
              </a:rPr>
              <a:t>- Not scalable </a:t>
            </a:r>
            <a:r>
              <a:rPr lang="en-US" sz="220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 O(N</a:t>
            </a:r>
            <a:r>
              <a:rPr lang="en-US" sz="2200" baseline="3000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2</a:t>
            </a:r>
            <a:r>
              <a:rPr lang="en-US" sz="220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) cost</a:t>
            </a:r>
          </a:p>
          <a:p>
            <a:pPr>
              <a:buFont typeface="Wingdings" charset="0"/>
              <a:buNone/>
            </a:pPr>
            <a:r>
              <a:rPr lang="en-US" sz="2200">
                <a:latin typeface="Tahoma" charset="0"/>
                <a:ea typeface="ＭＳ Ｐゴシック" charset="0"/>
                <a:cs typeface="ＭＳ Ｐゴシック" charset="0"/>
              </a:rPr>
              <a:t>- Difficult to arbitrate as N increases</a:t>
            </a:r>
          </a:p>
          <a:p>
            <a:pPr>
              <a:buFont typeface="Wingdings" charset="0"/>
              <a:buNone/>
            </a:pPr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Used in core-to-cache-bank</a:t>
            </a:r>
          </a:p>
          <a:p>
            <a:pPr>
              <a:buFont typeface="Wingdings" charset="0"/>
              <a:buNone/>
            </a:pPr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networks in</a:t>
            </a:r>
          </a:p>
          <a:p>
            <a:pPr>
              <a:buFont typeface="Wingdings" charset="0"/>
              <a:buNone/>
            </a:pPr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- IBM POWER5</a:t>
            </a:r>
          </a:p>
          <a:p>
            <a:pPr>
              <a:buFont typeface="Wingdings" charset="0"/>
              <a:buNone/>
            </a:pPr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- Sun Niagara I/II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E073DE-1D8C-3B4F-B0CF-B8847B59978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98308" name="Group 4"/>
          <p:cNvGrpSpPr>
            <a:grpSpLocks/>
          </p:cNvGrpSpPr>
          <p:nvPr/>
        </p:nvGrpSpPr>
        <p:grpSpPr bwMode="auto">
          <a:xfrm>
            <a:off x="5257800" y="2743200"/>
            <a:ext cx="3492500" cy="3521075"/>
            <a:chOff x="1828" y="1588"/>
            <a:chExt cx="2200" cy="2218"/>
          </a:xfrm>
        </p:grpSpPr>
        <p:sp>
          <p:nvSpPr>
            <p:cNvPr id="98309" name="Line 5"/>
            <p:cNvSpPr>
              <a:spLocks noChangeShapeType="1"/>
            </p:cNvSpPr>
            <p:nvPr/>
          </p:nvSpPr>
          <p:spPr bwMode="auto">
            <a:xfrm>
              <a:off x="2016" y="168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10" name="Line 6"/>
            <p:cNvSpPr>
              <a:spLocks noChangeShapeType="1"/>
            </p:cNvSpPr>
            <p:nvPr/>
          </p:nvSpPr>
          <p:spPr bwMode="auto">
            <a:xfrm>
              <a:off x="2016" y="192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11" name="Line 7"/>
            <p:cNvSpPr>
              <a:spLocks noChangeShapeType="1"/>
            </p:cNvSpPr>
            <p:nvPr/>
          </p:nvSpPr>
          <p:spPr bwMode="auto">
            <a:xfrm>
              <a:off x="2016" y="216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12" name="Line 8"/>
            <p:cNvSpPr>
              <a:spLocks noChangeShapeType="1"/>
            </p:cNvSpPr>
            <p:nvPr/>
          </p:nvSpPr>
          <p:spPr bwMode="auto">
            <a:xfrm>
              <a:off x="2016" y="240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13" name="Line 9"/>
            <p:cNvSpPr>
              <a:spLocks noChangeShapeType="1"/>
            </p:cNvSpPr>
            <p:nvPr/>
          </p:nvSpPr>
          <p:spPr bwMode="auto">
            <a:xfrm>
              <a:off x="2016" y="264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14" name="Line 10"/>
            <p:cNvSpPr>
              <a:spLocks noChangeShapeType="1"/>
            </p:cNvSpPr>
            <p:nvPr/>
          </p:nvSpPr>
          <p:spPr bwMode="auto">
            <a:xfrm>
              <a:off x="2016" y="288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15" name="Line 11"/>
            <p:cNvSpPr>
              <a:spLocks noChangeShapeType="1"/>
            </p:cNvSpPr>
            <p:nvPr/>
          </p:nvSpPr>
          <p:spPr bwMode="auto">
            <a:xfrm>
              <a:off x="2016" y="312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16" name="Line 12"/>
            <p:cNvSpPr>
              <a:spLocks noChangeShapeType="1"/>
            </p:cNvSpPr>
            <p:nvPr/>
          </p:nvSpPr>
          <p:spPr bwMode="auto">
            <a:xfrm>
              <a:off x="2016" y="336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17" name="Line 13"/>
            <p:cNvSpPr>
              <a:spLocks noChangeShapeType="1"/>
            </p:cNvSpPr>
            <p:nvPr/>
          </p:nvSpPr>
          <p:spPr bwMode="auto">
            <a:xfrm>
              <a:off x="393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18" name="Line 14"/>
            <p:cNvSpPr>
              <a:spLocks noChangeShapeType="1"/>
            </p:cNvSpPr>
            <p:nvPr/>
          </p:nvSpPr>
          <p:spPr bwMode="auto">
            <a:xfrm>
              <a:off x="369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19" name="Line 15"/>
            <p:cNvSpPr>
              <a:spLocks noChangeShapeType="1"/>
            </p:cNvSpPr>
            <p:nvPr/>
          </p:nvSpPr>
          <p:spPr bwMode="auto">
            <a:xfrm>
              <a:off x="345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20" name="Line 16"/>
            <p:cNvSpPr>
              <a:spLocks noChangeShapeType="1"/>
            </p:cNvSpPr>
            <p:nvPr/>
          </p:nvSpPr>
          <p:spPr bwMode="auto">
            <a:xfrm>
              <a:off x="321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21" name="Line 17"/>
            <p:cNvSpPr>
              <a:spLocks noChangeShapeType="1"/>
            </p:cNvSpPr>
            <p:nvPr/>
          </p:nvSpPr>
          <p:spPr bwMode="auto">
            <a:xfrm>
              <a:off x="297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22" name="Line 18"/>
            <p:cNvSpPr>
              <a:spLocks noChangeShapeType="1"/>
            </p:cNvSpPr>
            <p:nvPr/>
          </p:nvSpPr>
          <p:spPr bwMode="auto">
            <a:xfrm>
              <a:off x="273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23" name="Line 19"/>
            <p:cNvSpPr>
              <a:spLocks noChangeShapeType="1"/>
            </p:cNvSpPr>
            <p:nvPr/>
          </p:nvSpPr>
          <p:spPr bwMode="auto">
            <a:xfrm>
              <a:off x="249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24" name="Line 20"/>
            <p:cNvSpPr>
              <a:spLocks noChangeShapeType="1"/>
            </p:cNvSpPr>
            <p:nvPr/>
          </p:nvSpPr>
          <p:spPr bwMode="auto">
            <a:xfrm>
              <a:off x="225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25" name="Rectangle 21"/>
            <p:cNvSpPr>
              <a:spLocks noChangeArrowheads="1"/>
            </p:cNvSpPr>
            <p:nvPr/>
          </p:nvSpPr>
          <p:spPr bwMode="auto">
            <a:xfrm>
              <a:off x="1828" y="158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26" name="Rectangle 22"/>
            <p:cNvSpPr>
              <a:spLocks noChangeArrowheads="1"/>
            </p:cNvSpPr>
            <p:nvPr/>
          </p:nvSpPr>
          <p:spPr bwMode="auto">
            <a:xfrm>
              <a:off x="1828" y="182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27" name="Rectangle 23"/>
            <p:cNvSpPr>
              <a:spLocks noChangeArrowheads="1"/>
            </p:cNvSpPr>
            <p:nvPr/>
          </p:nvSpPr>
          <p:spPr bwMode="auto">
            <a:xfrm>
              <a:off x="1828" y="206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28" name="Rectangle 24"/>
            <p:cNvSpPr>
              <a:spLocks noChangeArrowheads="1"/>
            </p:cNvSpPr>
            <p:nvPr/>
          </p:nvSpPr>
          <p:spPr bwMode="auto">
            <a:xfrm>
              <a:off x="1828" y="230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29" name="Rectangle 25"/>
            <p:cNvSpPr>
              <a:spLocks noChangeArrowheads="1"/>
            </p:cNvSpPr>
            <p:nvPr/>
          </p:nvSpPr>
          <p:spPr bwMode="auto">
            <a:xfrm>
              <a:off x="1828" y="254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30" name="Rectangle 26"/>
            <p:cNvSpPr>
              <a:spLocks noChangeArrowheads="1"/>
            </p:cNvSpPr>
            <p:nvPr/>
          </p:nvSpPr>
          <p:spPr bwMode="auto">
            <a:xfrm>
              <a:off x="1828" y="278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31" name="Rectangle 27"/>
            <p:cNvSpPr>
              <a:spLocks noChangeArrowheads="1"/>
            </p:cNvSpPr>
            <p:nvPr/>
          </p:nvSpPr>
          <p:spPr bwMode="auto">
            <a:xfrm>
              <a:off x="1828" y="302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32" name="Rectangle 28"/>
            <p:cNvSpPr>
              <a:spLocks noChangeArrowheads="1"/>
            </p:cNvSpPr>
            <p:nvPr/>
          </p:nvSpPr>
          <p:spPr bwMode="auto">
            <a:xfrm>
              <a:off x="216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33" name="Rectangle 29"/>
            <p:cNvSpPr>
              <a:spLocks noChangeArrowheads="1"/>
            </p:cNvSpPr>
            <p:nvPr/>
          </p:nvSpPr>
          <p:spPr bwMode="auto">
            <a:xfrm>
              <a:off x="1828" y="326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34" name="Rectangle 30"/>
            <p:cNvSpPr>
              <a:spLocks noChangeArrowheads="1"/>
            </p:cNvSpPr>
            <p:nvPr/>
          </p:nvSpPr>
          <p:spPr bwMode="auto">
            <a:xfrm>
              <a:off x="240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35" name="Rectangle 31"/>
            <p:cNvSpPr>
              <a:spLocks noChangeArrowheads="1"/>
            </p:cNvSpPr>
            <p:nvPr/>
          </p:nvSpPr>
          <p:spPr bwMode="auto">
            <a:xfrm>
              <a:off x="264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36" name="Rectangle 32"/>
            <p:cNvSpPr>
              <a:spLocks noChangeArrowheads="1"/>
            </p:cNvSpPr>
            <p:nvPr/>
          </p:nvSpPr>
          <p:spPr bwMode="auto">
            <a:xfrm>
              <a:off x="288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37" name="Rectangle 33"/>
            <p:cNvSpPr>
              <a:spLocks noChangeArrowheads="1"/>
            </p:cNvSpPr>
            <p:nvPr/>
          </p:nvSpPr>
          <p:spPr bwMode="auto">
            <a:xfrm>
              <a:off x="312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38" name="Rectangle 34"/>
            <p:cNvSpPr>
              <a:spLocks noChangeArrowheads="1"/>
            </p:cNvSpPr>
            <p:nvPr/>
          </p:nvSpPr>
          <p:spPr bwMode="auto">
            <a:xfrm>
              <a:off x="336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39" name="Rectangle 35"/>
            <p:cNvSpPr>
              <a:spLocks noChangeArrowheads="1"/>
            </p:cNvSpPr>
            <p:nvPr/>
          </p:nvSpPr>
          <p:spPr bwMode="auto">
            <a:xfrm>
              <a:off x="360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40" name="Rectangle 36"/>
            <p:cNvSpPr>
              <a:spLocks noChangeArrowheads="1"/>
            </p:cNvSpPr>
            <p:nvPr/>
          </p:nvSpPr>
          <p:spPr bwMode="auto">
            <a:xfrm>
              <a:off x="384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41" name="Rectangle 37"/>
            <p:cNvSpPr>
              <a:spLocks noChangeArrowheads="1"/>
            </p:cNvSpPr>
            <p:nvPr/>
          </p:nvSpPr>
          <p:spPr bwMode="auto">
            <a:xfrm>
              <a:off x="216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98342" name="Rectangle 38"/>
            <p:cNvSpPr>
              <a:spLocks noChangeArrowheads="1"/>
            </p:cNvSpPr>
            <p:nvPr/>
          </p:nvSpPr>
          <p:spPr bwMode="auto">
            <a:xfrm>
              <a:off x="240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98343" name="Rectangle 39"/>
            <p:cNvSpPr>
              <a:spLocks noChangeArrowheads="1"/>
            </p:cNvSpPr>
            <p:nvPr/>
          </p:nvSpPr>
          <p:spPr bwMode="auto">
            <a:xfrm>
              <a:off x="264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98344" name="Rectangle 40"/>
            <p:cNvSpPr>
              <a:spLocks noChangeArrowheads="1"/>
            </p:cNvSpPr>
            <p:nvPr/>
          </p:nvSpPr>
          <p:spPr bwMode="auto">
            <a:xfrm>
              <a:off x="288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98345" name="Rectangle 41"/>
            <p:cNvSpPr>
              <a:spLocks noChangeArrowheads="1"/>
            </p:cNvSpPr>
            <p:nvPr/>
          </p:nvSpPr>
          <p:spPr bwMode="auto">
            <a:xfrm>
              <a:off x="312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smtClea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98346" name="Rectangle 42"/>
            <p:cNvSpPr>
              <a:spLocks noChangeArrowheads="1"/>
            </p:cNvSpPr>
            <p:nvPr/>
          </p:nvSpPr>
          <p:spPr bwMode="auto">
            <a:xfrm>
              <a:off x="336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smtClean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98347" name="Rectangle 43"/>
            <p:cNvSpPr>
              <a:spLocks noChangeArrowheads="1"/>
            </p:cNvSpPr>
            <p:nvPr/>
          </p:nvSpPr>
          <p:spPr bwMode="auto">
            <a:xfrm>
              <a:off x="360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smtClean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98348" name="Rectangle 44"/>
            <p:cNvSpPr>
              <a:spLocks noChangeArrowheads="1"/>
            </p:cNvSpPr>
            <p:nvPr/>
          </p:nvSpPr>
          <p:spPr bwMode="auto">
            <a:xfrm>
              <a:off x="384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smtClean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98349" name="Rectangle 45"/>
            <p:cNvSpPr>
              <a:spLocks noChangeArrowheads="1"/>
            </p:cNvSpPr>
            <p:nvPr/>
          </p:nvSpPr>
          <p:spPr bwMode="auto">
            <a:xfrm>
              <a:off x="1831" y="327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98350" name="Rectangle 46"/>
            <p:cNvSpPr>
              <a:spLocks noChangeArrowheads="1"/>
            </p:cNvSpPr>
            <p:nvPr/>
          </p:nvSpPr>
          <p:spPr bwMode="auto">
            <a:xfrm>
              <a:off x="1831" y="303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98351" name="Rectangle 47"/>
            <p:cNvSpPr>
              <a:spLocks noChangeArrowheads="1"/>
            </p:cNvSpPr>
            <p:nvPr/>
          </p:nvSpPr>
          <p:spPr bwMode="auto">
            <a:xfrm>
              <a:off x="1831" y="279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98352" name="Rectangle 48"/>
            <p:cNvSpPr>
              <a:spLocks noChangeArrowheads="1"/>
            </p:cNvSpPr>
            <p:nvPr/>
          </p:nvSpPr>
          <p:spPr bwMode="auto">
            <a:xfrm>
              <a:off x="1831" y="255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98353" name="Rectangle 49"/>
            <p:cNvSpPr>
              <a:spLocks noChangeArrowheads="1"/>
            </p:cNvSpPr>
            <p:nvPr/>
          </p:nvSpPr>
          <p:spPr bwMode="auto">
            <a:xfrm>
              <a:off x="1831" y="231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smtClea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98354" name="Rectangle 50"/>
            <p:cNvSpPr>
              <a:spLocks noChangeArrowheads="1"/>
            </p:cNvSpPr>
            <p:nvPr/>
          </p:nvSpPr>
          <p:spPr bwMode="auto">
            <a:xfrm>
              <a:off x="1831" y="207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smtClean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98355" name="Rectangle 51"/>
            <p:cNvSpPr>
              <a:spLocks noChangeArrowheads="1"/>
            </p:cNvSpPr>
            <p:nvPr/>
          </p:nvSpPr>
          <p:spPr bwMode="auto">
            <a:xfrm>
              <a:off x="1831" y="183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smtClean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98356" name="Rectangle 52"/>
            <p:cNvSpPr>
              <a:spLocks noChangeArrowheads="1"/>
            </p:cNvSpPr>
            <p:nvPr/>
          </p:nvSpPr>
          <p:spPr bwMode="auto">
            <a:xfrm>
              <a:off x="1831" y="159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smtClean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98357" name="AutoShape 53"/>
            <p:cNvSpPr>
              <a:spLocks noChangeArrowheads="1"/>
            </p:cNvSpPr>
            <p:nvPr/>
          </p:nvSpPr>
          <p:spPr bwMode="auto">
            <a:xfrm rot="10800000" flipH="1" flipV="1">
              <a:off x="216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58" name="AutoShape 54"/>
            <p:cNvSpPr>
              <a:spLocks noChangeArrowheads="1"/>
            </p:cNvSpPr>
            <p:nvPr/>
          </p:nvSpPr>
          <p:spPr bwMode="auto">
            <a:xfrm rot="10800000" flipH="1" flipV="1">
              <a:off x="240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59" name="AutoShape 55"/>
            <p:cNvSpPr>
              <a:spLocks noChangeArrowheads="1"/>
            </p:cNvSpPr>
            <p:nvPr/>
          </p:nvSpPr>
          <p:spPr bwMode="auto">
            <a:xfrm rot="10800000" flipH="1" flipV="1">
              <a:off x="264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60" name="AutoShape 56"/>
            <p:cNvSpPr>
              <a:spLocks noChangeArrowheads="1"/>
            </p:cNvSpPr>
            <p:nvPr/>
          </p:nvSpPr>
          <p:spPr bwMode="auto">
            <a:xfrm rot="10800000" flipH="1" flipV="1">
              <a:off x="288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61" name="AutoShape 57"/>
            <p:cNvSpPr>
              <a:spLocks noChangeArrowheads="1"/>
            </p:cNvSpPr>
            <p:nvPr/>
          </p:nvSpPr>
          <p:spPr bwMode="auto">
            <a:xfrm rot="10800000" flipH="1" flipV="1">
              <a:off x="312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62" name="AutoShape 58"/>
            <p:cNvSpPr>
              <a:spLocks noChangeArrowheads="1"/>
            </p:cNvSpPr>
            <p:nvPr/>
          </p:nvSpPr>
          <p:spPr bwMode="auto">
            <a:xfrm rot="10800000" flipH="1" flipV="1">
              <a:off x="336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63" name="AutoShape 59"/>
            <p:cNvSpPr>
              <a:spLocks noChangeArrowheads="1"/>
            </p:cNvSpPr>
            <p:nvPr/>
          </p:nvSpPr>
          <p:spPr bwMode="auto">
            <a:xfrm rot="10800000" flipH="1" flipV="1">
              <a:off x="360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64" name="AutoShape 60"/>
            <p:cNvSpPr>
              <a:spLocks noChangeArrowheads="1"/>
            </p:cNvSpPr>
            <p:nvPr/>
          </p:nvSpPr>
          <p:spPr bwMode="auto">
            <a:xfrm rot="10800000" flipH="1" flipV="1">
              <a:off x="384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65" name="Oval 61"/>
            <p:cNvSpPr>
              <a:spLocks noChangeArrowheads="1"/>
            </p:cNvSpPr>
            <p:nvPr/>
          </p:nvSpPr>
          <p:spPr bwMode="auto">
            <a:xfrm>
              <a:off x="221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66" name="Oval 62"/>
            <p:cNvSpPr>
              <a:spLocks noChangeArrowheads="1"/>
            </p:cNvSpPr>
            <p:nvPr/>
          </p:nvSpPr>
          <p:spPr bwMode="auto">
            <a:xfrm>
              <a:off x="245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67" name="Oval 63"/>
            <p:cNvSpPr>
              <a:spLocks noChangeArrowheads="1"/>
            </p:cNvSpPr>
            <p:nvPr/>
          </p:nvSpPr>
          <p:spPr bwMode="auto">
            <a:xfrm>
              <a:off x="269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68" name="Oval 64"/>
            <p:cNvSpPr>
              <a:spLocks noChangeArrowheads="1"/>
            </p:cNvSpPr>
            <p:nvPr/>
          </p:nvSpPr>
          <p:spPr bwMode="auto">
            <a:xfrm>
              <a:off x="293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69" name="Oval 65"/>
            <p:cNvSpPr>
              <a:spLocks noChangeArrowheads="1"/>
            </p:cNvSpPr>
            <p:nvPr/>
          </p:nvSpPr>
          <p:spPr bwMode="auto">
            <a:xfrm>
              <a:off x="317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70" name="Oval 66"/>
            <p:cNvSpPr>
              <a:spLocks noChangeArrowheads="1"/>
            </p:cNvSpPr>
            <p:nvPr/>
          </p:nvSpPr>
          <p:spPr bwMode="auto">
            <a:xfrm>
              <a:off x="341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71" name="Oval 67"/>
            <p:cNvSpPr>
              <a:spLocks noChangeArrowheads="1"/>
            </p:cNvSpPr>
            <p:nvPr/>
          </p:nvSpPr>
          <p:spPr bwMode="auto">
            <a:xfrm>
              <a:off x="365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72" name="Oval 68"/>
            <p:cNvSpPr>
              <a:spLocks noChangeArrowheads="1"/>
            </p:cNvSpPr>
            <p:nvPr/>
          </p:nvSpPr>
          <p:spPr bwMode="auto">
            <a:xfrm>
              <a:off x="389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73" name="Oval 69"/>
            <p:cNvSpPr>
              <a:spLocks noChangeArrowheads="1"/>
            </p:cNvSpPr>
            <p:nvPr/>
          </p:nvSpPr>
          <p:spPr bwMode="auto">
            <a:xfrm>
              <a:off x="221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74" name="Oval 70"/>
            <p:cNvSpPr>
              <a:spLocks noChangeArrowheads="1"/>
            </p:cNvSpPr>
            <p:nvPr/>
          </p:nvSpPr>
          <p:spPr bwMode="auto">
            <a:xfrm>
              <a:off x="245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75" name="Oval 71"/>
            <p:cNvSpPr>
              <a:spLocks noChangeArrowheads="1"/>
            </p:cNvSpPr>
            <p:nvPr/>
          </p:nvSpPr>
          <p:spPr bwMode="auto">
            <a:xfrm>
              <a:off x="269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76" name="Oval 72"/>
            <p:cNvSpPr>
              <a:spLocks noChangeArrowheads="1"/>
            </p:cNvSpPr>
            <p:nvPr/>
          </p:nvSpPr>
          <p:spPr bwMode="auto">
            <a:xfrm>
              <a:off x="293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77" name="Oval 73"/>
            <p:cNvSpPr>
              <a:spLocks noChangeArrowheads="1"/>
            </p:cNvSpPr>
            <p:nvPr/>
          </p:nvSpPr>
          <p:spPr bwMode="auto">
            <a:xfrm>
              <a:off x="317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78" name="Oval 74"/>
            <p:cNvSpPr>
              <a:spLocks noChangeArrowheads="1"/>
            </p:cNvSpPr>
            <p:nvPr/>
          </p:nvSpPr>
          <p:spPr bwMode="auto">
            <a:xfrm>
              <a:off x="341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79" name="Oval 75"/>
            <p:cNvSpPr>
              <a:spLocks noChangeArrowheads="1"/>
            </p:cNvSpPr>
            <p:nvPr/>
          </p:nvSpPr>
          <p:spPr bwMode="auto">
            <a:xfrm>
              <a:off x="365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80" name="Oval 76"/>
            <p:cNvSpPr>
              <a:spLocks noChangeArrowheads="1"/>
            </p:cNvSpPr>
            <p:nvPr/>
          </p:nvSpPr>
          <p:spPr bwMode="auto">
            <a:xfrm>
              <a:off x="389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81" name="Oval 77"/>
            <p:cNvSpPr>
              <a:spLocks noChangeArrowheads="1"/>
            </p:cNvSpPr>
            <p:nvPr/>
          </p:nvSpPr>
          <p:spPr bwMode="auto">
            <a:xfrm>
              <a:off x="221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82" name="Oval 78"/>
            <p:cNvSpPr>
              <a:spLocks noChangeArrowheads="1"/>
            </p:cNvSpPr>
            <p:nvPr/>
          </p:nvSpPr>
          <p:spPr bwMode="auto">
            <a:xfrm>
              <a:off x="245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83" name="Oval 79"/>
            <p:cNvSpPr>
              <a:spLocks noChangeArrowheads="1"/>
            </p:cNvSpPr>
            <p:nvPr/>
          </p:nvSpPr>
          <p:spPr bwMode="auto">
            <a:xfrm>
              <a:off x="269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84" name="Oval 80"/>
            <p:cNvSpPr>
              <a:spLocks noChangeArrowheads="1"/>
            </p:cNvSpPr>
            <p:nvPr/>
          </p:nvSpPr>
          <p:spPr bwMode="auto">
            <a:xfrm>
              <a:off x="293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85" name="Oval 81"/>
            <p:cNvSpPr>
              <a:spLocks noChangeArrowheads="1"/>
            </p:cNvSpPr>
            <p:nvPr/>
          </p:nvSpPr>
          <p:spPr bwMode="auto">
            <a:xfrm>
              <a:off x="317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86" name="Oval 82"/>
            <p:cNvSpPr>
              <a:spLocks noChangeArrowheads="1"/>
            </p:cNvSpPr>
            <p:nvPr/>
          </p:nvSpPr>
          <p:spPr bwMode="auto">
            <a:xfrm>
              <a:off x="341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87" name="Oval 83"/>
            <p:cNvSpPr>
              <a:spLocks noChangeArrowheads="1"/>
            </p:cNvSpPr>
            <p:nvPr/>
          </p:nvSpPr>
          <p:spPr bwMode="auto">
            <a:xfrm>
              <a:off x="365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88" name="Oval 84"/>
            <p:cNvSpPr>
              <a:spLocks noChangeArrowheads="1"/>
            </p:cNvSpPr>
            <p:nvPr/>
          </p:nvSpPr>
          <p:spPr bwMode="auto">
            <a:xfrm>
              <a:off x="389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89" name="Oval 85"/>
            <p:cNvSpPr>
              <a:spLocks noChangeArrowheads="1"/>
            </p:cNvSpPr>
            <p:nvPr/>
          </p:nvSpPr>
          <p:spPr bwMode="auto">
            <a:xfrm>
              <a:off x="221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90" name="Oval 86"/>
            <p:cNvSpPr>
              <a:spLocks noChangeArrowheads="1"/>
            </p:cNvSpPr>
            <p:nvPr/>
          </p:nvSpPr>
          <p:spPr bwMode="auto">
            <a:xfrm>
              <a:off x="245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91" name="Oval 87"/>
            <p:cNvSpPr>
              <a:spLocks noChangeArrowheads="1"/>
            </p:cNvSpPr>
            <p:nvPr/>
          </p:nvSpPr>
          <p:spPr bwMode="auto">
            <a:xfrm>
              <a:off x="269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92" name="Oval 88"/>
            <p:cNvSpPr>
              <a:spLocks noChangeArrowheads="1"/>
            </p:cNvSpPr>
            <p:nvPr/>
          </p:nvSpPr>
          <p:spPr bwMode="auto">
            <a:xfrm>
              <a:off x="293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93" name="Oval 89"/>
            <p:cNvSpPr>
              <a:spLocks noChangeArrowheads="1"/>
            </p:cNvSpPr>
            <p:nvPr/>
          </p:nvSpPr>
          <p:spPr bwMode="auto">
            <a:xfrm>
              <a:off x="317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94" name="Oval 90"/>
            <p:cNvSpPr>
              <a:spLocks noChangeArrowheads="1"/>
            </p:cNvSpPr>
            <p:nvPr/>
          </p:nvSpPr>
          <p:spPr bwMode="auto">
            <a:xfrm>
              <a:off x="341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95" name="Oval 91"/>
            <p:cNvSpPr>
              <a:spLocks noChangeArrowheads="1"/>
            </p:cNvSpPr>
            <p:nvPr/>
          </p:nvSpPr>
          <p:spPr bwMode="auto">
            <a:xfrm>
              <a:off x="365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96" name="Oval 92"/>
            <p:cNvSpPr>
              <a:spLocks noChangeArrowheads="1"/>
            </p:cNvSpPr>
            <p:nvPr/>
          </p:nvSpPr>
          <p:spPr bwMode="auto">
            <a:xfrm>
              <a:off x="389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97" name="Oval 93"/>
            <p:cNvSpPr>
              <a:spLocks noChangeArrowheads="1"/>
            </p:cNvSpPr>
            <p:nvPr/>
          </p:nvSpPr>
          <p:spPr bwMode="auto">
            <a:xfrm>
              <a:off x="221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98" name="Oval 94"/>
            <p:cNvSpPr>
              <a:spLocks noChangeArrowheads="1"/>
            </p:cNvSpPr>
            <p:nvPr/>
          </p:nvSpPr>
          <p:spPr bwMode="auto">
            <a:xfrm>
              <a:off x="245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399" name="Oval 95"/>
            <p:cNvSpPr>
              <a:spLocks noChangeArrowheads="1"/>
            </p:cNvSpPr>
            <p:nvPr/>
          </p:nvSpPr>
          <p:spPr bwMode="auto">
            <a:xfrm>
              <a:off x="269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00" name="Oval 96"/>
            <p:cNvSpPr>
              <a:spLocks noChangeArrowheads="1"/>
            </p:cNvSpPr>
            <p:nvPr/>
          </p:nvSpPr>
          <p:spPr bwMode="auto">
            <a:xfrm>
              <a:off x="293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01" name="Oval 97"/>
            <p:cNvSpPr>
              <a:spLocks noChangeArrowheads="1"/>
            </p:cNvSpPr>
            <p:nvPr/>
          </p:nvSpPr>
          <p:spPr bwMode="auto">
            <a:xfrm>
              <a:off x="317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02" name="Oval 98"/>
            <p:cNvSpPr>
              <a:spLocks noChangeArrowheads="1"/>
            </p:cNvSpPr>
            <p:nvPr/>
          </p:nvSpPr>
          <p:spPr bwMode="auto">
            <a:xfrm>
              <a:off x="341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03" name="Oval 99"/>
            <p:cNvSpPr>
              <a:spLocks noChangeArrowheads="1"/>
            </p:cNvSpPr>
            <p:nvPr/>
          </p:nvSpPr>
          <p:spPr bwMode="auto">
            <a:xfrm>
              <a:off x="365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04" name="Oval 100"/>
            <p:cNvSpPr>
              <a:spLocks noChangeArrowheads="1"/>
            </p:cNvSpPr>
            <p:nvPr/>
          </p:nvSpPr>
          <p:spPr bwMode="auto">
            <a:xfrm>
              <a:off x="389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05" name="Oval 101"/>
            <p:cNvSpPr>
              <a:spLocks noChangeArrowheads="1"/>
            </p:cNvSpPr>
            <p:nvPr/>
          </p:nvSpPr>
          <p:spPr bwMode="auto">
            <a:xfrm>
              <a:off x="221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06" name="Oval 102"/>
            <p:cNvSpPr>
              <a:spLocks noChangeArrowheads="1"/>
            </p:cNvSpPr>
            <p:nvPr/>
          </p:nvSpPr>
          <p:spPr bwMode="auto">
            <a:xfrm>
              <a:off x="245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07" name="Oval 103"/>
            <p:cNvSpPr>
              <a:spLocks noChangeArrowheads="1"/>
            </p:cNvSpPr>
            <p:nvPr/>
          </p:nvSpPr>
          <p:spPr bwMode="auto">
            <a:xfrm>
              <a:off x="269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08" name="Oval 104"/>
            <p:cNvSpPr>
              <a:spLocks noChangeArrowheads="1"/>
            </p:cNvSpPr>
            <p:nvPr/>
          </p:nvSpPr>
          <p:spPr bwMode="auto">
            <a:xfrm>
              <a:off x="293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09" name="Oval 105"/>
            <p:cNvSpPr>
              <a:spLocks noChangeArrowheads="1"/>
            </p:cNvSpPr>
            <p:nvPr/>
          </p:nvSpPr>
          <p:spPr bwMode="auto">
            <a:xfrm>
              <a:off x="317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10" name="Oval 106"/>
            <p:cNvSpPr>
              <a:spLocks noChangeArrowheads="1"/>
            </p:cNvSpPr>
            <p:nvPr/>
          </p:nvSpPr>
          <p:spPr bwMode="auto">
            <a:xfrm>
              <a:off x="341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11" name="Oval 107"/>
            <p:cNvSpPr>
              <a:spLocks noChangeArrowheads="1"/>
            </p:cNvSpPr>
            <p:nvPr/>
          </p:nvSpPr>
          <p:spPr bwMode="auto">
            <a:xfrm>
              <a:off x="365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12" name="Oval 108"/>
            <p:cNvSpPr>
              <a:spLocks noChangeArrowheads="1"/>
            </p:cNvSpPr>
            <p:nvPr/>
          </p:nvSpPr>
          <p:spPr bwMode="auto">
            <a:xfrm>
              <a:off x="389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13" name="Oval 109"/>
            <p:cNvSpPr>
              <a:spLocks noChangeArrowheads="1"/>
            </p:cNvSpPr>
            <p:nvPr/>
          </p:nvSpPr>
          <p:spPr bwMode="auto">
            <a:xfrm>
              <a:off x="221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14" name="Oval 110"/>
            <p:cNvSpPr>
              <a:spLocks noChangeArrowheads="1"/>
            </p:cNvSpPr>
            <p:nvPr/>
          </p:nvSpPr>
          <p:spPr bwMode="auto">
            <a:xfrm>
              <a:off x="245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15" name="Oval 111"/>
            <p:cNvSpPr>
              <a:spLocks noChangeArrowheads="1"/>
            </p:cNvSpPr>
            <p:nvPr/>
          </p:nvSpPr>
          <p:spPr bwMode="auto">
            <a:xfrm>
              <a:off x="269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16" name="Oval 112"/>
            <p:cNvSpPr>
              <a:spLocks noChangeArrowheads="1"/>
            </p:cNvSpPr>
            <p:nvPr/>
          </p:nvSpPr>
          <p:spPr bwMode="auto">
            <a:xfrm>
              <a:off x="293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17" name="Oval 113"/>
            <p:cNvSpPr>
              <a:spLocks noChangeArrowheads="1"/>
            </p:cNvSpPr>
            <p:nvPr/>
          </p:nvSpPr>
          <p:spPr bwMode="auto">
            <a:xfrm>
              <a:off x="317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18" name="Oval 114"/>
            <p:cNvSpPr>
              <a:spLocks noChangeArrowheads="1"/>
            </p:cNvSpPr>
            <p:nvPr/>
          </p:nvSpPr>
          <p:spPr bwMode="auto">
            <a:xfrm>
              <a:off x="341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19" name="Oval 115"/>
            <p:cNvSpPr>
              <a:spLocks noChangeArrowheads="1"/>
            </p:cNvSpPr>
            <p:nvPr/>
          </p:nvSpPr>
          <p:spPr bwMode="auto">
            <a:xfrm>
              <a:off x="365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20" name="Oval 116"/>
            <p:cNvSpPr>
              <a:spLocks noChangeArrowheads="1"/>
            </p:cNvSpPr>
            <p:nvPr/>
          </p:nvSpPr>
          <p:spPr bwMode="auto">
            <a:xfrm>
              <a:off x="389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21" name="Oval 117"/>
            <p:cNvSpPr>
              <a:spLocks noChangeArrowheads="1"/>
            </p:cNvSpPr>
            <p:nvPr/>
          </p:nvSpPr>
          <p:spPr bwMode="auto">
            <a:xfrm>
              <a:off x="221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22" name="Oval 118"/>
            <p:cNvSpPr>
              <a:spLocks noChangeArrowheads="1"/>
            </p:cNvSpPr>
            <p:nvPr/>
          </p:nvSpPr>
          <p:spPr bwMode="auto">
            <a:xfrm>
              <a:off x="245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23" name="Oval 119"/>
            <p:cNvSpPr>
              <a:spLocks noChangeArrowheads="1"/>
            </p:cNvSpPr>
            <p:nvPr/>
          </p:nvSpPr>
          <p:spPr bwMode="auto">
            <a:xfrm>
              <a:off x="269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24" name="Oval 120"/>
            <p:cNvSpPr>
              <a:spLocks noChangeArrowheads="1"/>
            </p:cNvSpPr>
            <p:nvPr/>
          </p:nvSpPr>
          <p:spPr bwMode="auto">
            <a:xfrm>
              <a:off x="293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25" name="Oval 121"/>
            <p:cNvSpPr>
              <a:spLocks noChangeArrowheads="1"/>
            </p:cNvSpPr>
            <p:nvPr/>
          </p:nvSpPr>
          <p:spPr bwMode="auto">
            <a:xfrm>
              <a:off x="317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26" name="Oval 122"/>
            <p:cNvSpPr>
              <a:spLocks noChangeArrowheads="1"/>
            </p:cNvSpPr>
            <p:nvPr/>
          </p:nvSpPr>
          <p:spPr bwMode="auto">
            <a:xfrm>
              <a:off x="341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27" name="Oval 123"/>
            <p:cNvSpPr>
              <a:spLocks noChangeArrowheads="1"/>
            </p:cNvSpPr>
            <p:nvPr/>
          </p:nvSpPr>
          <p:spPr bwMode="auto">
            <a:xfrm>
              <a:off x="365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428" name="Oval 124"/>
            <p:cNvSpPr>
              <a:spLocks noChangeArrowheads="1"/>
            </p:cNvSpPr>
            <p:nvPr/>
          </p:nvSpPr>
          <p:spPr bwMode="auto">
            <a:xfrm>
              <a:off x="389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382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Conventional NOC QOS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200" y="1676400"/>
            <a:ext cx="3813175" cy="4406900"/>
          </a:xfrm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Font typeface="Wingdings" charset="0"/>
              <a:buNone/>
              <a:defRPr/>
            </a:pPr>
            <a:r>
              <a:rPr lang="en-US" dirty="0"/>
              <a:t>C</a:t>
            </a:r>
            <a:r>
              <a:rPr lang="en-US" dirty="0" smtClean="0"/>
              <a:t>ontention scenarios:</a:t>
            </a:r>
          </a:p>
          <a:p>
            <a:pPr>
              <a:spcBef>
                <a:spcPts val="1200"/>
              </a:spcBef>
              <a:defRPr/>
            </a:pPr>
            <a:r>
              <a:rPr lang="en-US" sz="2500" dirty="0" smtClean="0"/>
              <a:t>Shared resources </a:t>
            </a:r>
          </a:p>
          <a:p>
            <a:pPr lvl="1">
              <a:defRPr/>
            </a:pPr>
            <a:r>
              <a:rPr lang="en-US" dirty="0" smtClean="0"/>
              <a:t>memory access</a:t>
            </a:r>
          </a:p>
          <a:p>
            <a:pPr>
              <a:spcBef>
                <a:spcPts val="600"/>
              </a:spcBef>
              <a:defRPr/>
            </a:pPr>
            <a:r>
              <a:rPr lang="en-US" sz="2500" dirty="0" smtClean="0"/>
              <a:t>Intra-VM traffic</a:t>
            </a:r>
          </a:p>
          <a:p>
            <a:pPr lvl="1">
              <a:defRPr/>
            </a:pPr>
            <a:r>
              <a:rPr lang="en-US" dirty="0" smtClean="0"/>
              <a:t>shared cache access</a:t>
            </a:r>
          </a:p>
          <a:p>
            <a:pPr>
              <a:spcBef>
                <a:spcPts val="600"/>
              </a:spcBef>
              <a:defRPr/>
            </a:pPr>
            <a:r>
              <a:rPr lang="en-US" sz="2500" dirty="0"/>
              <a:t>Inter-VM </a:t>
            </a:r>
            <a:r>
              <a:rPr lang="en-US" sz="2500" dirty="0" smtClean="0"/>
              <a:t>traffic</a:t>
            </a:r>
          </a:p>
          <a:p>
            <a:pPr lvl="1">
              <a:defRPr/>
            </a:pPr>
            <a:r>
              <a:rPr lang="en-US" dirty="0" smtClean="0"/>
              <a:t>VM page sharing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33177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4306B5-3EE2-CB45-A2C5-976986B9FEA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270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aphicFrame>
        <p:nvGraphicFramePr>
          <p:cNvPr id="331780" name="Object 4"/>
          <p:cNvGraphicFramePr>
            <a:graphicFrameLocks noChangeAspect="1"/>
          </p:cNvGraphicFramePr>
          <p:nvPr/>
        </p:nvGraphicFramePr>
        <p:xfrm>
          <a:off x="533400" y="1527175"/>
          <a:ext cx="4206875" cy="4332288"/>
        </p:xfrm>
        <a:graphic>
          <a:graphicData uri="http://schemas.openxmlformats.org/presentationml/2006/ole">
            <p:oleObj spid="_x0000_s2309150" name="Visio" r:id="rId4" imgW="2106087" imgH="2170619" progId="">
              <p:embed/>
            </p:oleObj>
          </a:graphicData>
        </a:graphic>
      </p:graphicFrame>
      <p:sp>
        <p:nvSpPr>
          <p:cNvPr id="6" name="Bent-Up Arrow 5"/>
          <p:cNvSpPr/>
          <p:nvPr/>
        </p:nvSpPr>
        <p:spPr>
          <a:xfrm flipV="1">
            <a:off x="990600" y="2133600"/>
            <a:ext cx="1216025" cy="1752600"/>
          </a:xfrm>
          <a:prstGeom prst="bentUpArrow">
            <a:avLst>
              <a:gd name="adj1" fmla="val 8333"/>
              <a:gd name="adj2" fmla="val 9935"/>
              <a:gd name="adj3" fmla="val 23961"/>
            </a:avLst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Up Arrow 6"/>
          <p:cNvSpPr/>
          <p:nvPr/>
        </p:nvSpPr>
        <p:spPr>
          <a:xfrm rot="10800000">
            <a:off x="2032000" y="2133600"/>
            <a:ext cx="273050" cy="1752600"/>
          </a:xfrm>
          <a:prstGeom prst="upArrow">
            <a:avLst>
              <a:gd name="adj1" fmla="val 40844"/>
              <a:gd name="adj2" fmla="val 105826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1524000" y="2057400"/>
            <a:ext cx="1204913" cy="129540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686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Conventional NOC QOS</a:t>
            </a:r>
          </a:p>
        </p:txBody>
      </p:sp>
      <p:sp>
        <p:nvSpPr>
          <p:cNvPr id="33280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6D3E7A-A158-704B-86D8-B3BEE34C3C0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271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aphicFrame>
        <p:nvGraphicFramePr>
          <p:cNvPr id="332803" name="Object 4"/>
          <p:cNvGraphicFramePr>
            <a:graphicFrameLocks noChangeAspect="1"/>
          </p:cNvGraphicFramePr>
          <p:nvPr/>
        </p:nvGraphicFramePr>
        <p:xfrm>
          <a:off x="533400" y="1527175"/>
          <a:ext cx="4206875" cy="4332288"/>
        </p:xfrm>
        <a:graphic>
          <a:graphicData uri="http://schemas.openxmlformats.org/presentationml/2006/ole">
            <p:oleObj spid="_x0000_s2311198" name="Visio" r:id="rId4" imgW="2106087" imgH="2170619" progId="">
              <p:embed/>
            </p:oleObj>
          </a:graphicData>
        </a:graphic>
      </p:graphicFrame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5029200" y="1676400"/>
            <a:ext cx="3813175" cy="4406900"/>
          </a:xfrm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Font typeface="Wingdings" charset="0"/>
              <a:buNone/>
              <a:defRPr/>
            </a:pPr>
            <a:r>
              <a:rPr lang="en-US" dirty="0"/>
              <a:t>C</a:t>
            </a:r>
            <a:r>
              <a:rPr lang="en-US" dirty="0" smtClean="0"/>
              <a:t>ontention scenarios:</a:t>
            </a:r>
          </a:p>
          <a:p>
            <a:pPr>
              <a:spcBef>
                <a:spcPts val="1200"/>
              </a:spcBef>
              <a:defRPr/>
            </a:pPr>
            <a:r>
              <a:rPr lang="en-US" sz="2500" dirty="0" smtClean="0"/>
              <a:t>Shared resources</a:t>
            </a:r>
          </a:p>
          <a:p>
            <a:pPr lvl="1">
              <a:defRPr/>
            </a:pPr>
            <a:r>
              <a:rPr lang="en-US" dirty="0" smtClean="0"/>
              <a:t>memory access</a:t>
            </a:r>
          </a:p>
          <a:p>
            <a:pPr>
              <a:spcBef>
                <a:spcPts val="600"/>
              </a:spcBef>
              <a:defRPr/>
            </a:pPr>
            <a:r>
              <a:rPr lang="en-US" sz="2500" dirty="0" smtClean="0"/>
              <a:t>Intra-VM traffic</a:t>
            </a:r>
          </a:p>
          <a:p>
            <a:pPr lvl="1">
              <a:defRPr/>
            </a:pPr>
            <a:r>
              <a:rPr lang="en-US" dirty="0" smtClean="0"/>
              <a:t>shared cache access</a:t>
            </a:r>
          </a:p>
          <a:p>
            <a:pPr>
              <a:spcBef>
                <a:spcPts val="600"/>
              </a:spcBef>
              <a:defRPr/>
            </a:pPr>
            <a:r>
              <a:rPr lang="en-US" sz="2500" dirty="0"/>
              <a:t>Inter-VM </a:t>
            </a:r>
            <a:r>
              <a:rPr lang="en-US" sz="2500" dirty="0" smtClean="0"/>
              <a:t>traffic</a:t>
            </a:r>
          </a:p>
          <a:p>
            <a:pPr lvl="1">
              <a:defRPr/>
            </a:pPr>
            <a:r>
              <a:rPr lang="en-US" dirty="0" smtClean="0"/>
              <a:t>VM page sharing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143000" y="4740275"/>
            <a:ext cx="6858000" cy="1508125"/>
            <a:chOff x="1066799" y="4343400"/>
            <a:chExt cx="6858001" cy="1508760"/>
          </a:xfrm>
        </p:grpSpPr>
        <p:sp>
          <p:nvSpPr>
            <p:cNvPr id="13" name="Rounded Rectangle 12"/>
            <p:cNvSpPr/>
            <p:nvPr/>
          </p:nvSpPr>
          <p:spPr>
            <a:xfrm>
              <a:off x="1066799" y="4343400"/>
              <a:ext cx="6858001" cy="15087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332807" name="TextBox 13"/>
            <p:cNvSpPr txBox="1">
              <a:spLocks noChangeArrowheads="1"/>
            </p:cNvSpPr>
            <p:nvPr/>
          </p:nvSpPr>
          <p:spPr bwMode="auto">
            <a:xfrm>
              <a:off x="1066800" y="4607858"/>
              <a:ext cx="68580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3200" smtClean="0">
                  <a:solidFill>
                    <a:srgbClr val="FFFFFF"/>
                  </a:solidFill>
                </a:rPr>
                <a:t>Network-wide guarantees </a:t>
              </a:r>
              <a:r>
                <a:rPr lang="en-US" sz="3200" i="1" smtClean="0">
                  <a:solidFill>
                    <a:srgbClr val="FFFFFF"/>
                  </a:solidFill>
                </a:rPr>
                <a:t>without</a:t>
              </a:r>
              <a:r>
                <a:rPr lang="en-US" sz="3200" smtClean="0">
                  <a:solidFill>
                    <a:srgbClr val="FFFFFF"/>
                  </a:solidFill>
                </a:rPr>
                <a:t> network-wide QOS support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99428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Kilo-NOC  QOS</a:t>
            </a:r>
          </a:p>
        </p:txBody>
      </p:sp>
      <p:sp>
        <p:nvSpPr>
          <p:cNvPr id="33382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Insight: leverage rich network connectivity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Naturally reduce interference among flows</a:t>
            </a:r>
          </a:p>
          <a:p>
            <a:pPr lvl="1">
              <a:buSzPct val="70000"/>
              <a:buFont typeface="Wingdings" charset="0"/>
              <a:buChar char="Ø"/>
            </a:pPr>
            <a:r>
              <a:rPr lang="en-US">
                <a:latin typeface="Tahoma" charset="0"/>
                <a:ea typeface="ＭＳ Ｐゴシック" charset="0"/>
              </a:rPr>
              <a:t>Limit the extent of hardware QOS support</a:t>
            </a:r>
          </a:p>
          <a:p>
            <a:pPr>
              <a:spcBef>
                <a:spcPts val="1200"/>
              </a:spcBef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Requires a low-diameter topology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This work: Multidrop Express Channels (MECS)</a:t>
            </a:r>
            <a:endParaRPr lang="en-US" sz="2100">
              <a:latin typeface="Tahoma" charset="0"/>
              <a:ea typeface="ＭＳ Ｐゴシック" charset="0"/>
            </a:endParaRPr>
          </a:p>
        </p:txBody>
      </p:sp>
      <p:sp>
        <p:nvSpPr>
          <p:cNvPr id="33382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8880142-FADA-C842-95A3-7C7C6FA5969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272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71600" y="5257800"/>
          <a:ext cx="5930900" cy="1143000"/>
        </p:xfrm>
        <a:graphic>
          <a:graphicData uri="http://schemas.openxmlformats.org/presentationml/2006/ole">
            <p:oleObj spid="_x0000_s2313246" name="Visio" r:id="rId4" imgW="2550340" imgH="492868" progId="">
              <p:embed/>
            </p:oleObj>
          </a:graphicData>
        </a:graphic>
      </p:graphicFrame>
      <p:sp>
        <p:nvSpPr>
          <p:cNvPr id="333829" name="TextBox 5"/>
          <p:cNvSpPr txBox="1">
            <a:spLocks noChangeArrowheads="1"/>
          </p:cNvSpPr>
          <p:nvPr/>
        </p:nvSpPr>
        <p:spPr bwMode="auto">
          <a:xfrm>
            <a:off x="5105400" y="4495800"/>
            <a:ext cx="3048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r" eaLnBrk="1" hangingPunct="1"/>
            <a:r>
              <a:rPr lang="en-US" sz="2000" i="1" smtClean="0">
                <a:solidFill>
                  <a:srgbClr val="000000"/>
                </a:solidFill>
              </a:rPr>
              <a:t>Grot et al., HPCA </a:t>
            </a:r>
            <a:r>
              <a:rPr lang="en-US" sz="2100" i="1" smtClean="0">
                <a:solidFill>
                  <a:srgbClr val="000000"/>
                </a:solidFill>
              </a:rPr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xmlns="" val="2853108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6800" y="1371600"/>
            <a:ext cx="3886200" cy="4781550"/>
          </a:xfrm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Font typeface="Wingdings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Dedicated, QOS-enabled regions</a:t>
            </a:r>
          </a:p>
          <a:p>
            <a:pPr lvl="1">
              <a:defRPr/>
            </a:pPr>
            <a:r>
              <a:rPr lang="en-US" dirty="0" smtClean="0"/>
              <a:t>Rest of die: QOS-free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>
                <a:solidFill>
                  <a:srgbClr val="8A8A8A"/>
                </a:solidFill>
              </a:rPr>
              <a:t>Richly-connected topology</a:t>
            </a:r>
            <a:endParaRPr lang="en-US" dirty="0">
              <a:solidFill>
                <a:srgbClr val="8A8A8A"/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rgbClr val="8A8A8A"/>
                </a:solidFill>
              </a:rPr>
              <a:t>Traffic </a:t>
            </a:r>
            <a:r>
              <a:rPr lang="en-US" dirty="0" smtClean="0">
                <a:solidFill>
                  <a:srgbClr val="8A8A8A"/>
                </a:solidFill>
              </a:rPr>
              <a:t>isolation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>
                <a:solidFill>
                  <a:srgbClr val="8A8A8A"/>
                </a:solidFill>
              </a:rPr>
              <a:t>Special routing rules</a:t>
            </a:r>
          </a:p>
          <a:p>
            <a:pPr lvl="1">
              <a:defRPr/>
            </a:pPr>
            <a:r>
              <a:rPr lang="en-US" dirty="0" smtClean="0">
                <a:solidFill>
                  <a:srgbClr val="8A8A8A"/>
                </a:solidFill>
              </a:rPr>
              <a:t>Manage interference</a:t>
            </a:r>
            <a:endParaRPr lang="en-US" dirty="0">
              <a:solidFill>
                <a:srgbClr val="8A8A8A"/>
              </a:solidFill>
            </a:endParaRPr>
          </a:p>
        </p:txBody>
      </p:sp>
      <p:sp>
        <p:nvSpPr>
          <p:cNvPr id="33485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A61524-E3D7-1840-8C2D-D850A4763D3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273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aphicFrame>
        <p:nvGraphicFramePr>
          <p:cNvPr id="334851" name="Object 6"/>
          <p:cNvGraphicFramePr>
            <a:graphicFrameLocks noChangeAspect="1"/>
          </p:cNvGraphicFramePr>
          <p:nvPr/>
        </p:nvGraphicFramePr>
        <p:xfrm>
          <a:off x="530225" y="1527175"/>
          <a:ext cx="4206875" cy="4427538"/>
        </p:xfrm>
        <a:graphic>
          <a:graphicData uri="http://schemas.openxmlformats.org/presentationml/2006/ole">
            <p:oleObj spid="_x0000_s2315294" name="Visio" r:id="rId4" imgW="2052949" imgH="2159811" progId="">
              <p:embed/>
            </p:oleObj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20688" y="1524000"/>
            <a:ext cx="3313112" cy="457200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 rot="-1367680">
            <a:off x="762000" y="3314700"/>
            <a:ext cx="2743200" cy="914400"/>
            <a:chOff x="762000" y="3810000"/>
            <a:chExt cx="2743200" cy="914400"/>
          </a:xfrm>
        </p:grpSpPr>
        <p:sp>
          <p:nvSpPr>
            <p:cNvPr id="12" name="Rounded Rectangle 11"/>
            <p:cNvSpPr/>
            <p:nvPr/>
          </p:nvSpPr>
          <p:spPr>
            <a:xfrm>
              <a:off x="762000" y="3810000"/>
              <a:ext cx="27432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334857" name="TextBox 10"/>
            <p:cNvSpPr txBox="1">
              <a:spLocks noChangeArrowheads="1"/>
            </p:cNvSpPr>
            <p:nvPr/>
          </p:nvSpPr>
          <p:spPr bwMode="auto">
            <a:xfrm>
              <a:off x="1104900" y="4005590"/>
              <a:ext cx="2057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smtClean="0">
                  <a:solidFill>
                    <a:srgbClr val="FFFFFF"/>
                  </a:solidFill>
                </a:rPr>
                <a:t>QOS-free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773488" y="1524000"/>
            <a:ext cx="950912" cy="457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3485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Topology-Aware  QOS</a:t>
            </a:r>
          </a:p>
        </p:txBody>
      </p:sp>
    </p:spTree>
    <p:extLst>
      <p:ext uri="{BB962C8B-B14F-4D97-AF65-F5344CB8AC3E}">
        <p14:creationId xmlns:p14="http://schemas.microsoft.com/office/powerpoint/2010/main" xmlns="" val="1821294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</p:bld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6800" y="1371600"/>
            <a:ext cx="3886200" cy="4781550"/>
          </a:xfrm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Font typeface="Wingdings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Dedicated, QOS-enabled regions</a:t>
            </a:r>
          </a:p>
          <a:p>
            <a:pPr lvl="1">
              <a:defRPr/>
            </a:pPr>
            <a:r>
              <a:rPr lang="en-US" dirty="0" smtClean="0"/>
              <a:t>Rest of die: QOS-free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Richly-connected topology</a:t>
            </a:r>
            <a:endParaRPr lang="en-US" dirty="0"/>
          </a:p>
          <a:p>
            <a:pPr lvl="1">
              <a:defRPr/>
            </a:pPr>
            <a:r>
              <a:rPr lang="en-US" dirty="0"/>
              <a:t>Traffic </a:t>
            </a:r>
            <a:r>
              <a:rPr lang="en-US" dirty="0" smtClean="0"/>
              <a:t>isolation</a:t>
            </a:r>
          </a:p>
          <a:p>
            <a:pPr>
              <a:spcBef>
                <a:spcPts val="600"/>
              </a:spcBef>
              <a:defRPr/>
            </a:pPr>
            <a:r>
              <a:rPr lang="en-US" dirty="0">
                <a:solidFill>
                  <a:srgbClr val="8A8A8A"/>
                </a:solidFill>
              </a:rPr>
              <a:t>Special routing rules</a:t>
            </a:r>
          </a:p>
          <a:p>
            <a:pPr lvl="1">
              <a:defRPr/>
            </a:pPr>
            <a:r>
              <a:rPr lang="en-US" dirty="0">
                <a:solidFill>
                  <a:srgbClr val="8A8A8A"/>
                </a:solidFill>
              </a:rPr>
              <a:t>Manage interference</a:t>
            </a:r>
          </a:p>
        </p:txBody>
      </p:sp>
      <p:sp>
        <p:nvSpPr>
          <p:cNvPr id="33587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52C404-F60E-E946-9342-18DD6370BFE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274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aphicFrame>
        <p:nvGraphicFramePr>
          <p:cNvPr id="335875" name="Object 5"/>
          <p:cNvGraphicFramePr>
            <a:graphicFrameLocks noChangeAspect="1"/>
          </p:cNvGraphicFramePr>
          <p:nvPr/>
        </p:nvGraphicFramePr>
        <p:xfrm>
          <a:off x="530225" y="1527175"/>
          <a:ext cx="4206875" cy="4427538"/>
        </p:xfrm>
        <a:graphic>
          <a:graphicData uri="http://schemas.openxmlformats.org/presentationml/2006/ole">
            <p:oleObj spid="_x0000_s2317342" name="Visio" r:id="rId4" imgW="2052949" imgH="2159811" progId="">
              <p:embed/>
            </p:oleObj>
          </a:graphicData>
        </a:graphic>
      </p:graphicFrame>
      <p:sp>
        <p:nvSpPr>
          <p:cNvPr id="7" name="Up Arrow 6"/>
          <p:cNvSpPr/>
          <p:nvPr/>
        </p:nvSpPr>
        <p:spPr>
          <a:xfrm rot="5400000">
            <a:off x="2339975" y="892175"/>
            <a:ext cx="273050" cy="2971800"/>
          </a:xfrm>
          <a:prstGeom prst="upArrow">
            <a:avLst>
              <a:gd name="adj1" fmla="val 40844"/>
              <a:gd name="adj2" fmla="val 105826"/>
            </a:avLst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Up Arrow 7"/>
          <p:cNvSpPr/>
          <p:nvPr/>
        </p:nvSpPr>
        <p:spPr>
          <a:xfrm rot="5400000">
            <a:off x="3444875" y="1692275"/>
            <a:ext cx="273050" cy="762000"/>
          </a:xfrm>
          <a:prstGeom prst="upArrow">
            <a:avLst>
              <a:gd name="adj1" fmla="val 40844"/>
              <a:gd name="adj2" fmla="val 105826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3587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Topology-Aware  QOS</a:t>
            </a:r>
          </a:p>
        </p:txBody>
      </p:sp>
    </p:spTree>
    <p:extLst>
      <p:ext uri="{BB962C8B-B14F-4D97-AF65-F5344CB8AC3E}">
        <p14:creationId xmlns:p14="http://schemas.microsoft.com/office/powerpoint/2010/main" xmlns="" val="635894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6800" y="1371600"/>
            <a:ext cx="3886200" cy="4781550"/>
          </a:xfrm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Font typeface="Wingdings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Dedicated, QOS-enabled regions</a:t>
            </a:r>
          </a:p>
          <a:p>
            <a:pPr lvl="1">
              <a:defRPr/>
            </a:pPr>
            <a:r>
              <a:rPr lang="en-US" dirty="0" smtClean="0"/>
              <a:t>Rest of die: QOS-free</a:t>
            </a:r>
          </a:p>
          <a:p>
            <a:pPr>
              <a:spcBef>
                <a:spcPts val="600"/>
              </a:spcBef>
              <a:defRPr/>
            </a:pPr>
            <a:r>
              <a:rPr lang="en-US" dirty="0"/>
              <a:t>R</a:t>
            </a:r>
            <a:r>
              <a:rPr lang="en-US" dirty="0" smtClean="0"/>
              <a:t>ichly-connected topology</a:t>
            </a:r>
            <a:endParaRPr lang="en-US" dirty="0"/>
          </a:p>
          <a:p>
            <a:pPr lvl="1">
              <a:defRPr/>
            </a:pPr>
            <a:r>
              <a:rPr lang="en-US" dirty="0"/>
              <a:t>Traffic </a:t>
            </a:r>
            <a:r>
              <a:rPr lang="en-US" dirty="0" smtClean="0"/>
              <a:t>isolation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>
                <a:solidFill>
                  <a:srgbClr val="8A8A8A"/>
                </a:solidFill>
              </a:rPr>
              <a:t>Special routing rules</a:t>
            </a:r>
          </a:p>
          <a:p>
            <a:pPr lvl="1">
              <a:defRPr/>
            </a:pPr>
            <a:r>
              <a:rPr lang="en-US" dirty="0">
                <a:solidFill>
                  <a:srgbClr val="8A8A8A"/>
                </a:solidFill>
              </a:rPr>
              <a:t>Manage interference</a:t>
            </a:r>
          </a:p>
        </p:txBody>
      </p:sp>
      <p:sp>
        <p:nvSpPr>
          <p:cNvPr id="33689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9E0C8B-0A4A-BC4A-AD5E-959B5984923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275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aphicFrame>
        <p:nvGraphicFramePr>
          <p:cNvPr id="336899" name="Object 5"/>
          <p:cNvGraphicFramePr>
            <a:graphicFrameLocks noChangeAspect="1"/>
          </p:cNvGraphicFramePr>
          <p:nvPr/>
        </p:nvGraphicFramePr>
        <p:xfrm>
          <a:off x="530225" y="1527175"/>
          <a:ext cx="4206875" cy="4427538"/>
        </p:xfrm>
        <a:graphic>
          <a:graphicData uri="http://schemas.openxmlformats.org/presentationml/2006/ole">
            <p:oleObj spid="_x0000_s2319390" name="Visio" r:id="rId4" imgW="2052949" imgH="2159811" progId="">
              <p:embed/>
            </p:oleObj>
          </a:graphicData>
        </a:graphic>
      </p:graphicFrame>
      <p:sp>
        <p:nvSpPr>
          <p:cNvPr id="9" name="Bent-Up Arrow 8"/>
          <p:cNvSpPr/>
          <p:nvPr/>
        </p:nvSpPr>
        <p:spPr>
          <a:xfrm flipV="1">
            <a:off x="2057400" y="2133600"/>
            <a:ext cx="1249363" cy="1795463"/>
          </a:xfrm>
          <a:prstGeom prst="bentUpArrow">
            <a:avLst>
              <a:gd name="adj1" fmla="val 8087"/>
              <a:gd name="adj2" fmla="val 9380"/>
              <a:gd name="adj3" fmla="val 20540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Bent-Up Arrow 7"/>
          <p:cNvSpPr/>
          <p:nvPr/>
        </p:nvSpPr>
        <p:spPr>
          <a:xfrm flipV="1">
            <a:off x="1066800" y="2286000"/>
            <a:ext cx="2286000" cy="2743200"/>
          </a:xfrm>
          <a:prstGeom prst="bentUpArrow">
            <a:avLst>
              <a:gd name="adj1" fmla="val 3761"/>
              <a:gd name="adj2" fmla="val 5101"/>
              <a:gd name="adj3" fmla="val 10557"/>
            </a:avLst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2605088" y="2057400"/>
            <a:ext cx="1204912" cy="129540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3690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Topology-Aware  QOS</a:t>
            </a:r>
          </a:p>
        </p:txBody>
      </p:sp>
    </p:spTree>
    <p:extLst>
      <p:ext uri="{BB962C8B-B14F-4D97-AF65-F5344CB8AC3E}">
        <p14:creationId xmlns:p14="http://schemas.microsoft.com/office/powerpoint/2010/main" xmlns="" val="200167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6800" y="1371600"/>
            <a:ext cx="3886200" cy="4781550"/>
          </a:xfrm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Font typeface="Wingdings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Dedicated, QOS-enabled regions</a:t>
            </a:r>
          </a:p>
          <a:p>
            <a:pPr lvl="1">
              <a:defRPr/>
            </a:pPr>
            <a:r>
              <a:rPr lang="en-US" dirty="0" smtClean="0"/>
              <a:t>Rest of die: QOS-free</a:t>
            </a:r>
          </a:p>
          <a:p>
            <a:pPr>
              <a:spcBef>
                <a:spcPts val="600"/>
              </a:spcBef>
              <a:defRPr/>
            </a:pPr>
            <a:r>
              <a:rPr lang="en-US" dirty="0"/>
              <a:t>R</a:t>
            </a:r>
            <a:r>
              <a:rPr lang="en-US" dirty="0" smtClean="0"/>
              <a:t>ichly-connected topology</a:t>
            </a:r>
            <a:endParaRPr lang="en-US" dirty="0"/>
          </a:p>
          <a:p>
            <a:pPr lvl="1">
              <a:defRPr/>
            </a:pPr>
            <a:r>
              <a:rPr lang="en-US" dirty="0"/>
              <a:t>Traffic </a:t>
            </a:r>
            <a:r>
              <a:rPr lang="en-US" dirty="0" smtClean="0"/>
              <a:t>isolation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Special routing rules</a:t>
            </a:r>
          </a:p>
          <a:p>
            <a:pPr lvl="1">
              <a:defRPr/>
            </a:pPr>
            <a:r>
              <a:rPr lang="en-US" dirty="0"/>
              <a:t>Manage interference</a:t>
            </a:r>
          </a:p>
        </p:txBody>
      </p:sp>
      <p:sp>
        <p:nvSpPr>
          <p:cNvPr id="33792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266C00-B87C-6148-BA11-9077A32A340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276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aphicFrame>
        <p:nvGraphicFramePr>
          <p:cNvPr id="337923" name="Object 5"/>
          <p:cNvGraphicFramePr>
            <a:graphicFrameLocks noChangeAspect="1"/>
          </p:cNvGraphicFramePr>
          <p:nvPr/>
        </p:nvGraphicFramePr>
        <p:xfrm>
          <a:off x="530225" y="1527175"/>
          <a:ext cx="4206875" cy="4427538"/>
        </p:xfrm>
        <a:graphic>
          <a:graphicData uri="http://schemas.openxmlformats.org/presentationml/2006/ole">
            <p:oleObj spid="_x0000_s2321438" name="Visio" r:id="rId4" imgW="2052949" imgH="2159811" progId="">
              <p:embed/>
            </p:oleObj>
          </a:graphicData>
        </a:graphic>
      </p:graphicFrame>
      <p:sp>
        <p:nvSpPr>
          <p:cNvPr id="7" name="Up Arrow 6"/>
          <p:cNvSpPr/>
          <p:nvPr/>
        </p:nvSpPr>
        <p:spPr>
          <a:xfrm rot="5400000">
            <a:off x="2416175" y="815975"/>
            <a:ext cx="273050" cy="3124200"/>
          </a:xfrm>
          <a:prstGeom prst="upArrow">
            <a:avLst>
              <a:gd name="adj1" fmla="val 40844"/>
              <a:gd name="adj2" fmla="val 90249"/>
            </a:avLst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" name="Bent-Up Arrow 8"/>
          <p:cNvSpPr/>
          <p:nvPr/>
        </p:nvSpPr>
        <p:spPr>
          <a:xfrm flipV="1">
            <a:off x="2057400" y="2133600"/>
            <a:ext cx="1249363" cy="1795463"/>
          </a:xfrm>
          <a:prstGeom prst="bentUpArrow">
            <a:avLst>
              <a:gd name="adj1" fmla="val 8087"/>
              <a:gd name="adj2" fmla="val 9380"/>
              <a:gd name="adj3" fmla="val 20540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Bent-Up Arrow 7"/>
          <p:cNvSpPr/>
          <p:nvPr/>
        </p:nvSpPr>
        <p:spPr>
          <a:xfrm rot="5400000" flipV="1">
            <a:off x="2072482" y="3444081"/>
            <a:ext cx="3124200" cy="960437"/>
          </a:xfrm>
          <a:prstGeom prst="bentUpArrow">
            <a:avLst>
              <a:gd name="adj1" fmla="val 11510"/>
              <a:gd name="adj2" fmla="val 15618"/>
              <a:gd name="adj3" fmla="val 26055"/>
            </a:avLst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3792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Topology-Aware  QOS</a:t>
            </a:r>
          </a:p>
        </p:txBody>
      </p:sp>
    </p:spTree>
    <p:extLst>
      <p:ext uri="{BB962C8B-B14F-4D97-AF65-F5344CB8AC3E}">
        <p14:creationId xmlns:p14="http://schemas.microsoft.com/office/powerpoint/2010/main" xmlns="" val="1758863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Content Placeholder 3"/>
          <p:cNvSpPr>
            <a:spLocks noGrp="1"/>
          </p:cNvSpPr>
          <p:nvPr>
            <p:ph idx="1"/>
          </p:nvPr>
        </p:nvSpPr>
        <p:spPr>
          <a:xfrm>
            <a:off x="4876800" y="1752600"/>
            <a:ext cx="3962400" cy="46482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Topology-aware QOS support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Limit QOS complexity to a fraction of the die</a:t>
            </a:r>
          </a:p>
          <a:p>
            <a:pPr>
              <a:spcBef>
                <a:spcPts val="1800"/>
              </a:spcBef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Optimized flow control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Reduce buffer requirements in QOS-free regions</a:t>
            </a:r>
          </a:p>
        </p:txBody>
      </p:sp>
      <p:sp>
        <p:nvSpPr>
          <p:cNvPr id="33894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98389FE-EF9C-024D-A72E-236982D59D6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277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aphicFrame>
        <p:nvGraphicFramePr>
          <p:cNvPr id="338947" name="Object 6"/>
          <p:cNvGraphicFramePr>
            <a:graphicFrameLocks noChangeAspect="1"/>
          </p:cNvGraphicFramePr>
          <p:nvPr/>
        </p:nvGraphicFramePr>
        <p:xfrm>
          <a:off x="530225" y="1527175"/>
          <a:ext cx="4206875" cy="4427538"/>
        </p:xfrm>
        <a:graphic>
          <a:graphicData uri="http://schemas.openxmlformats.org/presentationml/2006/ole">
            <p:oleObj spid="_x0000_s2323486" name="Visio" r:id="rId4" imgW="2052949" imgH="2159811" progId="">
              <p:embed/>
            </p:oleObj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20688" y="1524000"/>
            <a:ext cx="3313112" cy="457200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grpSp>
        <p:nvGrpSpPr>
          <p:cNvPr id="338949" name="Group 12"/>
          <p:cNvGrpSpPr>
            <a:grpSpLocks/>
          </p:cNvGrpSpPr>
          <p:nvPr/>
        </p:nvGrpSpPr>
        <p:grpSpPr bwMode="auto">
          <a:xfrm rot="-1367680">
            <a:off x="762000" y="3314700"/>
            <a:ext cx="2743200" cy="914400"/>
            <a:chOff x="762000" y="3810000"/>
            <a:chExt cx="2743200" cy="914400"/>
          </a:xfrm>
        </p:grpSpPr>
        <p:sp>
          <p:nvSpPr>
            <p:cNvPr id="12" name="Rounded Rectangle 11"/>
            <p:cNvSpPr/>
            <p:nvPr/>
          </p:nvSpPr>
          <p:spPr>
            <a:xfrm>
              <a:off x="762000" y="3810000"/>
              <a:ext cx="27432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338953" name="TextBox 10"/>
            <p:cNvSpPr txBox="1">
              <a:spLocks noChangeArrowheads="1"/>
            </p:cNvSpPr>
            <p:nvPr/>
          </p:nvSpPr>
          <p:spPr bwMode="auto">
            <a:xfrm>
              <a:off x="1104900" y="4005590"/>
              <a:ext cx="2057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smtClean="0">
                  <a:solidFill>
                    <a:srgbClr val="FFFFFF"/>
                  </a:solidFill>
                </a:rPr>
                <a:t>QOS-free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773488" y="1524000"/>
            <a:ext cx="950912" cy="457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3895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Kilo-NOC  view</a:t>
            </a:r>
          </a:p>
        </p:txBody>
      </p:sp>
    </p:spTree>
    <p:extLst>
      <p:ext uri="{BB962C8B-B14F-4D97-AF65-F5344CB8AC3E}">
        <p14:creationId xmlns:p14="http://schemas.microsoft.com/office/powerpoint/2010/main" xmlns="" val="109883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Evaluation Methodology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511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6172200"/>
              </a:tblGrid>
              <a:tr h="42678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Parameter</a:t>
                      </a:r>
                      <a:endParaRPr lang="en-US" sz="22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Value</a:t>
                      </a:r>
                      <a:endParaRPr lang="en-US" sz="2200" dirty="0"/>
                    </a:p>
                  </a:txBody>
                  <a:tcPr marT="45726" marB="45726"/>
                </a:tc>
              </a:tr>
              <a:tr h="42678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Technology</a:t>
                      </a:r>
                      <a:endParaRPr lang="en-US" sz="22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15 nm</a:t>
                      </a:r>
                      <a:endParaRPr lang="en-US" sz="2200" dirty="0"/>
                    </a:p>
                  </a:txBody>
                  <a:tcPr marT="45726" marB="45726"/>
                </a:tc>
              </a:tr>
              <a:tr h="42678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Vdd</a:t>
                      </a:r>
                      <a:endParaRPr lang="en-US" sz="22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0.7 V</a:t>
                      </a:r>
                      <a:endParaRPr lang="en-US" sz="2200" dirty="0"/>
                    </a:p>
                  </a:txBody>
                  <a:tcPr marT="45726" marB="45726"/>
                </a:tc>
              </a:tr>
              <a:tr h="762107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System</a:t>
                      </a:r>
                      <a:endParaRPr lang="en-US" sz="22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1024 tiles:</a:t>
                      </a:r>
                    </a:p>
                    <a:p>
                      <a:r>
                        <a:rPr lang="en-US" sz="2200" dirty="0" smtClean="0">
                          <a:sym typeface="Wingdings" pitchFamily="2" charset="2"/>
                        </a:rPr>
                        <a:t>256 concentrated nodes (64 shared</a:t>
                      </a:r>
                      <a:r>
                        <a:rPr lang="en-US" sz="2200" baseline="0" dirty="0" smtClean="0">
                          <a:sym typeface="Wingdings" pitchFamily="2" charset="2"/>
                        </a:rPr>
                        <a:t> resources)</a:t>
                      </a:r>
                      <a:endParaRPr lang="en-US" sz="2200" dirty="0"/>
                    </a:p>
                  </a:txBody>
                  <a:tcPr marT="45726" marB="45726"/>
                </a:tc>
              </a:tr>
              <a:tr h="426780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Networks:</a:t>
                      </a:r>
                      <a:endParaRPr lang="en-US" sz="22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45726" marB="45726"/>
                </a:tc>
              </a:tr>
              <a:tr h="42678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MECS+PVC</a:t>
                      </a:r>
                      <a:endParaRPr lang="en-US" sz="22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VC flow</a:t>
                      </a:r>
                      <a:r>
                        <a:rPr lang="en-US" sz="2200" baseline="0" dirty="0" smtClean="0"/>
                        <a:t> control</a:t>
                      </a:r>
                      <a:r>
                        <a:rPr lang="en-US" sz="2200" dirty="0" smtClean="0"/>
                        <a:t>, QOS support (PVC) at each node</a:t>
                      </a:r>
                    </a:p>
                  </a:txBody>
                  <a:tcPr marT="45726" marB="45726"/>
                </a:tc>
              </a:tr>
              <a:tr h="42678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MECS+TAQ</a:t>
                      </a:r>
                      <a:endParaRPr lang="en-US" sz="22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VC flow control,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QOS support only in shared regions</a:t>
                      </a:r>
                    </a:p>
                  </a:txBody>
                  <a:tcPr marT="45726" marB="45726"/>
                </a:tc>
              </a:tr>
              <a:tr h="762107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MECS+TAQ+EB</a:t>
                      </a:r>
                      <a:endParaRPr lang="en-US" sz="22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200" dirty="0" smtClean="0"/>
                        <a:t>EB flow control outside of SRs, </a:t>
                      </a:r>
                    </a:p>
                    <a:p>
                      <a:pPr lvl="0"/>
                      <a:r>
                        <a:rPr lang="en-US" sz="2200" dirty="0" smtClean="0"/>
                        <a:t>Separate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i="1" baseline="0" dirty="0" smtClean="0"/>
                        <a:t>Request</a:t>
                      </a:r>
                      <a:r>
                        <a:rPr lang="en-US" sz="2200" baseline="0" dirty="0" smtClean="0"/>
                        <a:t> and </a:t>
                      </a:r>
                      <a:r>
                        <a:rPr kumimoji="0" lang="en-US" sz="2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Reply</a:t>
                      </a:r>
                      <a:r>
                        <a:rPr lang="en-US" sz="2200" baseline="0" dirty="0" smtClean="0"/>
                        <a:t> networks</a:t>
                      </a:r>
                      <a:endParaRPr lang="en-US" sz="2200" dirty="0" smtClean="0"/>
                    </a:p>
                  </a:txBody>
                  <a:tcPr marT="45726" marB="45726"/>
                </a:tc>
              </a:tr>
              <a:tr h="42678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K-MECS</a:t>
                      </a:r>
                      <a:endParaRPr lang="en-US" sz="22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Proposed organization:  TAQ + hybrid flow</a:t>
                      </a:r>
                      <a:r>
                        <a:rPr lang="en-US" sz="2200" baseline="0" dirty="0" smtClean="0"/>
                        <a:t> control</a:t>
                      </a:r>
                      <a:endParaRPr lang="en-US" sz="2200" dirty="0" smtClean="0"/>
                    </a:p>
                  </a:txBody>
                  <a:tcPr marT="45726" marB="45726"/>
                </a:tc>
              </a:tr>
            </a:tbl>
          </a:graphicData>
        </a:graphic>
      </p:graphicFrame>
      <p:sp>
        <p:nvSpPr>
          <p:cNvPr id="4782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A9A8EC-C041-AE4A-9CC0-469A0C90E479}" type="slidenum">
              <a:rPr lang="en-US" sz="1200">
                <a:solidFill>
                  <a:srgbClr val="3F3F3F"/>
                </a:solidFill>
                <a:latin typeface="Corbel" charset="0"/>
              </a:rPr>
              <a:pPr eaLnBrk="1" hangingPunct="1"/>
              <a:t>278</a:t>
            </a:fld>
            <a:endParaRPr lang="en-US" sz="1200">
              <a:solidFill>
                <a:srgbClr val="3F3F3F"/>
              </a:solidFill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Area comparison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792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98F1CF-B6BC-BF44-8571-B13E298B9BAC}" type="slidenum">
              <a:rPr lang="en-US" sz="1200">
                <a:solidFill>
                  <a:srgbClr val="3F3F3F"/>
                </a:solidFill>
                <a:latin typeface="Corbel" charset="0"/>
              </a:rPr>
              <a:pPr eaLnBrk="1" hangingPunct="1"/>
              <a:t>279</a:t>
            </a:fld>
            <a:endParaRPr lang="en-US" sz="1200">
              <a:solidFill>
                <a:srgbClr val="3F3F3F"/>
              </a:solidFill>
              <a:latin typeface="Corbel" charset="0"/>
            </a:endParaRPr>
          </a:p>
        </p:txBody>
      </p:sp>
      <p:graphicFrame>
        <p:nvGraphicFramePr>
          <p:cNvPr id="479235" name="Chart 6"/>
          <p:cNvGraphicFramePr>
            <a:graphicFrameLocks/>
          </p:cNvGraphicFramePr>
          <p:nvPr/>
        </p:nvGraphicFramePr>
        <p:xfrm>
          <a:off x="406400" y="1701800"/>
          <a:ext cx="8178800" cy="4749800"/>
        </p:xfrm>
        <a:graphic>
          <a:graphicData uri="http://schemas.openxmlformats.org/presentationml/2006/ole">
            <p:oleObj spid="_x0000_s2338846" name="Chart" r:id="rId4" imgW="8174060" imgH="4748391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467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Another Crossbar Design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25C028-75AC-8645-95B8-92F51B02975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99332" name="Group 236"/>
          <p:cNvGrpSpPr>
            <a:grpSpLocks/>
          </p:cNvGrpSpPr>
          <p:nvPr/>
        </p:nvGrpSpPr>
        <p:grpSpPr bwMode="auto">
          <a:xfrm>
            <a:off x="1600200" y="1363663"/>
            <a:ext cx="6019800" cy="4579937"/>
            <a:chOff x="990600" y="1295400"/>
            <a:chExt cx="7010400" cy="5334000"/>
          </a:xfrm>
        </p:grpSpPr>
        <p:grpSp>
          <p:nvGrpSpPr>
            <p:cNvPr id="99333" name="Group 39"/>
            <p:cNvGrpSpPr>
              <a:grpSpLocks/>
            </p:cNvGrpSpPr>
            <p:nvPr/>
          </p:nvGrpSpPr>
          <p:grpSpPr bwMode="auto">
            <a:xfrm>
              <a:off x="2178050" y="1447800"/>
              <a:ext cx="5562600" cy="4648200"/>
              <a:chOff x="1949940" y="2286000"/>
              <a:chExt cx="5562600" cy="3733800"/>
            </a:xfrm>
          </p:grpSpPr>
          <p:cxnSp>
            <p:nvCxnSpPr>
              <p:cNvPr id="99559" name="Straight Connector 26"/>
              <p:cNvCxnSpPr>
                <a:cxnSpLocks noChangeShapeType="1"/>
              </p:cNvCxnSpPr>
              <p:nvPr/>
            </p:nvCxnSpPr>
            <p:spPr bwMode="auto">
              <a:xfrm rot="5400000">
                <a:off x="83040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9560" name="Straight Connector 27"/>
              <p:cNvCxnSpPr>
                <a:cxnSpLocks noChangeShapeType="1"/>
              </p:cNvCxnSpPr>
              <p:nvPr/>
            </p:nvCxnSpPr>
            <p:spPr bwMode="auto">
              <a:xfrm rot="5400000">
                <a:off x="877697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9561" name="Straight Connector 28"/>
              <p:cNvCxnSpPr>
                <a:cxnSpLocks noChangeShapeType="1"/>
              </p:cNvCxnSpPr>
              <p:nvPr/>
            </p:nvCxnSpPr>
            <p:spPr bwMode="auto">
              <a:xfrm rot="5400000">
                <a:off x="1672354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9562" name="Straight Connector 29"/>
              <p:cNvCxnSpPr>
                <a:cxnSpLocks noChangeShapeType="1"/>
              </p:cNvCxnSpPr>
              <p:nvPr/>
            </p:nvCxnSpPr>
            <p:spPr bwMode="auto">
              <a:xfrm rot="5400000">
                <a:off x="2467011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9563" name="Straight Connector 30"/>
              <p:cNvCxnSpPr>
                <a:cxnSpLocks noChangeShapeType="1"/>
              </p:cNvCxnSpPr>
              <p:nvPr/>
            </p:nvCxnSpPr>
            <p:spPr bwMode="auto">
              <a:xfrm rot="5400000">
                <a:off x="3261668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9564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4056325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9565" name="Straight Connector 32"/>
              <p:cNvCxnSpPr>
                <a:cxnSpLocks noChangeShapeType="1"/>
              </p:cNvCxnSpPr>
              <p:nvPr/>
            </p:nvCxnSpPr>
            <p:spPr bwMode="auto">
              <a:xfrm rot="5400000">
                <a:off x="4850982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9566" name="Straight Connector 33"/>
              <p:cNvCxnSpPr>
                <a:cxnSpLocks noChangeShapeType="1"/>
              </p:cNvCxnSpPr>
              <p:nvPr/>
            </p:nvCxnSpPr>
            <p:spPr bwMode="auto">
              <a:xfrm rot="5400000">
                <a:off x="5645640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42" name="Oval 241"/>
            <p:cNvSpPr/>
            <p:nvPr/>
          </p:nvSpPr>
          <p:spPr bwMode="auto">
            <a:xfrm>
              <a:off x="1905724" y="6096924"/>
              <a:ext cx="53243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0</a:t>
              </a:r>
            </a:p>
          </p:txBody>
        </p:sp>
        <p:sp>
          <p:nvSpPr>
            <p:cNvPr id="243" name="Oval 242"/>
            <p:cNvSpPr/>
            <p:nvPr/>
          </p:nvSpPr>
          <p:spPr bwMode="auto">
            <a:xfrm>
              <a:off x="2700680" y="6096924"/>
              <a:ext cx="53243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1</a:t>
              </a: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3493786" y="6096924"/>
              <a:ext cx="53428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2</a:t>
              </a:r>
            </a:p>
          </p:txBody>
        </p:sp>
        <p:sp>
          <p:nvSpPr>
            <p:cNvPr id="245" name="Oval 244"/>
            <p:cNvSpPr/>
            <p:nvPr/>
          </p:nvSpPr>
          <p:spPr bwMode="auto">
            <a:xfrm>
              <a:off x="4288742" y="6096924"/>
              <a:ext cx="53428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3</a:t>
              </a:r>
            </a:p>
          </p:txBody>
        </p:sp>
        <p:sp>
          <p:nvSpPr>
            <p:cNvPr id="246" name="Oval 245"/>
            <p:cNvSpPr/>
            <p:nvPr/>
          </p:nvSpPr>
          <p:spPr bwMode="auto">
            <a:xfrm>
              <a:off x="5083697" y="6096924"/>
              <a:ext cx="53243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4</a:t>
              </a:r>
            </a:p>
          </p:txBody>
        </p:sp>
        <p:sp>
          <p:nvSpPr>
            <p:cNvPr id="247" name="Oval 246"/>
            <p:cNvSpPr/>
            <p:nvPr/>
          </p:nvSpPr>
          <p:spPr bwMode="auto">
            <a:xfrm>
              <a:off x="5878653" y="6096924"/>
              <a:ext cx="53243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5</a:t>
              </a:r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6671761" y="6096924"/>
              <a:ext cx="534284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6</a:t>
              </a:r>
            </a:p>
          </p:txBody>
        </p:sp>
        <p:sp>
          <p:nvSpPr>
            <p:cNvPr id="249" name="Oval 248"/>
            <p:cNvSpPr/>
            <p:nvPr/>
          </p:nvSpPr>
          <p:spPr bwMode="auto">
            <a:xfrm>
              <a:off x="7466716" y="6096924"/>
              <a:ext cx="534284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7</a:t>
              </a: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990600" y="1295400"/>
              <a:ext cx="534285" cy="534324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0</a:t>
              </a:r>
            </a:p>
          </p:txBody>
        </p:sp>
        <p:sp>
          <p:nvSpPr>
            <p:cNvPr id="251" name="Oval 250"/>
            <p:cNvSpPr/>
            <p:nvPr/>
          </p:nvSpPr>
          <p:spPr bwMode="auto">
            <a:xfrm>
              <a:off x="990600" y="1877795"/>
              <a:ext cx="534285" cy="53432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1</a:t>
              </a:r>
            </a:p>
          </p:txBody>
        </p:sp>
        <p:sp>
          <p:nvSpPr>
            <p:cNvPr id="252" name="Oval 251"/>
            <p:cNvSpPr/>
            <p:nvPr/>
          </p:nvSpPr>
          <p:spPr bwMode="auto">
            <a:xfrm>
              <a:off x="990600" y="2462039"/>
              <a:ext cx="534285" cy="53432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2</a:t>
              </a:r>
            </a:p>
          </p:txBody>
        </p:sp>
        <p:sp>
          <p:nvSpPr>
            <p:cNvPr id="253" name="Oval 252"/>
            <p:cNvSpPr/>
            <p:nvPr/>
          </p:nvSpPr>
          <p:spPr bwMode="auto">
            <a:xfrm>
              <a:off x="990600" y="3044435"/>
              <a:ext cx="534285" cy="534324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3</a:t>
              </a:r>
            </a:p>
          </p:txBody>
        </p:sp>
        <p:sp>
          <p:nvSpPr>
            <p:cNvPr id="254" name="Oval 253"/>
            <p:cNvSpPr/>
            <p:nvPr/>
          </p:nvSpPr>
          <p:spPr bwMode="auto">
            <a:xfrm>
              <a:off x="990600" y="3626829"/>
              <a:ext cx="534285" cy="53432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4</a:t>
              </a:r>
            </a:p>
          </p:txBody>
        </p:sp>
        <p:sp>
          <p:nvSpPr>
            <p:cNvPr id="255" name="Oval 254"/>
            <p:cNvSpPr/>
            <p:nvPr/>
          </p:nvSpPr>
          <p:spPr bwMode="auto">
            <a:xfrm>
              <a:off x="990600" y="4211073"/>
              <a:ext cx="534285" cy="53432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5</a:t>
              </a:r>
            </a:p>
          </p:txBody>
        </p:sp>
        <p:sp>
          <p:nvSpPr>
            <p:cNvPr id="256" name="Oval 255"/>
            <p:cNvSpPr/>
            <p:nvPr/>
          </p:nvSpPr>
          <p:spPr bwMode="auto">
            <a:xfrm>
              <a:off x="990600" y="4793469"/>
              <a:ext cx="534285" cy="534324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6</a:t>
              </a:r>
            </a:p>
          </p:txBody>
        </p:sp>
        <p:sp>
          <p:nvSpPr>
            <p:cNvPr id="257" name="Oval 256"/>
            <p:cNvSpPr/>
            <p:nvPr/>
          </p:nvSpPr>
          <p:spPr bwMode="auto">
            <a:xfrm>
              <a:off x="990600" y="5377713"/>
              <a:ext cx="53428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7</a:t>
              </a:r>
            </a:p>
          </p:txBody>
        </p:sp>
        <p:grpSp>
          <p:nvGrpSpPr>
            <p:cNvPr id="99350" name="Group 55"/>
            <p:cNvGrpSpPr>
              <a:grpSpLocks/>
            </p:cNvGrpSpPr>
            <p:nvPr/>
          </p:nvGrpSpPr>
          <p:grpSpPr bwMode="auto">
            <a:xfrm>
              <a:off x="1531938" y="1558925"/>
              <a:ext cx="6400800" cy="4081463"/>
              <a:chOff x="1303874" y="1482875"/>
              <a:chExt cx="6400800" cy="4080932"/>
            </a:xfrm>
          </p:grpSpPr>
          <p:cxnSp>
            <p:nvCxnSpPr>
              <p:cNvPr id="99551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1303874" y="148287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9552" name="Straight Connector 44"/>
              <p:cNvCxnSpPr>
                <a:cxnSpLocks noChangeShapeType="1"/>
              </p:cNvCxnSpPr>
              <p:nvPr/>
            </p:nvCxnSpPr>
            <p:spPr bwMode="auto">
              <a:xfrm>
                <a:off x="1303874" y="5563807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9553" name="Straight Connector 46"/>
              <p:cNvCxnSpPr>
                <a:cxnSpLocks noChangeShapeType="1"/>
              </p:cNvCxnSpPr>
              <p:nvPr/>
            </p:nvCxnSpPr>
            <p:spPr bwMode="auto">
              <a:xfrm>
                <a:off x="1303874" y="206586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9554" name="Straight Connector 47"/>
              <p:cNvCxnSpPr>
                <a:cxnSpLocks noChangeShapeType="1"/>
              </p:cNvCxnSpPr>
              <p:nvPr/>
            </p:nvCxnSpPr>
            <p:spPr bwMode="auto">
              <a:xfrm>
                <a:off x="1303874" y="264885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9555" name="Straight Connector 48"/>
              <p:cNvCxnSpPr>
                <a:cxnSpLocks noChangeShapeType="1"/>
              </p:cNvCxnSpPr>
              <p:nvPr/>
            </p:nvCxnSpPr>
            <p:spPr bwMode="auto">
              <a:xfrm>
                <a:off x="1303874" y="323184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9556" name="Straight Connector 49"/>
              <p:cNvCxnSpPr>
                <a:cxnSpLocks noChangeShapeType="1"/>
              </p:cNvCxnSpPr>
              <p:nvPr/>
            </p:nvCxnSpPr>
            <p:spPr bwMode="auto">
              <a:xfrm>
                <a:off x="1303874" y="381483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9557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1303874" y="439782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9558" name="Straight Connector 51"/>
              <p:cNvCxnSpPr>
                <a:cxnSpLocks noChangeShapeType="1"/>
              </p:cNvCxnSpPr>
              <p:nvPr/>
            </p:nvCxnSpPr>
            <p:spPr bwMode="auto">
              <a:xfrm>
                <a:off x="1303874" y="498081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99351" name="Group 245"/>
            <p:cNvGrpSpPr>
              <a:grpSpLocks/>
            </p:cNvGrpSpPr>
            <p:nvPr/>
          </p:nvGrpSpPr>
          <p:grpSpPr bwMode="auto">
            <a:xfrm>
              <a:off x="1778000" y="1549400"/>
              <a:ext cx="5969000" cy="360363"/>
              <a:chOff x="1549401" y="1473201"/>
              <a:chExt cx="5968989" cy="359834"/>
            </a:xfrm>
          </p:grpSpPr>
          <p:grpSp>
            <p:nvGrpSpPr>
              <p:cNvPr id="99527" name="Group 54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57" name="Freeform 456"/>
                <p:cNvSpPr/>
                <p:nvPr/>
              </p:nvSpPr>
              <p:spPr bwMode="auto">
                <a:xfrm>
                  <a:off x="2480894" y="685096"/>
                  <a:ext cx="397477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58" name="Isosceles Triangle 457"/>
                <p:cNvSpPr/>
                <p:nvPr/>
              </p:nvSpPr>
              <p:spPr bwMode="auto">
                <a:xfrm rot="5400000">
                  <a:off x="2591053" y="853913"/>
                  <a:ext cx="228924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528" name="Group 56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55" name="Freeform 454"/>
                <p:cNvSpPr/>
                <p:nvPr/>
              </p:nvSpPr>
              <p:spPr bwMode="auto">
                <a:xfrm>
                  <a:off x="2502168" y="685096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56" name="Isosceles Triangle 455"/>
                <p:cNvSpPr/>
                <p:nvPr/>
              </p:nvSpPr>
              <p:spPr bwMode="auto">
                <a:xfrm rot="5400000">
                  <a:off x="2593840" y="855762"/>
                  <a:ext cx="228924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529" name="Group 59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53" name="Freeform 452"/>
                <p:cNvSpPr/>
                <p:nvPr/>
              </p:nvSpPr>
              <p:spPr bwMode="auto">
                <a:xfrm>
                  <a:off x="2480922" y="685096"/>
                  <a:ext cx="397476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54" name="Isosceles Triangle 453"/>
                <p:cNvSpPr/>
                <p:nvPr/>
              </p:nvSpPr>
              <p:spPr bwMode="auto">
                <a:xfrm rot="5400000">
                  <a:off x="2590157" y="854838"/>
                  <a:ext cx="228924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530" name="Group 62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51" name="Freeform 450"/>
                <p:cNvSpPr/>
                <p:nvPr/>
              </p:nvSpPr>
              <p:spPr bwMode="auto">
                <a:xfrm>
                  <a:off x="2502196" y="685096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52" name="Isosceles Triangle 451"/>
                <p:cNvSpPr/>
                <p:nvPr/>
              </p:nvSpPr>
              <p:spPr bwMode="auto">
                <a:xfrm rot="5400000">
                  <a:off x="2602187" y="864082"/>
                  <a:ext cx="228924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531" name="Group 65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49" name="Freeform 448"/>
                <p:cNvSpPr/>
                <p:nvPr/>
              </p:nvSpPr>
              <p:spPr bwMode="auto">
                <a:xfrm>
                  <a:off x="2480948" y="685096"/>
                  <a:ext cx="397477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50" name="Isosceles Triangle 449"/>
                <p:cNvSpPr/>
                <p:nvPr/>
              </p:nvSpPr>
              <p:spPr bwMode="auto">
                <a:xfrm rot="5400000">
                  <a:off x="2590184" y="852989"/>
                  <a:ext cx="228924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532" name="Group 68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47" name="Freeform 446"/>
                <p:cNvSpPr/>
                <p:nvPr/>
              </p:nvSpPr>
              <p:spPr bwMode="auto">
                <a:xfrm>
                  <a:off x="2502223" y="685096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48" name="Isosceles Triangle 447"/>
                <p:cNvSpPr/>
                <p:nvPr/>
              </p:nvSpPr>
              <p:spPr bwMode="auto">
                <a:xfrm rot="5400000">
                  <a:off x="2601290" y="865005"/>
                  <a:ext cx="228924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533" name="Group 71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45" name="Freeform 444"/>
                <p:cNvSpPr/>
                <p:nvPr/>
              </p:nvSpPr>
              <p:spPr bwMode="auto">
                <a:xfrm>
                  <a:off x="2480976" y="685096"/>
                  <a:ext cx="397476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46" name="Isosceles Triangle 445"/>
                <p:cNvSpPr/>
                <p:nvPr/>
              </p:nvSpPr>
              <p:spPr bwMode="auto">
                <a:xfrm rot="5400000">
                  <a:off x="2591135" y="853914"/>
                  <a:ext cx="228924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534" name="Group 74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43" name="Freeform 442"/>
                <p:cNvSpPr/>
                <p:nvPr/>
              </p:nvSpPr>
              <p:spPr bwMode="auto">
                <a:xfrm>
                  <a:off x="2502250" y="685096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44" name="Isosceles Triangle 443"/>
                <p:cNvSpPr/>
                <p:nvPr/>
              </p:nvSpPr>
              <p:spPr bwMode="auto">
                <a:xfrm rot="5400000">
                  <a:off x="2601317" y="863157"/>
                  <a:ext cx="228924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99352" name="Group 246"/>
            <p:cNvGrpSpPr>
              <a:grpSpLocks/>
            </p:cNvGrpSpPr>
            <p:nvPr/>
          </p:nvGrpSpPr>
          <p:grpSpPr bwMode="auto">
            <a:xfrm>
              <a:off x="1778000" y="2146300"/>
              <a:ext cx="5969000" cy="360363"/>
              <a:chOff x="1549401" y="1473201"/>
              <a:chExt cx="5968989" cy="359834"/>
            </a:xfrm>
          </p:grpSpPr>
          <p:grpSp>
            <p:nvGrpSpPr>
              <p:cNvPr id="99503" name="Group 247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33" name="Freeform 432"/>
                <p:cNvSpPr/>
                <p:nvPr/>
              </p:nvSpPr>
              <p:spPr bwMode="auto">
                <a:xfrm>
                  <a:off x="2480894" y="685383"/>
                  <a:ext cx="397477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34" name="Isosceles Triangle 433"/>
                <p:cNvSpPr/>
                <p:nvPr/>
              </p:nvSpPr>
              <p:spPr bwMode="auto">
                <a:xfrm rot="5400000">
                  <a:off x="2591053" y="854198"/>
                  <a:ext cx="228924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504" name="Group 248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31" name="Freeform 430"/>
                <p:cNvSpPr/>
                <p:nvPr/>
              </p:nvSpPr>
              <p:spPr bwMode="auto">
                <a:xfrm>
                  <a:off x="2502168" y="685383"/>
                  <a:ext cx="377141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32" name="Isosceles Triangle 431"/>
                <p:cNvSpPr/>
                <p:nvPr/>
              </p:nvSpPr>
              <p:spPr bwMode="auto">
                <a:xfrm rot="5400000">
                  <a:off x="2593840" y="856047"/>
                  <a:ext cx="228924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505" name="Group 249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29" name="Freeform 428"/>
                <p:cNvSpPr/>
                <p:nvPr/>
              </p:nvSpPr>
              <p:spPr bwMode="auto">
                <a:xfrm>
                  <a:off x="2480922" y="685383"/>
                  <a:ext cx="397476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30" name="Isosceles Triangle 429"/>
                <p:cNvSpPr/>
                <p:nvPr/>
              </p:nvSpPr>
              <p:spPr bwMode="auto">
                <a:xfrm rot="5400000">
                  <a:off x="2590157" y="855122"/>
                  <a:ext cx="228924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506" name="Group 250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27" name="Freeform 426"/>
                <p:cNvSpPr/>
                <p:nvPr/>
              </p:nvSpPr>
              <p:spPr bwMode="auto">
                <a:xfrm>
                  <a:off x="2502196" y="685383"/>
                  <a:ext cx="377141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28" name="Isosceles Triangle 427"/>
                <p:cNvSpPr/>
                <p:nvPr/>
              </p:nvSpPr>
              <p:spPr bwMode="auto">
                <a:xfrm rot="5400000">
                  <a:off x="2602187" y="864367"/>
                  <a:ext cx="228924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507" name="Group 251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25" name="Freeform 424"/>
                <p:cNvSpPr/>
                <p:nvPr/>
              </p:nvSpPr>
              <p:spPr bwMode="auto">
                <a:xfrm>
                  <a:off x="2480948" y="685383"/>
                  <a:ext cx="397477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26" name="Isosceles Triangle 425"/>
                <p:cNvSpPr/>
                <p:nvPr/>
              </p:nvSpPr>
              <p:spPr bwMode="auto">
                <a:xfrm rot="5400000">
                  <a:off x="2590184" y="853274"/>
                  <a:ext cx="228924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508" name="Group 252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23" name="Freeform 422"/>
                <p:cNvSpPr/>
                <p:nvPr/>
              </p:nvSpPr>
              <p:spPr bwMode="auto">
                <a:xfrm>
                  <a:off x="2502223" y="685383"/>
                  <a:ext cx="377141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24" name="Isosceles Triangle 423"/>
                <p:cNvSpPr/>
                <p:nvPr/>
              </p:nvSpPr>
              <p:spPr bwMode="auto">
                <a:xfrm rot="5400000">
                  <a:off x="2601290" y="865290"/>
                  <a:ext cx="228924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509" name="Group 253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21" name="Freeform 420"/>
                <p:cNvSpPr/>
                <p:nvPr/>
              </p:nvSpPr>
              <p:spPr bwMode="auto">
                <a:xfrm>
                  <a:off x="2480976" y="685383"/>
                  <a:ext cx="397476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22" name="Isosceles Triangle 421"/>
                <p:cNvSpPr/>
                <p:nvPr/>
              </p:nvSpPr>
              <p:spPr bwMode="auto">
                <a:xfrm rot="5400000">
                  <a:off x="2591135" y="854199"/>
                  <a:ext cx="228924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510" name="Group 254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19" name="Freeform 418"/>
                <p:cNvSpPr/>
                <p:nvPr/>
              </p:nvSpPr>
              <p:spPr bwMode="auto">
                <a:xfrm>
                  <a:off x="2502250" y="685383"/>
                  <a:ext cx="377141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20" name="Isosceles Triangle 419"/>
                <p:cNvSpPr/>
                <p:nvPr/>
              </p:nvSpPr>
              <p:spPr bwMode="auto">
                <a:xfrm rot="5400000">
                  <a:off x="2601317" y="863442"/>
                  <a:ext cx="228924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99353" name="Group 271"/>
            <p:cNvGrpSpPr>
              <a:grpSpLocks/>
            </p:cNvGrpSpPr>
            <p:nvPr/>
          </p:nvGrpSpPr>
          <p:grpSpPr bwMode="auto">
            <a:xfrm>
              <a:off x="1778000" y="2725738"/>
              <a:ext cx="5969000" cy="360362"/>
              <a:chOff x="1549401" y="1473201"/>
              <a:chExt cx="5968989" cy="359834"/>
            </a:xfrm>
          </p:grpSpPr>
          <p:grpSp>
            <p:nvGrpSpPr>
              <p:cNvPr id="99479" name="Group 272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09" name="Freeform 408"/>
                <p:cNvSpPr/>
                <p:nvPr/>
              </p:nvSpPr>
              <p:spPr bwMode="auto">
                <a:xfrm>
                  <a:off x="2480894" y="686490"/>
                  <a:ext cx="397477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0" name="Isosceles Triangle 409"/>
                <p:cNvSpPr/>
                <p:nvPr/>
              </p:nvSpPr>
              <p:spPr bwMode="auto">
                <a:xfrm rot="5400000">
                  <a:off x="2591053" y="855306"/>
                  <a:ext cx="228924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80" name="Group 273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07" name="Freeform 406"/>
                <p:cNvSpPr/>
                <p:nvPr/>
              </p:nvSpPr>
              <p:spPr bwMode="auto">
                <a:xfrm>
                  <a:off x="2502168" y="686490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08" name="Isosceles Triangle 407"/>
                <p:cNvSpPr/>
                <p:nvPr/>
              </p:nvSpPr>
              <p:spPr bwMode="auto">
                <a:xfrm rot="5400000">
                  <a:off x="2593840" y="857155"/>
                  <a:ext cx="228924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81" name="Group 274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05" name="Freeform 404"/>
                <p:cNvSpPr/>
                <p:nvPr/>
              </p:nvSpPr>
              <p:spPr bwMode="auto">
                <a:xfrm>
                  <a:off x="2480922" y="686490"/>
                  <a:ext cx="397476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06" name="Isosceles Triangle 405"/>
                <p:cNvSpPr/>
                <p:nvPr/>
              </p:nvSpPr>
              <p:spPr bwMode="auto">
                <a:xfrm rot="5400000">
                  <a:off x="2590156" y="856230"/>
                  <a:ext cx="228924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82" name="Group 275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03" name="Freeform 402"/>
                <p:cNvSpPr/>
                <p:nvPr/>
              </p:nvSpPr>
              <p:spPr bwMode="auto">
                <a:xfrm>
                  <a:off x="2502196" y="686490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04" name="Isosceles Triangle 403"/>
                <p:cNvSpPr/>
                <p:nvPr/>
              </p:nvSpPr>
              <p:spPr bwMode="auto">
                <a:xfrm rot="5400000">
                  <a:off x="2602186" y="865475"/>
                  <a:ext cx="228924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83" name="Group 276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01" name="Freeform 400"/>
                <p:cNvSpPr/>
                <p:nvPr/>
              </p:nvSpPr>
              <p:spPr bwMode="auto">
                <a:xfrm>
                  <a:off x="2480948" y="686490"/>
                  <a:ext cx="397477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02" name="Isosceles Triangle 401"/>
                <p:cNvSpPr/>
                <p:nvPr/>
              </p:nvSpPr>
              <p:spPr bwMode="auto">
                <a:xfrm rot="5400000">
                  <a:off x="2590183" y="854382"/>
                  <a:ext cx="228924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84" name="Group 277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99" name="Freeform 398"/>
                <p:cNvSpPr/>
                <p:nvPr/>
              </p:nvSpPr>
              <p:spPr bwMode="auto">
                <a:xfrm>
                  <a:off x="2502223" y="686490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00" name="Isosceles Triangle 399"/>
                <p:cNvSpPr/>
                <p:nvPr/>
              </p:nvSpPr>
              <p:spPr bwMode="auto">
                <a:xfrm rot="5400000">
                  <a:off x="2601289" y="866398"/>
                  <a:ext cx="228924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85" name="Group 278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97" name="Freeform 396"/>
                <p:cNvSpPr/>
                <p:nvPr/>
              </p:nvSpPr>
              <p:spPr bwMode="auto">
                <a:xfrm>
                  <a:off x="2480976" y="686490"/>
                  <a:ext cx="397476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98" name="Isosceles Triangle 397"/>
                <p:cNvSpPr/>
                <p:nvPr/>
              </p:nvSpPr>
              <p:spPr bwMode="auto">
                <a:xfrm rot="5400000">
                  <a:off x="2591135" y="855307"/>
                  <a:ext cx="228924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86" name="Group 279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95" name="Freeform 394"/>
                <p:cNvSpPr/>
                <p:nvPr/>
              </p:nvSpPr>
              <p:spPr bwMode="auto">
                <a:xfrm>
                  <a:off x="2502250" y="686490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96" name="Isosceles Triangle 395"/>
                <p:cNvSpPr/>
                <p:nvPr/>
              </p:nvSpPr>
              <p:spPr bwMode="auto">
                <a:xfrm rot="5400000">
                  <a:off x="2601316" y="864550"/>
                  <a:ext cx="228924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99354" name="Group 296"/>
            <p:cNvGrpSpPr>
              <a:grpSpLocks/>
            </p:cNvGrpSpPr>
            <p:nvPr/>
          </p:nvGrpSpPr>
          <p:grpSpPr bwMode="auto">
            <a:xfrm>
              <a:off x="1778000" y="3306763"/>
              <a:ext cx="5969000" cy="358775"/>
              <a:chOff x="1549401" y="1473201"/>
              <a:chExt cx="5968989" cy="359834"/>
            </a:xfrm>
          </p:grpSpPr>
          <p:grpSp>
            <p:nvGrpSpPr>
              <p:cNvPr id="99455" name="Group 297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85" name="Freeform 384"/>
                <p:cNvSpPr/>
                <p:nvPr/>
              </p:nvSpPr>
              <p:spPr bwMode="auto">
                <a:xfrm>
                  <a:off x="2480894" y="686013"/>
                  <a:ext cx="397477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86" name="Isosceles Triangle 385"/>
                <p:cNvSpPr/>
                <p:nvPr/>
              </p:nvSpPr>
              <p:spPr bwMode="auto">
                <a:xfrm rot="5400000">
                  <a:off x="2590547" y="854061"/>
                  <a:ext cx="229937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56" name="Group 298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83" name="Freeform 382"/>
                <p:cNvSpPr/>
                <p:nvPr/>
              </p:nvSpPr>
              <p:spPr bwMode="auto">
                <a:xfrm>
                  <a:off x="2502168" y="686013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84" name="Isosceles Triangle 383"/>
                <p:cNvSpPr/>
                <p:nvPr/>
              </p:nvSpPr>
              <p:spPr bwMode="auto">
                <a:xfrm rot="5400000">
                  <a:off x="2593333" y="855911"/>
                  <a:ext cx="229937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57" name="Group 299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81" name="Freeform 380"/>
                <p:cNvSpPr/>
                <p:nvPr/>
              </p:nvSpPr>
              <p:spPr bwMode="auto">
                <a:xfrm>
                  <a:off x="2480922" y="686013"/>
                  <a:ext cx="397476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82" name="Isosceles Triangle 381"/>
                <p:cNvSpPr/>
                <p:nvPr/>
              </p:nvSpPr>
              <p:spPr bwMode="auto">
                <a:xfrm rot="5400000">
                  <a:off x="2589650" y="854986"/>
                  <a:ext cx="229937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58" name="Group 300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79" name="Freeform 378"/>
                <p:cNvSpPr/>
                <p:nvPr/>
              </p:nvSpPr>
              <p:spPr bwMode="auto">
                <a:xfrm>
                  <a:off x="2502196" y="686013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80" name="Isosceles Triangle 379"/>
                <p:cNvSpPr/>
                <p:nvPr/>
              </p:nvSpPr>
              <p:spPr bwMode="auto">
                <a:xfrm rot="5400000">
                  <a:off x="2601680" y="864230"/>
                  <a:ext cx="229937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59" name="Group 301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77" name="Freeform 376"/>
                <p:cNvSpPr/>
                <p:nvPr/>
              </p:nvSpPr>
              <p:spPr bwMode="auto">
                <a:xfrm>
                  <a:off x="2480948" y="686013"/>
                  <a:ext cx="397477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78" name="Isosceles Triangle 377"/>
                <p:cNvSpPr/>
                <p:nvPr/>
              </p:nvSpPr>
              <p:spPr bwMode="auto">
                <a:xfrm rot="5400000">
                  <a:off x="2589677" y="853138"/>
                  <a:ext cx="229937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60" name="Group 302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75" name="Freeform 374"/>
                <p:cNvSpPr/>
                <p:nvPr/>
              </p:nvSpPr>
              <p:spPr bwMode="auto">
                <a:xfrm>
                  <a:off x="2502223" y="686013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76" name="Isosceles Triangle 375"/>
                <p:cNvSpPr/>
                <p:nvPr/>
              </p:nvSpPr>
              <p:spPr bwMode="auto">
                <a:xfrm rot="5400000">
                  <a:off x="2600783" y="865154"/>
                  <a:ext cx="229937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61" name="Group 303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73" name="Freeform 372"/>
                <p:cNvSpPr/>
                <p:nvPr/>
              </p:nvSpPr>
              <p:spPr bwMode="auto">
                <a:xfrm>
                  <a:off x="2480976" y="686013"/>
                  <a:ext cx="397476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74" name="Isosceles Triangle 373"/>
                <p:cNvSpPr/>
                <p:nvPr/>
              </p:nvSpPr>
              <p:spPr bwMode="auto">
                <a:xfrm rot="5400000">
                  <a:off x="2590628" y="854063"/>
                  <a:ext cx="229937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62" name="Group 304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71" name="Freeform 370"/>
                <p:cNvSpPr/>
                <p:nvPr/>
              </p:nvSpPr>
              <p:spPr bwMode="auto">
                <a:xfrm>
                  <a:off x="2502250" y="686013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72" name="Isosceles Triangle 371"/>
                <p:cNvSpPr/>
                <p:nvPr/>
              </p:nvSpPr>
              <p:spPr bwMode="auto">
                <a:xfrm rot="5400000">
                  <a:off x="2600810" y="863306"/>
                  <a:ext cx="229937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99355" name="Group 321"/>
            <p:cNvGrpSpPr>
              <a:grpSpLocks/>
            </p:cNvGrpSpPr>
            <p:nvPr/>
          </p:nvGrpSpPr>
          <p:grpSpPr bwMode="auto">
            <a:xfrm>
              <a:off x="1778000" y="3886200"/>
              <a:ext cx="5969000" cy="360363"/>
              <a:chOff x="1549401" y="1473201"/>
              <a:chExt cx="5968989" cy="359834"/>
            </a:xfrm>
          </p:grpSpPr>
          <p:grpSp>
            <p:nvGrpSpPr>
              <p:cNvPr id="99431" name="Group 322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61" name="Freeform 360"/>
                <p:cNvSpPr/>
                <p:nvPr/>
              </p:nvSpPr>
              <p:spPr bwMode="auto">
                <a:xfrm>
                  <a:off x="2480894" y="685272"/>
                  <a:ext cx="397477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62" name="Isosceles Triangle 361"/>
                <p:cNvSpPr/>
                <p:nvPr/>
              </p:nvSpPr>
              <p:spPr bwMode="auto">
                <a:xfrm rot="5400000">
                  <a:off x="2591053" y="854089"/>
                  <a:ext cx="228924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32" name="Group 323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59" name="Freeform 358"/>
                <p:cNvSpPr/>
                <p:nvPr/>
              </p:nvSpPr>
              <p:spPr bwMode="auto">
                <a:xfrm>
                  <a:off x="2502168" y="685272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60" name="Isosceles Triangle 359"/>
                <p:cNvSpPr/>
                <p:nvPr/>
              </p:nvSpPr>
              <p:spPr bwMode="auto">
                <a:xfrm rot="5400000">
                  <a:off x="2593840" y="855938"/>
                  <a:ext cx="228924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33" name="Group 324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57" name="Freeform 356"/>
                <p:cNvSpPr/>
                <p:nvPr/>
              </p:nvSpPr>
              <p:spPr bwMode="auto">
                <a:xfrm>
                  <a:off x="2480922" y="685272"/>
                  <a:ext cx="397476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58" name="Isosceles Triangle 357"/>
                <p:cNvSpPr/>
                <p:nvPr/>
              </p:nvSpPr>
              <p:spPr bwMode="auto">
                <a:xfrm rot="5400000">
                  <a:off x="2590157" y="855013"/>
                  <a:ext cx="228924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34" name="Group 325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55" name="Freeform 354"/>
                <p:cNvSpPr/>
                <p:nvPr/>
              </p:nvSpPr>
              <p:spPr bwMode="auto">
                <a:xfrm>
                  <a:off x="2502196" y="685272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56" name="Isosceles Triangle 355"/>
                <p:cNvSpPr/>
                <p:nvPr/>
              </p:nvSpPr>
              <p:spPr bwMode="auto">
                <a:xfrm rot="5400000">
                  <a:off x="2602187" y="864257"/>
                  <a:ext cx="228924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35" name="Group 326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53" name="Freeform 352"/>
                <p:cNvSpPr/>
                <p:nvPr/>
              </p:nvSpPr>
              <p:spPr bwMode="auto">
                <a:xfrm>
                  <a:off x="2480948" y="685272"/>
                  <a:ext cx="397477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54" name="Isosceles Triangle 353"/>
                <p:cNvSpPr/>
                <p:nvPr/>
              </p:nvSpPr>
              <p:spPr bwMode="auto">
                <a:xfrm rot="5400000">
                  <a:off x="2590184" y="853165"/>
                  <a:ext cx="228924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36" name="Group 327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51" name="Freeform 350"/>
                <p:cNvSpPr/>
                <p:nvPr/>
              </p:nvSpPr>
              <p:spPr bwMode="auto">
                <a:xfrm>
                  <a:off x="2502223" y="685272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52" name="Isosceles Triangle 351"/>
                <p:cNvSpPr/>
                <p:nvPr/>
              </p:nvSpPr>
              <p:spPr bwMode="auto">
                <a:xfrm rot="5400000">
                  <a:off x="2601290" y="865181"/>
                  <a:ext cx="228924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37" name="Group 328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49" name="Freeform 348"/>
                <p:cNvSpPr/>
                <p:nvPr/>
              </p:nvSpPr>
              <p:spPr bwMode="auto">
                <a:xfrm>
                  <a:off x="2480976" y="685272"/>
                  <a:ext cx="397476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50" name="Isosceles Triangle 349"/>
                <p:cNvSpPr/>
                <p:nvPr/>
              </p:nvSpPr>
              <p:spPr bwMode="auto">
                <a:xfrm rot="5400000">
                  <a:off x="2591135" y="854090"/>
                  <a:ext cx="228924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38" name="Group 329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47" name="Freeform 346"/>
                <p:cNvSpPr/>
                <p:nvPr/>
              </p:nvSpPr>
              <p:spPr bwMode="auto">
                <a:xfrm>
                  <a:off x="2502250" y="685272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48" name="Isosceles Triangle 347"/>
                <p:cNvSpPr/>
                <p:nvPr/>
              </p:nvSpPr>
              <p:spPr bwMode="auto">
                <a:xfrm rot="5400000">
                  <a:off x="2601317" y="863333"/>
                  <a:ext cx="228924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99356" name="Group 346"/>
            <p:cNvGrpSpPr>
              <a:grpSpLocks/>
            </p:cNvGrpSpPr>
            <p:nvPr/>
          </p:nvGrpSpPr>
          <p:grpSpPr bwMode="auto">
            <a:xfrm>
              <a:off x="1778000" y="4465638"/>
              <a:ext cx="5969000" cy="360362"/>
              <a:chOff x="1549401" y="1473201"/>
              <a:chExt cx="5968989" cy="359834"/>
            </a:xfrm>
          </p:grpSpPr>
          <p:grpSp>
            <p:nvGrpSpPr>
              <p:cNvPr id="99407" name="Group 347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37" name="Freeform 336"/>
                <p:cNvSpPr/>
                <p:nvPr/>
              </p:nvSpPr>
              <p:spPr bwMode="auto">
                <a:xfrm>
                  <a:off x="2480894" y="686379"/>
                  <a:ext cx="397477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38" name="Isosceles Triangle 337"/>
                <p:cNvSpPr/>
                <p:nvPr/>
              </p:nvSpPr>
              <p:spPr bwMode="auto">
                <a:xfrm rot="5400000">
                  <a:off x="2591053" y="855196"/>
                  <a:ext cx="228924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08" name="Group 348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35" name="Freeform 334"/>
                <p:cNvSpPr/>
                <p:nvPr/>
              </p:nvSpPr>
              <p:spPr bwMode="auto">
                <a:xfrm>
                  <a:off x="2502168" y="686379"/>
                  <a:ext cx="377141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36" name="Isosceles Triangle 335"/>
                <p:cNvSpPr/>
                <p:nvPr/>
              </p:nvSpPr>
              <p:spPr bwMode="auto">
                <a:xfrm rot="5400000">
                  <a:off x="2593840" y="857046"/>
                  <a:ext cx="228924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09" name="Group 349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33" name="Freeform 332"/>
                <p:cNvSpPr/>
                <p:nvPr/>
              </p:nvSpPr>
              <p:spPr bwMode="auto">
                <a:xfrm>
                  <a:off x="2480922" y="686379"/>
                  <a:ext cx="397476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34" name="Isosceles Triangle 333"/>
                <p:cNvSpPr/>
                <p:nvPr/>
              </p:nvSpPr>
              <p:spPr bwMode="auto">
                <a:xfrm rot="5400000">
                  <a:off x="2590156" y="856121"/>
                  <a:ext cx="228924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10" name="Group 350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31" name="Freeform 330"/>
                <p:cNvSpPr/>
                <p:nvPr/>
              </p:nvSpPr>
              <p:spPr bwMode="auto">
                <a:xfrm>
                  <a:off x="2502196" y="686379"/>
                  <a:ext cx="377141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32" name="Isosceles Triangle 331"/>
                <p:cNvSpPr/>
                <p:nvPr/>
              </p:nvSpPr>
              <p:spPr bwMode="auto">
                <a:xfrm rot="5400000">
                  <a:off x="2602186" y="865365"/>
                  <a:ext cx="228924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11" name="Group 351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29" name="Freeform 328"/>
                <p:cNvSpPr/>
                <p:nvPr/>
              </p:nvSpPr>
              <p:spPr bwMode="auto">
                <a:xfrm>
                  <a:off x="2480948" y="686379"/>
                  <a:ext cx="397477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30" name="Isosceles Triangle 329"/>
                <p:cNvSpPr/>
                <p:nvPr/>
              </p:nvSpPr>
              <p:spPr bwMode="auto">
                <a:xfrm rot="5400000">
                  <a:off x="2590183" y="854273"/>
                  <a:ext cx="228924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12" name="Group 352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27" name="Freeform 326"/>
                <p:cNvSpPr/>
                <p:nvPr/>
              </p:nvSpPr>
              <p:spPr bwMode="auto">
                <a:xfrm>
                  <a:off x="2502223" y="686379"/>
                  <a:ext cx="377141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28" name="Isosceles Triangle 327"/>
                <p:cNvSpPr/>
                <p:nvPr/>
              </p:nvSpPr>
              <p:spPr bwMode="auto">
                <a:xfrm rot="5400000">
                  <a:off x="2601289" y="866289"/>
                  <a:ext cx="228924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13" name="Group 353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25" name="Freeform 324"/>
                <p:cNvSpPr/>
                <p:nvPr/>
              </p:nvSpPr>
              <p:spPr bwMode="auto">
                <a:xfrm>
                  <a:off x="2480976" y="686379"/>
                  <a:ext cx="397476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26" name="Isosceles Triangle 325"/>
                <p:cNvSpPr/>
                <p:nvPr/>
              </p:nvSpPr>
              <p:spPr bwMode="auto">
                <a:xfrm rot="5400000">
                  <a:off x="2591135" y="855198"/>
                  <a:ext cx="228924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414" name="Group 354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23" name="Freeform 322"/>
                <p:cNvSpPr/>
                <p:nvPr/>
              </p:nvSpPr>
              <p:spPr bwMode="auto">
                <a:xfrm>
                  <a:off x="2502250" y="686379"/>
                  <a:ext cx="377141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24" name="Isosceles Triangle 323"/>
                <p:cNvSpPr/>
                <p:nvPr/>
              </p:nvSpPr>
              <p:spPr bwMode="auto">
                <a:xfrm rot="5400000">
                  <a:off x="2601316" y="864441"/>
                  <a:ext cx="228924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99357" name="Group 371"/>
            <p:cNvGrpSpPr>
              <a:grpSpLocks/>
            </p:cNvGrpSpPr>
            <p:nvPr/>
          </p:nvGrpSpPr>
          <p:grpSpPr bwMode="auto">
            <a:xfrm>
              <a:off x="1778000" y="5046663"/>
              <a:ext cx="5969000" cy="358775"/>
              <a:chOff x="1549401" y="1473201"/>
              <a:chExt cx="5968989" cy="359834"/>
            </a:xfrm>
          </p:grpSpPr>
          <p:grpSp>
            <p:nvGrpSpPr>
              <p:cNvPr id="99383" name="Group 372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13" name="Freeform 312"/>
                <p:cNvSpPr/>
                <p:nvPr/>
              </p:nvSpPr>
              <p:spPr bwMode="auto">
                <a:xfrm>
                  <a:off x="2480894" y="685902"/>
                  <a:ext cx="397477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14" name="Isosceles Triangle 313"/>
                <p:cNvSpPr/>
                <p:nvPr/>
              </p:nvSpPr>
              <p:spPr bwMode="auto">
                <a:xfrm rot="5400000">
                  <a:off x="2590547" y="853950"/>
                  <a:ext cx="229937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384" name="Group 373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11" name="Freeform 310"/>
                <p:cNvSpPr/>
                <p:nvPr/>
              </p:nvSpPr>
              <p:spPr bwMode="auto">
                <a:xfrm>
                  <a:off x="2502168" y="685902"/>
                  <a:ext cx="377141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12" name="Isosceles Triangle 311"/>
                <p:cNvSpPr/>
                <p:nvPr/>
              </p:nvSpPr>
              <p:spPr bwMode="auto">
                <a:xfrm rot="5400000">
                  <a:off x="2593333" y="855800"/>
                  <a:ext cx="229937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385" name="Group 374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09" name="Freeform 308"/>
                <p:cNvSpPr/>
                <p:nvPr/>
              </p:nvSpPr>
              <p:spPr bwMode="auto">
                <a:xfrm>
                  <a:off x="2480922" y="685902"/>
                  <a:ext cx="397476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10" name="Isosceles Triangle 309"/>
                <p:cNvSpPr/>
                <p:nvPr/>
              </p:nvSpPr>
              <p:spPr bwMode="auto">
                <a:xfrm rot="5400000">
                  <a:off x="2589650" y="854875"/>
                  <a:ext cx="229937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386" name="Group 375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07" name="Freeform 306"/>
                <p:cNvSpPr/>
                <p:nvPr/>
              </p:nvSpPr>
              <p:spPr bwMode="auto">
                <a:xfrm>
                  <a:off x="2502196" y="685902"/>
                  <a:ext cx="377141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08" name="Isosceles Triangle 307"/>
                <p:cNvSpPr/>
                <p:nvPr/>
              </p:nvSpPr>
              <p:spPr bwMode="auto">
                <a:xfrm rot="5400000">
                  <a:off x="2601680" y="864119"/>
                  <a:ext cx="229937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387" name="Group 376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05" name="Freeform 304"/>
                <p:cNvSpPr/>
                <p:nvPr/>
              </p:nvSpPr>
              <p:spPr bwMode="auto">
                <a:xfrm>
                  <a:off x="2480948" y="685902"/>
                  <a:ext cx="397477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06" name="Isosceles Triangle 305"/>
                <p:cNvSpPr/>
                <p:nvPr/>
              </p:nvSpPr>
              <p:spPr bwMode="auto">
                <a:xfrm rot="5400000">
                  <a:off x="2589677" y="853027"/>
                  <a:ext cx="229937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388" name="Group 377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03" name="Freeform 302"/>
                <p:cNvSpPr/>
                <p:nvPr/>
              </p:nvSpPr>
              <p:spPr bwMode="auto">
                <a:xfrm>
                  <a:off x="2502223" y="685902"/>
                  <a:ext cx="377141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04" name="Isosceles Triangle 303"/>
                <p:cNvSpPr/>
                <p:nvPr/>
              </p:nvSpPr>
              <p:spPr bwMode="auto">
                <a:xfrm rot="5400000">
                  <a:off x="2600783" y="865043"/>
                  <a:ext cx="229937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389" name="Group 378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01" name="Freeform 300"/>
                <p:cNvSpPr/>
                <p:nvPr/>
              </p:nvSpPr>
              <p:spPr bwMode="auto">
                <a:xfrm>
                  <a:off x="2480976" y="685902"/>
                  <a:ext cx="397476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02" name="Isosceles Triangle 301"/>
                <p:cNvSpPr/>
                <p:nvPr/>
              </p:nvSpPr>
              <p:spPr bwMode="auto">
                <a:xfrm rot="5400000">
                  <a:off x="2590628" y="853952"/>
                  <a:ext cx="229937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390" name="Group 379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99" name="Freeform 298"/>
                <p:cNvSpPr/>
                <p:nvPr/>
              </p:nvSpPr>
              <p:spPr bwMode="auto">
                <a:xfrm>
                  <a:off x="2502250" y="685902"/>
                  <a:ext cx="377141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00" name="Isosceles Triangle 299"/>
                <p:cNvSpPr/>
                <p:nvPr/>
              </p:nvSpPr>
              <p:spPr bwMode="auto">
                <a:xfrm rot="5400000">
                  <a:off x="2600810" y="863195"/>
                  <a:ext cx="229937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99358" name="Group 396"/>
            <p:cNvGrpSpPr>
              <a:grpSpLocks/>
            </p:cNvGrpSpPr>
            <p:nvPr/>
          </p:nvGrpSpPr>
          <p:grpSpPr bwMode="auto">
            <a:xfrm>
              <a:off x="1778000" y="5643563"/>
              <a:ext cx="5969000" cy="358775"/>
              <a:chOff x="1549401" y="1473201"/>
              <a:chExt cx="5968989" cy="359834"/>
            </a:xfrm>
          </p:grpSpPr>
          <p:grpSp>
            <p:nvGrpSpPr>
              <p:cNvPr id="99359" name="Group 397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89" name="Freeform 288"/>
                <p:cNvSpPr/>
                <p:nvPr/>
              </p:nvSpPr>
              <p:spPr bwMode="auto">
                <a:xfrm>
                  <a:off x="2480894" y="686189"/>
                  <a:ext cx="397477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90" name="Isosceles Triangle 289"/>
                <p:cNvSpPr/>
                <p:nvPr/>
              </p:nvSpPr>
              <p:spPr bwMode="auto">
                <a:xfrm rot="5400000">
                  <a:off x="2590547" y="854238"/>
                  <a:ext cx="229937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360" name="Group 398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87" name="Freeform 286"/>
                <p:cNvSpPr/>
                <p:nvPr/>
              </p:nvSpPr>
              <p:spPr bwMode="auto">
                <a:xfrm>
                  <a:off x="2502168" y="686189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88" name="Isosceles Triangle 287"/>
                <p:cNvSpPr/>
                <p:nvPr/>
              </p:nvSpPr>
              <p:spPr bwMode="auto">
                <a:xfrm rot="5400000">
                  <a:off x="2593333" y="856087"/>
                  <a:ext cx="229937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361" name="Group 399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85" name="Freeform 284"/>
                <p:cNvSpPr/>
                <p:nvPr/>
              </p:nvSpPr>
              <p:spPr bwMode="auto">
                <a:xfrm>
                  <a:off x="2480922" y="686189"/>
                  <a:ext cx="397476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86" name="Isosceles Triangle 285"/>
                <p:cNvSpPr/>
                <p:nvPr/>
              </p:nvSpPr>
              <p:spPr bwMode="auto">
                <a:xfrm rot="5400000">
                  <a:off x="2589650" y="855162"/>
                  <a:ext cx="229937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362" name="Group 400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83" name="Freeform 282"/>
                <p:cNvSpPr/>
                <p:nvPr/>
              </p:nvSpPr>
              <p:spPr bwMode="auto">
                <a:xfrm>
                  <a:off x="2502196" y="686189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84" name="Isosceles Triangle 283"/>
                <p:cNvSpPr/>
                <p:nvPr/>
              </p:nvSpPr>
              <p:spPr bwMode="auto">
                <a:xfrm rot="5400000">
                  <a:off x="2601680" y="864407"/>
                  <a:ext cx="229937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363" name="Group 401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81" name="Freeform 280"/>
                <p:cNvSpPr/>
                <p:nvPr/>
              </p:nvSpPr>
              <p:spPr bwMode="auto">
                <a:xfrm>
                  <a:off x="2480948" y="686189"/>
                  <a:ext cx="397477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82" name="Isosceles Triangle 281"/>
                <p:cNvSpPr/>
                <p:nvPr/>
              </p:nvSpPr>
              <p:spPr bwMode="auto">
                <a:xfrm rot="5400000">
                  <a:off x="2589677" y="853314"/>
                  <a:ext cx="229937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364" name="Group 402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79" name="Freeform 278"/>
                <p:cNvSpPr/>
                <p:nvPr/>
              </p:nvSpPr>
              <p:spPr bwMode="auto">
                <a:xfrm>
                  <a:off x="2502223" y="686189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80" name="Isosceles Triangle 279"/>
                <p:cNvSpPr/>
                <p:nvPr/>
              </p:nvSpPr>
              <p:spPr bwMode="auto">
                <a:xfrm rot="5400000">
                  <a:off x="2600783" y="865330"/>
                  <a:ext cx="229937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365" name="Group 403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77" name="Freeform 276"/>
                <p:cNvSpPr/>
                <p:nvPr/>
              </p:nvSpPr>
              <p:spPr bwMode="auto">
                <a:xfrm>
                  <a:off x="2480976" y="686189"/>
                  <a:ext cx="397476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78" name="Isosceles Triangle 277"/>
                <p:cNvSpPr/>
                <p:nvPr/>
              </p:nvSpPr>
              <p:spPr bwMode="auto">
                <a:xfrm rot="5400000">
                  <a:off x="2590628" y="854239"/>
                  <a:ext cx="229937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99366" name="Group 404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75" name="Freeform 274"/>
                <p:cNvSpPr/>
                <p:nvPr/>
              </p:nvSpPr>
              <p:spPr bwMode="auto">
                <a:xfrm>
                  <a:off x="2502250" y="686189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76" name="Isosceles Triangle 275"/>
                <p:cNvSpPr/>
                <p:nvPr/>
              </p:nvSpPr>
              <p:spPr bwMode="auto">
                <a:xfrm rot="5400000">
                  <a:off x="2600810" y="863482"/>
                  <a:ext cx="229937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237957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Energy comparison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802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7D58EB-C365-264D-8546-3EA4F668A9BD}" type="slidenum">
              <a:rPr lang="en-US" sz="1200">
                <a:solidFill>
                  <a:srgbClr val="3F3F3F"/>
                </a:solidFill>
                <a:latin typeface="Corbel" charset="0"/>
              </a:rPr>
              <a:pPr eaLnBrk="1" hangingPunct="1"/>
              <a:t>280</a:t>
            </a:fld>
            <a:endParaRPr lang="en-US" sz="1200">
              <a:solidFill>
                <a:srgbClr val="3F3F3F"/>
              </a:solidFill>
              <a:latin typeface="Corbel" charset="0"/>
            </a:endParaRPr>
          </a:p>
        </p:txBody>
      </p:sp>
      <p:graphicFrame>
        <p:nvGraphicFramePr>
          <p:cNvPr id="480259" name="Chart 4"/>
          <p:cNvGraphicFramePr>
            <a:graphicFrameLocks/>
          </p:cNvGraphicFramePr>
          <p:nvPr/>
        </p:nvGraphicFramePr>
        <p:xfrm>
          <a:off x="406400" y="1704975"/>
          <a:ext cx="8175625" cy="4746625"/>
        </p:xfrm>
        <a:graphic>
          <a:graphicData uri="http://schemas.openxmlformats.org/presentationml/2006/ole">
            <p:oleObj spid="_x0000_s2340894" name="Chart" r:id="rId4" imgW="8174060" imgH="4742296" progId="Excel.Sheet.8">
              <p:embed/>
            </p:oleObj>
          </a:graphicData>
        </a:graphic>
      </p:graphicFrame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88" y="1765300"/>
            <a:ext cx="4379912" cy="312261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xmlns="" val="65917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Kilo-NOC: a heterogeneous NOC architecture for kilo-node substrates</a:t>
            </a:r>
          </a:p>
          <a:p>
            <a:pPr marL="438912" indent="-320040" fontAlgn="auto">
              <a:spcBef>
                <a:spcPts val="120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ea typeface="+mn-ea"/>
                <a:cs typeface="+mn-cs"/>
              </a:rPr>
              <a:t>Topology-aware QOS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ea typeface="+mn-ea"/>
              </a:rPr>
              <a:t>Limits QOS support to a fraction of the die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ea typeface="+mn-ea"/>
              </a:rPr>
              <a:t>Leverages low-diameter topologies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ea typeface="+mn-ea"/>
              </a:rPr>
              <a:t>Improves NOC area- and energy-efficiency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ea typeface="+mn-ea"/>
              </a:rPr>
              <a:t>Provides strong guarantees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48128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CE896A-7914-164F-B830-29F05190BF7D}" type="slidenum">
              <a:rPr lang="en-US" sz="1200">
                <a:solidFill>
                  <a:srgbClr val="3F3F3F"/>
                </a:solidFill>
                <a:latin typeface="Corbel" charset="0"/>
              </a:rPr>
              <a:pPr eaLnBrk="1" hangingPunct="1"/>
              <a:t>281</a:t>
            </a:fld>
            <a:endParaRPr lang="en-US" sz="1200">
              <a:solidFill>
                <a:srgbClr val="3F3F3F"/>
              </a:solidFill>
              <a:latin typeface="Corbe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Summary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2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aramond" charset="0"/>
                <a:ea typeface="ＭＳ Ｐゴシック" charset="0"/>
                <a:cs typeface="ＭＳ Ｐゴシック" charset="0"/>
              </a:rPr>
              <a:t>Sun UltraSPARC T2 Core-to-Cache Crossbar</a:t>
            </a: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5562600" y="996950"/>
            <a:ext cx="3276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High bandwidth interface between 8 cores and 8 L2 banks &amp; NCU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4-stage pipeline: req, arbitration, selection, transmission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2-deep queue for each src/dest pair to hold data transfer request</a:t>
            </a: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F4B448-61E2-374A-9FF1-A670B60626A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035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486400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4037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21920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Garamond" charset="0"/>
                <a:ea typeface="ＭＳ Ｐゴシック" charset="0"/>
                <a:cs typeface="ＭＳ Ｐゴシック" charset="0"/>
              </a:rPr>
              <a:t>Multi-Core Architectures and </a:t>
            </a:r>
            <a:br>
              <a:rPr lang="en-US" sz="4000" dirty="0">
                <a:latin typeface="Garamond" charset="0"/>
                <a:ea typeface="ＭＳ Ｐゴシック" charset="0"/>
                <a:cs typeface="ＭＳ Ｐゴシック" charset="0"/>
              </a:rPr>
            </a:br>
            <a:r>
              <a:rPr lang="en-US" sz="4000" dirty="0">
                <a:latin typeface="Garamond" charset="0"/>
                <a:ea typeface="ＭＳ Ｐゴシック" charset="0"/>
                <a:cs typeface="ＭＳ Ｐゴシック" charset="0"/>
              </a:rPr>
              <a:t>Shared Resource </a:t>
            </a:r>
            <a:r>
              <a:rPr lang="en-US" sz="4000" dirty="0" smtClean="0">
                <a:latin typeface="Garamond" charset="0"/>
                <a:ea typeface="ＭＳ Ｐゴシック" charset="0"/>
                <a:cs typeface="ＭＳ Ｐゴシック" charset="0"/>
              </a:rPr>
              <a:t>Management</a:t>
            </a:r>
            <a:br>
              <a:rPr lang="en-US" sz="4000" dirty="0" smtClean="0">
                <a:latin typeface="Garamond" charset="0"/>
                <a:ea typeface="ＭＳ Ｐゴシック" charset="0"/>
                <a:cs typeface="ＭＳ Ｐゴシック" charset="0"/>
              </a:rPr>
            </a:br>
            <a:r>
              <a:rPr lang="en-US" sz="4000" dirty="0" smtClean="0">
                <a:latin typeface="Garamond" charset="0"/>
                <a:ea typeface="ＭＳ Ｐゴシック" charset="0"/>
                <a:cs typeface="ＭＳ Ｐゴシック" charset="0"/>
              </a:rPr>
              <a:t>Lecture 3: Interconnects</a:t>
            </a:r>
            <a:r>
              <a:rPr lang="en-US" sz="4000" dirty="0">
                <a:latin typeface="Garamond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latin typeface="Garamond" charset="0"/>
                <a:ea typeface="ＭＳ Ｐゴシック" charset="0"/>
                <a:cs typeface="ＭＳ Ｐゴシック" charset="0"/>
              </a:rPr>
            </a:br>
            <a:endParaRPr lang="en-US" sz="40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Rectangle 5"/>
          <p:cNvSpPr txBox="1">
            <a:spLocks noChangeArrowheads="1"/>
          </p:cNvSpPr>
          <p:nvPr/>
        </p:nvSpPr>
        <p:spPr bwMode="auto">
          <a:xfrm>
            <a:off x="685800" y="2590800"/>
            <a:ext cx="78486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n-US" i="1" dirty="0">
              <a:latin typeface="Tahoma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r>
              <a:rPr lang="en-US" dirty="0" smtClean="0">
                <a:solidFill>
                  <a:srgbClr val="003399"/>
                </a:solidFill>
                <a:latin typeface="Tahoma" charset="0"/>
              </a:rPr>
              <a:t>Prof. Onur </a:t>
            </a:r>
            <a:r>
              <a:rPr lang="en-US" dirty="0">
                <a:solidFill>
                  <a:srgbClr val="003399"/>
                </a:solidFill>
                <a:latin typeface="Tahoma" charset="0"/>
              </a:rPr>
              <a:t>Mutlu</a:t>
            </a: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r>
              <a:rPr lang="en-US" dirty="0">
                <a:latin typeface="Tahoma" charset="0"/>
                <a:hlinkClick r:id="rId3"/>
              </a:rPr>
              <a:t>http://www.ece.cmu.edu/~omutlu</a:t>
            </a:r>
            <a:endParaRPr lang="en-US" dirty="0">
              <a:solidFill>
                <a:srgbClr val="003399"/>
              </a:solidFill>
              <a:latin typeface="Tahoma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r>
              <a:rPr lang="en-US" dirty="0" smtClean="0">
                <a:latin typeface="Tahoma" charset="0"/>
                <a:hlinkClick r:id="rId4"/>
              </a:rPr>
              <a:t>onur</a:t>
            </a:r>
            <a:r>
              <a:rPr lang="en-US" dirty="0">
                <a:latin typeface="Tahoma" charset="0"/>
                <a:hlinkClick r:id="rId4"/>
              </a:rPr>
              <a:t>@</a:t>
            </a:r>
            <a:r>
              <a:rPr lang="en-US" dirty="0" smtClean="0">
                <a:latin typeface="Tahoma" charset="0"/>
                <a:hlinkClick r:id="rId4"/>
              </a:rPr>
              <a:t>cmu.edu</a:t>
            </a:r>
            <a:endParaRPr lang="en-US" dirty="0" smtClean="0">
              <a:latin typeface="Tahoma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r>
              <a:rPr lang="en-US" dirty="0" err="1" smtClean="0">
                <a:latin typeface="Tahoma" charset="0"/>
              </a:rPr>
              <a:t>Bogazici</a:t>
            </a:r>
            <a:r>
              <a:rPr lang="en-US" dirty="0" smtClean="0">
                <a:latin typeface="Tahoma" charset="0"/>
              </a:rPr>
              <a:t> University</a:t>
            </a: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r>
              <a:rPr lang="en-US" dirty="0" smtClean="0">
                <a:latin typeface="Tahoma" charset="0"/>
              </a:rPr>
              <a:t>June 10, 2013</a:t>
            </a:r>
            <a:endParaRPr lang="en-US" dirty="0">
              <a:latin typeface="Tahoma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n-US" dirty="0">
              <a:latin typeface="Tahoma" charset="0"/>
            </a:endParaRPr>
          </a:p>
        </p:txBody>
      </p:sp>
      <p:pic>
        <p:nvPicPr>
          <p:cNvPr id="16387" name="Picture 6" descr="Burgundy_CMU_JPG_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643562"/>
            <a:ext cx="378618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safari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75" y="5911850"/>
            <a:ext cx="2501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5383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Buffered Crossbar</a:t>
            </a:r>
          </a:p>
        </p:txBody>
      </p:sp>
      <p:sp>
        <p:nvSpPr>
          <p:cNvPr id="10137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83F8805-E48E-9A48-B62A-66E785FB62C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2" name="Group 153"/>
          <p:cNvGrpSpPr>
            <a:grpSpLocks/>
          </p:cNvGrpSpPr>
          <p:nvPr/>
        </p:nvGrpSpPr>
        <p:grpSpPr bwMode="auto">
          <a:xfrm>
            <a:off x="609600" y="1371600"/>
            <a:ext cx="5867400" cy="4725988"/>
            <a:chOff x="1752600" y="1371600"/>
            <a:chExt cx="5867400" cy="4725194"/>
          </a:xfrm>
        </p:grpSpPr>
        <p:sp>
          <p:nvSpPr>
            <p:cNvPr id="434" name="Rectangle 433"/>
            <p:cNvSpPr/>
            <p:nvPr/>
          </p:nvSpPr>
          <p:spPr bwMode="auto">
            <a:xfrm>
              <a:off x="2514600" y="1371600"/>
              <a:ext cx="5105400" cy="914246"/>
            </a:xfrm>
            <a:prstGeom prst="rect">
              <a:avLst/>
            </a:prstGeom>
            <a:solidFill>
              <a:srgbClr val="CAE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5" name="Rectangle 434"/>
            <p:cNvSpPr/>
            <p:nvPr/>
          </p:nvSpPr>
          <p:spPr bwMode="auto">
            <a:xfrm>
              <a:off x="2514600" y="2285846"/>
              <a:ext cx="5105400" cy="914246"/>
            </a:xfrm>
            <a:prstGeom prst="rect">
              <a:avLst/>
            </a:prstGeom>
            <a:solidFill>
              <a:srgbClr val="CAE2FF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6" name="Rectangle 435"/>
            <p:cNvSpPr/>
            <p:nvPr/>
          </p:nvSpPr>
          <p:spPr bwMode="auto">
            <a:xfrm>
              <a:off x="2514600" y="3200093"/>
              <a:ext cx="5105400" cy="914246"/>
            </a:xfrm>
            <a:prstGeom prst="rect">
              <a:avLst/>
            </a:prstGeom>
            <a:solidFill>
              <a:srgbClr val="CAE2F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7" name="Rectangle 436"/>
            <p:cNvSpPr/>
            <p:nvPr/>
          </p:nvSpPr>
          <p:spPr bwMode="auto">
            <a:xfrm>
              <a:off x="2514600" y="4114339"/>
              <a:ext cx="5105400" cy="914246"/>
            </a:xfrm>
            <a:prstGeom prst="rect">
              <a:avLst/>
            </a:prstGeom>
            <a:solidFill>
              <a:srgbClr val="CAE2FF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1451" name="Straight Connector 397"/>
            <p:cNvCxnSpPr>
              <a:cxnSpLocks noChangeShapeType="1"/>
            </p:cNvCxnSpPr>
            <p:nvPr/>
          </p:nvCxnSpPr>
          <p:spPr bwMode="auto">
            <a:xfrm rot="5400000">
              <a:off x="5105003" y="3276997"/>
              <a:ext cx="3810794" cy="1588"/>
            </a:xfrm>
            <a:prstGeom prst="line">
              <a:avLst/>
            </a:prstGeom>
            <a:noFill/>
            <a:ln w="1270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52" name="Straight Connector 396"/>
            <p:cNvCxnSpPr>
              <a:cxnSpLocks noChangeShapeType="1"/>
            </p:cNvCxnSpPr>
            <p:nvPr/>
          </p:nvCxnSpPr>
          <p:spPr bwMode="auto">
            <a:xfrm rot="5400000">
              <a:off x="4190603" y="3276997"/>
              <a:ext cx="3810794" cy="1588"/>
            </a:xfrm>
            <a:prstGeom prst="line">
              <a:avLst/>
            </a:prstGeom>
            <a:noFill/>
            <a:ln w="1270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53" name="Straight Connector 395"/>
            <p:cNvCxnSpPr>
              <a:cxnSpLocks noChangeShapeType="1"/>
            </p:cNvCxnSpPr>
            <p:nvPr/>
          </p:nvCxnSpPr>
          <p:spPr bwMode="auto">
            <a:xfrm rot="5400000">
              <a:off x="3276203" y="3276997"/>
              <a:ext cx="3810794" cy="1588"/>
            </a:xfrm>
            <a:prstGeom prst="line">
              <a:avLst/>
            </a:prstGeom>
            <a:noFill/>
            <a:ln w="1270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54" name="Straight Connector 393"/>
            <p:cNvCxnSpPr>
              <a:cxnSpLocks noChangeShapeType="1"/>
            </p:cNvCxnSpPr>
            <p:nvPr/>
          </p:nvCxnSpPr>
          <p:spPr bwMode="auto">
            <a:xfrm rot="5400000">
              <a:off x="2361803" y="3276997"/>
              <a:ext cx="3810794" cy="1588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55" name="Straight Arrow Connector 352"/>
            <p:cNvCxnSpPr>
              <a:cxnSpLocks noChangeShapeType="1"/>
            </p:cNvCxnSpPr>
            <p:nvPr/>
          </p:nvCxnSpPr>
          <p:spPr bwMode="auto">
            <a:xfrm>
              <a:off x="2133600" y="3352800"/>
              <a:ext cx="3810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56" name="Straight Arrow Connector 365"/>
            <p:cNvCxnSpPr>
              <a:cxnSpLocks noChangeShapeType="1"/>
            </p:cNvCxnSpPr>
            <p:nvPr/>
          </p:nvCxnSpPr>
          <p:spPr bwMode="auto">
            <a:xfrm>
              <a:off x="2133600" y="2438400"/>
              <a:ext cx="381000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57" name="Straight Arrow Connector 367"/>
            <p:cNvCxnSpPr>
              <a:cxnSpLocks noChangeShapeType="1"/>
            </p:cNvCxnSpPr>
            <p:nvPr/>
          </p:nvCxnSpPr>
          <p:spPr bwMode="auto">
            <a:xfrm>
              <a:off x="2133600" y="4267200"/>
              <a:ext cx="3810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45" name="Rectangle 16"/>
            <p:cNvSpPr>
              <a:spLocks noChangeArrowheads="1"/>
            </p:cNvSpPr>
            <p:nvPr/>
          </p:nvSpPr>
          <p:spPr bwMode="auto">
            <a:xfrm>
              <a:off x="2514600" y="1371600"/>
              <a:ext cx="5105400" cy="449504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rgbClr val="FFFFFF">
                    <a:lumMod val="65000"/>
                  </a:srgbClr>
                </a:solidFill>
              </a:endParaRPr>
            </a:p>
          </p:txBody>
        </p:sp>
        <p:sp>
          <p:nvSpPr>
            <p:cNvPr id="446" name="Rectangle 99"/>
            <p:cNvSpPr>
              <a:spLocks noChangeArrowheads="1"/>
            </p:cNvSpPr>
            <p:nvPr/>
          </p:nvSpPr>
          <p:spPr bwMode="auto">
            <a:xfrm flipH="1" flipV="1">
              <a:off x="3962400" y="1979511"/>
              <a:ext cx="152400" cy="46029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1460" name="Straight Connector 63"/>
            <p:cNvCxnSpPr>
              <a:cxnSpLocks noChangeShapeType="1"/>
            </p:cNvCxnSpPr>
            <p:nvPr/>
          </p:nvCxnSpPr>
          <p:spPr bwMode="auto">
            <a:xfrm rot="5400000">
              <a:off x="3771896" y="19034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61" name="Straight Connector 66"/>
            <p:cNvCxnSpPr>
              <a:cxnSpLocks noChangeShapeType="1"/>
            </p:cNvCxnSpPr>
            <p:nvPr/>
          </p:nvCxnSpPr>
          <p:spPr bwMode="auto">
            <a:xfrm rot="5400000">
              <a:off x="3999702" y="19034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62" name="Straight Connector 68"/>
            <p:cNvCxnSpPr>
              <a:cxnSpLocks noChangeShapeType="1"/>
            </p:cNvCxnSpPr>
            <p:nvPr/>
          </p:nvCxnSpPr>
          <p:spPr bwMode="auto">
            <a:xfrm>
              <a:off x="3924296" y="20558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0" name="Rectangle 72"/>
            <p:cNvSpPr>
              <a:spLocks noChangeArrowheads="1"/>
            </p:cNvSpPr>
            <p:nvPr/>
          </p:nvSpPr>
          <p:spPr bwMode="auto">
            <a:xfrm flipH="1" flipV="1">
              <a:off x="3962400" y="1903324"/>
              <a:ext cx="152400" cy="46029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1464" name="Straight Connector 79"/>
            <p:cNvCxnSpPr>
              <a:cxnSpLocks noChangeShapeType="1"/>
            </p:cNvCxnSpPr>
            <p:nvPr/>
          </p:nvCxnSpPr>
          <p:spPr bwMode="auto">
            <a:xfrm>
              <a:off x="2133600" y="15240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65" name="Straight Connector 136"/>
            <p:cNvCxnSpPr>
              <a:cxnSpLocks noChangeShapeType="1"/>
            </p:cNvCxnSpPr>
            <p:nvPr/>
          </p:nvCxnSpPr>
          <p:spPr bwMode="auto">
            <a:xfrm rot="5400000">
              <a:off x="2361406" y="3276600"/>
              <a:ext cx="3810794" cy="79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66" name="Straight Connector 137"/>
            <p:cNvCxnSpPr>
              <a:cxnSpLocks noChangeShapeType="1"/>
            </p:cNvCxnSpPr>
            <p:nvPr/>
          </p:nvCxnSpPr>
          <p:spPr bwMode="auto">
            <a:xfrm>
              <a:off x="2133600" y="24384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67" name="Straight Connector 138"/>
            <p:cNvCxnSpPr>
              <a:cxnSpLocks noChangeShapeType="1"/>
            </p:cNvCxnSpPr>
            <p:nvPr/>
          </p:nvCxnSpPr>
          <p:spPr bwMode="auto">
            <a:xfrm>
              <a:off x="2133600" y="33528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68" name="Straight Connector 140"/>
            <p:cNvCxnSpPr>
              <a:cxnSpLocks noChangeShapeType="1"/>
            </p:cNvCxnSpPr>
            <p:nvPr/>
          </p:nvCxnSpPr>
          <p:spPr bwMode="auto">
            <a:xfrm rot="5400000">
              <a:off x="3275806" y="3276600"/>
              <a:ext cx="3810794" cy="79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69" name="Straight Connector 141"/>
            <p:cNvCxnSpPr>
              <a:cxnSpLocks noChangeShapeType="1"/>
            </p:cNvCxnSpPr>
            <p:nvPr/>
          </p:nvCxnSpPr>
          <p:spPr bwMode="auto">
            <a:xfrm>
              <a:off x="2133600" y="42672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70" name="Straight Connector 144"/>
            <p:cNvCxnSpPr>
              <a:cxnSpLocks noChangeShapeType="1"/>
            </p:cNvCxnSpPr>
            <p:nvPr/>
          </p:nvCxnSpPr>
          <p:spPr bwMode="auto">
            <a:xfrm rot="5400000">
              <a:off x="4190206" y="3276600"/>
              <a:ext cx="3810794" cy="79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71" name="Straight Connector 152"/>
            <p:cNvCxnSpPr>
              <a:cxnSpLocks noChangeShapeType="1"/>
            </p:cNvCxnSpPr>
            <p:nvPr/>
          </p:nvCxnSpPr>
          <p:spPr bwMode="auto">
            <a:xfrm rot="5400000">
              <a:off x="5104606" y="3276600"/>
              <a:ext cx="3810794" cy="79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72" name="Straight Arrow Connector 155"/>
            <p:cNvCxnSpPr>
              <a:cxnSpLocks noChangeShapeType="1"/>
            </p:cNvCxnSpPr>
            <p:nvPr/>
          </p:nvCxnSpPr>
          <p:spPr bwMode="auto">
            <a:xfrm rot="5400000">
              <a:off x="3925094" y="16383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73" name="Elbow Connector 162"/>
            <p:cNvCxnSpPr>
              <a:cxnSpLocks noChangeShapeType="1"/>
            </p:cNvCxnSpPr>
            <p:nvPr/>
          </p:nvCxnSpPr>
          <p:spPr bwMode="auto">
            <a:xfrm>
              <a:off x="4038600" y="20574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74" name="Straight Connector 169"/>
            <p:cNvCxnSpPr>
              <a:cxnSpLocks noChangeShapeType="1"/>
            </p:cNvCxnSpPr>
            <p:nvPr/>
          </p:nvCxnSpPr>
          <p:spPr bwMode="auto">
            <a:xfrm rot="5400000">
              <a:off x="4686296" y="19034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75" name="Straight Connector 170"/>
            <p:cNvCxnSpPr>
              <a:cxnSpLocks noChangeShapeType="1"/>
            </p:cNvCxnSpPr>
            <p:nvPr/>
          </p:nvCxnSpPr>
          <p:spPr bwMode="auto">
            <a:xfrm rot="5400000">
              <a:off x="4914102" y="19034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76" name="Straight Connector 171"/>
            <p:cNvCxnSpPr>
              <a:cxnSpLocks noChangeShapeType="1"/>
            </p:cNvCxnSpPr>
            <p:nvPr/>
          </p:nvCxnSpPr>
          <p:spPr bwMode="auto">
            <a:xfrm>
              <a:off x="4838696" y="20558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77" name="Straight Arrow Connector 174"/>
            <p:cNvCxnSpPr>
              <a:cxnSpLocks noChangeShapeType="1"/>
            </p:cNvCxnSpPr>
            <p:nvPr/>
          </p:nvCxnSpPr>
          <p:spPr bwMode="auto">
            <a:xfrm rot="5400000">
              <a:off x="4839494" y="16383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78" name="Elbow Connector 175"/>
            <p:cNvCxnSpPr>
              <a:cxnSpLocks noChangeShapeType="1"/>
            </p:cNvCxnSpPr>
            <p:nvPr/>
          </p:nvCxnSpPr>
          <p:spPr bwMode="auto">
            <a:xfrm>
              <a:off x="4953000" y="20574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6" name="Rectangle 176"/>
            <p:cNvSpPr>
              <a:spLocks noChangeArrowheads="1"/>
            </p:cNvSpPr>
            <p:nvPr/>
          </p:nvSpPr>
          <p:spPr bwMode="auto">
            <a:xfrm flipH="1" flipV="1">
              <a:off x="5791200" y="1979511"/>
              <a:ext cx="152400" cy="4602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1480" name="Straight Connector 177"/>
            <p:cNvCxnSpPr>
              <a:cxnSpLocks noChangeShapeType="1"/>
            </p:cNvCxnSpPr>
            <p:nvPr/>
          </p:nvCxnSpPr>
          <p:spPr bwMode="auto">
            <a:xfrm rot="5400000">
              <a:off x="5600696" y="19034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81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5828502" y="19034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82" name="Straight Connector 179"/>
            <p:cNvCxnSpPr>
              <a:cxnSpLocks noChangeShapeType="1"/>
            </p:cNvCxnSpPr>
            <p:nvPr/>
          </p:nvCxnSpPr>
          <p:spPr bwMode="auto">
            <a:xfrm>
              <a:off x="5753096" y="20558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70" name="Rectangle 180"/>
            <p:cNvSpPr>
              <a:spLocks noChangeArrowheads="1"/>
            </p:cNvSpPr>
            <p:nvPr/>
          </p:nvSpPr>
          <p:spPr bwMode="auto">
            <a:xfrm flipH="1" flipV="1">
              <a:off x="5791200" y="1903324"/>
              <a:ext cx="152400" cy="4602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1484" name="Straight Arrow Connector 182"/>
            <p:cNvCxnSpPr>
              <a:cxnSpLocks noChangeShapeType="1"/>
            </p:cNvCxnSpPr>
            <p:nvPr/>
          </p:nvCxnSpPr>
          <p:spPr bwMode="auto">
            <a:xfrm rot="5400000">
              <a:off x="5753894" y="16383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85" name="Elbow Connector 183"/>
            <p:cNvCxnSpPr>
              <a:cxnSpLocks noChangeShapeType="1"/>
            </p:cNvCxnSpPr>
            <p:nvPr/>
          </p:nvCxnSpPr>
          <p:spPr bwMode="auto">
            <a:xfrm>
              <a:off x="5867400" y="20574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73" name="Rectangle 184"/>
            <p:cNvSpPr>
              <a:spLocks noChangeArrowheads="1"/>
            </p:cNvSpPr>
            <p:nvPr/>
          </p:nvSpPr>
          <p:spPr bwMode="auto">
            <a:xfrm flipH="1" flipV="1">
              <a:off x="6705600" y="1979511"/>
              <a:ext cx="152400" cy="46029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1487" name="Straight Connector 185"/>
            <p:cNvCxnSpPr>
              <a:cxnSpLocks noChangeShapeType="1"/>
            </p:cNvCxnSpPr>
            <p:nvPr/>
          </p:nvCxnSpPr>
          <p:spPr bwMode="auto">
            <a:xfrm rot="5400000">
              <a:off x="6515096" y="19034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88" name="Straight Connector 186"/>
            <p:cNvCxnSpPr>
              <a:cxnSpLocks noChangeShapeType="1"/>
            </p:cNvCxnSpPr>
            <p:nvPr/>
          </p:nvCxnSpPr>
          <p:spPr bwMode="auto">
            <a:xfrm rot="5400000">
              <a:off x="6742902" y="19034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89" name="Straight Connector 187"/>
            <p:cNvCxnSpPr>
              <a:cxnSpLocks noChangeShapeType="1"/>
            </p:cNvCxnSpPr>
            <p:nvPr/>
          </p:nvCxnSpPr>
          <p:spPr bwMode="auto">
            <a:xfrm>
              <a:off x="6667496" y="20558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90" name="Straight Arrow Connector 190"/>
            <p:cNvCxnSpPr>
              <a:cxnSpLocks noChangeShapeType="1"/>
            </p:cNvCxnSpPr>
            <p:nvPr/>
          </p:nvCxnSpPr>
          <p:spPr bwMode="auto">
            <a:xfrm rot="5400000">
              <a:off x="6668294" y="16383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91" name="Elbow Connector 191"/>
            <p:cNvCxnSpPr>
              <a:cxnSpLocks noChangeShapeType="1"/>
            </p:cNvCxnSpPr>
            <p:nvPr/>
          </p:nvCxnSpPr>
          <p:spPr bwMode="auto">
            <a:xfrm>
              <a:off x="6781800" y="20574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79" name="Rectangle 200"/>
            <p:cNvSpPr>
              <a:spLocks noChangeArrowheads="1"/>
            </p:cNvSpPr>
            <p:nvPr/>
          </p:nvSpPr>
          <p:spPr bwMode="auto">
            <a:xfrm flipH="1" flipV="1">
              <a:off x="3962400" y="2893757"/>
              <a:ext cx="152400" cy="46029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1493" name="Straight Connector 201"/>
            <p:cNvCxnSpPr>
              <a:cxnSpLocks noChangeShapeType="1"/>
            </p:cNvCxnSpPr>
            <p:nvPr/>
          </p:nvCxnSpPr>
          <p:spPr bwMode="auto">
            <a:xfrm rot="5400000">
              <a:off x="3771896" y="28178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94" name="Straight Connector 202"/>
            <p:cNvCxnSpPr>
              <a:cxnSpLocks noChangeShapeType="1"/>
            </p:cNvCxnSpPr>
            <p:nvPr/>
          </p:nvCxnSpPr>
          <p:spPr bwMode="auto">
            <a:xfrm rot="5400000">
              <a:off x="3999702" y="28178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95" name="Straight Connector 203"/>
            <p:cNvCxnSpPr>
              <a:cxnSpLocks noChangeShapeType="1"/>
            </p:cNvCxnSpPr>
            <p:nvPr/>
          </p:nvCxnSpPr>
          <p:spPr bwMode="auto">
            <a:xfrm>
              <a:off x="3924296" y="29702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83" name="Rectangle 204"/>
            <p:cNvSpPr>
              <a:spLocks noChangeArrowheads="1"/>
            </p:cNvSpPr>
            <p:nvPr/>
          </p:nvSpPr>
          <p:spPr bwMode="auto">
            <a:xfrm flipH="1" flipV="1">
              <a:off x="3962400" y="2817570"/>
              <a:ext cx="152400" cy="46029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1497" name="Straight Arrow Connector 206"/>
            <p:cNvCxnSpPr>
              <a:cxnSpLocks noChangeShapeType="1"/>
            </p:cNvCxnSpPr>
            <p:nvPr/>
          </p:nvCxnSpPr>
          <p:spPr bwMode="auto">
            <a:xfrm rot="5400000">
              <a:off x="3925094" y="25527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98" name="Elbow Connector 207"/>
            <p:cNvCxnSpPr>
              <a:cxnSpLocks noChangeShapeType="1"/>
            </p:cNvCxnSpPr>
            <p:nvPr/>
          </p:nvCxnSpPr>
          <p:spPr bwMode="auto">
            <a:xfrm>
              <a:off x="4038600" y="29718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86" name="Rectangle 208"/>
            <p:cNvSpPr>
              <a:spLocks noChangeArrowheads="1"/>
            </p:cNvSpPr>
            <p:nvPr/>
          </p:nvSpPr>
          <p:spPr bwMode="auto">
            <a:xfrm flipH="1" flipV="1">
              <a:off x="4876800" y="2893757"/>
              <a:ext cx="152400" cy="46029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1500" name="Straight Connector 209"/>
            <p:cNvCxnSpPr>
              <a:cxnSpLocks noChangeShapeType="1"/>
            </p:cNvCxnSpPr>
            <p:nvPr/>
          </p:nvCxnSpPr>
          <p:spPr bwMode="auto">
            <a:xfrm rot="5400000">
              <a:off x="4686296" y="28178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01" name="Straight Connector 210"/>
            <p:cNvCxnSpPr>
              <a:cxnSpLocks noChangeShapeType="1"/>
            </p:cNvCxnSpPr>
            <p:nvPr/>
          </p:nvCxnSpPr>
          <p:spPr bwMode="auto">
            <a:xfrm rot="5400000">
              <a:off x="4914102" y="28178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02" name="Straight Connector 211"/>
            <p:cNvCxnSpPr>
              <a:cxnSpLocks noChangeShapeType="1"/>
            </p:cNvCxnSpPr>
            <p:nvPr/>
          </p:nvCxnSpPr>
          <p:spPr bwMode="auto">
            <a:xfrm>
              <a:off x="4838696" y="29702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90" name="Rectangle 212"/>
            <p:cNvSpPr>
              <a:spLocks noChangeArrowheads="1"/>
            </p:cNvSpPr>
            <p:nvPr/>
          </p:nvSpPr>
          <p:spPr bwMode="auto">
            <a:xfrm flipH="1" flipV="1">
              <a:off x="4876800" y="2817570"/>
              <a:ext cx="152400" cy="46029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1" name="Rectangle 213"/>
            <p:cNvSpPr>
              <a:spLocks noChangeArrowheads="1"/>
            </p:cNvSpPr>
            <p:nvPr/>
          </p:nvSpPr>
          <p:spPr bwMode="auto">
            <a:xfrm flipH="1" flipV="1">
              <a:off x="4876800" y="2741383"/>
              <a:ext cx="152400" cy="46029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1505" name="Straight Arrow Connector 214"/>
            <p:cNvCxnSpPr>
              <a:cxnSpLocks noChangeShapeType="1"/>
            </p:cNvCxnSpPr>
            <p:nvPr/>
          </p:nvCxnSpPr>
          <p:spPr bwMode="auto">
            <a:xfrm rot="5400000">
              <a:off x="4839494" y="25527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06" name="Elbow Connector 215"/>
            <p:cNvCxnSpPr>
              <a:cxnSpLocks noChangeShapeType="1"/>
            </p:cNvCxnSpPr>
            <p:nvPr/>
          </p:nvCxnSpPr>
          <p:spPr bwMode="auto">
            <a:xfrm>
              <a:off x="4953000" y="29718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94" name="Rectangle 216"/>
            <p:cNvSpPr>
              <a:spLocks noChangeArrowheads="1"/>
            </p:cNvSpPr>
            <p:nvPr/>
          </p:nvSpPr>
          <p:spPr bwMode="auto">
            <a:xfrm flipH="1" flipV="1">
              <a:off x="5791200" y="2893757"/>
              <a:ext cx="152400" cy="4602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1508" name="Straight Connector 217"/>
            <p:cNvCxnSpPr>
              <a:cxnSpLocks noChangeShapeType="1"/>
            </p:cNvCxnSpPr>
            <p:nvPr/>
          </p:nvCxnSpPr>
          <p:spPr bwMode="auto">
            <a:xfrm rot="5400000">
              <a:off x="5600696" y="28178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09" name="Straight Connector 218"/>
            <p:cNvCxnSpPr>
              <a:cxnSpLocks noChangeShapeType="1"/>
            </p:cNvCxnSpPr>
            <p:nvPr/>
          </p:nvCxnSpPr>
          <p:spPr bwMode="auto">
            <a:xfrm rot="5400000">
              <a:off x="5828502" y="28178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10" name="Straight Connector 219"/>
            <p:cNvCxnSpPr>
              <a:cxnSpLocks noChangeShapeType="1"/>
            </p:cNvCxnSpPr>
            <p:nvPr/>
          </p:nvCxnSpPr>
          <p:spPr bwMode="auto">
            <a:xfrm>
              <a:off x="5753096" y="29702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98" name="Rectangle 220"/>
            <p:cNvSpPr>
              <a:spLocks noChangeArrowheads="1"/>
            </p:cNvSpPr>
            <p:nvPr/>
          </p:nvSpPr>
          <p:spPr bwMode="auto">
            <a:xfrm flipH="1" flipV="1">
              <a:off x="5791200" y="2817570"/>
              <a:ext cx="152400" cy="4602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1512" name="Straight Arrow Connector 222"/>
            <p:cNvCxnSpPr>
              <a:cxnSpLocks noChangeShapeType="1"/>
            </p:cNvCxnSpPr>
            <p:nvPr/>
          </p:nvCxnSpPr>
          <p:spPr bwMode="auto">
            <a:xfrm rot="5400000">
              <a:off x="5753894" y="25527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13" name="Elbow Connector 223"/>
            <p:cNvCxnSpPr>
              <a:cxnSpLocks noChangeShapeType="1"/>
            </p:cNvCxnSpPr>
            <p:nvPr/>
          </p:nvCxnSpPr>
          <p:spPr bwMode="auto">
            <a:xfrm>
              <a:off x="5867400" y="29718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01" name="Rectangle 225"/>
            <p:cNvSpPr>
              <a:spLocks noChangeArrowheads="1"/>
            </p:cNvSpPr>
            <p:nvPr/>
          </p:nvSpPr>
          <p:spPr bwMode="auto">
            <a:xfrm flipH="1" flipV="1">
              <a:off x="6705600" y="2893757"/>
              <a:ext cx="152400" cy="46029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1515" name="Straight Connector 227"/>
            <p:cNvCxnSpPr>
              <a:cxnSpLocks noChangeShapeType="1"/>
            </p:cNvCxnSpPr>
            <p:nvPr/>
          </p:nvCxnSpPr>
          <p:spPr bwMode="auto">
            <a:xfrm rot="5400000">
              <a:off x="6515096" y="28178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16" name="Straight Connector 228"/>
            <p:cNvCxnSpPr>
              <a:cxnSpLocks noChangeShapeType="1"/>
            </p:cNvCxnSpPr>
            <p:nvPr/>
          </p:nvCxnSpPr>
          <p:spPr bwMode="auto">
            <a:xfrm rot="5400000">
              <a:off x="6742902" y="28178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17" name="Straight Connector 229"/>
            <p:cNvCxnSpPr>
              <a:cxnSpLocks noChangeShapeType="1"/>
            </p:cNvCxnSpPr>
            <p:nvPr/>
          </p:nvCxnSpPr>
          <p:spPr bwMode="auto">
            <a:xfrm>
              <a:off x="6667496" y="29702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05" name="Rectangle 230"/>
            <p:cNvSpPr>
              <a:spLocks noChangeArrowheads="1"/>
            </p:cNvSpPr>
            <p:nvPr/>
          </p:nvSpPr>
          <p:spPr bwMode="auto">
            <a:xfrm flipH="1" flipV="1">
              <a:off x="6705600" y="2817570"/>
              <a:ext cx="152400" cy="46029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6" name="Rectangle 231"/>
            <p:cNvSpPr>
              <a:spLocks noChangeArrowheads="1"/>
            </p:cNvSpPr>
            <p:nvPr/>
          </p:nvSpPr>
          <p:spPr bwMode="auto">
            <a:xfrm flipH="1" flipV="1">
              <a:off x="6705600" y="2741383"/>
              <a:ext cx="152400" cy="46029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1520" name="Straight Arrow Connector 232"/>
            <p:cNvCxnSpPr>
              <a:cxnSpLocks noChangeShapeType="1"/>
            </p:cNvCxnSpPr>
            <p:nvPr/>
          </p:nvCxnSpPr>
          <p:spPr bwMode="auto">
            <a:xfrm rot="5400000">
              <a:off x="6668294" y="25527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21" name="Elbow Connector 233"/>
            <p:cNvCxnSpPr>
              <a:cxnSpLocks noChangeShapeType="1"/>
            </p:cNvCxnSpPr>
            <p:nvPr/>
          </p:nvCxnSpPr>
          <p:spPr bwMode="auto">
            <a:xfrm>
              <a:off x="6781800" y="29718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22" name="Straight Connector 235"/>
            <p:cNvCxnSpPr>
              <a:cxnSpLocks noChangeShapeType="1"/>
            </p:cNvCxnSpPr>
            <p:nvPr/>
          </p:nvCxnSpPr>
          <p:spPr bwMode="auto">
            <a:xfrm rot="5400000">
              <a:off x="3771896" y="37322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23" name="Straight Connector 236"/>
            <p:cNvCxnSpPr>
              <a:cxnSpLocks noChangeShapeType="1"/>
            </p:cNvCxnSpPr>
            <p:nvPr/>
          </p:nvCxnSpPr>
          <p:spPr bwMode="auto">
            <a:xfrm rot="5400000">
              <a:off x="3999702" y="37322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24" name="Straight Connector 238"/>
            <p:cNvCxnSpPr>
              <a:cxnSpLocks noChangeShapeType="1"/>
            </p:cNvCxnSpPr>
            <p:nvPr/>
          </p:nvCxnSpPr>
          <p:spPr bwMode="auto">
            <a:xfrm>
              <a:off x="3924296" y="38846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25" name="Straight Arrow Connector 241"/>
            <p:cNvCxnSpPr>
              <a:cxnSpLocks noChangeShapeType="1"/>
            </p:cNvCxnSpPr>
            <p:nvPr/>
          </p:nvCxnSpPr>
          <p:spPr bwMode="auto">
            <a:xfrm rot="5400000">
              <a:off x="3925094" y="34671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26" name="Elbow Connector 242"/>
            <p:cNvCxnSpPr>
              <a:cxnSpLocks noChangeShapeType="1"/>
            </p:cNvCxnSpPr>
            <p:nvPr/>
          </p:nvCxnSpPr>
          <p:spPr bwMode="auto">
            <a:xfrm>
              <a:off x="4038600" y="38862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27" name="Straight Connector 244"/>
            <p:cNvCxnSpPr>
              <a:cxnSpLocks noChangeShapeType="1"/>
            </p:cNvCxnSpPr>
            <p:nvPr/>
          </p:nvCxnSpPr>
          <p:spPr bwMode="auto">
            <a:xfrm rot="5400000">
              <a:off x="4686296" y="37322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28" name="Straight Connector 245"/>
            <p:cNvCxnSpPr>
              <a:cxnSpLocks noChangeShapeType="1"/>
            </p:cNvCxnSpPr>
            <p:nvPr/>
          </p:nvCxnSpPr>
          <p:spPr bwMode="auto">
            <a:xfrm rot="5400000">
              <a:off x="4914102" y="37322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29" name="Straight Connector 246"/>
            <p:cNvCxnSpPr>
              <a:cxnSpLocks noChangeShapeType="1"/>
            </p:cNvCxnSpPr>
            <p:nvPr/>
          </p:nvCxnSpPr>
          <p:spPr bwMode="auto">
            <a:xfrm>
              <a:off x="4838696" y="38846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30" name="Straight Arrow Connector 249"/>
            <p:cNvCxnSpPr>
              <a:cxnSpLocks noChangeShapeType="1"/>
            </p:cNvCxnSpPr>
            <p:nvPr/>
          </p:nvCxnSpPr>
          <p:spPr bwMode="auto">
            <a:xfrm rot="5400000">
              <a:off x="4839494" y="34671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31" name="Elbow Connector 250"/>
            <p:cNvCxnSpPr>
              <a:cxnSpLocks noChangeShapeType="1"/>
            </p:cNvCxnSpPr>
            <p:nvPr/>
          </p:nvCxnSpPr>
          <p:spPr bwMode="auto">
            <a:xfrm>
              <a:off x="4953000" y="38862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19" name="Rectangle 251"/>
            <p:cNvSpPr>
              <a:spLocks noChangeArrowheads="1"/>
            </p:cNvSpPr>
            <p:nvPr/>
          </p:nvSpPr>
          <p:spPr bwMode="auto">
            <a:xfrm flipH="1" flipV="1">
              <a:off x="5791200" y="3808004"/>
              <a:ext cx="152400" cy="4602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1533" name="Straight Connector 252"/>
            <p:cNvCxnSpPr>
              <a:cxnSpLocks noChangeShapeType="1"/>
            </p:cNvCxnSpPr>
            <p:nvPr/>
          </p:nvCxnSpPr>
          <p:spPr bwMode="auto">
            <a:xfrm rot="5400000">
              <a:off x="5600696" y="37322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34" name="Straight Connector 253"/>
            <p:cNvCxnSpPr>
              <a:cxnSpLocks noChangeShapeType="1"/>
            </p:cNvCxnSpPr>
            <p:nvPr/>
          </p:nvCxnSpPr>
          <p:spPr bwMode="auto">
            <a:xfrm rot="5400000">
              <a:off x="5828502" y="37322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35" name="Straight Connector 254"/>
            <p:cNvCxnSpPr>
              <a:cxnSpLocks noChangeShapeType="1"/>
            </p:cNvCxnSpPr>
            <p:nvPr/>
          </p:nvCxnSpPr>
          <p:spPr bwMode="auto">
            <a:xfrm>
              <a:off x="5753096" y="38846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23" name="Rectangle 255"/>
            <p:cNvSpPr>
              <a:spLocks noChangeArrowheads="1"/>
            </p:cNvSpPr>
            <p:nvPr/>
          </p:nvSpPr>
          <p:spPr bwMode="auto">
            <a:xfrm flipH="1" flipV="1">
              <a:off x="5791200" y="3731816"/>
              <a:ext cx="152400" cy="4602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1537" name="Straight Arrow Connector 257"/>
            <p:cNvCxnSpPr>
              <a:cxnSpLocks noChangeShapeType="1"/>
            </p:cNvCxnSpPr>
            <p:nvPr/>
          </p:nvCxnSpPr>
          <p:spPr bwMode="auto">
            <a:xfrm rot="5400000">
              <a:off x="5753894" y="34671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38" name="Elbow Connector 258"/>
            <p:cNvCxnSpPr>
              <a:cxnSpLocks noChangeShapeType="1"/>
            </p:cNvCxnSpPr>
            <p:nvPr/>
          </p:nvCxnSpPr>
          <p:spPr bwMode="auto">
            <a:xfrm>
              <a:off x="5867400" y="38862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26" name="Rectangle 259"/>
            <p:cNvSpPr>
              <a:spLocks noChangeArrowheads="1"/>
            </p:cNvSpPr>
            <p:nvPr/>
          </p:nvSpPr>
          <p:spPr bwMode="auto">
            <a:xfrm flipH="1" flipV="1">
              <a:off x="6705600" y="3808004"/>
              <a:ext cx="152400" cy="46029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1540" name="Straight Connector 260"/>
            <p:cNvCxnSpPr>
              <a:cxnSpLocks noChangeShapeType="1"/>
            </p:cNvCxnSpPr>
            <p:nvPr/>
          </p:nvCxnSpPr>
          <p:spPr bwMode="auto">
            <a:xfrm rot="5400000">
              <a:off x="6515096" y="37322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41" name="Straight Connector 261"/>
            <p:cNvCxnSpPr>
              <a:cxnSpLocks noChangeShapeType="1"/>
            </p:cNvCxnSpPr>
            <p:nvPr/>
          </p:nvCxnSpPr>
          <p:spPr bwMode="auto">
            <a:xfrm rot="5400000">
              <a:off x="6742902" y="37322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42" name="Straight Connector 262"/>
            <p:cNvCxnSpPr>
              <a:cxnSpLocks noChangeShapeType="1"/>
            </p:cNvCxnSpPr>
            <p:nvPr/>
          </p:nvCxnSpPr>
          <p:spPr bwMode="auto">
            <a:xfrm>
              <a:off x="6667496" y="38846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43" name="Straight Arrow Connector 265"/>
            <p:cNvCxnSpPr>
              <a:cxnSpLocks noChangeShapeType="1"/>
            </p:cNvCxnSpPr>
            <p:nvPr/>
          </p:nvCxnSpPr>
          <p:spPr bwMode="auto">
            <a:xfrm rot="5400000">
              <a:off x="6668294" y="34671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44" name="Elbow Connector 266"/>
            <p:cNvCxnSpPr>
              <a:cxnSpLocks noChangeShapeType="1"/>
            </p:cNvCxnSpPr>
            <p:nvPr/>
          </p:nvCxnSpPr>
          <p:spPr bwMode="auto">
            <a:xfrm>
              <a:off x="6781800" y="38862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32" name="Rectangle 267"/>
            <p:cNvSpPr>
              <a:spLocks noChangeArrowheads="1"/>
            </p:cNvSpPr>
            <p:nvPr/>
          </p:nvSpPr>
          <p:spPr bwMode="auto">
            <a:xfrm flipH="1" flipV="1">
              <a:off x="3962400" y="4722250"/>
              <a:ext cx="152400" cy="46029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1546" name="Straight Connector 268"/>
            <p:cNvCxnSpPr>
              <a:cxnSpLocks noChangeShapeType="1"/>
            </p:cNvCxnSpPr>
            <p:nvPr/>
          </p:nvCxnSpPr>
          <p:spPr bwMode="auto">
            <a:xfrm rot="5400000">
              <a:off x="3771896" y="46466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47" name="Straight Connector 269"/>
            <p:cNvCxnSpPr>
              <a:cxnSpLocks noChangeShapeType="1"/>
            </p:cNvCxnSpPr>
            <p:nvPr/>
          </p:nvCxnSpPr>
          <p:spPr bwMode="auto">
            <a:xfrm rot="5400000">
              <a:off x="3999702" y="46466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48" name="Straight Connector 270"/>
            <p:cNvCxnSpPr>
              <a:cxnSpLocks noChangeShapeType="1"/>
            </p:cNvCxnSpPr>
            <p:nvPr/>
          </p:nvCxnSpPr>
          <p:spPr bwMode="auto">
            <a:xfrm>
              <a:off x="3924296" y="47990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36" name="Rectangle 271"/>
            <p:cNvSpPr>
              <a:spLocks noChangeArrowheads="1"/>
            </p:cNvSpPr>
            <p:nvPr/>
          </p:nvSpPr>
          <p:spPr bwMode="auto">
            <a:xfrm flipH="1" flipV="1">
              <a:off x="3962400" y="4646063"/>
              <a:ext cx="152400" cy="46029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1550" name="Straight Arrow Connector 273"/>
            <p:cNvCxnSpPr>
              <a:cxnSpLocks noChangeShapeType="1"/>
            </p:cNvCxnSpPr>
            <p:nvPr/>
          </p:nvCxnSpPr>
          <p:spPr bwMode="auto">
            <a:xfrm rot="5400000">
              <a:off x="3925094" y="43815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51" name="Elbow Connector 274"/>
            <p:cNvCxnSpPr>
              <a:cxnSpLocks noChangeShapeType="1"/>
            </p:cNvCxnSpPr>
            <p:nvPr/>
          </p:nvCxnSpPr>
          <p:spPr bwMode="auto">
            <a:xfrm>
              <a:off x="4038600" y="48006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39" name="Rectangle 275"/>
            <p:cNvSpPr>
              <a:spLocks noChangeArrowheads="1"/>
            </p:cNvSpPr>
            <p:nvPr/>
          </p:nvSpPr>
          <p:spPr bwMode="auto">
            <a:xfrm flipH="1" flipV="1">
              <a:off x="4876800" y="4722250"/>
              <a:ext cx="152400" cy="46029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1553" name="Straight Connector 276"/>
            <p:cNvCxnSpPr>
              <a:cxnSpLocks noChangeShapeType="1"/>
            </p:cNvCxnSpPr>
            <p:nvPr/>
          </p:nvCxnSpPr>
          <p:spPr bwMode="auto">
            <a:xfrm rot="5400000">
              <a:off x="4686296" y="46466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54" name="Straight Connector 277"/>
            <p:cNvCxnSpPr>
              <a:cxnSpLocks noChangeShapeType="1"/>
            </p:cNvCxnSpPr>
            <p:nvPr/>
          </p:nvCxnSpPr>
          <p:spPr bwMode="auto">
            <a:xfrm rot="5400000">
              <a:off x="4914102" y="46466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55" name="Straight Connector 278"/>
            <p:cNvCxnSpPr>
              <a:cxnSpLocks noChangeShapeType="1"/>
            </p:cNvCxnSpPr>
            <p:nvPr/>
          </p:nvCxnSpPr>
          <p:spPr bwMode="auto">
            <a:xfrm>
              <a:off x="4838696" y="47990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43" name="Rectangle 279"/>
            <p:cNvSpPr>
              <a:spLocks noChangeArrowheads="1"/>
            </p:cNvSpPr>
            <p:nvPr/>
          </p:nvSpPr>
          <p:spPr bwMode="auto">
            <a:xfrm flipH="1" flipV="1">
              <a:off x="4876800" y="4646063"/>
              <a:ext cx="152400" cy="46029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4" name="Rectangle 280"/>
            <p:cNvSpPr>
              <a:spLocks noChangeArrowheads="1"/>
            </p:cNvSpPr>
            <p:nvPr/>
          </p:nvSpPr>
          <p:spPr bwMode="auto">
            <a:xfrm flipH="1" flipV="1">
              <a:off x="4876800" y="4569876"/>
              <a:ext cx="152400" cy="46029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1558" name="Straight Arrow Connector 281"/>
            <p:cNvCxnSpPr>
              <a:cxnSpLocks noChangeShapeType="1"/>
            </p:cNvCxnSpPr>
            <p:nvPr/>
          </p:nvCxnSpPr>
          <p:spPr bwMode="auto">
            <a:xfrm rot="5400000">
              <a:off x="4839494" y="43815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59" name="Elbow Connector 282"/>
            <p:cNvCxnSpPr>
              <a:cxnSpLocks noChangeShapeType="1"/>
            </p:cNvCxnSpPr>
            <p:nvPr/>
          </p:nvCxnSpPr>
          <p:spPr bwMode="auto">
            <a:xfrm>
              <a:off x="4953000" y="48006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60" name="Straight Connector 284"/>
            <p:cNvCxnSpPr>
              <a:cxnSpLocks noChangeShapeType="1"/>
            </p:cNvCxnSpPr>
            <p:nvPr/>
          </p:nvCxnSpPr>
          <p:spPr bwMode="auto">
            <a:xfrm rot="5400000">
              <a:off x="5600696" y="46466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61" name="Straight Connector 285"/>
            <p:cNvCxnSpPr>
              <a:cxnSpLocks noChangeShapeType="1"/>
            </p:cNvCxnSpPr>
            <p:nvPr/>
          </p:nvCxnSpPr>
          <p:spPr bwMode="auto">
            <a:xfrm rot="5400000">
              <a:off x="5828502" y="46466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62" name="Straight Connector 286"/>
            <p:cNvCxnSpPr>
              <a:cxnSpLocks noChangeShapeType="1"/>
            </p:cNvCxnSpPr>
            <p:nvPr/>
          </p:nvCxnSpPr>
          <p:spPr bwMode="auto">
            <a:xfrm>
              <a:off x="5753096" y="47990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63" name="Straight Arrow Connector 289"/>
            <p:cNvCxnSpPr>
              <a:cxnSpLocks noChangeShapeType="1"/>
            </p:cNvCxnSpPr>
            <p:nvPr/>
          </p:nvCxnSpPr>
          <p:spPr bwMode="auto">
            <a:xfrm rot="5400000">
              <a:off x="5753894" y="43815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64" name="Elbow Connector 290"/>
            <p:cNvCxnSpPr>
              <a:cxnSpLocks noChangeShapeType="1"/>
            </p:cNvCxnSpPr>
            <p:nvPr/>
          </p:nvCxnSpPr>
          <p:spPr bwMode="auto">
            <a:xfrm>
              <a:off x="5867400" y="48006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52" name="Rectangle 291"/>
            <p:cNvSpPr>
              <a:spLocks noChangeArrowheads="1"/>
            </p:cNvSpPr>
            <p:nvPr/>
          </p:nvSpPr>
          <p:spPr bwMode="auto">
            <a:xfrm flipH="1" flipV="1">
              <a:off x="6705600" y="4722250"/>
              <a:ext cx="152400" cy="46029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1566" name="Straight Connector 292"/>
            <p:cNvCxnSpPr>
              <a:cxnSpLocks noChangeShapeType="1"/>
            </p:cNvCxnSpPr>
            <p:nvPr/>
          </p:nvCxnSpPr>
          <p:spPr bwMode="auto">
            <a:xfrm rot="5400000">
              <a:off x="6515096" y="46466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67" name="Straight Connector 293"/>
            <p:cNvCxnSpPr>
              <a:cxnSpLocks noChangeShapeType="1"/>
            </p:cNvCxnSpPr>
            <p:nvPr/>
          </p:nvCxnSpPr>
          <p:spPr bwMode="auto">
            <a:xfrm rot="5400000">
              <a:off x="6742902" y="46466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68" name="Straight Connector 294"/>
            <p:cNvCxnSpPr>
              <a:cxnSpLocks noChangeShapeType="1"/>
            </p:cNvCxnSpPr>
            <p:nvPr/>
          </p:nvCxnSpPr>
          <p:spPr bwMode="auto">
            <a:xfrm>
              <a:off x="6667496" y="47990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69" name="Straight Arrow Connector 297"/>
            <p:cNvCxnSpPr>
              <a:cxnSpLocks noChangeShapeType="1"/>
            </p:cNvCxnSpPr>
            <p:nvPr/>
          </p:nvCxnSpPr>
          <p:spPr bwMode="auto">
            <a:xfrm rot="5400000">
              <a:off x="6668294" y="43815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70" name="Elbow Connector 298"/>
            <p:cNvCxnSpPr>
              <a:cxnSpLocks noChangeShapeType="1"/>
            </p:cNvCxnSpPr>
            <p:nvPr/>
          </p:nvCxnSpPr>
          <p:spPr bwMode="auto">
            <a:xfrm>
              <a:off x="6781800" y="48006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58" name="Oval 332"/>
            <p:cNvSpPr>
              <a:spLocks noChangeArrowheads="1"/>
            </p:cNvSpPr>
            <p:nvPr/>
          </p:nvSpPr>
          <p:spPr bwMode="auto">
            <a:xfrm>
              <a:off x="3886200" y="5180960"/>
              <a:ext cx="762000" cy="457123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</a:rPr>
                <a:t>Output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</a:rPr>
                <a:t>Arbiter</a:t>
              </a:r>
            </a:p>
          </p:txBody>
        </p:sp>
        <p:sp>
          <p:nvSpPr>
            <p:cNvPr id="559" name="Oval 333"/>
            <p:cNvSpPr>
              <a:spLocks noChangeArrowheads="1"/>
            </p:cNvSpPr>
            <p:nvPr/>
          </p:nvSpPr>
          <p:spPr bwMode="auto">
            <a:xfrm>
              <a:off x="4800600" y="5180960"/>
              <a:ext cx="762000" cy="457123"/>
            </a:xfrm>
            <a:prstGeom prst="ellipse">
              <a:avLst/>
            </a:prstGeom>
            <a:solidFill>
              <a:srgbClr val="FFC000">
                <a:alpha val="50195"/>
              </a:srgbClr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</a:rPr>
                <a:t>Output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</a:rPr>
                <a:t>Arbiter</a:t>
              </a:r>
            </a:p>
          </p:txBody>
        </p:sp>
        <p:sp>
          <p:nvSpPr>
            <p:cNvPr id="560" name="Oval 334"/>
            <p:cNvSpPr>
              <a:spLocks noChangeArrowheads="1"/>
            </p:cNvSpPr>
            <p:nvPr/>
          </p:nvSpPr>
          <p:spPr bwMode="auto">
            <a:xfrm>
              <a:off x="5715000" y="5180960"/>
              <a:ext cx="762000" cy="457123"/>
            </a:xfrm>
            <a:prstGeom prst="ellipse">
              <a:avLst/>
            </a:prstGeom>
            <a:solidFill>
              <a:srgbClr val="00B050">
                <a:alpha val="50195"/>
              </a:srgbClr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</a:rPr>
                <a:t>Output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</a:rPr>
                <a:t>Arbiter</a:t>
              </a:r>
            </a:p>
          </p:txBody>
        </p:sp>
        <p:sp>
          <p:nvSpPr>
            <p:cNvPr id="561" name="Oval 335"/>
            <p:cNvSpPr>
              <a:spLocks noChangeArrowheads="1"/>
            </p:cNvSpPr>
            <p:nvPr/>
          </p:nvSpPr>
          <p:spPr bwMode="auto">
            <a:xfrm>
              <a:off x="6629400" y="5180960"/>
              <a:ext cx="762000" cy="457123"/>
            </a:xfrm>
            <a:prstGeom prst="ellipse">
              <a:avLst/>
            </a:prstGeom>
            <a:solidFill>
              <a:srgbClr val="00B0F0">
                <a:alpha val="50195"/>
              </a:srgbClr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</a:rPr>
                <a:t>Output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</a:rPr>
                <a:t>Arbiter</a:t>
              </a:r>
            </a:p>
          </p:txBody>
        </p:sp>
        <p:sp>
          <p:nvSpPr>
            <p:cNvPr id="562" name="Oval 340"/>
            <p:cNvSpPr>
              <a:spLocks noChangeArrowheads="1"/>
            </p:cNvSpPr>
            <p:nvPr/>
          </p:nvSpPr>
          <p:spPr bwMode="auto">
            <a:xfrm>
              <a:off x="2895600" y="1600162"/>
              <a:ext cx="762000" cy="457123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</a:rPr>
                <a:t>Flow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</a:rPr>
                <a:t>Control</a:t>
              </a:r>
            </a:p>
          </p:txBody>
        </p:sp>
        <p:sp>
          <p:nvSpPr>
            <p:cNvPr id="563" name="Oval 341"/>
            <p:cNvSpPr>
              <a:spLocks noChangeArrowheads="1"/>
            </p:cNvSpPr>
            <p:nvPr/>
          </p:nvSpPr>
          <p:spPr bwMode="auto">
            <a:xfrm>
              <a:off x="2895600" y="2514408"/>
              <a:ext cx="762000" cy="457123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</a:rPr>
                <a:t>Flow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</a:rPr>
                <a:t>Control</a:t>
              </a:r>
            </a:p>
          </p:txBody>
        </p:sp>
        <p:sp>
          <p:nvSpPr>
            <p:cNvPr id="564" name="Oval 346"/>
            <p:cNvSpPr>
              <a:spLocks noChangeArrowheads="1"/>
            </p:cNvSpPr>
            <p:nvPr/>
          </p:nvSpPr>
          <p:spPr bwMode="auto">
            <a:xfrm>
              <a:off x="2895600" y="3428654"/>
              <a:ext cx="762000" cy="457123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</a:rPr>
                <a:t>Flow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</a:rPr>
                <a:t>Control</a:t>
              </a:r>
            </a:p>
          </p:txBody>
        </p:sp>
        <p:sp>
          <p:nvSpPr>
            <p:cNvPr id="565" name="Oval 347"/>
            <p:cNvSpPr>
              <a:spLocks noChangeArrowheads="1"/>
            </p:cNvSpPr>
            <p:nvPr/>
          </p:nvSpPr>
          <p:spPr bwMode="auto">
            <a:xfrm>
              <a:off x="2895600" y="4342901"/>
              <a:ext cx="762000" cy="457123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</a:rPr>
                <a:t>Flow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</a:rPr>
                <a:t>Control</a:t>
              </a:r>
            </a:p>
          </p:txBody>
        </p:sp>
        <p:cxnSp>
          <p:nvCxnSpPr>
            <p:cNvPr id="101579" name="Straight Arrow Connector 386"/>
            <p:cNvCxnSpPr>
              <a:cxnSpLocks noChangeShapeType="1"/>
              <a:stCxn id="558" idx="4"/>
            </p:cNvCxnSpPr>
            <p:nvPr/>
          </p:nvCxnSpPr>
          <p:spPr bwMode="auto">
            <a:xfrm rot="5400000">
              <a:off x="4038600" y="5867400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80" name="Straight Arrow Connector 389"/>
            <p:cNvCxnSpPr>
              <a:cxnSpLocks noChangeShapeType="1"/>
            </p:cNvCxnSpPr>
            <p:nvPr/>
          </p:nvCxnSpPr>
          <p:spPr bwMode="auto">
            <a:xfrm rot="5400000">
              <a:off x="4953794" y="5866606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81" name="Straight Arrow Connector 391"/>
            <p:cNvCxnSpPr>
              <a:cxnSpLocks noChangeShapeType="1"/>
            </p:cNvCxnSpPr>
            <p:nvPr/>
          </p:nvCxnSpPr>
          <p:spPr bwMode="auto">
            <a:xfrm rot="5400000">
              <a:off x="5868194" y="5866606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82" name="Straight Arrow Connector 392"/>
            <p:cNvCxnSpPr>
              <a:cxnSpLocks noChangeShapeType="1"/>
            </p:cNvCxnSpPr>
            <p:nvPr/>
          </p:nvCxnSpPr>
          <p:spPr bwMode="auto">
            <a:xfrm rot="5400000">
              <a:off x="6782594" y="5866606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83" name="Straight Arrow Connector 366"/>
            <p:cNvCxnSpPr>
              <a:cxnSpLocks noChangeShapeType="1"/>
            </p:cNvCxnSpPr>
            <p:nvPr/>
          </p:nvCxnSpPr>
          <p:spPr bwMode="auto">
            <a:xfrm>
              <a:off x="2133600" y="1524000"/>
              <a:ext cx="3810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71" name="Rectangle 75"/>
            <p:cNvSpPr>
              <a:spLocks noChangeArrowheads="1"/>
            </p:cNvSpPr>
            <p:nvPr/>
          </p:nvSpPr>
          <p:spPr bwMode="auto">
            <a:xfrm>
              <a:off x="1752600" y="2285846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</a:rPr>
                <a:t>NI</a:t>
              </a:r>
            </a:p>
          </p:txBody>
        </p:sp>
        <p:sp>
          <p:nvSpPr>
            <p:cNvPr id="572" name="Rectangle 75"/>
            <p:cNvSpPr>
              <a:spLocks noChangeArrowheads="1"/>
            </p:cNvSpPr>
            <p:nvPr/>
          </p:nvSpPr>
          <p:spPr bwMode="auto">
            <a:xfrm>
              <a:off x="1752600" y="3200093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</a:rPr>
                <a:t>NI</a:t>
              </a:r>
            </a:p>
          </p:txBody>
        </p:sp>
        <p:sp>
          <p:nvSpPr>
            <p:cNvPr id="573" name="Rectangle 75"/>
            <p:cNvSpPr>
              <a:spLocks noChangeArrowheads="1"/>
            </p:cNvSpPr>
            <p:nvPr/>
          </p:nvSpPr>
          <p:spPr bwMode="auto">
            <a:xfrm>
              <a:off x="1752600" y="4114339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</a:rPr>
                <a:t>NI</a:t>
              </a:r>
            </a:p>
          </p:txBody>
        </p:sp>
        <p:sp>
          <p:nvSpPr>
            <p:cNvPr id="574" name="Rectangle 75"/>
            <p:cNvSpPr>
              <a:spLocks noChangeArrowheads="1"/>
            </p:cNvSpPr>
            <p:nvPr/>
          </p:nvSpPr>
          <p:spPr bwMode="auto">
            <a:xfrm>
              <a:off x="1752600" y="1371600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</a:rPr>
                <a:t>NI</a:t>
              </a:r>
            </a:p>
          </p:txBody>
        </p:sp>
        <p:cxnSp>
          <p:nvCxnSpPr>
            <p:cNvPr id="101588" name="Straight Arrow Connector 344"/>
            <p:cNvCxnSpPr>
              <a:cxnSpLocks noChangeShapeType="1"/>
              <a:stCxn id="562" idx="2"/>
            </p:cNvCxnSpPr>
            <p:nvPr/>
          </p:nvCxnSpPr>
          <p:spPr bwMode="auto">
            <a:xfrm rot="10800000">
              <a:off x="2133600" y="1828800"/>
              <a:ext cx="762000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89" name="Straight Arrow Connector 345"/>
            <p:cNvCxnSpPr>
              <a:cxnSpLocks noChangeShapeType="1"/>
            </p:cNvCxnSpPr>
            <p:nvPr/>
          </p:nvCxnSpPr>
          <p:spPr bwMode="auto">
            <a:xfrm rot="10800000">
              <a:off x="2133600" y="2743200"/>
              <a:ext cx="762000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90" name="Straight Arrow Connector 348"/>
            <p:cNvCxnSpPr>
              <a:cxnSpLocks noChangeShapeType="1"/>
              <a:stCxn id="564" idx="2"/>
            </p:cNvCxnSpPr>
            <p:nvPr/>
          </p:nvCxnSpPr>
          <p:spPr bwMode="auto">
            <a:xfrm rot="10800000">
              <a:off x="2133600" y="3657600"/>
              <a:ext cx="762000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591" name="Straight Arrow Connector 349"/>
            <p:cNvCxnSpPr>
              <a:cxnSpLocks noChangeShapeType="1"/>
            </p:cNvCxnSpPr>
            <p:nvPr/>
          </p:nvCxnSpPr>
          <p:spPr bwMode="auto">
            <a:xfrm rot="10800000">
              <a:off x="2133600" y="4572000"/>
              <a:ext cx="762000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79" name="Rectangle 410"/>
            <p:cNvSpPr>
              <a:spLocks noChangeArrowheads="1"/>
            </p:cNvSpPr>
            <p:nvPr/>
          </p:nvSpPr>
          <p:spPr bwMode="auto">
            <a:xfrm flipH="1" flipV="1">
              <a:off x="4876800" y="3809590"/>
              <a:ext cx="152400" cy="4603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0" name="TextBox 579"/>
            <p:cNvSpPr txBox="1"/>
            <p:nvPr/>
          </p:nvSpPr>
          <p:spPr bwMode="auto">
            <a:xfrm>
              <a:off x="2514600" y="5271433"/>
              <a:ext cx="1295400" cy="647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Buffered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Crossbar</a:t>
              </a:r>
            </a:p>
          </p:txBody>
        </p:sp>
      </p:grpSp>
      <p:grpSp>
        <p:nvGrpSpPr>
          <p:cNvPr id="3" name="Group 384"/>
          <p:cNvGrpSpPr>
            <a:grpSpLocks/>
          </p:cNvGrpSpPr>
          <p:nvPr/>
        </p:nvGrpSpPr>
        <p:grpSpPr bwMode="auto">
          <a:xfrm>
            <a:off x="152400" y="1371600"/>
            <a:ext cx="469900" cy="3352800"/>
            <a:chOff x="609600" y="1371600"/>
            <a:chExt cx="469686" cy="3352800"/>
          </a:xfrm>
        </p:grpSpPr>
        <p:sp>
          <p:nvSpPr>
            <p:cNvPr id="582" name="Rectangle 75"/>
            <p:cNvSpPr>
              <a:spLocks noChangeArrowheads="1"/>
            </p:cNvSpPr>
            <p:nvPr/>
          </p:nvSpPr>
          <p:spPr bwMode="auto">
            <a:xfrm>
              <a:off x="609600" y="1371600"/>
              <a:ext cx="469686" cy="6096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FFFFFF">
                      <a:lumMod val="65000"/>
                    </a:srgbClr>
                  </a:solidFill>
                </a:rPr>
                <a:t>0</a:t>
              </a:r>
            </a:p>
          </p:txBody>
        </p:sp>
        <p:sp>
          <p:nvSpPr>
            <p:cNvPr id="583" name="Rectangle 75"/>
            <p:cNvSpPr>
              <a:spLocks noChangeArrowheads="1"/>
            </p:cNvSpPr>
            <p:nvPr/>
          </p:nvSpPr>
          <p:spPr bwMode="auto">
            <a:xfrm>
              <a:off x="609600" y="2286000"/>
              <a:ext cx="469686" cy="6096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FFFFFF">
                      <a:lumMod val="65000"/>
                    </a:srgbClr>
                  </a:solidFill>
                </a:rPr>
                <a:t>1</a:t>
              </a:r>
            </a:p>
          </p:txBody>
        </p:sp>
        <p:sp>
          <p:nvSpPr>
            <p:cNvPr id="584" name="Rectangle 75"/>
            <p:cNvSpPr>
              <a:spLocks noChangeArrowheads="1"/>
            </p:cNvSpPr>
            <p:nvPr/>
          </p:nvSpPr>
          <p:spPr bwMode="auto">
            <a:xfrm>
              <a:off x="609600" y="3200400"/>
              <a:ext cx="469686" cy="6096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FFFFFF">
                      <a:lumMod val="65000"/>
                    </a:srgbClr>
                  </a:solidFill>
                </a:rPr>
                <a:t>2</a:t>
              </a:r>
            </a:p>
          </p:txBody>
        </p:sp>
        <p:sp>
          <p:nvSpPr>
            <p:cNvPr id="585" name="Rectangle 75"/>
            <p:cNvSpPr>
              <a:spLocks noChangeArrowheads="1"/>
            </p:cNvSpPr>
            <p:nvPr/>
          </p:nvSpPr>
          <p:spPr bwMode="auto">
            <a:xfrm>
              <a:off x="609600" y="4114800"/>
              <a:ext cx="469686" cy="6096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FFFFFF">
                      <a:lumMod val="65000"/>
                    </a:srgbClr>
                  </a:solidFill>
                </a:rPr>
                <a:t>3</a:t>
              </a:r>
            </a:p>
          </p:txBody>
        </p:sp>
      </p:grpSp>
      <p:grpSp>
        <p:nvGrpSpPr>
          <p:cNvPr id="4" name="Group 384"/>
          <p:cNvGrpSpPr>
            <a:grpSpLocks/>
          </p:cNvGrpSpPr>
          <p:nvPr/>
        </p:nvGrpSpPr>
        <p:grpSpPr bwMode="auto">
          <a:xfrm>
            <a:off x="152400" y="1371600"/>
            <a:ext cx="6324600" cy="4725988"/>
            <a:chOff x="1295400" y="1371600"/>
            <a:chExt cx="6324600" cy="4725194"/>
          </a:xfrm>
        </p:grpSpPr>
        <p:sp>
          <p:nvSpPr>
            <p:cNvPr id="587" name="Rectangle 586"/>
            <p:cNvSpPr/>
            <p:nvPr/>
          </p:nvSpPr>
          <p:spPr bwMode="auto">
            <a:xfrm>
              <a:off x="2514600" y="1371600"/>
              <a:ext cx="5105400" cy="914246"/>
            </a:xfrm>
            <a:prstGeom prst="rect">
              <a:avLst/>
            </a:prstGeom>
            <a:solidFill>
              <a:srgbClr val="CAE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8" name="Rectangle 587"/>
            <p:cNvSpPr/>
            <p:nvPr/>
          </p:nvSpPr>
          <p:spPr bwMode="auto">
            <a:xfrm>
              <a:off x="2514600" y="2285846"/>
              <a:ext cx="5105400" cy="914246"/>
            </a:xfrm>
            <a:prstGeom prst="rect">
              <a:avLst/>
            </a:prstGeom>
            <a:solidFill>
              <a:srgbClr val="CAE2FF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9" name="Rectangle 588"/>
            <p:cNvSpPr/>
            <p:nvPr/>
          </p:nvSpPr>
          <p:spPr bwMode="auto">
            <a:xfrm>
              <a:off x="2514600" y="3200093"/>
              <a:ext cx="5105400" cy="914246"/>
            </a:xfrm>
            <a:prstGeom prst="rect">
              <a:avLst/>
            </a:prstGeom>
            <a:solidFill>
              <a:srgbClr val="CAE2F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1391" name="Straight Connector 394"/>
            <p:cNvCxnSpPr>
              <a:cxnSpLocks noChangeShapeType="1"/>
            </p:cNvCxnSpPr>
            <p:nvPr/>
          </p:nvCxnSpPr>
          <p:spPr bwMode="auto">
            <a:xfrm rot="5400000">
              <a:off x="4877594" y="3505200"/>
              <a:ext cx="4266406" cy="794"/>
            </a:xfrm>
            <a:prstGeom prst="line">
              <a:avLst/>
            </a:prstGeom>
            <a:noFill/>
            <a:ln w="1270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392" name="Straight Connector 402"/>
            <p:cNvCxnSpPr>
              <a:cxnSpLocks noChangeShapeType="1"/>
            </p:cNvCxnSpPr>
            <p:nvPr/>
          </p:nvCxnSpPr>
          <p:spPr bwMode="auto">
            <a:xfrm rot="5400000">
              <a:off x="3963194" y="3505200"/>
              <a:ext cx="4266406" cy="794"/>
            </a:xfrm>
            <a:prstGeom prst="line">
              <a:avLst/>
            </a:prstGeom>
            <a:noFill/>
            <a:ln w="1270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393" name="Straight Connector 403"/>
            <p:cNvCxnSpPr>
              <a:cxnSpLocks noChangeShapeType="1"/>
            </p:cNvCxnSpPr>
            <p:nvPr/>
          </p:nvCxnSpPr>
          <p:spPr bwMode="auto">
            <a:xfrm rot="5400000">
              <a:off x="3048794" y="3505200"/>
              <a:ext cx="4266406" cy="794"/>
            </a:xfrm>
            <a:prstGeom prst="line">
              <a:avLst/>
            </a:prstGeom>
            <a:noFill/>
            <a:ln w="1270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394" name="Straight Connector 404"/>
            <p:cNvCxnSpPr>
              <a:cxnSpLocks noChangeShapeType="1"/>
            </p:cNvCxnSpPr>
            <p:nvPr/>
          </p:nvCxnSpPr>
          <p:spPr bwMode="auto">
            <a:xfrm rot="5400000">
              <a:off x="2134394" y="3505200"/>
              <a:ext cx="4266406" cy="794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395" name="Straight Arrow Connector 405"/>
            <p:cNvCxnSpPr>
              <a:cxnSpLocks noChangeShapeType="1"/>
            </p:cNvCxnSpPr>
            <p:nvPr/>
          </p:nvCxnSpPr>
          <p:spPr bwMode="auto">
            <a:xfrm>
              <a:off x="2133600" y="3352800"/>
              <a:ext cx="3810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396" name="Straight Arrow Connector 406"/>
            <p:cNvCxnSpPr>
              <a:cxnSpLocks noChangeShapeType="1"/>
            </p:cNvCxnSpPr>
            <p:nvPr/>
          </p:nvCxnSpPr>
          <p:spPr bwMode="auto">
            <a:xfrm>
              <a:off x="2133600" y="2438400"/>
              <a:ext cx="381000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397" name="Straight Arrow Connector 407"/>
            <p:cNvCxnSpPr>
              <a:cxnSpLocks noChangeShapeType="1"/>
            </p:cNvCxnSpPr>
            <p:nvPr/>
          </p:nvCxnSpPr>
          <p:spPr bwMode="auto">
            <a:xfrm>
              <a:off x="2133600" y="4267200"/>
              <a:ext cx="3810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97" name="Rectangle 16"/>
            <p:cNvSpPr>
              <a:spLocks noChangeArrowheads="1"/>
            </p:cNvSpPr>
            <p:nvPr/>
          </p:nvSpPr>
          <p:spPr bwMode="auto">
            <a:xfrm>
              <a:off x="2514600" y="1371600"/>
              <a:ext cx="5105400" cy="449504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rgbClr val="FFFFFF">
                    <a:lumMod val="65000"/>
                  </a:srgbClr>
                </a:solidFill>
              </a:endParaRPr>
            </a:p>
          </p:txBody>
        </p:sp>
        <p:cxnSp>
          <p:nvCxnSpPr>
            <p:cNvPr id="101399" name="Straight Connector 409"/>
            <p:cNvCxnSpPr>
              <a:cxnSpLocks noChangeShapeType="1"/>
            </p:cNvCxnSpPr>
            <p:nvPr/>
          </p:nvCxnSpPr>
          <p:spPr bwMode="auto">
            <a:xfrm>
              <a:off x="2133600" y="15240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00" name="Straight Connector 412"/>
            <p:cNvCxnSpPr>
              <a:cxnSpLocks noChangeShapeType="1"/>
            </p:cNvCxnSpPr>
            <p:nvPr/>
          </p:nvCxnSpPr>
          <p:spPr bwMode="auto">
            <a:xfrm rot="5400000">
              <a:off x="2133600" y="3505200"/>
              <a:ext cx="4267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01" name="Straight Connector 413"/>
            <p:cNvCxnSpPr>
              <a:cxnSpLocks noChangeShapeType="1"/>
            </p:cNvCxnSpPr>
            <p:nvPr/>
          </p:nvCxnSpPr>
          <p:spPr bwMode="auto">
            <a:xfrm>
              <a:off x="2133600" y="24384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02" name="Straight Connector 414"/>
            <p:cNvCxnSpPr>
              <a:cxnSpLocks noChangeShapeType="1"/>
            </p:cNvCxnSpPr>
            <p:nvPr/>
          </p:nvCxnSpPr>
          <p:spPr bwMode="auto">
            <a:xfrm>
              <a:off x="2133600" y="33528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03" name="Straight Connector 415"/>
            <p:cNvCxnSpPr>
              <a:cxnSpLocks noChangeShapeType="1"/>
            </p:cNvCxnSpPr>
            <p:nvPr/>
          </p:nvCxnSpPr>
          <p:spPr bwMode="auto">
            <a:xfrm rot="5400000">
              <a:off x="3048000" y="3505200"/>
              <a:ext cx="4267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04" name="Straight Connector 416"/>
            <p:cNvCxnSpPr>
              <a:cxnSpLocks noChangeShapeType="1"/>
            </p:cNvCxnSpPr>
            <p:nvPr/>
          </p:nvCxnSpPr>
          <p:spPr bwMode="auto">
            <a:xfrm>
              <a:off x="2133600" y="42672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05" name="Straight Connector 417"/>
            <p:cNvCxnSpPr>
              <a:cxnSpLocks noChangeShapeType="1"/>
            </p:cNvCxnSpPr>
            <p:nvPr/>
          </p:nvCxnSpPr>
          <p:spPr bwMode="auto">
            <a:xfrm rot="5400000">
              <a:off x="3962400" y="3505200"/>
              <a:ext cx="4267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06" name="Straight Connector 418"/>
            <p:cNvCxnSpPr>
              <a:cxnSpLocks noChangeShapeType="1"/>
            </p:cNvCxnSpPr>
            <p:nvPr/>
          </p:nvCxnSpPr>
          <p:spPr bwMode="auto">
            <a:xfrm rot="5400000">
              <a:off x="4876800" y="3505200"/>
              <a:ext cx="4267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07" name="Elbow Connector 419"/>
            <p:cNvCxnSpPr>
              <a:cxnSpLocks noChangeShapeType="1"/>
            </p:cNvCxnSpPr>
            <p:nvPr/>
          </p:nvCxnSpPr>
          <p:spPr bwMode="auto">
            <a:xfrm rot="16200000" flipH="1">
              <a:off x="4038600" y="15240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08" name="Straight Arrow Connector 420"/>
            <p:cNvCxnSpPr>
              <a:cxnSpLocks noChangeShapeType="1"/>
            </p:cNvCxnSpPr>
            <p:nvPr/>
          </p:nvCxnSpPr>
          <p:spPr bwMode="auto">
            <a:xfrm rot="5400000">
              <a:off x="4038600" y="5867400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09" name="Straight Arrow Connector 421"/>
            <p:cNvCxnSpPr>
              <a:cxnSpLocks noChangeShapeType="1"/>
            </p:cNvCxnSpPr>
            <p:nvPr/>
          </p:nvCxnSpPr>
          <p:spPr bwMode="auto">
            <a:xfrm rot="5400000">
              <a:off x="4953794" y="5866606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10" name="Straight Arrow Connector 422"/>
            <p:cNvCxnSpPr>
              <a:cxnSpLocks noChangeShapeType="1"/>
            </p:cNvCxnSpPr>
            <p:nvPr/>
          </p:nvCxnSpPr>
          <p:spPr bwMode="auto">
            <a:xfrm rot="5400000">
              <a:off x="5868194" y="5866606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11" name="Straight Arrow Connector 423"/>
            <p:cNvCxnSpPr>
              <a:cxnSpLocks noChangeShapeType="1"/>
            </p:cNvCxnSpPr>
            <p:nvPr/>
          </p:nvCxnSpPr>
          <p:spPr bwMode="auto">
            <a:xfrm rot="5400000">
              <a:off x="6782594" y="5866606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12" name="Straight Arrow Connector 424"/>
            <p:cNvCxnSpPr>
              <a:cxnSpLocks noChangeShapeType="1"/>
            </p:cNvCxnSpPr>
            <p:nvPr/>
          </p:nvCxnSpPr>
          <p:spPr bwMode="auto">
            <a:xfrm>
              <a:off x="2133600" y="1524000"/>
              <a:ext cx="3810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12" name="Rectangle 75"/>
            <p:cNvSpPr>
              <a:spLocks noChangeArrowheads="1"/>
            </p:cNvSpPr>
            <p:nvPr/>
          </p:nvSpPr>
          <p:spPr bwMode="auto">
            <a:xfrm>
              <a:off x="1752600" y="2285846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</a:rPr>
                <a:t>NI</a:t>
              </a:r>
            </a:p>
          </p:txBody>
        </p:sp>
        <p:sp>
          <p:nvSpPr>
            <p:cNvPr id="613" name="Rectangle 75"/>
            <p:cNvSpPr>
              <a:spLocks noChangeArrowheads="1"/>
            </p:cNvSpPr>
            <p:nvPr/>
          </p:nvSpPr>
          <p:spPr bwMode="auto">
            <a:xfrm>
              <a:off x="1752600" y="3200093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</a:rPr>
                <a:t>NI</a:t>
              </a:r>
            </a:p>
          </p:txBody>
        </p:sp>
        <p:sp>
          <p:nvSpPr>
            <p:cNvPr id="614" name="Rectangle 75"/>
            <p:cNvSpPr>
              <a:spLocks noChangeArrowheads="1"/>
            </p:cNvSpPr>
            <p:nvPr/>
          </p:nvSpPr>
          <p:spPr bwMode="auto">
            <a:xfrm>
              <a:off x="1752600" y="4114339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</a:rPr>
                <a:t>NI</a:t>
              </a:r>
            </a:p>
          </p:txBody>
        </p:sp>
        <p:sp>
          <p:nvSpPr>
            <p:cNvPr id="615" name="Rectangle 75"/>
            <p:cNvSpPr>
              <a:spLocks noChangeArrowheads="1"/>
            </p:cNvSpPr>
            <p:nvPr/>
          </p:nvSpPr>
          <p:spPr bwMode="auto">
            <a:xfrm>
              <a:off x="1752600" y="1371600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</a:rPr>
                <a:t>NI</a:t>
              </a:r>
            </a:p>
          </p:txBody>
        </p:sp>
        <p:sp>
          <p:nvSpPr>
            <p:cNvPr id="616" name="TextBox 615"/>
            <p:cNvSpPr txBox="1"/>
            <p:nvPr/>
          </p:nvSpPr>
          <p:spPr bwMode="auto">
            <a:xfrm>
              <a:off x="2514600" y="5271433"/>
              <a:ext cx="1371600" cy="647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 err="1">
                  <a:solidFill>
                    <a:sysClr val="windowText" lastClr="000000"/>
                  </a:solidFill>
                  <a:latin typeface="Arial"/>
                  <a:cs typeface="Arial"/>
                </a:rPr>
                <a:t>Bufferless</a:t>
              </a:r>
              <a:endParaRPr lang="en-US" b="1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Crossbar</a:t>
              </a:r>
            </a:p>
          </p:txBody>
        </p:sp>
        <p:grpSp>
          <p:nvGrpSpPr>
            <p:cNvPr id="101418" name="Group 384"/>
            <p:cNvGrpSpPr>
              <a:grpSpLocks/>
            </p:cNvGrpSpPr>
            <p:nvPr/>
          </p:nvGrpSpPr>
          <p:grpSpPr bwMode="auto">
            <a:xfrm>
              <a:off x="1295400" y="1371600"/>
              <a:ext cx="469900" cy="3352237"/>
              <a:chOff x="1295400" y="1371600"/>
              <a:chExt cx="469900" cy="3352237"/>
            </a:xfrm>
          </p:grpSpPr>
          <p:sp>
            <p:nvSpPr>
              <p:cNvPr id="638" name="Rectangle 75"/>
              <p:cNvSpPr>
                <a:spLocks noChangeArrowheads="1"/>
              </p:cNvSpPr>
              <p:nvPr/>
            </p:nvSpPr>
            <p:spPr bwMode="auto">
              <a:xfrm>
                <a:off x="1295400" y="1371600"/>
                <a:ext cx="469900" cy="60949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kern="0" dirty="0">
                    <a:solidFill>
                      <a:srgbClr val="FFFFFF">
                        <a:lumMod val="65000"/>
                      </a:srgbClr>
                    </a:solidFill>
                  </a:rPr>
                  <a:t>0</a:t>
                </a:r>
              </a:p>
            </p:txBody>
          </p:sp>
          <p:sp>
            <p:nvSpPr>
              <p:cNvPr id="639" name="Rectangle 75"/>
              <p:cNvSpPr>
                <a:spLocks noChangeArrowheads="1"/>
              </p:cNvSpPr>
              <p:nvPr/>
            </p:nvSpPr>
            <p:spPr bwMode="auto">
              <a:xfrm>
                <a:off x="1295400" y="2285846"/>
                <a:ext cx="469900" cy="60949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kern="0" dirty="0">
                    <a:solidFill>
                      <a:srgbClr val="FFFFFF">
                        <a:lumMod val="65000"/>
                      </a:srgbClr>
                    </a:solidFill>
                  </a:rPr>
                  <a:t>1</a:t>
                </a:r>
              </a:p>
            </p:txBody>
          </p:sp>
          <p:sp>
            <p:nvSpPr>
              <p:cNvPr id="640" name="Rectangle 75"/>
              <p:cNvSpPr>
                <a:spLocks noChangeArrowheads="1"/>
              </p:cNvSpPr>
              <p:nvPr/>
            </p:nvSpPr>
            <p:spPr bwMode="auto">
              <a:xfrm>
                <a:off x="1295400" y="3200093"/>
                <a:ext cx="469900" cy="60949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kern="0" dirty="0">
                    <a:solidFill>
                      <a:srgbClr val="FFFFFF">
                        <a:lumMod val="65000"/>
                      </a:srgbClr>
                    </a:solidFill>
                  </a:rPr>
                  <a:t>2</a:t>
                </a:r>
              </a:p>
            </p:txBody>
          </p:sp>
          <p:sp>
            <p:nvSpPr>
              <p:cNvPr id="641" name="Rectangle 75"/>
              <p:cNvSpPr>
                <a:spLocks noChangeArrowheads="1"/>
              </p:cNvSpPr>
              <p:nvPr/>
            </p:nvSpPr>
            <p:spPr bwMode="auto">
              <a:xfrm>
                <a:off x="1295400" y="4114339"/>
                <a:ext cx="469900" cy="60949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kern="0" dirty="0">
                    <a:solidFill>
                      <a:srgbClr val="FFFFFF">
                        <a:lumMod val="65000"/>
                      </a:srgbClr>
                    </a:solidFill>
                  </a:rPr>
                  <a:t>3</a:t>
                </a:r>
              </a:p>
            </p:txBody>
          </p:sp>
        </p:grpSp>
        <p:cxnSp>
          <p:nvCxnSpPr>
            <p:cNvPr id="101419" name="Elbow Connector 431"/>
            <p:cNvCxnSpPr>
              <a:cxnSpLocks noChangeShapeType="1"/>
            </p:cNvCxnSpPr>
            <p:nvPr/>
          </p:nvCxnSpPr>
          <p:spPr bwMode="auto">
            <a:xfrm rot="16200000" flipH="1">
              <a:off x="4038600" y="24384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20" name="Elbow Connector 432"/>
            <p:cNvCxnSpPr>
              <a:cxnSpLocks noChangeShapeType="1"/>
            </p:cNvCxnSpPr>
            <p:nvPr/>
          </p:nvCxnSpPr>
          <p:spPr bwMode="auto">
            <a:xfrm rot="16200000" flipH="1">
              <a:off x="4038600" y="33528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21" name="Elbow Connector 433"/>
            <p:cNvCxnSpPr>
              <a:cxnSpLocks noChangeShapeType="1"/>
            </p:cNvCxnSpPr>
            <p:nvPr/>
          </p:nvCxnSpPr>
          <p:spPr bwMode="auto">
            <a:xfrm rot="16200000" flipH="1">
              <a:off x="4038600" y="42672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21" name="Rectangle 434"/>
            <p:cNvSpPr>
              <a:spLocks noChangeArrowheads="1"/>
            </p:cNvSpPr>
            <p:nvPr/>
          </p:nvSpPr>
          <p:spPr bwMode="auto">
            <a:xfrm>
              <a:off x="2057400" y="2316004"/>
              <a:ext cx="46038" cy="152374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2" name="Rectangle 435"/>
            <p:cNvSpPr>
              <a:spLocks noChangeArrowheads="1"/>
            </p:cNvSpPr>
            <p:nvPr/>
          </p:nvSpPr>
          <p:spPr bwMode="auto">
            <a:xfrm>
              <a:off x="2057400" y="4152433"/>
              <a:ext cx="46038" cy="152374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3" name="Rectangle 436"/>
            <p:cNvSpPr>
              <a:spLocks noChangeArrowheads="1"/>
            </p:cNvSpPr>
            <p:nvPr/>
          </p:nvSpPr>
          <p:spPr bwMode="auto">
            <a:xfrm>
              <a:off x="2057400" y="2492187"/>
              <a:ext cx="46038" cy="152374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1425" name="Elbow Connector 437"/>
            <p:cNvCxnSpPr>
              <a:cxnSpLocks noChangeShapeType="1"/>
            </p:cNvCxnSpPr>
            <p:nvPr/>
          </p:nvCxnSpPr>
          <p:spPr bwMode="auto">
            <a:xfrm rot="16200000" flipH="1">
              <a:off x="4953000" y="15240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26" name="Elbow Connector 438"/>
            <p:cNvCxnSpPr>
              <a:cxnSpLocks noChangeShapeType="1"/>
            </p:cNvCxnSpPr>
            <p:nvPr/>
          </p:nvCxnSpPr>
          <p:spPr bwMode="auto">
            <a:xfrm rot="16200000" flipH="1">
              <a:off x="4953000" y="24384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27" name="Elbow Connector 439"/>
            <p:cNvCxnSpPr>
              <a:cxnSpLocks noChangeShapeType="1"/>
            </p:cNvCxnSpPr>
            <p:nvPr/>
          </p:nvCxnSpPr>
          <p:spPr bwMode="auto">
            <a:xfrm rot="16200000" flipH="1">
              <a:off x="4953000" y="33528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28" name="Elbow Connector 440"/>
            <p:cNvCxnSpPr>
              <a:cxnSpLocks noChangeShapeType="1"/>
            </p:cNvCxnSpPr>
            <p:nvPr/>
          </p:nvCxnSpPr>
          <p:spPr bwMode="auto">
            <a:xfrm rot="16200000" flipH="1">
              <a:off x="4953000" y="42672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29" name="Elbow Connector 441"/>
            <p:cNvCxnSpPr>
              <a:cxnSpLocks noChangeShapeType="1"/>
            </p:cNvCxnSpPr>
            <p:nvPr/>
          </p:nvCxnSpPr>
          <p:spPr bwMode="auto">
            <a:xfrm rot="16200000" flipH="1">
              <a:off x="5867400" y="15240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30" name="Elbow Connector 442"/>
            <p:cNvCxnSpPr>
              <a:cxnSpLocks noChangeShapeType="1"/>
            </p:cNvCxnSpPr>
            <p:nvPr/>
          </p:nvCxnSpPr>
          <p:spPr bwMode="auto">
            <a:xfrm rot="16200000" flipH="1">
              <a:off x="5867400" y="24384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31" name="Elbow Connector 443"/>
            <p:cNvCxnSpPr>
              <a:cxnSpLocks noChangeShapeType="1"/>
            </p:cNvCxnSpPr>
            <p:nvPr/>
          </p:nvCxnSpPr>
          <p:spPr bwMode="auto">
            <a:xfrm rot="16200000" flipH="1">
              <a:off x="5867400" y="33528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32" name="Elbow Connector 444"/>
            <p:cNvCxnSpPr>
              <a:cxnSpLocks noChangeShapeType="1"/>
            </p:cNvCxnSpPr>
            <p:nvPr/>
          </p:nvCxnSpPr>
          <p:spPr bwMode="auto">
            <a:xfrm rot="16200000" flipH="1">
              <a:off x="5867400" y="42672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33" name="Elbow Connector 445"/>
            <p:cNvCxnSpPr>
              <a:cxnSpLocks noChangeShapeType="1"/>
            </p:cNvCxnSpPr>
            <p:nvPr/>
          </p:nvCxnSpPr>
          <p:spPr bwMode="auto">
            <a:xfrm rot="16200000" flipH="1">
              <a:off x="6781800" y="15240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34" name="Elbow Connector 446"/>
            <p:cNvCxnSpPr>
              <a:cxnSpLocks noChangeShapeType="1"/>
            </p:cNvCxnSpPr>
            <p:nvPr/>
          </p:nvCxnSpPr>
          <p:spPr bwMode="auto">
            <a:xfrm rot="16200000" flipH="1">
              <a:off x="6781800" y="24384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35" name="Elbow Connector 447"/>
            <p:cNvCxnSpPr>
              <a:cxnSpLocks noChangeShapeType="1"/>
            </p:cNvCxnSpPr>
            <p:nvPr/>
          </p:nvCxnSpPr>
          <p:spPr bwMode="auto">
            <a:xfrm rot="16200000" flipH="1">
              <a:off x="6781800" y="33528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436" name="Elbow Connector 448"/>
            <p:cNvCxnSpPr>
              <a:cxnSpLocks noChangeShapeType="1"/>
            </p:cNvCxnSpPr>
            <p:nvPr/>
          </p:nvCxnSpPr>
          <p:spPr bwMode="auto">
            <a:xfrm rot="16200000" flipH="1">
              <a:off x="6781800" y="42672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36" name="Rectangle 449"/>
            <p:cNvSpPr>
              <a:spLocks noChangeArrowheads="1"/>
            </p:cNvSpPr>
            <p:nvPr/>
          </p:nvSpPr>
          <p:spPr bwMode="auto">
            <a:xfrm>
              <a:off x="2057400" y="1409694"/>
              <a:ext cx="46038" cy="152374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7" name="Rectangle 636"/>
            <p:cNvSpPr/>
            <p:nvPr/>
          </p:nvSpPr>
          <p:spPr bwMode="auto">
            <a:xfrm>
              <a:off x="2514600" y="4114339"/>
              <a:ext cx="5105400" cy="914246"/>
            </a:xfrm>
            <a:prstGeom prst="rect">
              <a:avLst/>
            </a:prstGeom>
            <a:solidFill>
              <a:srgbClr val="CAE2FF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01382" name="Group 456"/>
          <p:cNvGrpSpPr>
            <a:grpSpLocks/>
          </p:cNvGrpSpPr>
          <p:nvPr/>
        </p:nvGrpSpPr>
        <p:grpSpPr bwMode="auto">
          <a:xfrm>
            <a:off x="914400" y="1409700"/>
            <a:ext cx="46038" cy="2895600"/>
            <a:chOff x="2057400" y="1760220"/>
            <a:chExt cx="45719" cy="2895600"/>
          </a:xfrm>
        </p:grpSpPr>
        <p:sp>
          <p:nvSpPr>
            <p:cNvPr id="643" name="Rectangle 384"/>
            <p:cNvSpPr>
              <a:spLocks noChangeArrowheads="1"/>
            </p:cNvSpPr>
            <p:nvPr/>
          </p:nvSpPr>
          <p:spPr bwMode="auto">
            <a:xfrm>
              <a:off x="2057400" y="2666683"/>
              <a:ext cx="45719" cy="1524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4" name="Rectangle 430"/>
            <p:cNvSpPr>
              <a:spLocks noChangeArrowheads="1"/>
            </p:cNvSpPr>
            <p:nvPr/>
          </p:nvSpPr>
          <p:spPr bwMode="auto">
            <a:xfrm>
              <a:off x="2057400" y="4503420"/>
              <a:ext cx="45719" cy="1524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5" name="Rectangle 454"/>
            <p:cNvSpPr>
              <a:spLocks noChangeArrowheads="1"/>
            </p:cNvSpPr>
            <p:nvPr/>
          </p:nvSpPr>
          <p:spPr bwMode="auto">
            <a:xfrm>
              <a:off x="2057400" y="2842895"/>
              <a:ext cx="45719" cy="152400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6" name="Rectangle 455"/>
            <p:cNvSpPr>
              <a:spLocks noChangeArrowheads="1"/>
            </p:cNvSpPr>
            <p:nvPr/>
          </p:nvSpPr>
          <p:spPr bwMode="auto">
            <a:xfrm>
              <a:off x="2057400" y="1760220"/>
              <a:ext cx="45719" cy="1524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48" name="Content Placeholder 2"/>
          <p:cNvSpPr>
            <a:spLocks noGrp="1"/>
          </p:cNvSpPr>
          <p:nvPr>
            <p:ph idx="1"/>
          </p:nvPr>
        </p:nvSpPr>
        <p:spPr>
          <a:xfrm>
            <a:off x="6705600" y="1358900"/>
            <a:ext cx="2438400" cy="51943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Simpler arbitration/</a:t>
            </a:r>
            <a:br>
              <a:rPr lang="en-US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scheduling</a:t>
            </a:r>
          </a:p>
          <a:p>
            <a:pPr>
              <a:buFont typeface="Wingdings" charset="0"/>
              <a:buNone/>
            </a:pPr>
            <a:endParaRPr lang="en-US" sz="180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Efficient support for variable-size packets</a:t>
            </a:r>
          </a:p>
          <a:p>
            <a:endParaRPr lang="en-US" sz="180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 Requires </a:t>
            </a:r>
            <a:br>
              <a:rPr lang="en-US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N</a:t>
            </a:r>
            <a:r>
              <a:rPr lang="en-US" baseline="3000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2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buffers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781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Can We Get Lower Cost than A Crossbar?</a:t>
            </a:r>
          </a:p>
        </p:txBody>
      </p:sp>
      <p:sp>
        <p:nvSpPr>
          <p:cNvPr id="102402" name="Content Placeholder 5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Yet still have low contention?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Idea: Multistage networks</a:t>
            </a: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ED2ACD-98C2-1F4C-8993-4E05D6E4477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795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Multistage </a:t>
            </a:r>
            <a:r>
              <a:rPr lang="en-US" sz="3600">
                <a:latin typeface="Garamond" charset="0"/>
                <a:ea typeface="ＭＳ Ｐゴシック" charset="0"/>
                <a:cs typeface="ＭＳ Ｐゴシック" charset="0"/>
              </a:rPr>
              <a:t>Logarithmic</a:t>
            </a:r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 Networks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Idea: Indirect networks with multiple layers of switches between terminals/nodes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Cost: O(NlogN), Latency: O(logN)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Many variations (Omega, Butterfly, Benes, Banyan, …)</a:t>
            </a: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Omega Network: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51A9F4-1AF5-AB4D-ADE8-2ED571ED95D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342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55324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143000" y="6019800"/>
            <a:ext cx="4648200" cy="0"/>
          </a:xfrm>
          <a:prstGeom prst="line">
            <a:avLst/>
          </a:prstGeom>
          <a:noFill/>
          <a:ln w="127000" cap="rnd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Rounded Rectangle 44"/>
          <p:cNvSpPr>
            <a:spLocks noChangeArrowheads="1"/>
          </p:cNvSpPr>
          <p:nvPr/>
        </p:nvSpPr>
        <p:spPr bwMode="auto">
          <a:xfrm>
            <a:off x="5791200" y="5886450"/>
            <a:ext cx="533400" cy="279400"/>
          </a:xfrm>
          <a:prstGeom prst="roundRect">
            <a:avLst>
              <a:gd name="adj" fmla="val 16667"/>
            </a:avLst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" name="Rounded Rectangle 47"/>
          <p:cNvSpPr>
            <a:spLocks noChangeArrowheads="1"/>
          </p:cNvSpPr>
          <p:nvPr/>
        </p:nvSpPr>
        <p:spPr bwMode="auto">
          <a:xfrm>
            <a:off x="609600" y="5867400"/>
            <a:ext cx="533400" cy="279400"/>
          </a:xfrm>
          <a:prstGeom prst="roundRect">
            <a:avLst>
              <a:gd name="adj" fmla="val 16667"/>
            </a:avLst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" name="Rounded Rectangle 50"/>
          <p:cNvSpPr>
            <a:spLocks noChangeArrowheads="1"/>
          </p:cNvSpPr>
          <p:nvPr/>
        </p:nvSpPr>
        <p:spPr bwMode="auto">
          <a:xfrm>
            <a:off x="5791200" y="5610225"/>
            <a:ext cx="533400" cy="279400"/>
          </a:xfrm>
          <a:prstGeom prst="roundRect">
            <a:avLst>
              <a:gd name="adj" fmla="val 16667"/>
            </a:avLst>
          </a:prstGeom>
          <a:solidFill>
            <a:srgbClr val="00B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2" name="Rounded Rectangle 51"/>
          <p:cNvSpPr>
            <a:spLocks noChangeArrowheads="1"/>
          </p:cNvSpPr>
          <p:nvPr/>
        </p:nvSpPr>
        <p:spPr bwMode="auto">
          <a:xfrm>
            <a:off x="609600" y="3609975"/>
            <a:ext cx="533400" cy="279400"/>
          </a:xfrm>
          <a:prstGeom prst="roundRect">
            <a:avLst>
              <a:gd name="adj" fmla="val 16667"/>
            </a:avLst>
          </a:prstGeom>
          <a:solidFill>
            <a:srgbClr val="00B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154113" y="3733800"/>
            <a:ext cx="4637087" cy="2286000"/>
            <a:chOff x="1154514" y="3810000"/>
            <a:chExt cx="4636686" cy="2286000"/>
          </a:xfrm>
        </p:grpSpPr>
        <p:cxnSp>
          <p:nvCxnSpPr>
            <p:cNvPr id="103438" name="Straight Connector 36"/>
            <p:cNvCxnSpPr>
              <a:cxnSpLocks noChangeShapeType="1"/>
            </p:cNvCxnSpPr>
            <p:nvPr/>
          </p:nvCxnSpPr>
          <p:spPr bwMode="auto">
            <a:xfrm>
              <a:off x="2373714" y="4343400"/>
              <a:ext cx="381000" cy="22860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439" name="Straight Connector 9"/>
            <p:cNvCxnSpPr>
              <a:cxnSpLocks noChangeShapeType="1"/>
            </p:cNvCxnSpPr>
            <p:nvPr/>
          </p:nvCxnSpPr>
          <p:spPr bwMode="auto">
            <a:xfrm>
              <a:off x="1154514" y="3810000"/>
              <a:ext cx="1219200" cy="53340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440" name="Straight Connector 11"/>
            <p:cNvCxnSpPr>
              <a:cxnSpLocks noChangeShapeType="1"/>
            </p:cNvCxnSpPr>
            <p:nvPr/>
          </p:nvCxnSpPr>
          <p:spPr bwMode="auto">
            <a:xfrm rot="16200000" flipH="1">
              <a:off x="2640414" y="4686300"/>
              <a:ext cx="1295400" cy="106680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441" name="Straight Connector 41"/>
            <p:cNvCxnSpPr>
              <a:cxnSpLocks noChangeShapeType="1"/>
            </p:cNvCxnSpPr>
            <p:nvPr/>
          </p:nvCxnSpPr>
          <p:spPr bwMode="auto">
            <a:xfrm>
              <a:off x="3810000" y="5867400"/>
              <a:ext cx="381000" cy="22860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442" name="Straight Connector 54"/>
            <p:cNvCxnSpPr>
              <a:cxnSpLocks noChangeShapeType="1"/>
            </p:cNvCxnSpPr>
            <p:nvPr/>
          </p:nvCxnSpPr>
          <p:spPr bwMode="auto">
            <a:xfrm rot="5400000" flipH="1" flipV="1">
              <a:off x="5410200" y="5867400"/>
              <a:ext cx="228600" cy="22860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443" name="Straight Connector 56"/>
            <p:cNvCxnSpPr>
              <a:cxnSpLocks noChangeShapeType="1"/>
            </p:cNvCxnSpPr>
            <p:nvPr/>
          </p:nvCxnSpPr>
          <p:spPr bwMode="auto">
            <a:xfrm>
              <a:off x="4191000" y="6096000"/>
              <a:ext cx="1219200" cy="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444" name="Straight Connector 59"/>
            <p:cNvCxnSpPr>
              <a:cxnSpLocks noChangeShapeType="1"/>
            </p:cNvCxnSpPr>
            <p:nvPr/>
          </p:nvCxnSpPr>
          <p:spPr bwMode="auto">
            <a:xfrm>
              <a:off x="5638800" y="5867400"/>
              <a:ext cx="152400" cy="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3962400" y="5715000"/>
            <a:ext cx="1676400" cy="1143000"/>
            <a:chOff x="3962400" y="5715000"/>
            <a:chExt cx="1676400" cy="1143000"/>
          </a:xfrm>
        </p:grpSpPr>
        <p:sp>
          <p:nvSpPr>
            <p:cNvPr id="64" name="Multiply 63"/>
            <p:cNvSpPr/>
            <p:nvPr/>
          </p:nvSpPr>
          <p:spPr bwMode="auto">
            <a:xfrm>
              <a:off x="4495800" y="5715000"/>
              <a:ext cx="609600" cy="609600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3437" name="TextBox 64"/>
            <p:cNvSpPr txBox="1">
              <a:spLocks noChangeArrowheads="1"/>
            </p:cNvSpPr>
            <p:nvPr/>
          </p:nvSpPr>
          <p:spPr bwMode="auto">
            <a:xfrm>
              <a:off x="3962400" y="6150114"/>
              <a:ext cx="1676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smtClean="0">
                  <a:solidFill>
                    <a:srgbClr val="000000"/>
                  </a:solidFill>
                  <a:cs typeface="Arial" charset="0"/>
                </a:rPr>
                <a:t>conflict  </a:t>
              </a:r>
              <a:br>
                <a:rPr lang="en-US" sz="2000" smtClean="0">
                  <a:solidFill>
                    <a:srgbClr val="000000"/>
                  </a:solidFill>
                  <a:cs typeface="Arial" charset="0"/>
                </a:rPr>
              </a:br>
              <a:endParaRPr lang="en-US" sz="200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37826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  <p:bldP spid="51" grpId="0" animBg="1"/>
      <p:bldP spid="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Multistage Circuit Switched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82700"/>
            <a:ext cx="8610600" cy="51943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sz="2000" dirty="0"/>
              <a:t>M</a:t>
            </a:r>
            <a:r>
              <a:rPr lang="en-US" sz="2000" dirty="0" smtClean="0"/>
              <a:t>ore restrictions on feasible concurrent </a:t>
            </a:r>
            <a:r>
              <a:rPr lang="en-US" sz="2000" dirty="0" err="1" smtClean="0"/>
              <a:t>Tx</a:t>
            </a:r>
            <a:r>
              <a:rPr lang="en-US" sz="2000" dirty="0" smtClean="0"/>
              <a:t>-Rx pairs</a:t>
            </a:r>
          </a:p>
          <a:p>
            <a:pPr>
              <a:defRPr/>
            </a:pPr>
            <a:r>
              <a:rPr lang="en-US" sz="2000" dirty="0" smtClean="0"/>
              <a:t>But more scalable than crossbar in cost, e.g., O(N </a:t>
            </a:r>
            <a:r>
              <a:rPr lang="en-US" sz="2000" dirty="0" err="1" smtClean="0"/>
              <a:t>logN</a:t>
            </a:r>
            <a:r>
              <a:rPr lang="en-US" sz="2000" dirty="0" smtClean="0"/>
              <a:t>) for Butterfly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7F29EB-A8A1-1148-8F41-6D3943C5E24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1981200" y="1203325"/>
            <a:ext cx="995363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1981200" y="2217738"/>
            <a:ext cx="995363" cy="931862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1981200" y="3238500"/>
            <a:ext cx="995363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1981200" y="4264025"/>
            <a:ext cx="995363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914400" y="1181100"/>
            <a:ext cx="496888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158" name="Oval 157"/>
          <p:cNvSpPr/>
          <p:nvPr/>
        </p:nvSpPr>
        <p:spPr bwMode="auto">
          <a:xfrm>
            <a:off x="914400" y="1690688"/>
            <a:ext cx="496888" cy="465137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59" name="Oval 158"/>
          <p:cNvSpPr/>
          <p:nvPr/>
        </p:nvSpPr>
        <p:spPr bwMode="auto">
          <a:xfrm>
            <a:off x="914400" y="2200275"/>
            <a:ext cx="496888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60" name="Oval 159"/>
          <p:cNvSpPr/>
          <p:nvPr/>
        </p:nvSpPr>
        <p:spPr bwMode="auto">
          <a:xfrm>
            <a:off x="914400" y="2709863"/>
            <a:ext cx="496888" cy="465137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61" name="Oval 160"/>
          <p:cNvSpPr/>
          <p:nvPr/>
        </p:nvSpPr>
        <p:spPr bwMode="auto">
          <a:xfrm>
            <a:off x="914400" y="3217863"/>
            <a:ext cx="496888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62" name="Oval 161"/>
          <p:cNvSpPr/>
          <p:nvPr/>
        </p:nvSpPr>
        <p:spPr bwMode="auto">
          <a:xfrm>
            <a:off x="914400" y="3729038"/>
            <a:ext cx="496888" cy="465137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63" name="Oval 162"/>
          <p:cNvSpPr/>
          <p:nvPr/>
        </p:nvSpPr>
        <p:spPr bwMode="auto">
          <a:xfrm>
            <a:off x="914400" y="4237038"/>
            <a:ext cx="496888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164" name="Oval 163"/>
          <p:cNvSpPr/>
          <p:nvPr/>
        </p:nvSpPr>
        <p:spPr bwMode="auto">
          <a:xfrm>
            <a:off x="914400" y="4746625"/>
            <a:ext cx="496888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cxnSp>
        <p:nvCxnSpPr>
          <p:cNvPr id="105488" name="Straight Connector 238"/>
          <p:cNvCxnSpPr>
            <a:cxnSpLocks noChangeShapeType="1"/>
            <a:stCxn id="157" idx="6"/>
            <a:endCxn id="105503" idx="1"/>
          </p:cNvCxnSpPr>
          <p:nvPr/>
        </p:nvCxnSpPr>
        <p:spPr bwMode="auto">
          <a:xfrm>
            <a:off x="1411288" y="1414463"/>
            <a:ext cx="569912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489" name="Straight Connector 240"/>
          <p:cNvCxnSpPr>
            <a:cxnSpLocks noChangeShapeType="1"/>
            <a:stCxn id="158" idx="6"/>
            <a:endCxn id="105504" idx="1"/>
          </p:cNvCxnSpPr>
          <p:nvPr/>
        </p:nvCxnSpPr>
        <p:spPr bwMode="auto">
          <a:xfrm flipV="1">
            <a:off x="1411288" y="1920875"/>
            <a:ext cx="569912" cy="158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490" name="Straight Connector 244"/>
          <p:cNvCxnSpPr>
            <a:cxnSpLocks noChangeShapeType="1"/>
            <a:stCxn id="159" idx="6"/>
            <a:endCxn id="105505" idx="1"/>
          </p:cNvCxnSpPr>
          <p:nvPr/>
        </p:nvCxnSpPr>
        <p:spPr bwMode="auto">
          <a:xfrm flipV="1">
            <a:off x="1411288" y="2430463"/>
            <a:ext cx="569912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491" name="Straight Connector 245"/>
          <p:cNvCxnSpPr>
            <a:cxnSpLocks noChangeShapeType="1"/>
            <a:stCxn id="160" idx="6"/>
            <a:endCxn id="105506" idx="1"/>
          </p:cNvCxnSpPr>
          <p:nvPr/>
        </p:nvCxnSpPr>
        <p:spPr bwMode="auto">
          <a:xfrm flipV="1">
            <a:off x="1411288" y="2933700"/>
            <a:ext cx="569912" cy="952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492" name="Straight Connector 247"/>
          <p:cNvCxnSpPr>
            <a:cxnSpLocks noChangeShapeType="1"/>
            <a:stCxn id="161" idx="6"/>
            <a:endCxn id="105507" idx="1"/>
          </p:cNvCxnSpPr>
          <p:nvPr/>
        </p:nvCxnSpPr>
        <p:spPr bwMode="auto">
          <a:xfrm flipV="1">
            <a:off x="1411288" y="3451225"/>
            <a:ext cx="569912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493" name="Straight Connector 248"/>
          <p:cNvCxnSpPr>
            <a:cxnSpLocks noChangeShapeType="1"/>
            <a:stCxn id="162" idx="6"/>
            <a:endCxn id="105508" idx="1"/>
          </p:cNvCxnSpPr>
          <p:nvPr/>
        </p:nvCxnSpPr>
        <p:spPr bwMode="auto">
          <a:xfrm flipV="1">
            <a:off x="1411288" y="3954463"/>
            <a:ext cx="569912" cy="7937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494" name="Straight Connector 250"/>
          <p:cNvCxnSpPr>
            <a:cxnSpLocks noChangeShapeType="1"/>
            <a:stCxn id="163" idx="6"/>
            <a:endCxn id="105509" idx="1"/>
          </p:cNvCxnSpPr>
          <p:nvPr/>
        </p:nvCxnSpPr>
        <p:spPr bwMode="auto">
          <a:xfrm>
            <a:off x="1411288" y="4470400"/>
            <a:ext cx="569912" cy="793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495" name="Straight Connector 251"/>
          <p:cNvCxnSpPr>
            <a:cxnSpLocks noChangeShapeType="1"/>
            <a:stCxn id="164" idx="6"/>
            <a:endCxn id="105510" idx="1"/>
          </p:cNvCxnSpPr>
          <p:nvPr/>
        </p:nvCxnSpPr>
        <p:spPr bwMode="auto">
          <a:xfrm>
            <a:off x="1411288" y="4979988"/>
            <a:ext cx="569912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496" name="Straight Connector 350"/>
          <p:cNvCxnSpPr>
            <a:cxnSpLocks noChangeShapeType="1"/>
            <a:stCxn id="105503" idx="3"/>
            <a:endCxn id="105515" idx="1"/>
          </p:cNvCxnSpPr>
          <p:nvPr/>
        </p:nvCxnSpPr>
        <p:spPr bwMode="auto">
          <a:xfrm>
            <a:off x="2976563" y="1417638"/>
            <a:ext cx="781050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497" name="Straight Connector 352"/>
          <p:cNvCxnSpPr>
            <a:cxnSpLocks noChangeShapeType="1"/>
            <a:stCxn id="105507" idx="3"/>
            <a:endCxn id="105516" idx="1"/>
          </p:cNvCxnSpPr>
          <p:nvPr/>
        </p:nvCxnSpPr>
        <p:spPr bwMode="auto">
          <a:xfrm flipV="1">
            <a:off x="2976563" y="1920875"/>
            <a:ext cx="781050" cy="153035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498" name="Straight Connector 354"/>
          <p:cNvCxnSpPr>
            <a:cxnSpLocks noChangeShapeType="1"/>
            <a:stCxn id="105505" idx="3"/>
            <a:endCxn id="105517" idx="1"/>
          </p:cNvCxnSpPr>
          <p:nvPr/>
        </p:nvCxnSpPr>
        <p:spPr bwMode="auto">
          <a:xfrm>
            <a:off x="2976563" y="2430463"/>
            <a:ext cx="781050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499" name="Straight Connector 372"/>
          <p:cNvCxnSpPr>
            <a:cxnSpLocks noChangeShapeType="1"/>
            <a:stCxn id="105504" idx="3"/>
            <a:endCxn id="105519" idx="1"/>
          </p:cNvCxnSpPr>
          <p:nvPr/>
        </p:nvCxnSpPr>
        <p:spPr bwMode="auto">
          <a:xfrm>
            <a:off x="2976563" y="1920875"/>
            <a:ext cx="781050" cy="153035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500" name="Straight Connector 375"/>
          <p:cNvCxnSpPr>
            <a:cxnSpLocks noChangeShapeType="1"/>
            <a:stCxn id="105508" idx="3"/>
            <a:endCxn id="105520" idx="1"/>
          </p:cNvCxnSpPr>
          <p:nvPr/>
        </p:nvCxnSpPr>
        <p:spPr bwMode="auto">
          <a:xfrm>
            <a:off x="2976563" y="3954463"/>
            <a:ext cx="781050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501" name="Straight Connector 377"/>
          <p:cNvCxnSpPr>
            <a:cxnSpLocks noChangeShapeType="1"/>
            <a:stCxn id="105510" idx="3"/>
            <a:endCxn id="105522" idx="1"/>
          </p:cNvCxnSpPr>
          <p:nvPr/>
        </p:nvCxnSpPr>
        <p:spPr bwMode="auto">
          <a:xfrm>
            <a:off x="2976563" y="4983163"/>
            <a:ext cx="781050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502" name="Straight Connector 379"/>
          <p:cNvCxnSpPr>
            <a:cxnSpLocks noChangeShapeType="1"/>
            <a:stCxn id="105509" idx="3"/>
            <a:endCxn id="105518" idx="1"/>
          </p:cNvCxnSpPr>
          <p:nvPr/>
        </p:nvCxnSpPr>
        <p:spPr bwMode="auto">
          <a:xfrm flipV="1">
            <a:off x="2976563" y="2933700"/>
            <a:ext cx="781050" cy="154463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5503" name="Rectangle 236"/>
          <p:cNvSpPr>
            <a:spLocks noChangeArrowheads="1"/>
          </p:cNvSpPr>
          <p:nvPr/>
        </p:nvSpPr>
        <p:spPr bwMode="auto">
          <a:xfrm>
            <a:off x="1981200" y="1219200"/>
            <a:ext cx="9953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05504" name="Rectangle 399"/>
          <p:cNvSpPr>
            <a:spLocks noChangeArrowheads="1"/>
          </p:cNvSpPr>
          <p:nvPr/>
        </p:nvSpPr>
        <p:spPr bwMode="auto">
          <a:xfrm>
            <a:off x="1981200" y="1720850"/>
            <a:ext cx="9953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05505" name="Rectangle 422"/>
          <p:cNvSpPr>
            <a:spLocks noChangeArrowheads="1"/>
          </p:cNvSpPr>
          <p:nvPr/>
        </p:nvSpPr>
        <p:spPr bwMode="auto">
          <a:xfrm>
            <a:off x="1981200" y="2230438"/>
            <a:ext cx="995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05506" name="Rectangle 423"/>
          <p:cNvSpPr>
            <a:spLocks noChangeArrowheads="1"/>
          </p:cNvSpPr>
          <p:nvPr/>
        </p:nvSpPr>
        <p:spPr bwMode="auto">
          <a:xfrm>
            <a:off x="1981200" y="2733675"/>
            <a:ext cx="995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05507" name="Rectangle 426"/>
          <p:cNvSpPr>
            <a:spLocks noChangeArrowheads="1"/>
          </p:cNvSpPr>
          <p:nvPr/>
        </p:nvSpPr>
        <p:spPr bwMode="auto">
          <a:xfrm>
            <a:off x="1981200" y="3251200"/>
            <a:ext cx="995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05508" name="Rectangle 427"/>
          <p:cNvSpPr>
            <a:spLocks noChangeArrowheads="1"/>
          </p:cNvSpPr>
          <p:nvPr/>
        </p:nvSpPr>
        <p:spPr bwMode="auto">
          <a:xfrm>
            <a:off x="1981200" y="3754438"/>
            <a:ext cx="995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05509" name="Rectangle 430"/>
          <p:cNvSpPr>
            <a:spLocks noChangeArrowheads="1"/>
          </p:cNvSpPr>
          <p:nvPr/>
        </p:nvSpPr>
        <p:spPr bwMode="auto">
          <a:xfrm>
            <a:off x="1981200" y="4279900"/>
            <a:ext cx="9953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05510" name="Rectangle 431"/>
          <p:cNvSpPr>
            <a:spLocks noChangeArrowheads="1"/>
          </p:cNvSpPr>
          <p:nvPr/>
        </p:nvSpPr>
        <p:spPr bwMode="auto">
          <a:xfrm>
            <a:off x="1981200" y="4783138"/>
            <a:ext cx="995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3757613" y="1203325"/>
            <a:ext cx="995362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3757613" y="2217738"/>
            <a:ext cx="995362" cy="931862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0" name="Rectangle 189"/>
          <p:cNvSpPr/>
          <p:nvPr/>
        </p:nvSpPr>
        <p:spPr bwMode="auto">
          <a:xfrm>
            <a:off x="3757613" y="3238500"/>
            <a:ext cx="995362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3757613" y="4264025"/>
            <a:ext cx="995362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5515" name="Rectangle 452"/>
          <p:cNvSpPr>
            <a:spLocks noChangeArrowheads="1"/>
          </p:cNvSpPr>
          <p:nvPr/>
        </p:nvSpPr>
        <p:spPr bwMode="auto">
          <a:xfrm>
            <a:off x="3757613" y="1219200"/>
            <a:ext cx="995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05516" name="Rectangle 453"/>
          <p:cNvSpPr>
            <a:spLocks noChangeArrowheads="1"/>
          </p:cNvSpPr>
          <p:nvPr/>
        </p:nvSpPr>
        <p:spPr bwMode="auto">
          <a:xfrm>
            <a:off x="3757613" y="1720850"/>
            <a:ext cx="995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05517" name="Rectangle 454"/>
          <p:cNvSpPr>
            <a:spLocks noChangeArrowheads="1"/>
          </p:cNvSpPr>
          <p:nvPr/>
        </p:nvSpPr>
        <p:spPr bwMode="auto">
          <a:xfrm>
            <a:off x="3757613" y="2230438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05518" name="Rectangle 455"/>
          <p:cNvSpPr>
            <a:spLocks noChangeArrowheads="1"/>
          </p:cNvSpPr>
          <p:nvPr/>
        </p:nvSpPr>
        <p:spPr bwMode="auto">
          <a:xfrm>
            <a:off x="3757613" y="2733675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05519" name="Rectangle 456"/>
          <p:cNvSpPr>
            <a:spLocks noChangeArrowheads="1"/>
          </p:cNvSpPr>
          <p:nvPr/>
        </p:nvSpPr>
        <p:spPr bwMode="auto">
          <a:xfrm>
            <a:off x="3757613" y="3251200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05520" name="Rectangle 457"/>
          <p:cNvSpPr>
            <a:spLocks noChangeArrowheads="1"/>
          </p:cNvSpPr>
          <p:nvPr/>
        </p:nvSpPr>
        <p:spPr bwMode="auto">
          <a:xfrm>
            <a:off x="3757613" y="3754438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05521" name="Rectangle 458"/>
          <p:cNvSpPr>
            <a:spLocks noChangeArrowheads="1"/>
          </p:cNvSpPr>
          <p:nvPr/>
        </p:nvSpPr>
        <p:spPr bwMode="auto">
          <a:xfrm>
            <a:off x="3757613" y="4279900"/>
            <a:ext cx="995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05522" name="Rectangle 459"/>
          <p:cNvSpPr>
            <a:spLocks noChangeArrowheads="1"/>
          </p:cNvSpPr>
          <p:nvPr/>
        </p:nvSpPr>
        <p:spPr bwMode="auto">
          <a:xfrm>
            <a:off x="3757613" y="4783138"/>
            <a:ext cx="9953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105523" name="Group 501"/>
          <p:cNvGrpSpPr>
            <a:grpSpLocks/>
          </p:cNvGrpSpPr>
          <p:nvPr/>
        </p:nvGrpSpPr>
        <p:grpSpPr bwMode="auto">
          <a:xfrm>
            <a:off x="2076450" y="1417638"/>
            <a:ext cx="852488" cy="503237"/>
            <a:chOff x="2082798" y="1566331"/>
            <a:chExt cx="1066800" cy="575737"/>
          </a:xfrm>
        </p:grpSpPr>
        <p:cxnSp>
          <p:nvCxnSpPr>
            <p:cNvPr id="105618" name="Straight Connector 476"/>
            <p:cNvCxnSpPr>
              <a:cxnSpLocks noChangeShapeType="1"/>
              <a:stCxn id="105503" idx="1"/>
              <a:endCxn id="105503" idx="3"/>
            </p:cNvCxnSpPr>
            <p:nvPr/>
          </p:nvCxnSpPr>
          <p:spPr bwMode="auto">
            <a:xfrm rot="10800000" flipH="1">
              <a:off x="2082798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619" name="Straight Connector 478"/>
            <p:cNvCxnSpPr>
              <a:cxnSpLocks noChangeShapeType="1"/>
              <a:stCxn id="105504" idx="1"/>
              <a:endCxn id="105504" idx="3"/>
            </p:cNvCxnSpPr>
            <p:nvPr/>
          </p:nvCxnSpPr>
          <p:spPr bwMode="auto">
            <a:xfrm rot="10800000" flipH="1">
              <a:off x="2082798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620" name="Straight Connector 486"/>
            <p:cNvCxnSpPr>
              <a:cxnSpLocks noChangeShapeType="1"/>
              <a:stCxn id="105504" idx="1"/>
              <a:endCxn id="105503" idx="3"/>
            </p:cNvCxnSpPr>
            <p:nvPr/>
          </p:nvCxnSpPr>
          <p:spPr bwMode="auto">
            <a:xfrm rot="10800000" flipH="1">
              <a:off x="2082798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621" name="Straight Connector 487"/>
            <p:cNvCxnSpPr>
              <a:cxnSpLocks noChangeShapeType="1"/>
              <a:stCxn id="105503" idx="1"/>
              <a:endCxn id="105504" idx="3"/>
            </p:cNvCxnSpPr>
            <p:nvPr/>
          </p:nvCxnSpPr>
          <p:spPr bwMode="auto">
            <a:xfrm rot="10800000" flipH="1" flipV="1">
              <a:off x="2082798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5524" name="Group 502"/>
          <p:cNvGrpSpPr>
            <a:grpSpLocks/>
          </p:cNvGrpSpPr>
          <p:nvPr/>
        </p:nvGrpSpPr>
        <p:grpSpPr bwMode="auto">
          <a:xfrm>
            <a:off x="2087563" y="2430463"/>
            <a:ext cx="850900" cy="503237"/>
            <a:chOff x="2133600" y="1566331"/>
            <a:chExt cx="1066800" cy="575737"/>
          </a:xfrm>
        </p:grpSpPr>
        <p:cxnSp>
          <p:nvCxnSpPr>
            <p:cNvPr id="105614" name="Straight Connector 503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615" name="Straight Connector 504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616" name="Straight Connector 505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617" name="Straight Connector 506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5525" name="Group 507"/>
          <p:cNvGrpSpPr>
            <a:grpSpLocks/>
          </p:cNvGrpSpPr>
          <p:nvPr/>
        </p:nvGrpSpPr>
        <p:grpSpPr bwMode="auto">
          <a:xfrm>
            <a:off x="2087563" y="3451225"/>
            <a:ext cx="850900" cy="503238"/>
            <a:chOff x="2133600" y="1566331"/>
            <a:chExt cx="1066800" cy="575737"/>
          </a:xfrm>
        </p:grpSpPr>
        <p:cxnSp>
          <p:nvCxnSpPr>
            <p:cNvPr id="105610" name="Straight Connector 508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611" name="Straight Connector 509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612" name="Straight Connector 510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613" name="Straight Connector 511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5526" name="Group 512"/>
          <p:cNvGrpSpPr>
            <a:grpSpLocks/>
          </p:cNvGrpSpPr>
          <p:nvPr/>
        </p:nvGrpSpPr>
        <p:grpSpPr bwMode="auto">
          <a:xfrm>
            <a:off x="2087563" y="4486275"/>
            <a:ext cx="850900" cy="503238"/>
            <a:chOff x="2133600" y="1566331"/>
            <a:chExt cx="1066800" cy="575737"/>
          </a:xfrm>
        </p:grpSpPr>
        <p:cxnSp>
          <p:nvCxnSpPr>
            <p:cNvPr id="105606" name="Straight Connector 513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607" name="Straight Connector 514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608" name="Straight Connector 515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609" name="Straight Connector 516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105527" name="Straight Connector 538"/>
          <p:cNvCxnSpPr>
            <a:cxnSpLocks noChangeShapeType="1"/>
            <a:stCxn id="105506" idx="3"/>
            <a:endCxn id="105521" idx="1"/>
          </p:cNvCxnSpPr>
          <p:nvPr/>
        </p:nvCxnSpPr>
        <p:spPr bwMode="auto">
          <a:xfrm>
            <a:off x="2976563" y="2933700"/>
            <a:ext cx="781050" cy="154463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1" name="Rectangle 220"/>
          <p:cNvSpPr/>
          <p:nvPr/>
        </p:nvSpPr>
        <p:spPr bwMode="auto">
          <a:xfrm>
            <a:off x="5541963" y="1203325"/>
            <a:ext cx="995362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2" name="Rectangle 221"/>
          <p:cNvSpPr/>
          <p:nvPr/>
        </p:nvSpPr>
        <p:spPr bwMode="auto">
          <a:xfrm>
            <a:off x="5541963" y="2217738"/>
            <a:ext cx="995362" cy="931862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3" name="Rectangle 222"/>
          <p:cNvSpPr/>
          <p:nvPr/>
        </p:nvSpPr>
        <p:spPr bwMode="auto">
          <a:xfrm>
            <a:off x="5541963" y="3238500"/>
            <a:ext cx="995362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4" name="Rectangle 223"/>
          <p:cNvSpPr/>
          <p:nvPr/>
        </p:nvSpPr>
        <p:spPr bwMode="auto">
          <a:xfrm>
            <a:off x="5541963" y="4264025"/>
            <a:ext cx="995362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5532" name="Rectangle 543"/>
          <p:cNvSpPr>
            <a:spLocks noChangeArrowheads="1"/>
          </p:cNvSpPr>
          <p:nvPr/>
        </p:nvSpPr>
        <p:spPr bwMode="auto">
          <a:xfrm>
            <a:off x="5541963" y="1219200"/>
            <a:ext cx="995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05533" name="Rectangle 544"/>
          <p:cNvSpPr>
            <a:spLocks noChangeArrowheads="1"/>
          </p:cNvSpPr>
          <p:nvPr/>
        </p:nvSpPr>
        <p:spPr bwMode="auto">
          <a:xfrm>
            <a:off x="5541963" y="1720850"/>
            <a:ext cx="995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05534" name="Rectangle 545"/>
          <p:cNvSpPr>
            <a:spLocks noChangeArrowheads="1"/>
          </p:cNvSpPr>
          <p:nvPr/>
        </p:nvSpPr>
        <p:spPr bwMode="auto">
          <a:xfrm>
            <a:off x="5541963" y="2230438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05535" name="Rectangle 546"/>
          <p:cNvSpPr>
            <a:spLocks noChangeArrowheads="1"/>
          </p:cNvSpPr>
          <p:nvPr/>
        </p:nvSpPr>
        <p:spPr bwMode="auto">
          <a:xfrm>
            <a:off x="5541963" y="2733675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05536" name="Rectangle 547"/>
          <p:cNvSpPr>
            <a:spLocks noChangeArrowheads="1"/>
          </p:cNvSpPr>
          <p:nvPr/>
        </p:nvSpPr>
        <p:spPr bwMode="auto">
          <a:xfrm>
            <a:off x="5541963" y="3251200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05537" name="Rectangle 548"/>
          <p:cNvSpPr>
            <a:spLocks noChangeArrowheads="1"/>
          </p:cNvSpPr>
          <p:nvPr/>
        </p:nvSpPr>
        <p:spPr bwMode="auto">
          <a:xfrm>
            <a:off x="5541963" y="3754438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05538" name="Rectangle 549"/>
          <p:cNvSpPr>
            <a:spLocks noChangeArrowheads="1"/>
          </p:cNvSpPr>
          <p:nvPr/>
        </p:nvSpPr>
        <p:spPr bwMode="auto">
          <a:xfrm>
            <a:off x="5541963" y="4279900"/>
            <a:ext cx="995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05539" name="Rectangle 550"/>
          <p:cNvSpPr>
            <a:spLocks noChangeArrowheads="1"/>
          </p:cNvSpPr>
          <p:nvPr/>
        </p:nvSpPr>
        <p:spPr bwMode="auto">
          <a:xfrm>
            <a:off x="5541963" y="4783138"/>
            <a:ext cx="9953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105540" name="Straight Connector 572"/>
          <p:cNvCxnSpPr>
            <a:cxnSpLocks noChangeShapeType="1"/>
            <a:stCxn id="105515" idx="3"/>
            <a:endCxn id="105532" idx="1"/>
          </p:cNvCxnSpPr>
          <p:nvPr/>
        </p:nvCxnSpPr>
        <p:spPr bwMode="auto">
          <a:xfrm>
            <a:off x="4752975" y="1417638"/>
            <a:ext cx="788988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541" name="Straight Connector 574"/>
          <p:cNvCxnSpPr>
            <a:cxnSpLocks noChangeShapeType="1"/>
            <a:stCxn id="105516" idx="3"/>
            <a:endCxn id="105534" idx="1"/>
          </p:cNvCxnSpPr>
          <p:nvPr/>
        </p:nvCxnSpPr>
        <p:spPr bwMode="auto">
          <a:xfrm>
            <a:off x="4752975" y="1920875"/>
            <a:ext cx="788988" cy="50958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542" name="Straight Connector 576"/>
          <p:cNvCxnSpPr>
            <a:cxnSpLocks noChangeShapeType="1"/>
            <a:stCxn id="105518" idx="3"/>
            <a:endCxn id="105535" idx="1"/>
          </p:cNvCxnSpPr>
          <p:nvPr/>
        </p:nvCxnSpPr>
        <p:spPr bwMode="auto">
          <a:xfrm>
            <a:off x="4752975" y="2933700"/>
            <a:ext cx="788988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543" name="Straight Connector 579"/>
          <p:cNvCxnSpPr>
            <a:cxnSpLocks noChangeShapeType="1"/>
            <a:stCxn id="105520" idx="3"/>
            <a:endCxn id="105538" idx="1"/>
          </p:cNvCxnSpPr>
          <p:nvPr/>
        </p:nvCxnSpPr>
        <p:spPr bwMode="auto">
          <a:xfrm>
            <a:off x="4752975" y="3954463"/>
            <a:ext cx="788988" cy="5238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544" name="Straight Connector 581"/>
          <p:cNvCxnSpPr>
            <a:cxnSpLocks noChangeShapeType="1"/>
            <a:stCxn id="105521" idx="3"/>
            <a:endCxn id="105537" idx="1"/>
          </p:cNvCxnSpPr>
          <p:nvPr/>
        </p:nvCxnSpPr>
        <p:spPr bwMode="auto">
          <a:xfrm flipV="1">
            <a:off x="4752975" y="3954463"/>
            <a:ext cx="788988" cy="5238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545" name="Straight Connector 583"/>
          <p:cNvCxnSpPr>
            <a:cxnSpLocks noChangeShapeType="1"/>
            <a:stCxn id="105522" idx="3"/>
            <a:endCxn id="105539" idx="1"/>
          </p:cNvCxnSpPr>
          <p:nvPr/>
        </p:nvCxnSpPr>
        <p:spPr bwMode="auto">
          <a:xfrm>
            <a:off x="4752975" y="4983163"/>
            <a:ext cx="788988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546" name="Straight Connector 586"/>
          <p:cNvCxnSpPr>
            <a:cxnSpLocks noChangeShapeType="1"/>
            <a:stCxn id="105517" idx="3"/>
            <a:endCxn id="105533" idx="1"/>
          </p:cNvCxnSpPr>
          <p:nvPr/>
        </p:nvCxnSpPr>
        <p:spPr bwMode="auto">
          <a:xfrm flipV="1">
            <a:off x="4752975" y="1920875"/>
            <a:ext cx="788988" cy="50958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547" name="Straight Connector 589"/>
          <p:cNvCxnSpPr>
            <a:cxnSpLocks noChangeShapeType="1"/>
            <a:stCxn id="105519" idx="3"/>
            <a:endCxn id="105536" idx="1"/>
          </p:cNvCxnSpPr>
          <p:nvPr/>
        </p:nvCxnSpPr>
        <p:spPr bwMode="auto">
          <a:xfrm>
            <a:off x="4752975" y="3451225"/>
            <a:ext cx="788988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548" name="Straight Connector 590"/>
          <p:cNvCxnSpPr>
            <a:cxnSpLocks noChangeShapeType="1"/>
          </p:cNvCxnSpPr>
          <p:nvPr/>
        </p:nvCxnSpPr>
        <p:spPr bwMode="auto">
          <a:xfrm>
            <a:off x="6537325" y="1417638"/>
            <a:ext cx="568325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549" name="Straight Connector 591"/>
          <p:cNvCxnSpPr>
            <a:cxnSpLocks noChangeShapeType="1"/>
          </p:cNvCxnSpPr>
          <p:nvPr/>
        </p:nvCxnSpPr>
        <p:spPr bwMode="auto">
          <a:xfrm flipV="1">
            <a:off x="6537325" y="1922463"/>
            <a:ext cx="568325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550" name="Straight Connector 592"/>
          <p:cNvCxnSpPr>
            <a:cxnSpLocks noChangeShapeType="1"/>
            <a:endCxn id="251" idx="2"/>
          </p:cNvCxnSpPr>
          <p:nvPr/>
        </p:nvCxnSpPr>
        <p:spPr bwMode="auto">
          <a:xfrm flipV="1">
            <a:off x="6537325" y="2433638"/>
            <a:ext cx="585788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551" name="Straight Connector 593"/>
          <p:cNvCxnSpPr>
            <a:cxnSpLocks noChangeShapeType="1"/>
            <a:endCxn id="252" idx="2"/>
          </p:cNvCxnSpPr>
          <p:nvPr/>
        </p:nvCxnSpPr>
        <p:spPr bwMode="auto">
          <a:xfrm flipV="1">
            <a:off x="6537325" y="2943225"/>
            <a:ext cx="585788" cy="158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552" name="Straight Connector 594"/>
          <p:cNvCxnSpPr>
            <a:cxnSpLocks noChangeShapeType="1"/>
            <a:endCxn id="253" idx="2"/>
          </p:cNvCxnSpPr>
          <p:nvPr/>
        </p:nvCxnSpPr>
        <p:spPr bwMode="auto">
          <a:xfrm flipV="1">
            <a:off x="6537325" y="3451225"/>
            <a:ext cx="585788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553" name="Straight Connector 595"/>
          <p:cNvCxnSpPr>
            <a:cxnSpLocks noChangeShapeType="1"/>
            <a:endCxn id="254" idx="2"/>
          </p:cNvCxnSpPr>
          <p:nvPr/>
        </p:nvCxnSpPr>
        <p:spPr bwMode="auto">
          <a:xfrm flipV="1">
            <a:off x="6537325" y="3962400"/>
            <a:ext cx="585788" cy="158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554" name="Straight Connector 596"/>
          <p:cNvCxnSpPr>
            <a:cxnSpLocks noChangeShapeType="1"/>
            <a:stCxn id="105538" idx="3"/>
            <a:endCxn id="255" idx="2"/>
          </p:cNvCxnSpPr>
          <p:nvPr/>
        </p:nvCxnSpPr>
        <p:spPr bwMode="auto">
          <a:xfrm flipV="1">
            <a:off x="6537325" y="4478338"/>
            <a:ext cx="585788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555" name="Straight Connector 597"/>
          <p:cNvCxnSpPr>
            <a:cxnSpLocks noChangeShapeType="1"/>
          </p:cNvCxnSpPr>
          <p:nvPr/>
        </p:nvCxnSpPr>
        <p:spPr bwMode="auto">
          <a:xfrm>
            <a:off x="6537325" y="5000625"/>
            <a:ext cx="585788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49" name="Oval 248"/>
          <p:cNvSpPr/>
          <p:nvPr/>
        </p:nvSpPr>
        <p:spPr bwMode="auto">
          <a:xfrm>
            <a:off x="7123113" y="1181100"/>
            <a:ext cx="496887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250" name="Oval 249"/>
          <p:cNvSpPr/>
          <p:nvPr/>
        </p:nvSpPr>
        <p:spPr bwMode="auto">
          <a:xfrm>
            <a:off x="7123113" y="1690688"/>
            <a:ext cx="496887" cy="465137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251" name="Oval 250"/>
          <p:cNvSpPr/>
          <p:nvPr/>
        </p:nvSpPr>
        <p:spPr bwMode="auto">
          <a:xfrm>
            <a:off x="7123113" y="2200275"/>
            <a:ext cx="496887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52" name="Oval 251"/>
          <p:cNvSpPr/>
          <p:nvPr/>
        </p:nvSpPr>
        <p:spPr bwMode="auto">
          <a:xfrm>
            <a:off x="7123113" y="2709863"/>
            <a:ext cx="496887" cy="465137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253" name="Oval 252"/>
          <p:cNvSpPr/>
          <p:nvPr/>
        </p:nvSpPr>
        <p:spPr bwMode="auto">
          <a:xfrm>
            <a:off x="7123113" y="3217863"/>
            <a:ext cx="496887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54" name="Oval 253"/>
          <p:cNvSpPr/>
          <p:nvPr/>
        </p:nvSpPr>
        <p:spPr bwMode="auto">
          <a:xfrm>
            <a:off x="7123113" y="3729038"/>
            <a:ext cx="496887" cy="465137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55" name="Oval 254"/>
          <p:cNvSpPr/>
          <p:nvPr/>
        </p:nvSpPr>
        <p:spPr bwMode="auto">
          <a:xfrm>
            <a:off x="7123113" y="4244975"/>
            <a:ext cx="496887" cy="465138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256" name="Oval 255"/>
          <p:cNvSpPr/>
          <p:nvPr/>
        </p:nvSpPr>
        <p:spPr bwMode="auto">
          <a:xfrm>
            <a:off x="7123113" y="4876800"/>
            <a:ext cx="496887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grpSp>
        <p:nvGrpSpPr>
          <p:cNvPr id="105564" name="Group 501"/>
          <p:cNvGrpSpPr>
            <a:grpSpLocks/>
          </p:cNvGrpSpPr>
          <p:nvPr/>
        </p:nvGrpSpPr>
        <p:grpSpPr bwMode="auto">
          <a:xfrm>
            <a:off x="3854450" y="1417638"/>
            <a:ext cx="850900" cy="503237"/>
            <a:chOff x="2082798" y="1566331"/>
            <a:chExt cx="1066800" cy="575737"/>
          </a:xfrm>
        </p:grpSpPr>
        <p:cxnSp>
          <p:nvCxnSpPr>
            <p:cNvPr id="105602" name="Straight Connector 214"/>
            <p:cNvCxnSpPr>
              <a:cxnSpLocks noChangeShapeType="1"/>
            </p:cNvCxnSpPr>
            <p:nvPr/>
          </p:nvCxnSpPr>
          <p:spPr bwMode="auto">
            <a:xfrm rot="10800000" flipH="1">
              <a:off x="2082798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603" name="Straight Connector 215"/>
            <p:cNvCxnSpPr>
              <a:cxnSpLocks noChangeShapeType="1"/>
            </p:cNvCxnSpPr>
            <p:nvPr/>
          </p:nvCxnSpPr>
          <p:spPr bwMode="auto">
            <a:xfrm rot="10800000" flipH="1">
              <a:off x="2082798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604" name="Straight Connector 216"/>
            <p:cNvCxnSpPr>
              <a:cxnSpLocks noChangeShapeType="1"/>
            </p:cNvCxnSpPr>
            <p:nvPr/>
          </p:nvCxnSpPr>
          <p:spPr bwMode="auto">
            <a:xfrm rot="10800000" flipH="1">
              <a:off x="2082798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605" name="Straight Connector 217"/>
            <p:cNvCxnSpPr>
              <a:cxnSpLocks noChangeShapeType="1"/>
            </p:cNvCxnSpPr>
            <p:nvPr/>
          </p:nvCxnSpPr>
          <p:spPr bwMode="auto">
            <a:xfrm rot="10800000" flipH="1" flipV="1">
              <a:off x="2082798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5565" name="Group 502"/>
          <p:cNvGrpSpPr>
            <a:grpSpLocks/>
          </p:cNvGrpSpPr>
          <p:nvPr/>
        </p:nvGrpSpPr>
        <p:grpSpPr bwMode="auto">
          <a:xfrm>
            <a:off x="3863975" y="2430463"/>
            <a:ext cx="852488" cy="503237"/>
            <a:chOff x="2133600" y="1566331"/>
            <a:chExt cx="1066800" cy="575737"/>
          </a:xfrm>
        </p:grpSpPr>
        <p:cxnSp>
          <p:nvCxnSpPr>
            <p:cNvPr id="105598" name="Straight Connector 219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599" name="Straight Connector 220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600" name="Straight Connector 221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601" name="Straight Connector 222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5566" name="Group 507"/>
          <p:cNvGrpSpPr>
            <a:grpSpLocks/>
          </p:cNvGrpSpPr>
          <p:nvPr/>
        </p:nvGrpSpPr>
        <p:grpSpPr bwMode="auto">
          <a:xfrm>
            <a:off x="3863975" y="3451225"/>
            <a:ext cx="852488" cy="503238"/>
            <a:chOff x="2133600" y="1566331"/>
            <a:chExt cx="1066800" cy="575737"/>
          </a:xfrm>
        </p:grpSpPr>
        <p:cxnSp>
          <p:nvCxnSpPr>
            <p:cNvPr id="105594" name="Straight Connector 224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595" name="Straight Connector 225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596" name="Straight Connector 226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597" name="Straight Connector 227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5567" name="Group 512"/>
          <p:cNvGrpSpPr>
            <a:grpSpLocks/>
          </p:cNvGrpSpPr>
          <p:nvPr/>
        </p:nvGrpSpPr>
        <p:grpSpPr bwMode="auto">
          <a:xfrm>
            <a:off x="3863975" y="4486275"/>
            <a:ext cx="852488" cy="503238"/>
            <a:chOff x="2133600" y="1566331"/>
            <a:chExt cx="1066800" cy="575737"/>
          </a:xfrm>
        </p:grpSpPr>
        <p:cxnSp>
          <p:nvCxnSpPr>
            <p:cNvPr id="105590" name="Straight Connector 229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591" name="Straight Connector 230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592" name="Straight Connector 231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593" name="Straight Connector 232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5568" name="Group 501"/>
          <p:cNvGrpSpPr>
            <a:grpSpLocks/>
          </p:cNvGrpSpPr>
          <p:nvPr/>
        </p:nvGrpSpPr>
        <p:grpSpPr bwMode="auto">
          <a:xfrm>
            <a:off x="5638800" y="1417638"/>
            <a:ext cx="850900" cy="503237"/>
            <a:chOff x="2082798" y="1566331"/>
            <a:chExt cx="1066800" cy="575737"/>
          </a:xfrm>
        </p:grpSpPr>
        <p:cxnSp>
          <p:nvCxnSpPr>
            <p:cNvPr id="105586" name="Straight Connector 287"/>
            <p:cNvCxnSpPr>
              <a:cxnSpLocks noChangeShapeType="1"/>
            </p:cNvCxnSpPr>
            <p:nvPr/>
          </p:nvCxnSpPr>
          <p:spPr bwMode="auto">
            <a:xfrm rot="10800000" flipH="1">
              <a:off x="2082798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587" name="Straight Connector 288"/>
            <p:cNvCxnSpPr>
              <a:cxnSpLocks noChangeShapeType="1"/>
            </p:cNvCxnSpPr>
            <p:nvPr/>
          </p:nvCxnSpPr>
          <p:spPr bwMode="auto">
            <a:xfrm rot="10800000" flipH="1">
              <a:off x="2082798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588" name="Straight Connector 289"/>
            <p:cNvCxnSpPr>
              <a:cxnSpLocks noChangeShapeType="1"/>
            </p:cNvCxnSpPr>
            <p:nvPr/>
          </p:nvCxnSpPr>
          <p:spPr bwMode="auto">
            <a:xfrm rot="10800000" flipH="1">
              <a:off x="2082798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589" name="Straight Connector 290"/>
            <p:cNvCxnSpPr>
              <a:cxnSpLocks noChangeShapeType="1"/>
            </p:cNvCxnSpPr>
            <p:nvPr/>
          </p:nvCxnSpPr>
          <p:spPr bwMode="auto">
            <a:xfrm rot="10800000" flipH="1" flipV="1">
              <a:off x="2082798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5569" name="Group 502"/>
          <p:cNvGrpSpPr>
            <a:grpSpLocks/>
          </p:cNvGrpSpPr>
          <p:nvPr/>
        </p:nvGrpSpPr>
        <p:grpSpPr bwMode="auto">
          <a:xfrm>
            <a:off x="5649913" y="2430463"/>
            <a:ext cx="850900" cy="503237"/>
            <a:chOff x="2133600" y="1566331"/>
            <a:chExt cx="1066800" cy="575737"/>
          </a:xfrm>
        </p:grpSpPr>
        <p:cxnSp>
          <p:nvCxnSpPr>
            <p:cNvPr id="105582" name="Straight Connector 292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583" name="Straight Connector 293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584" name="Straight Connector 294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585" name="Straight Connector 295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5570" name="Group 507"/>
          <p:cNvGrpSpPr>
            <a:grpSpLocks/>
          </p:cNvGrpSpPr>
          <p:nvPr/>
        </p:nvGrpSpPr>
        <p:grpSpPr bwMode="auto">
          <a:xfrm>
            <a:off x="5649913" y="3451225"/>
            <a:ext cx="850900" cy="503238"/>
            <a:chOff x="2133600" y="1566331"/>
            <a:chExt cx="1066800" cy="575737"/>
          </a:xfrm>
        </p:grpSpPr>
        <p:cxnSp>
          <p:nvCxnSpPr>
            <p:cNvPr id="105578" name="Straight Connector 297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579" name="Straight Connector 298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580" name="Straight Connector 299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581" name="Straight Connector 300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5571" name="Group 512"/>
          <p:cNvGrpSpPr>
            <a:grpSpLocks/>
          </p:cNvGrpSpPr>
          <p:nvPr/>
        </p:nvGrpSpPr>
        <p:grpSpPr bwMode="auto">
          <a:xfrm>
            <a:off x="5649913" y="4486275"/>
            <a:ext cx="850900" cy="503238"/>
            <a:chOff x="2133600" y="1566331"/>
            <a:chExt cx="1066800" cy="575737"/>
          </a:xfrm>
        </p:grpSpPr>
        <p:cxnSp>
          <p:nvCxnSpPr>
            <p:cNvPr id="105574" name="Straight Connector 302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575" name="Straight Connector 303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576" name="Straight Connector 304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577" name="Straight Connector 305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97" name="TextBox 278"/>
          <p:cNvSpPr txBox="1">
            <a:spLocks noChangeArrowheads="1"/>
          </p:cNvSpPr>
          <p:nvPr/>
        </p:nvSpPr>
        <p:spPr bwMode="auto">
          <a:xfrm>
            <a:off x="7097713" y="5308600"/>
            <a:ext cx="2105025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kern="0" smtClean="0">
                <a:solidFill>
                  <a:srgbClr val="000000"/>
                </a:solidFill>
                <a:latin typeface="Calibri" charset="0"/>
                <a:cs typeface="Calibri" charset="0"/>
              </a:rPr>
              <a:t>2-by-2 crossbar</a:t>
            </a:r>
          </a:p>
        </p:txBody>
      </p:sp>
      <p:sp>
        <p:nvSpPr>
          <p:cNvPr id="298" name="Freeform 279"/>
          <p:cNvSpPr>
            <a:spLocks/>
          </p:cNvSpPr>
          <p:nvPr/>
        </p:nvSpPr>
        <p:spPr bwMode="auto">
          <a:xfrm>
            <a:off x="6400800" y="5084763"/>
            <a:ext cx="812800" cy="436562"/>
          </a:xfrm>
          <a:custGeom>
            <a:avLst/>
            <a:gdLst>
              <a:gd name="T0" fmla="*/ 0 w 1018573"/>
              <a:gd name="T1" fmla="*/ 0 h 694481"/>
              <a:gd name="T2" fmla="*/ 170414 w 1018573"/>
              <a:gd name="T3" fmla="*/ 38601 h 694481"/>
              <a:gd name="T4" fmla="*/ 179383 w 1018573"/>
              <a:gd name="T5" fmla="*/ 25019 h 694481"/>
              <a:gd name="T6" fmla="*/ 263095 w 1018573"/>
              <a:gd name="T7" fmla="*/ 42890 h 694481"/>
              <a:gd name="T8" fmla="*/ 0 60000 65536"/>
              <a:gd name="T9" fmla="*/ 0 60000 65536"/>
              <a:gd name="T10" fmla="*/ 0 60000 65536"/>
              <a:gd name="T11" fmla="*/ 0 60000 65536"/>
              <a:gd name="T12" fmla="*/ 0 w 1018573"/>
              <a:gd name="T13" fmla="*/ 0 h 694481"/>
              <a:gd name="T14" fmla="*/ 1018573 w 1018573"/>
              <a:gd name="T15" fmla="*/ 694481 h 6944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8573" h="694481">
                <a:moveTo>
                  <a:pt x="0" y="0"/>
                </a:moveTo>
                <a:cubicBezTo>
                  <a:pt x="272005" y="278757"/>
                  <a:pt x="544010" y="557514"/>
                  <a:pt x="659757" y="625033"/>
                </a:cubicBezTo>
                <a:cubicBezTo>
                  <a:pt x="775504" y="692552"/>
                  <a:pt x="634678" y="393539"/>
                  <a:pt x="694481" y="405114"/>
                </a:cubicBezTo>
                <a:cubicBezTo>
                  <a:pt x="754284" y="416689"/>
                  <a:pt x="886428" y="555585"/>
                  <a:pt x="1018573" y="694481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197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Multistage Packet Switched</a:t>
            </a:r>
          </a:p>
        </p:txBody>
      </p:sp>
      <p:sp>
        <p:nvSpPr>
          <p:cNvPr id="106498" name="Content Placeholder 2"/>
          <p:cNvSpPr>
            <a:spLocks noGrp="1"/>
          </p:cNvSpPr>
          <p:nvPr>
            <p:ph idx="1"/>
          </p:nvPr>
        </p:nvSpPr>
        <p:spPr>
          <a:xfrm>
            <a:off x="228600" y="128270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Packets “hop” from router to router, pending availability of the next-required switch and buffer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4806FA-149A-614B-B3BB-C7E97162859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106500" name="Group 280"/>
          <p:cNvGrpSpPr>
            <a:grpSpLocks/>
          </p:cNvGrpSpPr>
          <p:nvPr/>
        </p:nvGrpSpPr>
        <p:grpSpPr bwMode="auto">
          <a:xfrm>
            <a:off x="914400" y="1181100"/>
            <a:ext cx="6705600" cy="4038600"/>
            <a:chOff x="914407" y="1676401"/>
            <a:chExt cx="7188237" cy="4622801"/>
          </a:xfrm>
        </p:grpSpPr>
        <p:sp>
          <p:nvSpPr>
            <p:cNvPr id="285" name="Rectangle 284"/>
            <p:cNvSpPr/>
            <p:nvPr/>
          </p:nvSpPr>
          <p:spPr bwMode="auto">
            <a:xfrm>
              <a:off x="2057990" y="1701841"/>
              <a:ext cx="1067004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2057990" y="2862993"/>
              <a:ext cx="1067004" cy="106666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2057990" y="4031413"/>
              <a:ext cx="1067004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2057990" y="5205284"/>
              <a:ext cx="1067004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9" name="Oval 288"/>
            <p:cNvSpPr/>
            <p:nvPr/>
          </p:nvSpPr>
          <p:spPr bwMode="auto">
            <a:xfrm>
              <a:off x="914407" y="1676401"/>
              <a:ext cx="532652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0</a:t>
              </a:r>
            </a:p>
          </p:txBody>
        </p:sp>
        <p:sp>
          <p:nvSpPr>
            <p:cNvPr id="290" name="Oval 289"/>
            <p:cNvSpPr/>
            <p:nvPr/>
          </p:nvSpPr>
          <p:spPr bwMode="auto">
            <a:xfrm>
              <a:off x="914407" y="2259703"/>
              <a:ext cx="532652" cy="53242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1</a:t>
              </a:r>
            </a:p>
          </p:txBody>
        </p:sp>
        <p:sp>
          <p:nvSpPr>
            <p:cNvPr id="291" name="Oval 290"/>
            <p:cNvSpPr/>
            <p:nvPr/>
          </p:nvSpPr>
          <p:spPr bwMode="auto">
            <a:xfrm>
              <a:off x="914407" y="2843004"/>
              <a:ext cx="532652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2</a:t>
              </a:r>
            </a:p>
          </p:txBody>
        </p:sp>
        <p:sp>
          <p:nvSpPr>
            <p:cNvPr id="292" name="Oval 291"/>
            <p:cNvSpPr/>
            <p:nvPr/>
          </p:nvSpPr>
          <p:spPr bwMode="auto">
            <a:xfrm>
              <a:off x="914407" y="3426306"/>
              <a:ext cx="532652" cy="53242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3</a:t>
              </a:r>
            </a:p>
          </p:txBody>
        </p:sp>
        <p:sp>
          <p:nvSpPr>
            <p:cNvPr id="293" name="Oval 292"/>
            <p:cNvSpPr/>
            <p:nvPr/>
          </p:nvSpPr>
          <p:spPr bwMode="auto">
            <a:xfrm>
              <a:off x="914407" y="4007791"/>
              <a:ext cx="532652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4</a:t>
              </a:r>
            </a:p>
          </p:txBody>
        </p:sp>
        <p:sp>
          <p:nvSpPr>
            <p:cNvPr id="294" name="Oval 293"/>
            <p:cNvSpPr/>
            <p:nvPr/>
          </p:nvSpPr>
          <p:spPr bwMode="auto">
            <a:xfrm>
              <a:off x="914407" y="4592909"/>
              <a:ext cx="532652" cy="53242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5</a:t>
              </a:r>
            </a:p>
          </p:txBody>
        </p:sp>
        <p:sp>
          <p:nvSpPr>
            <p:cNvPr id="295" name="Oval 294"/>
            <p:cNvSpPr/>
            <p:nvPr/>
          </p:nvSpPr>
          <p:spPr bwMode="auto">
            <a:xfrm>
              <a:off x="914407" y="5174394"/>
              <a:ext cx="532652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6</a:t>
              </a:r>
            </a:p>
          </p:txBody>
        </p:sp>
        <p:sp>
          <p:nvSpPr>
            <p:cNvPr id="296" name="Oval 295"/>
            <p:cNvSpPr/>
            <p:nvPr/>
          </p:nvSpPr>
          <p:spPr bwMode="auto">
            <a:xfrm>
              <a:off x="914407" y="5757695"/>
              <a:ext cx="532652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7</a:t>
              </a:r>
            </a:p>
          </p:txBody>
        </p:sp>
        <p:cxnSp>
          <p:nvCxnSpPr>
            <p:cNvPr id="106515" name="Straight Connector 238"/>
            <p:cNvCxnSpPr>
              <a:cxnSpLocks noChangeShapeType="1"/>
              <a:stCxn id="289" idx="6"/>
              <a:endCxn id="312" idx="1"/>
            </p:cNvCxnSpPr>
            <p:nvPr/>
          </p:nvCxnSpPr>
          <p:spPr bwMode="auto">
            <a:xfrm>
              <a:off x="1447810" y="1943101"/>
              <a:ext cx="609603" cy="4763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16" name="Straight Connector 240"/>
            <p:cNvCxnSpPr>
              <a:cxnSpLocks noChangeShapeType="1"/>
              <a:stCxn id="290" idx="6"/>
              <a:endCxn id="313" idx="1"/>
            </p:cNvCxnSpPr>
            <p:nvPr/>
          </p:nvCxnSpPr>
          <p:spPr bwMode="auto">
            <a:xfrm flipV="1">
              <a:off x="1447810" y="2522539"/>
              <a:ext cx="609603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17" name="Straight Connector 244"/>
            <p:cNvCxnSpPr>
              <a:cxnSpLocks noChangeShapeType="1"/>
              <a:stCxn id="291" idx="6"/>
              <a:endCxn id="314" idx="1"/>
            </p:cNvCxnSpPr>
            <p:nvPr/>
          </p:nvCxnSpPr>
          <p:spPr bwMode="auto">
            <a:xfrm flipV="1">
              <a:off x="1447810" y="3106739"/>
              <a:ext cx="609603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18" name="Straight Connector 245"/>
            <p:cNvCxnSpPr>
              <a:cxnSpLocks noChangeShapeType="1"/>
              <a:stCxn id="292" idx="6"/>
              <a:endCxn id="315" idx="1"/>
            </p:cNvCxnSpPr>
            <p:nvPr/>
          </p:nvCxnSpPr>
          <p:spPr bwMode="auto">
            <a:xfrm flipV="1">
              <a:off x="1447810" y="3683002"/>
              <a:ext cx="609603" cy="952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19" name="Straight Connector 247"/>
            <p:cNvCxnSpPr>
              <a:cxnSpLocks noChangeShapeType="1"/>
              <a:stCxn id="293" idx="6"/>
              <a:endCxn id="316" idx="1"/>
            </p:cNvCxnSpPr>
            <p:nvPr/>
          </p:nvCxnSpPr>
          <p:spPr bwMode="auto">
            <a:xfrm flipV="1">
              <a:off x="1447810" y="4275139"/>
              <a:ext cx="609603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20" name="Straight Connector 248"/>
            <p:cNvCxnSpPr>
              <a:cxnSpLocks noChangeShapeType="1"/>
              <a:stCxn id="294" idx="6"/>
              <a:endCxn id="317" idx="1"/>
            </p:cNvCxnSpPr>
            <p:nvPr/>
          </p:nvCxnSpPr>
          <p:spPr bwMode="auto">
            <a:xfrm flipV="1">
              <a:off x="1447810" y="4851402"/>
              <a:ext cx="609603" cy="7938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21" name="Straight Connector 250"/>
            <p:cNvCxnSpPr>
              <a:cxnSpLocks noChangeShapeType="1"/>
              <a:stCxn id="295" idx="6"/>
              <a:endCxn id="318" idx="1"/>
            </p:cNvCxnSpPr>
            <p:nvPr/>
          </p:nvCxnSpPr>
          <p:spPr bwMode="auto">
            <a:xfrm>
              <a:off x="1447810" y="5441952"/>
              <a:ext cx="609603" cy="952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22" name="Straight Connector 251"/>
            <p:cNvCxnSpPr>
              <a:cxnSpLocks noChangeShapeType="1"/>
              <a:stCxn id="296" idx="6"/>
              <a:endCxn id="319" idx="1"/>
            </p:cNvCxnSpPr>
            <p:nvPr/>
          </p:nvCxnSpPr>
          <p:spPr bwMode="auto">
            <a:xfrm>
              <a:off x="1447810" y="6024565"/>
              <a:ext cx="609603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23" name="Straight Connector 350"/>
            <p:cNvCxnSpPr>
              <a:cxnSpLocks noChangeShapeType="1"/>
              <a:stCxn id="312" idx="3"/>
              <a:endCxn id="324" idx="1"/>
            </p:cNvCxnSpPr>
            <p:nvPr/>
          </p:nvCxnSpPr>
          <p:spPr bwMode="auto">
            <a:xfrm>
              <a:off x="3124218" y="1947864"/>
              <a:ext cx="838204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24" name="Straight Connector 352"/>
            <p:cNvCxnSpPr>
              <a:cxnSpLocks noChangeShapeType="1"/>
              <a:stCxn id="316" idx="3"/>
              <a:endCxn id="325" idx="1"/>
            </p:cNvCxnSpPr>
            <p:nvPr/>
          </p:nvCxnSpPr>
          <p:spPr bwMode="auto">
            <a:xfrm flipV="1">
              <a:off x="3124218" y="2522539"/>
              <a:ext cx="838204" cy="1752601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25" name="Straight Connector 354"/>
            <p:cNvCxnSpPr>
              <a:cxnSpLocks noChangeShapeType="1"/>
              <a:stCxn id="314" idx="3"/>
              <a:endCxn id="326" idx="1"/>
            </p:cNvCxnSpPr>
            <p:nvPr/>
          </p:nvCxnSpPr>
          <p:spPr bwMode="auto">
            <a:xfrm>
              <a:off x="3124218" y="3106739"/>
              <a:ext cx="838204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26" name="Straight Connector 372"/>
            <p:cNvCxnSpPr>
              <a:cxnSpLocks noChangeShapeType="1"/>
              <a:stCxn id="313" idx="3"/>
              <a:endCxn id="328" idx="1"/>
            </p:cNvCxnSpPr>
            <p:nvPr/>
          </p:nvCxnSpPr>
          <p:spPr bwMode="auto">
            <a:xfrm>
              <a:off x="3124218" y="2522539"/>
              <a:ext cx="838204" cy="1752601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27" name="Straight Connector 375"/>
            <p:cNvCxnSpPr>
              <a:cxnSpLocks noChangeShapeType="1"/>
              <a:stCxn id="317" idx="3"/>
              <a:endCxn id="329" idx="1"/>
            </p:cNvCxnSpPr>
            <p:nvPr/>
          </p:nvCxnSpPr>
          <p:spPr bwMode="auto">
            <a:xfrm>
              <a:off x="3124218" y="4851402"/>
              <a:ext cx="838204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28" name="Straight Connector 377"/>
            <p:cNvCxnSpPr>
              <a:cxnSpLocks noChangeShapeType="1"/>
              <a:stCxn id="319" idx="3"/>
              <a:endCxn id="331" idx="1"/>
            </p:cNvCxnSpPr>
            <p:nvPr/>
          </p:nvCxnSpPr>
          <p:spPr bwMode="auto">
            <a:xfrm>
              <a:off x="3124218" y="6027740"/>
              <a:ext cx="838204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29" name="Straight Connector 379"/>
            <p:cNvCxnSpPr>
              <a:cxnSpLocks noChangeShapeType="1"/>
              <a:stCxn id="318" idx="3"/>
              <a:endCxn id="327" idx="1"/>
            </p:cNvCxnSpPr>
            <p:nvPr/>
          </p:nvCxnSpPr>
          <p:spPr bwMode="auto">
            <a:xfrm flipV="1">
              <a:off x="3124218" y="3683002"/>
              <a:ext cx="838204" cy="17684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12" name="Rectangle 236"/>
            <p:cNvSpPr>
              <a:spLocks noChangeArrowheads="1"/>
            </p:cNvSpPr>
            <p:nvPr/>
          </p:nvSpPr>
          <p:spPr bwMode="auto">
            <a:xfrm>
              <a:off x="2057990" y="1720012"/>
              <a:ext cx="1067004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3" name="Rectangle 399"/>
            <p:cNvSpPr>
              <a:spLocks noChangeArrowheads="1"/>
            </p:cNvSpPr>
            <p:nvPr/>
          </p:nvSpPr>
          <p:spPr bwMode="auto">
            <a:xfrm>
              <a:off x="2057990" y="2294228"/>
              <a:ext cx="1067004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4" name="Rectangle 422"/>
            <p:cNvSpPr>
              <a:spLocks noChangeArrowheads="1"/>
            </p:cNvSpPr>
            <p:nvPr/>
          </p:nvSpPr>
          <p:spPr bwMode="auto">
            <a:xfrm>
              <a:off x="2057990" y="2877530"/>
              <a:ext cx="1067004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5" name="Rectangle 423"/>
            <p:cNvSpPr>
              <a:spLocks noChangeArrowheads="1"/>
            </p:cNvSpPr>
            <p:nvPr/>
          </p:nvSpPr>
          <p:spPr bwMode="auto">
            <a:xfrm>
              <a:off x="2057990" y="3453563"/>
              <a:ext cx="1067004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6" name="Rectangle 426"/>
            <p:cNvSpPr>
              <a:spLocks noChangeArrowheads="1"/>
            </p:cNvSpPr>
            <p:nvPr/>
          </p:nvSpPr>
          <p:spPr bwMode="auto">
            <a:xfrm>
              <a:off x="2057990" y="4045950"/>
              <a:ext cx="1067004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7" name="Rectangle 427"/>
            <p:cNvSpPr>
              <a:spLocks noChangeArrowheads="1"/>
            </p:cNvSpPr>
            <p:nvPr/>
          </p:nvSpPr>
          <p:spPr bwMode="auto">
            <a:xfrm>
              <a:off x="2057990" y="4621983"/>
              <a:ext cx="1067004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8" name="Rectangle 430"/>
            <p:cNvSpPr>
              <a:spLocks noChangeArrowheads="1"/>
            </p:cNvSpPr>
            <p:nvPr/>
          </p:nvSpPr>
          <p:spPr bwMode="auto">
            <a:xfrm>
              <a:off x="2057990" y="5223456"/>
              <a:ext cx="1067004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9" name="Rectangle 431"/>
            <p:cNvSpPr>
              <a:spLocks noChangeArrowheads="1"/>
            </p:cNvSpPr>
            <p:nvPr/>
          </p:nvSpPr>
          <p:spPr bwMode="auto">
            <a:xfrm>
              <a:off x="2057990" y="5799489"/>
              <a:ext cx="1067004" cy="45610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3962261" y="1701841"/>
              <a:ext cx="1067003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3962261" y="2862993"/>
              <a:ext cx="1067003" cy="106666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3962261" y="4031413"/>
              <a:ext cx="1067003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3962261" y="5205284"/>
              <a:ext cx="1067003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4" name="Rectangle 452"/>
            <p:cNvSpPr>
              <a:spLocks noChangeArrowheads="1"/>
            </p:cNvSpPr>
            <p:nvPr/>
          </p:nvSpPr>
          <p:spPr bwMode="auto">
            <a:xfrm>
              <a:off x="3962261" y="1720012"/>
              <a:ext cx="1067003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25" name="Rectangle 453"/>
            <p:cNvSpPr>
              <a:spLocks noChangeArrowheads="1"/>
            </p:cNvSpPr>
            <p:nvPr/>
          </p:nvSpPr>
          <p:spPr bwMode="auto">
            <a:xfrm>
              <a:off x="3962261" y="2294228"/>
              <a:ext cx="1067003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26" name="Rectangle 454"/>
            <p:cNvSpPr>
              <a:spLocks noChangeArrowheads="1"/>
            </p:cNvSpPr>
            <p:nvPr/>
          </p:nvSpPr>
          <p:spPr bwMode="auto">
            <a:xfrm>
              <a:off x="3962261" y="2877530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27" name="Rectangle 455"/>
            <p:cNvSpPr>
              <a:spLocks noChangeArrowheads="1"/>
            </p:cNvSpPr>
            <p:nvPr/>
          </p:nvSpPr>
          <p:spPr bwMode="auto">
            <a:xfrm>
              <a:off x="3962261" y="3453563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28" name="Rectangle 456"/>
            <p:cNvSpPr>
              <a:spLocks noChangeArrowheads="1"/>
            </p:cNvSpPr>
            <p:nvPr/>
          </p:nvSpPr>
          <p:spPr bwMode="auto">
            <a:xfrm>
              <a:off x="3962261" y="4045950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29" name="Rectangle 457"/>
            <p:cNvSpPr>
              <a:spLocks noChangeArrowheads="1"/>
            </p:cNvSpPr>
            <p:nvPr/>
          </p:nvSpPr>
          <p:spPr bwMode="auto">
            <a:xfrm>
              <a:off x="3962261" y="4621983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30" name="Rectangle 458"/>
            <p:cNvSpPr>
              <a:spLocks noChangeArrowheads="1"/>
            </p:cNvSpPr>
            <p:nvPr/>
          </p:nvSpPr>
          <p:spPr bwMode="auto">
            <a:xfrm>
              <a:off x="3962261" y="5223456"/>
              <a:ext cx="1067003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31" name="Rectangle 459"/>
            <p:cNvSpPr>
              <a:spLocks noChangeArrowheads="1"/>
            </p:cNvSpPr>
            <p:nvPr/>
          </p:nvSpPr>
          <p:spPr bwMode="auto">
            <a:xfrm>
              <a:off x="3962261" y="5799489"/>
              <a:ext cx="1067003" cy="45610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grpSp>
          <p:nvGrpSpPr>
            <p:cNvPr id="106550" name="Group 501"/>
            <p:cNvGrpSpPr>
              <a:grpSpLocks/>
            </p:cNvGrpSpPr>
            <p:nvPr/>
          </p:nvGrpSpPr>
          <p:grpSpPr bwMode="auto">
            <a:xfrm>
              <a:off x="2387615" y="1947864"/>
              <a:ext cx="685804" cy="574675"/>
              <a:chOff x="2082798" y="1566331"/>
              <a:chExt cx="1066800" cy="575737"/>
            </a:xfrm>
          </p:grpSpPr>
          <p:cxnSp>
            <p:nvCxnSpPr>
              <p:cNvPr id="106775" name="Straight Connector 476"/>
              <p:cNvCxnSpPr>
                <a:cxnSpLocks noChangeShapeType="1"/>
                <a:stCxn id="312" idx="1"/>
                <a:endCxn id="312" idx="3"/>
              </p:cNvCxnSpPr>
              <p:nvPr/>
            </p:nvCxnSpPr>
            <p:spPr bwMode="auto">
              <a:xfrm rot="10800000" flipH="1">
                <a:off x="2082798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776" name="Straight Connector 478"/>
              <p:cNvCxnSpPr>
                <a:cxnSpLocks noChangeShapeType="1"/>
                <a:stCxn id="313" idx="1"/>
                <a:endCxn id="313" idx="3"/>
              </p:cNvCxnSpPr>
              <p:nvPr/>
            </p:nvCxnSpPr>
            <p:spPr bwMode="auto">
              <a:xfrm rot="10800000" flipH="1">
                <a:off x="2082798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777" name="Straight Connector 486"/>
              <p:cNvCxnSpPr>
                <a:cxnSpLocks noChangeShapeType="1"/>
                <a:stCxn id="313" idx="1"/>
                <a:endCxn id="312" idx="3"/>
              </p:cNvCxnSpPr>
              <p:nvPr/>
            </p:nvCxnSpPr>
            <p:spPr bwMode="auto">
              <a:xfrm rot="10800000" flipH="1">
                <a:off x="2082798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778" name="Straight Connector 487"/>
              <p:cNvCxnSpPr>
                <a:cxnSpLocks noChangeShapeType="1"/>
                <a:stCxn id="312" idx="1"/>
                <a:endCxn id="313" idx="3"/>
              </p:cNvCxnSpPr>
              <p:nvPr/>
            </p:nvCxnSpPr>
            <p:spPr bwMode="auto">
              <a:xfrm rot="10800000" flipH="1" flipV="1">
                <a:off x="2082798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6551" name="Group 502"/>
            <p:cNvGrpSpPr>
              <a:grpSpLocks/>
            </p:cNvGrpSpPr>
            <p:nvPr/>
          </p:nvGrpSpPr>
          <p:grpSpPr bwMode="auto">
            <a:xfrm>
              <a:off x="2398727" y="3106739"/>
              <a:ext cx="685804" cy="576262"/>
              <a:chOff x="2133600" y="1566331"/>
              <a:chExt cx="1066800" cy="575737"/>
            </a:xfrm>
          </p:grpSpPr>
          <p:cxnSp>
            <p:nvCxnSpPr>
              <p:cNvPr id="106771" name="Straight Connector 503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772" name="Straight Connector 504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773" name="Straight Connector 505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774" name="Straight Connector 506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6552" name="Group 507"/>
            <p:cNvGrpSpPr>
              <a:grpSpLocks/>
            </p:cNvGrpSpPr>
            <p:nvPr/>
          </p:nvGrpSpPr>
          <p:grpSpPr bwMode="auto">
            <a:xfrm>
              <a:off x="2398727" y="4275139"/>
              <a:ext cx="685804" cy="576262"/>
              <a:chOff x="2133600" y="1566331"/>
              <a:chExt cx="1066800" cy="575737"/>
            </a:xfrm>
          </p:grpSpPr>
          <p:cxnSp>
            <p:nvCxnSpPr>
              <p:cNvPr id="106767" name="Straight Connector 508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768" name="Straight Connector 509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769" name="Straight Connector 510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770" name="Straight Connector 511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6553" name="Group 512"/>
            <p:cNvGrpSpPr>
              <a:grpSpLocks/>
            </p:cNvGrpSpPr>
            <p:nvPr/>
          </p:nvGrpSpPr>
          <p:grpSpPr bwMode="auto">
            <a:xfrm>
              <a:off x="2398727" y="5459415"/>
              <a:ext cx="685804" cy="576262"/>
              <a:chOff x="2133600" y="1566331"/>
              <a:chExt cx="1066800" cy="575737"/>
            </a:xfrm>
          </p:grpSpPr>
          <p:cxnSp>
            <p:nvCxnSpPr>
              <p:cNvPr id="106763" name="Straight Connector 513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764" name="Straight Connector 514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765" name="Straight Connector 515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766" name="Straight Connector 516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cxnSp>
          <p:nvCxnSpPr>
            <p:cNvPr id="106554" name="Straight Connector 538"/>
            <p:cNvCxnSpPr>
              <a:cxnSpLocks noChangeShapeType="1"/>
              <a:stCxn id="315" idx="3"/>
              <a:endCxn id="330" idx="1"/>
            </p:cNvCxnSpPr>
            <p:nvPr/>
          </p:nvCxnSpPr>
          <p:spPr bwMode="auto">
            <a:xfrm>
              <a:off x="3124218" y="3683002"/>
              <a:ext cx="838204" cy="17684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7" name="Rectangle 336"/>
            <p:cNvSpPr/>
            <p:nvPr/>
          </p:nvSpPr>
          <p:spPr bwMode="auto">
            <a:xfrm>
              <a:off x="5875040" y="1701841"/>
              <a:ext cx="1067003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5875040" y="2862993"/>
              <a:ext cx="1067003" cy="106666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5875040" y="4031413"/>
              <a:ext cx="1067003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5875040" y="5205284"/>
              <a:ext cx="1067003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1" name="Rectangle 543"/>
            <p:cNvSpPr>
              <a:spLocks noChangeArrowheads="1"/>
            </p:cNvSpPr>
            <p:nvPr/>
          </p:nvSpPr>
          <p:spPr bwMode="auto">
            <a:xfrm>
              <a:off x="5875040" y="1720012"/>
              <a:ext cx="1067003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2" name="Rectangle 544"/>
            <p:cNvSpPr>
              <a:spLocks noChangeArrowheads="1"/>
            </p:cNvSpPr>
            <p:nvPr/>
          </p:nvSpPr>
          <p:spPr bwMode="auto">
            <a:xfrm>
              <a:off x="5875040" y="2294228"/>
              <a:ext cx="1067003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3" name="Rectangle 545"/>
            <p:cNvSpPr>
              <a:spLocks noChangeArrowheads="1"/>
            </p:cNvSpPr>
            <p:nvPr/>
          </p:nvSpPr>
          <p:spPr bwMode="auto">
            <a:xfrm>
              <a:off x="5875040" y="2877530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4" name="Rectangle 546"/>
            <p:cNvSpPr>
              <a:spLocks noChangeArrowheads="1"/>
            </p:cNvSpPr>
            <p:nvPr/>
          </p:nvSpPr>
          <p:spPr bwMode="auto">
            <a:xfrm>
              <a:off x="5875040" y="3453563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5" name="Rectangle 547"/>
            <p:cNvSpPr>
              <a:spLocks noChangeArrowheads="1"/>
            </p:cNvSpPr>
            <p:nvPr/>
          </p:nvSpPr>
          <p:spPr bwMode="auto">
            <a:xfrm>
              <a:off x="5875040" y="4045950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6" name="Rectangle 548"/>
            <p:cNvSpPr>
              <a:spLocks noChangeArrowheads="1"/>
            </p:cNvSpPr>
            <p:nvPr/>
          </p:nvSpPr>
          <p:spPr bwMode="auto">
            <a:xfrm>
              <a:off x="5875040" y="4621983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7" name="Rectangle 549"/>
            <p:cNvSpPr>
              <a:spLocks noChangeArrowheads="1"/>
            </p:cNvSpPr>
            <p:nvPr/>
          </p:nvSpPr>
          <p:spPr bwMode="auto">
            <a:xfrm>
              <a:off x="5875040" y="5223456"/>
              <a:ext cx="1067003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8" name="Rectangle 550"/>
            <p:cNvSpPr>
              <a:spLocks noChangeArrowheads="1"/>
            </p:cNvSpPr>
            <p:nvPr/>
          </p:nvSpPr>
          <p:spPr bwMode="auto">
            <a:xfrm>
              <a:off x="5875040" y="5799489"/>
              <a:ext cx="1067003" cy="45610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cxnSp>
          <p:nvCxnSpPr>
            <p:cNvPr id="106567" name="Straight Connector 572"/>
            <p:cNvCxnSpPr>
              <a:cxnSpLocks noChangeShapeType="1"/>
              <a:stCxn id="324" idx="3"/>
              <a:endCxn id="341" idx="1"/>
            </p:cNvCxnSpPr>
            <p:nvPr/>
          </p:nvCxnSpPr>
          <p:spPr bwMode="auto">
            <a:xfrm>
              <a:off x="5029227" y="1947864"/>
              <a:ext cx="846142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68" name="Straight Connector 574"/>
            <p:cNvCxnSpPr>
              <a:cxnSpLocks noChangeShapeType="1"/>
              <a:stCxn id="325" idx="3"/>
              <a:endCxn id="343" idx="1"/>
            </p:cNvCxnSpPr>
            <p:nvPr/>
          </p:nvCxnSpPr>
          <p:spPr bwMode="auto">
            <a:xfrm>
              <a:off x="5029227" y="2522539"/>
              <a:ext cx="846142" cy="584201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69" name="Straight Connector 576"/>
            <p:cNvCxnSpPr>
              <a:cxnSpLocks noChangeShapeType="1"/>
              <a:stCxn id="327" idx="3"/>
              <a:endCxn id="344" idx="1"/>
            </p:cNvCxnSpPr>
            <p:nvPr/>
          </p:nvCxnSpPr>
          <p:spPr bwMode="auto">
            <a:xfrm>
              <a:off x="5029227" y="3683002"/>
              <a:ext cx="846142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70" name="Straight Connector 579"/>
            <p:cNvCxnSpPr>
              <a:cxnSpLocks noChangeShapeType="1"/>
              <a:stCxn id="329" idx="3"/>
              <a:endCxn id="347" idx="1"/>
            </p:cNvCxnSpPr>
            <p:nvPr/>
          </p:nvCxnSpPr>
          <p:spPr bwMode="auto">
            <a:xfrm>
              <a:off x="5029227" y="4851402"/>
              <a:ext cx="846142" cy="6000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71" name="Straight Connector 581"/>
            <p:cNvCxnSpPr>
              <a:cxnSpLocks noChangeShapeType="1"/>
              <a:stCxn id="330" idx="3"/>
              <a:endCxn id="346" idx="1"/>
            </p:cNvCxnSpPr>
            <p:nvPr/>
          </p:nvCxnSpPr>
          <p:spPr bwMode="auto">
            <a:xfrm flipV="1">
              <a:off x="5029227" y="4851402"/>
              <a:ext cx="846142" cy="6000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72" name="Straight Connector 583"/>
            <p:cNvCxnSpPr>
              <a:cxnSpLocks noChangeShapeType="1"/>
              <a:stCxn id="331" idx="3"/>
              <a:endCxn id="348" idx="1"/>
            </p:cNvCxnSpPr>
            <p:nvPr/>
          </p:nvCxnSpPr>
          <p:spPr bwMode="auto">
            <a:xfrm>
              <a:off x="5029227" y="6027740"/>
              <a:ext cx="846142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73" name="Straight Connector 586"/>
            <p:cNvCxnSpPr>
              <a:cxnSpLocks noChangeShapeType="1"/>
              <a:stCxn id="326" idx="3"/>
              <a:endCxn id="342" idx="1"/>
            </p:cNvCxnSpPr>
            <p:nvPr/>
          </p:nvCxnSpPr>
          <p:spPr bwMode="auto">
            <a:xfrm flipV="1">
              <a:off x="5029227" y="2522539"/>
              <a:ext cx="846142" cy="584201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74" name="Straight Connector 589"/>
            <p:cNvCxnSpPr>
              <a:cxnSpLocks noChangeShapeType="1"/>
              <a:stCxn id="328" idx="3"/>
              <a:endCxn id="345" idx="1"/>
            </p:cNvCxnSpPr>
            <p:nvPr/>
          </p:nvCxnSpPr>
          <p:spPr bwMode="auto">
            <a:xfrm>
              <a:off x="5029227" y="4275139"/>
              <a:ext cx="846142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75" name="Straight Connector 590"/>
            <p:cNvCxnSpPr>
              <a:cxnSpLocks noChangeShapeType="1"/>
            </p:cNvCxnSpPr>
            <p:nvPr/>
          </p:nvCxnSpPr>
          <p:spPr bwMode="auto">
            <a:xfrm>
              <a:off x="6942175" y="1946276"/>
              <a:ext cx="609603" cy="4763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76" name="Straight Connector 591"/>
            <p:cNvCxnSpPr>
              <a:cxnSpLocks noChangeShapeType="1"/>
            </p:cNvCxnSpPr>
            <p:nvPr/>
          </p:nvCxnSpPr>
          <p:spPr bwMode="auto">
            <a:xfrm flipV="1">
              <a:off x="6942175" y="2525714"/>
              <a:ext cx="609603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77" name="Straight Connector 592"/>
            <p:cNvCxnSpPr>
              <a:cxnSpLocks noChangeShapeType="1"/>
              <a:endCxn id="367" idx="2"/>
            </p:cNvCxnSpPr>
            <p:nvPr/>
          </p:nvCxnSpPr>
          <p:spPr bwMode="auto">
            <a:xfrm flipV="1">
              <a:off x="6942175" y="3109915"/>
              <a:ext cx="627065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78" name="Straight Connector 593"/>
            <p:cNvCxnSpPr>
              <a:cxnSpLocks noChangeShapeType="1"/>
              <a:endCxn id="368" idx="2"/>
            </p:cNvCxnSpPr>
            <p:nvPr/>
          </p:nvCxnSpPr>
          <p:spPr bwMode="auto">
            <a:xfrm flipV="1">
              <a:off x="6942175" y="3692526"/>
              <a:ext cx="627065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79" name="Straight Connector 594"/>
            <p:cNvCxnSpPr>
              <a:cxnSpLocks noChangeShapeType="1"/>
              <a:endCxn id="369" idx="2"/>
            </p:cNvCxnSpPr>
            <p:nvPr/>
          </p:nvCxnSpPr>
          <p:spPr bwMode="auto">
            <a:xfrm flipV="1">
              <a:off x="6942175" y="4275139"/>
              <a:ext cx="627065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80" name="Straight Connector 595"/>
            <p:cNvCxnSpPr>
              <a:cxnSpLocks noChangeShapeType="1"/>
              <a:endCxn id="370" idx="2"/>
            </p:cNvCxnSpPr>
            <p:nvPr/>
          </p:nvCxnSpPr>
          <p:spPr bwMode="auto">
            <a:xfrm flipV="1">
              <a:off x="6942175" y="4859340"/>
              <a:ext cx="627065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81" name="Straight Connector 596"/>
            <p:cNvCxnSpPr>
              <a:cxnSpLocks noChangeShapeType="1"/>
              <a:stCxn id="347" idx="3"/>
              <a:endCxn id="371" idx="2"/>
            </p:cNvCxnSpPr>
            <p:nvPr/>
          </p:nvCxnSpPr>
          <p:spPr bwMode="auto">
            <a:xfrm flipV="1">
              <a:off x="6942175" y="5449890"/>
              <a:ext cx="627065" cy="1586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6582" name="Straight Connector 597"/>
            <p:cNvCxnSpPr>
              <a:cxnSpLocks noChangeShapeType="1"/>
              <a:stCxn id="348" idx="3"/>
              <a:endCxn id="372" idx="2"/>
            </p:cNvCxnSpPr>
            <p:nvPr/>
          </p:nvCxnSpPr>
          <p:spPr bwMode="auto">
            <a:xfrm>
              <a:off x="6942175" y="6027740"/>
              <a:ext cx="627065" cy="4762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5" name="Oval 364"/>
            <p:cNvSpPr/>
            <p:nvPr/>
          </p:nvSpPr>
          <p:spPr bwMode="auto">
            <a:xfrm>
              <a:off x="7569993" y="1676401"/>
              <a:ext cx="532651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0</a:t>
              </a:r>
            </a:p>
          </p:txBody>
        </p:sp>
        <p:sp>
          <p:nvSpPr>
            <p:cNvPr id="366" name="Oval 365"/>
            <p:cNvSpPr/>
            <p:nvPr/>
          </p:nvSpPr>
          <p:spPr bwMode="auto">
            <a:xfrm>
              <a:off x="7569993" y="2259703"/>
              <a:ext cx="532651" cy="53242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1</a:t>
              </a:r>
            </a:p>
          </p:txBody>
        </p:sp>
        <p:sp>
          <p:nvSpPr>
            <p:cNvPr id="367" name="Oval 366"/>
            <p:cNvSpPr/>
            <p:nvPr/>
          </p:nvSpPr>
          <p:spPr bwMode="auto">
            <a:xfrm>
              <a:off x="7569993" y="2843004"/>
              <a:ext cx="532651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2</a:t>
              </a:r>
            </a:p>
          </p:txBody>
        </p:sp>
        <p:sp>
          <p:nvSpPr>
            <p:cNvPr id="368" name="Oval 367"/>
            <p:cNvSpPr/>
            <p:nvPr/>
          </p:nvSpPr>
          <p:spPr bwMode="auto">
            <a:xfrm>
              <a:off x="7569993" y="3426306"/>
              <a:ext cx="532651" cy="53242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3</a:t>
              </a:r>
            </a:p>
          </p:txBody>
        </p:sp>
        <p:sp>
          <p:nvSpPr>
            <p:cNvPr id="369" name="Oval 368"/>
            <p:cNvSpPr/>
            <p:nvPr/>
          </p:nvSpPr>
          <p:spPr bwMode="auto">
            <a:xfrm>
              <a:off x="7569993" y="4007791"/>
              <a:ext cx="532651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4</a:t>
              </a:r>
            </a:p>
          </p:txBody>
        </p:sp>
        <p:sp>
          <p:nvSpPr>
            <p:cNvPr id="370" name="Oval 369"/>
            <p:cNvSpPr/>
            <p:nvPr/>
          </p:nvSpPr>
          <p:spPr bwMode="auto">
            <a:xfrm>
              <a:off x="7569993" y="4592909"/>
              <a:ext cx="532651" cy="53242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5</a:t>
              </a:r>
            </a:p>
          </p:txBody>
        </p:sp>
        <p:sp>
          <p:nvSpPr>
            <p:cNvPr id="371" name="Oval 370"/>
            <p:cNvSpPr/>
            <p:nvPr/>
          </p:nvSpPr>
          <p:spPr bwMode="auto">
            <a:xfrm>
              <a:off x="7569993" y="5183479"/>
              <a:ext cx="532651" cy="532422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6</a:t>
              </a:r>
            </a:p>
          </p:txBody>
        </p:sp>
        <p:sp>
          <p:nvSpPr>
            <p:cNvPr id="372" name="Oval 371"/>
            <p:cNvSpPr/>
            <p:nvPr/>
          </p:nvSpPr>
          <p:spPr bwMode="auto">
            <a:xfrm>
              <a:off x="7569993" y="5764963"/>
              <a:ext cx="532651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7</a:t>
              </a:r>
            </a:p>
          </p:txBody>
        </p:sp>
        <p:grpSp>
          <p:nvGrpSpPr>
            <p:cNvPr id="106591" name="Group 170"/>
            <p:cNvGrpSpPr>
              <a:grpSpLocks/>
            </p:cNvGrpSpPr>
            <p:nvPr/>
          </p:nvGrpSpPr>
          <p:grpSpPr bwMode="auto">
            <a:xfrm>
              <a:off x="2081226" y="1828801"/>
              <a:ext cx="304801" cy="806450"/>
              <a:chOff x="2080845" y="1828800"/>
              <a:chExt cx="304800" cy="806940"/>
            </a:xfrm>
          </p:grpSpPr>
          <p:grpSp>
            <p:nvGrpSpPr>
              <p:cNvPr id="106753" name="Group 160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59" name="Straight Connector 161"/>
                <p:cNvCxnSpPr>
                  <a:cxnSpLocks noChangeShapeType="1"/>
                  <a:endCxn id="54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542" name="Rectangle 162"/>
                <p:cNvSpPr>
                  <a:spLocks noChangeArrowheads="1"/>
                </p:cNvSpPr>
                <p:nvPr/>
              </p:nvSpPr>
              <p:spPr bwMode="auto">
                <a:xfrm>
                  <a:off x="2057989" y="1067039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61" name="Straight Connector 16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6762" name="Straight Connector 16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106754" name="Group 165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55" name="Straight Connector 166"/>
                <p:cNvCxnSpPr>
                  <a:cxnSpLocks noChangeShapeType="1"/>
                  <a:endCxn id="538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538" name="Rectangle 167"/>
                <p:cNvSpPr>
                  <a:spLocks noChangeArrowheads="1"/>
                </p:cNvSpPr>
                <p:nvPr/>
              </p:nvSpPr>
              <p:spPr bwMode="auto">
                <a:xfrm>
                  <a:off x="2057989" y="1066901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57" name="Straight Connector 16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6758" name="Straight Connector 16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592" name="Group 171"/>
            <p:cNvGrpSpPr>
              <a:grpSpLocks/>
            </p:cNvGrpSpPr>
            <p:nvPr/>
          </p:nvGrpSpPr>
          <p:grpSpPr bwMode="auto">
            <a:xfrm>
              <a:off x="2081226" y="3003551"/>
              <a:ext cx="304801" cy="806450"/>
              <a:chOff x="2080845" y="1828800"/>
              <a:chExt cx="304800" cy="806940"/>
            </a:xfrm>
          </p:grpSpPr>
          <p:grpSp>
            <p:nvGrpSpPr>
              <p:cNvPr id="106743" name="Group 172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49" name="Straight Connector 178"/>
                <p:cNvCxnSpPr>
                  <a:cxnSpLocks noChangeShapeType="1"/>
                  <a:endCxn id="53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532" name="Rectangle 179"/>
                <p:cNvSpPr>
                  <a:spLocks noChangeArrowheads="1"/>
                </p:cNvSpPr>
                <p:nvPr/>
              </p:nvSpPr>
              <p:spPr bwMode="auto">
                <a:xfrm>
                  <a:off x="2057989" y="1066161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51" name="Straight Connector 18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6752" name="Straight Connector 18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106744" name="Group 173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45" name="Straight Connector 174"/>
                <p:cNvCxnSpPr>
                  <a:cxnSpLocks noChangeShapeType="1"/>
                  <a:endCxn id="528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528" name="Rectangle 175"/>
                <p:cNvSpPr>
                  <a:spLocks noChangeArrowheads="1"/>
                </p:cNvSpPr>
                <p:nvPr/>
              </p:nvSpPr>
              <p:spPr bwMode="auto">
                <a:xfrm>
                  <a:off x="2057989" y="1066022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47" name="Straight Connector 17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6748" name="Straight Connector 17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593" name="Group 182"/>
            <p:cNvGrpSpPr>
              <a:grpSpLocks/>
            </p:cNvGrpSpPr>
            <p:nvPr/>
          </p:nvGrpSpPr>
          <p:grpSpPr bwMode="auto">
            <a:xfrm>
              <a:off x="2081226" y="4176714"/>
              <a:ext cx="304801" cy="808037"/>
              <a:chOff x="2080845" y="1828800"/>
              <a:chExt cx="304800" cy="806940"/>
            </a:xfrm>
          </p:grpSpPr>
          <p:grpSp>
            <p:nvGrpSpPr>
              <p:cNvPr id="106733" name="Group 183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39" name="Straight Connector 189"/>
                <p:cNvCxnSpPr>
                  <a:cxnSpLocks noChangeShapeType="1"/>
                  <a:endCxn id="52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5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2057989" y="1066870"/>
                  <a:ext cx="304615" cy="22864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41" name="Straight Connector 19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6742" name="Straight Connector 19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106734" name="Group 184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35" name="Straight Connector 185"/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5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2057989" y="1067410"/>
                  <a:ext cx="304615" cy="22864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37" name="Straight Connector 18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6738" name="Straight Connector 18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594" name="Group 193"/>
            <p:cNvGrpSpPr>
              <a:grpSpLocks/>
            </p:cNvGrpSpPr>
            <p:nvPr/>
          </p:nvGrpSpPr>
          <p:grpSpPr bwMode="auto">
            <a:xfrm>
              <a:off x="2081226" y="5367340"/>
              <a:ext cx="304801" cy="806450"/>
              <a:chOff x="2080845" y="1828800"/>
              <a:chExt cx="304800" cy="806940"/>
            </a:xfrm>
          </p:grpSpPr>
          <p:grpSp>
            <p:nvGrpSpPr>
              <p:cNvPr id="106723" name="Group 194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29" name="Straight Connector 200"/>
                <p:cNvCxnSpPr>
                  <a:cxnSpLocks noChangeShapeType="1"/>
                  <a:endCxn id="51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512" name="Rectangle 201"/>
                <p:cNvSpPr>
                  <a:spLocks noChangeArrowheads="1"/>
                </p:cNvSpPr>
                <p:nvPr/>
              </p:nvSpPr>
              <p:spPr bwMode="auto">
                <a:xfrm>
                  <a:off x="2057989" y="1066470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31" name="Straight Connector 20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6732" name="Straight Connector 20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106724" name="Group 195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25" name="Straight Connector 196"/>
                <p:cNvCxnSpPr>
                  <a:cxnSpLocks noChangeShapeType="1"/>
                  <a:endCxn id="508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508" name="Rectangle 197"/>
                <p:cNvSpPr>
                  <a:spLocks noChangeArrowheads="1"/>
                </p:cNvSpPr>
                <p:nvPr/>
              </p:nvSpPr>
              <p:spPr bwMode="auto">
                <a:xfrm>
                  <a:off x="2057989" y="1066332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27" name="Straight Connector 19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6728" name="Straight Connector 19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595" name="Group 501"/>
            <p:cNvGrpSpPr>
              <a:grpSpLocks/>
            </p:cNvGrpSpPr>
            <p:nvPr/>
          </p:nvGrpSpPr>
          <p:grpSpPr bwMode="auto">
            <a:xfrm>
              <a:off x="4292624" y="1947864"/>
              <a:ext cx="685804" cy="574675"/>
              <a:chOff x="2082798" y="1566331"/>
              <a:chExt cx="1066800" cy="575737"/>
            </a:xfrm>
          </p:grpSpPr>
          <p:cxnSp>
            <p:nvCxnSpPr>
              <p:cNvPr id="106719" name="Straight Connector 214"/>
              <p:cNvCxnSpPr>
                <a:cxnSpLocks noChangeShapeType="1"/>
              </p:cNvCxnSpPr>
              <p:nvPr/>
            </p:nvCxnSpPr>
            <p:spPr bwMode="auto">
              <a:xfrm rot="10800000" flipH="1">
                <a:off x="2082798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720" name="Straight Connector 215"/>
              <p:cNvCxnSpPr>
                <a:cxnSpLocks noChangeShapeType="1"/>
              </p:cNvCxnSpPr>
              <p:nvPr/>
            </p:nvCxnSpPr>
            <p:spPr bwMode="auto">
              <a:xfrm rot="10800000" flipH="1">
                <a:off x="2082798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721" name="Straight Connector 216"/>
              <p:cNvCxnSpPr>
                <a:cxnSpLocks noChangeShapeType="1"/>
              </p:cNvCxnSpPr>
              <p:nvPr/>
            </p:nvCxnSpPr>
            <p:spPr bwMode="auto">
              <a:xfrm rot="10800000" flipH="1">
                <a:off x="2082798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722" name="Straight Connector 217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082798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6596" name="Group 502"/>
            <p:cNvGrpSpPr>
              <a:grpSpLocks/>
            </p:cNvGrpSpPr>
            <p:nvPr/>
          </p:nvGrpSpPr>
          <p:grpSpPr bwMode="auto">
            <a:xfrm>
              <a:off x="4303737" y="3106739"/>
              <a:ext cx="685804" cy="576262"/>
              <a:chOff x="2133600" y="1566331"/>
              <a:chExt cx="1066800" cy="575737"/>
            </a:xfrm>
          </p:grpSpPr>
          <p:cxnSp>
            <p:nvCxnSpPr>
              <p:cNvPr id="106715" name="Straight Connector 219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716" name="Straight Connector 220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717" name="Straight Connector 221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718" name="Straight Connector 222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6597" name="Group 507"/>
            <p:cNvGrpSpPr>
              <a:grpSpLocks/>
            </p:cNvGrpSpPr>
            <p:nvPr/>
          </p:nvGrpSpPr>
          <p:grpSpPr bwMode="auto">
            <a:xfrm>
              <a:off x="4303737" y="4275139"/>
              <a:ext cx="685804" cy="576262"/>
              <a:chOff x="2133600" y="1566331"/>
              <a:chExt cx="1066800" cy="575737"/>
            </a:xfrm>
          </p:grpSpPr>
          <p:cxnSp>
            <p:nvCxnSpPr>
              <p:cNvPr id="106711" name="Straight Connector 224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712" name="Straight Connector 225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713" name="Straight Connector 226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714" name="Straight Connector 227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6598" name="Group 512"/>
            <p:cNvGrpSpPr>
              <a:grpSpLocks/>
            </p:cNvGrpSpPr>
            <p:nvPr/>
          </p:nvGrpSpPr>
          <p:grpSpPr bwMode="auto">
            <a:xfrm>
              <a:off x="4303737" y="5459415"/>
              <a:ext cx="685804" cy="576262"/>
              <a:chOff x="2133600" y="1566331"/>
              <a:chExt cx="1066800" cy="575737"/>
            </a:xfrm>
          </p:grpSpPr>
          <p:cxnSp>
            <p:nvCxnSpPr>
              <p:cNvPr id="106707" name="Straight Connector 229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708" name="Straight Connector 230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709" name="Straight Connector 231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710" name="Straight Connector 232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6599" name="Group 233"/>
            <p:cNvGrpSpPr>
              <a:grpSpLocks/>
            </p:cNvGrpSpPr>
            <p:nvPr/>
          </p:nvGrpSpPr>
          <p:grpSpPr bwMode="auto">
            <a:xfrm>
              <a:off x="3986235" y="1828801"/>
              <a:ext cx="304801" cy="806450"/>
              <a:chOff x="2080845" y="1828800"/>
              <a:chExt cx="304800" cy="806940"/>
            </a:xfrm>
          </p:grpSpPr>
          <p:grpSp>
            <p:nvGrpSpPr>
              <p:cNvPr id="106697" name="Group 234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03" name="Straight Connector 243"/>
                <p:cNvCxnSpPr>
                  <a:cxnSpLocks noChangeShapeType="1"/>
                  <a:endCxn id="48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86" name="Rectangle 246"/>
                <p:cNvSpPr>
                  <a:spLocks noChangeArrowheads="1"/>
                </p:cNvSpPr>
                <p:nvPr/>
              </p:nvSpPr>
              <p:spPr bwMode="auto">
                <a:xfrm>
                  <a:off x="2057251" y="1067039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05" name="Straight Connector 24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6706" name="Straight Connector 25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106698" name="Group 235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99" name="Straight Connector 237"/>
                <p:cNvCxnSpPr>
                  <a:cxnSpLocks noChangeShapeType="1"/>
                  <a:endCxn id="48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82" name="Rectangle 239"/>
                <p:cNvSpPr>
                  <a:spLocks noChangeArrowheads="1"/>
                </p:cNvSpPr>
                <p:nvPr/>
              </p:nvSpPr>
              <p:spPr bwMode="auto">
                <a:xfrm>
                  <a:off x="2057251" y="1066901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01" name="Straight Connector 24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6702" name="Straight Connector 24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00" name="Group 253"/>
            <p:cNvGrpSpPr>
              <a:grpSpLocks/>
            </p:cNvGrpSpPr>
            <p:nvPr/>
          </p:nvGrpSpPr>
          <p:grpSpPr bwMode="auto">
            <a:xfrm>
              <a:off x="3986235" y="3003551"/>
              <a:ext cx="304801" cy="806450"/>
              <a:chOff x="2080845" y="1828800"/>
              <a:chExt cx="304800" cy="806940"/>
            </a:xfrm>
          </p:grpSpPr>
          <p:grpSp>
            <p:nvGrpSpPr>
              <p:cNvPr id="106687" name="Group 254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93" name="Straight Connector 260"/>
                <p:cNvCxnSpPr>
                  <a:cxnSpLocks noChangeShapeType="1"/>
                  <a:endCxn id="47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76" name="Rectangle 261"/>
                <p:cNvSpPr>
                  <a:spLocks noChangeArrowheads="1"/>
                </p:cNvSpPr>
                <p:nvPr/>
              </p:nvSpPr>
              <p:spPr bwMode="auto">
                <a:xfrm>
                  <a:off x="2057251" y="1066161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95" name="Straight Connector 26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6696" name="Straight Connector 26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106688" name="Group 255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89" name="Straight Connector 256"/>
                <p:cNvCxnSpPr>
                  <a:cxnSpLocks noChangeShapeType="1"/>
                  <a:endCxn id="47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72" name="Rectangle 257"/>
                <p:cNvSpPr>
                  <a:spLocks noChangeArrowheads="1"/>
                </p:cNvSpPr>
                <p:nvPr/>
              </p:nvSpPr>
              <p:spPr bwMode="auto">
                <a:xfrm>
                  <a:off x="2057251" y="1066022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91" name="Straight Connector 25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6692" name="Straight Connector 25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01" name="Group 264"/>
            <p:cNvGrpSpPr>
              <a:grpSpLocks/>
            </p:cNvGrpSpPr>
            <p:nvPr/>
          </p:nvGrpSpPr>
          <p:grpSpPr bwMode="auto">
            <a:xfrm>
              <a:off x="3986235" y="4176714"/>
              <a:ext cx="304801" cy="808037"/>
              <a:chOff x="2080845" y="1828800"/>
              <a:chExt cx="304800" cy="806940"/>
            </a:xfrm>
          </p:grpSpPr>
          <p:grpSp>
            <p:nvGrpSpPr>
              <p:cNvPr id="106677" name="Group 265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83" name="Straight Connector 271"/>
                <p:cNvCxnSpPr>
                  <a:cxnSpLocks noChangeShapeType="1"/>
                  <a:endCxn id="46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66" name="Rectangle 272"/>
                <p:cNvSpPr>
                  <a:spLocks noChangeArrowheads="1"/>
                </p:cNvSpPr>
                <p:nvPr/>
              </p:nvSpPr>
              <p:spPr bwMode="auto">
                <a:xfrm>
                  <a:off x="2057251" y="1066870"/>
                  <a:ext cx="304613" cy="22864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85" name="Straight Connector 27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6686" name="Straight Connector 27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106678" name="Group 266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79" name="Straight Connector 267"/>
                <p:cNvCxnSpPr>
                  <a:cxnSpLocks noChangeShapeType="1"/>
                  <a:endCxn id="46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62" name="Rectangle 268"/>
                <p:cNvSpPr>
                  <a:spLocks noChangeArrowheads="1"/>
                </p:cNvSpPr>
                <p:nvPr/>
              </p:nvSpPr>
              <p:spPr bwMode="auto">
                <a:xfrm>
                  <a:off x="2057251" y="1067410"/>
                  <a:ext cx="304613" cy="22864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81" name="Straight Connector 26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6682" name="Straight Connector 27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02" name="Group 275"/>
            <p:cNvGrpSpPr>
              <a:grpSpLocks/>
            </p:cNvGrpSpPr>
            <p:nvPr/>
          </p:nvGrpSpPr>
          <p:grpSpPr bwMode="auto">
            <a:xfrm>
              <a:off x="3986236" y="5367340"/>
              <a:ext cx="304801" cy="806450"/>
              <a:chOff x="2080845" y="1828800"/>
              <a:chExt cx="304800" cy="806940"/>
            </a:xfrm>
          </p:grpSpPr>
          <p:grpSp>
            <p:nvGrpSpPr>
              <p:cNvPr id="106667" name="Group 276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73" name="Straight Connector 282"/>
                <p:cNvCxnSpPr>
                  <a:cxnSpLocks noChangeShapeType="1"/>
                  <a:endCxn id="45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56" name="Rectangle 283"/>
                <p:cNvSpPr>
                  <a:spLocks noChangeArrowheads="1"/>
                </p:cNvSpPr>
                <p:nvPr/>
              </p:nvSpPr>
              <p:spPr bwMode="auto">
                <a:xfrm>
                  <a:off x="2057250" y="1066470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75" name="Straight Connector 28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6676" name="Straight Connector 28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106668" name="Group 277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69" name="Straight Connector 278"/>
                <p:cNvCxnSpPr>
                  <a:cxnSpLocks noChangeShapeType="1"/>
                  <a:endCxn id="45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52" name="Rectangle 279"/>
                <p:cNvSpPr>
                  <a:spLocks noChangeArrowheads="1"/>
                </p:cNvSpPr>
                <p:nvPr/>
              </p:nvSpPr>
              <p:spPr bwMode="auto">
                <a:xfrm>
                  <a:off x="2057250" y="1066332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71" name="Straight Connector 28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6672" name="Straight Connector 28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03" name="Group 501"/>
            <p:cNvGrpSpPr>
              <a:grpSpLocks/>
            </p:cNvGrpSpPr>
            <p:nvPr/>
          </p:nvGrpSpPr>
          <p:grpSpPr bwMode="auto">
            <a:xfrm>
              <a:off x="6205573" y="1947864"/>
              <a:ext cx="685804" cy="574675"/>
              <a:chOff x="2082798" y="1566331"/>
              <a:chExt cx="1066800" cy="575737"/>
            </a:xfrm>
          </p:grpSpPr>
          <p:cxnSp>
            <p:nvCxnSpPr>
              <p:cNvPr id="106663" name="Straight Connector 287"/>
              <p:cNvCxnSpPr>
                <a:cxnSpLocks noChangeShapeType="1"/>
              </p:cNvCxnSpPr>
              <p:nvPr/>
            </p:nvCxnSpPr>
            <p:spPr bwMode="auto">
              <a:xfrm rot="10800000" flipH="1">
                <a:off x="2082798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664" name="Straight Connector 288"/>
              <p:cNvCxnSpPr>
                <a:cxnSpLocks noChangeShapeType="1"/>
              </p:cNvCxnSpPr>
              <p:nvPr/>
            </p:nvCxnSpPr>
            <p:spPr bwMode="auto">
              <a:xfrm rot="10800000" flipH="1">
                <a:off x="2082798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665" name="Straight Connector 289"/>
              <p:cNvCxnSpPr>
                <a:cxnSpLocks noChangeShapeType="1"/>
              </p:cNvCxnSpPr>
              <p:nvPr/>
            </p:nvCxnSpPr>
            <p:spPr bwMode="auto">
              <a:xfrm rot="10800000" flipH="1">
                <a:off x="2082798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666" name="Straight Connector 290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082798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6604" name="Group 502"/>
            <p:cNvGrpSpPr>
              <a:grpSpLocks/>
            </p:cNvGrpSpPr>
            <p:nvPr/>
          </p:nvGrpSpPr>
          <p:grpSpPr bwMode="auto">
            <a:xfrm>
              <a:off x="6216685" y="3106739"/>
              <a:ext cx="685804" cy="576263"/>
              <a:chOff x="2133600" y="1566331"/>
              <a:chExt cx="1066800" cy="575737"/>
            </a:xfrm>
          </p:grpSpPr>
          <p:cxnSp>
            <p:nvCxnSpPr>
              <p:cNvPr id="106659" name="Straight Connector 292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660" name="Straight Connector 293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661" name="Straight Connector 294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662" name="Straight Connector 295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6605" name="Group 507"/>
            <p:cNvGrpSpPr>
              <a:grpSpLocks/>
            </p:cNvGrpSpPr>
            <p:nvPr/>
          </p:nvGrpSpPr>
          <p:grpSpPr bwMode="auto">
            <a:xfrm>
              <a:off x="6216685" y="4275139"/>
              <a:ext cx="685804" cy="576263"/>
              <a:chOff x="2133600" y="1566331"/>
              <a:chExt cx="1066800" cy="575737"/>
            </a:xfrm>
          </p:grpSpPr>
          <p:cxnSp>
            <p:nvCxnSpPr>
              <p:cNvPr id="106655" name="Straight Connector 297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656" name="Straight Connector 298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657" name="Straight Connector 299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658" name="Straight Connector 300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6606" name="Group 512"/>
            <p:cNvGrpSpPr>
              <a:grpSpLocks/>
            </p:cNvGrpSpPr>
            <p:nvPr/>
          </p:nvGrpSpPr>
          <p:grpSpPr bwMode="auto">
            <a:xfrm>
              <a:off x="6216684" y="5459415"/>
              <a:ext cx="685804" cy="576263"/>
              <a:chOff x="2133600" y="1566331"/>
              <a:chExt cx="1066800" cy="575737"/>
            </a:xfrm>
          </p:grpSpPr>
          <p:cxnSp>
            <p:nvCxnSpPr>
              <p:cNvPr id="106651" name="Straight Connector 302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652" name="Straight Connector 303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653" name="Straight Connector 304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6654" name="Straight Connector 305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6607" name="Group 306"/>
            <p:cNvGrpSpPr>
              <a:grpSpLocks/>
            </p:cNvGrpSpPr>
            <p:nvPr/>
          </p:nvGrpSpPr>
          <p:grpSpPr bwMode="auto">
            <a:xfrm>
              <a:off x="5899177" y="1828800"/>
              <a:ext cx="304801" cy="806450"/>
              <a:chOff x="2080845" y="1828800"/>
              <a:chExt cx="304800" cy="806940"/>
            </a:xfrm>
          </p:grpSpPr>
          <p:grpSp>
            <p:nvGrpSpPr>
              <p:cNvPr id="106641" name="Group 307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47" name="Straight Connector 313"/>
                <p:cNvCxnSpPr>
                  <a:cxnSpLocks noChangeShapeType="1"/>
                  <a:endCxn id="430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30" name="Rectangle 314"/>
                <p:cNvSpPr>
                  <a:spLocks noChangeArrowheads="1"/>
                </p:cNvSpPr>
                <p:nvPr/>
              </p:nvSpPr>
              <p:spPr bwMode="auto">
                <a:xfrm>
                  <a:off x="2057087" y="1067041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49" name="Straight Connector 31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6650" name="Straight Connector 31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106642" name="Group 308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43" name="Straight Connector 309"/>
                <p:cNvCxnSpPr>
                  <a:cxnSpLocks noChangeShapeType="1"/>
                  <a:endCxn id="42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26" name="Rectangle 310"/>
                <p:cNvSpPr>
                  <a:spLocks noChangeArrowheads="1"/>
                </p:cNvSpPr>
                <p:nvPr/>
              </p:nvSpPr>
              <p:spPr bwMode="auto">
                <a:xfrm>
                  <a:off x="2057087" y="1066902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45" name="Straight Connector 31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6646" name="Straight Connector 31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08" name="Group 317"/>
            <p:cNvGrpSpPr>
              <a:grpSpLocks/>
            </p:cNvGrpSpPr>
            <p:nvPr/>
          </p:nvGrpSpPr>
          <p:grpSpPr bwMode="auto">
            <a:xfrm>
              <a:off x="5899167" y="3003550"/>
              <a:ext cx="304800" cy="806450"/>
              <a:chOff x="2080845" y="1828800"/>
              <a:chExt cx="304800" cy="806940"/>
            </a:xfrm>
          </p:grpSpPr>
          <p:grpSp>
            <p:nvGrpSpPr>
              <p:cNvPr id="106631" name="Group 318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37" name="Straight Connector 324"/>
                <p:cNvCxnSpPr>
                  <a:cxnSpLocks noChangeShapeType="1"/>
                  <a:endCxn id="420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20" name="Rectangle 325"/>
                <p:cNvSpPr>
                  <a:spLocks noChangeArrowheads="1"/>
                </p:cNvSpPr>
                <p:nvPr/>
              </p:nvSpPr>
              <p:spPr bwMode="auto">
                <a:xfrm>
                  <a:off x="2057098" y="1066162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39" name="Straight Connector 32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6640" name="Straight Connector 32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106632" name="Group 319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33" name="Straight Connector 320"/>
                <p:cNvCxnSpPr>
                  <a:cxnSpLocks noChangeShapeType="1"/>
                  <a:endCxn id="41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6" name="Rectangle 321"/>
                <p:cNvSpPr>
                  <a:spLocks noChangeArrowheads="1"/>
                </p:cNvSpPr>
                <p:nvPr/>
              </p:nvSpPr>
              <p:spPr bwMode="auto">
                <a:xfrm>
                  <a:off x="2057098" y="1066023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35" name="Straight Connector 32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6636" name="Straight Connector 32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09" name="Group 328"/>
            <p:cNvGrpSpPr>
              <a:grpSpLocks/>
            </p:cNvGrpSpPr>
            <p:nvPr/>
          </p:nvGrpSpPr>
          <p:grpSpPr bwMode="auto">
            <a:xfrm>
              <a:off x="5899159" y="4176712"/>
              <a:ext cx="304800" cy="808036"/>
              <a:chOff x="2080845" y="1828800"/>
              <a:chExt cx="304800" cy="806940"/>
            </a:xfrm>
          </p:grpSpPr>
          <p:grpSp>
            <p:nvGrpSpPr>
              <p:cNvPr id="106621" name="Group 329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27" name="Straight Connector 335"/>
                <p:cNvCxnSpPr>
                  <a:cxnSpLocks noChangeShapeType="1"/>
                  <a:endCxn id="410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0" name="Rectangle 336"/>
                <p:cNvSpPr>
                  <a:spLocks noChangeArrowheads="1"/>
                </p:cNvSpPr>
                <p:nvPr/>
              </p:nvSpPr>
              <p:spPr bwMode="auto">
                <a:xfrm>
                  <a:off x="2057105" y="1066872"/>
                  <a:ext cx="304615" cy="22864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29" name="Straight Connector 33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6630" name="Straight Connector 33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106622" name="Group 330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23" name="Straight Connector 331"/>
                <p:cNvCxnSpPr>
                  <a:cxnSpLocks noChangeShapeType="1"/>
                  <a:endCxn id="40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06" name="Rectangle 332"/>
                <p:cNvSpPr>
                  <a:spLocks noChangeArrowheads="1"/>
                </p:cNvSpPr>
                <p:nvPr/>
              </p:nvSpPr>
              <p:spPr bwMode="auto">
                <a:xfrm>
                  <a:off x="2057105" y="1067414"/>
                  <a:ext cx="304615" cy="22864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25" name="Straight Connector 33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6626" name="Straight Connector 33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10" name="Group 339"/>
            <p:cNvGrpSpPr>
              <a:grpSpLocks/>
            </p:cNvGrpSpPr>
            <p:nvPr/>
          </p:nvGrpSpPr>
          <p:grpSpPr bwMode="auto">
            <a:xfrm>
              <a:off x="5899150" y="5367338"/>
              <a:ext cx="304800" cy="806450"/>
              <a:chOff x="2080845" y="1828800"/>
              <a:chExt cx="304800" cy="806940"/>
            </a:xfrm>
          </p:grpSpPr>
          <p:grpSp>
            <p:nvGrpSpPr>
              <p:cNvPr id="106611" name="Group 340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17" name="Straight Connector 346"/>
                <p:cNvCxnSpPr>
                  <a:cxnSpLocks noChangeShapeType="1"/>
                  <a:endCxn id="400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00" name="Rectangle 347"/>
                <p:cNvSpPr>
                  <a:spLocks noChangeArrowheads="1"/>
                </p:cNvSpPr>
                <p:nvPr/>
              </p:nvSpPr>
              <p:spPr bwMode="auto">
                <a:xfrm>
                  <a:off x="2057115" y="1066472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19" name="Straight Connector 34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6620" name="Straight Connector 34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106612" name="Group 341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13" name="Straight Connector 342"/>
                <p:cNvCxnSpPr>
                  <a:cxnSpLocks noChangeShapeType="1"/>
                  <a:endCxn id="39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96" name="Rectangle 343"/>
                <p:cNvSpPr>
                  <a:spLocks noChangeArrowheads="1"/>
                </p:cNvSpPr>
                <p:nvPr/>
              </p:nvSpPr>
              <p:spPr bwMode="auto">
                <a:xfrm>
                  <a:off x="2057115" y="1066334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15" name="Straight Connector 34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6616" name="Straight Connector 34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561" name="TextBox 278"/>
          <p:cNvSpPr txBox="1">
            <a:spLocks noChangeArrowheads="1"/>
          </p:cNvSpPr>
          <p:nvPr/>
        </p:nvSpPr>
        <p:spPr bwMode="auto">
          <a:xfrm>
            <a:off x="7227888" y="5329238"/>
            <a:ext cx="1839912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kern="0" smtClean="0">
                <a:solidFill>
                  <a:srgbClr val="000000"/>
                </a:solidFill>
                <a:latin typeface="Calibri" charset="0"/>
                <a:cs typeface="Calibri" charset="0"/>
              </a:rPr>
              <a:t>2-by-2 router</a:t>
            </a:r>
          </a:p>
        </p:txBody>
      </p:sp>
      <p:sp>
        <p:nvSpPr>
          <p:cNvPr id="562" name="Freeform 279"/>
          <p:cNvSpPr>
            <a:spLocks/>
          </p:cNvSpPr>
          <p:nvPr/>
        </p:nvSpPr>
        <p:spPr bwMode="auto">
          <a:xfrm>
            <a:off x="6477000" y="5105400"/>
            <a:ext cx="812800" cy="436563"/>
          </a:xfrm>
          <a:custGeom>
            <a:avLst/>
            <a:gdLst>
              <a:gd name="T0" fmla="*/ 0 w 1018573"/>
              <a:gd name="T1" fmla="*/ 0 h 694481"/>
              <a:gd name="T2" fmla="*/ 170414 w 1018573"/>
              <a:gd name="T3" fmla="*/ 38602 h 694481"/>
              <a:gd name="T4" fmla="*/ 179383 w 1018573"/>
              <a:gd name="T5" fmla="*/ 25019 h 694481"/>
              <a:gd name="T6" fmla="*/ 263095 w 1018573"/>
              <a:gd name="T7" fmla="*/ 42891 h 694481"/>
              <a:gd name="T8" fmla="*/ 0 60000 65536"/>
              <a:gd name="T9" fmla="*/ 0 60000 65536"/>
              <a:gd name="T10" fmla="*/ 0 60000 65536"/>
              <a:gd name="T11" fmla="*/ 0 60000 65536"/>
              <a:gd name="T12" fmla="*/ 0 w 1018573"/>
              <a:gd name="T13" fmla="*/ 0 h 694481"/>
              <a:gd name="T14" fmla="*/ 1018573 w 1018573"/>
              <a:gd name="T15" fmla="*/ 694481 h 6944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8573" h="694481">
                <a:moveTo>
                  <a:pt x="0" y="0"/>
                </a:moveTo>
                <a:cubicBezTo>
                  <a:pt x="272005" y="278757"/>
                  <a:pt x="544010" y="557514"/>
                  <a:pt x="659757" y="625033"/>
                </a:cubicBezTo>
                <a:cubicBezTo>
                  <a:pt x="775504" y="692552"/>
                  <a:pt x="634678" y="393539"/>
                  <a:pt x="694481" y="405114"/>
                </a:cubicBezTo>
                <a:cubicBezTo>
                  <a:pt x="754284" y="416689"/>
                  <a:pt x="886428" y="555585"/>
                  <a:pt x="1018573" y="694481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262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Aside: Circuit vs. Packet Switching</a:t>
            </a:r>
          </a:p>
        </p:txBody>
      </p:sp>
      <p:sp>
        <p:nvSpPr>
          <p:cNvPr id="15769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Circuit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switching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sets up full path</a:t>
            </a: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Establish route then send data</a:t>
            </a: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(no one else can use those links)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+ faster arbitration</a:t>
            </a:r>
            <a:endParaRPr lang="en-US" dirty="0">
              <a:latin typeface="Tahoma" charset="0"/>
              <a:ea typeface="ＭＳ Ｐゴシック" charset="0"/>
            </a:endParaRP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-- setting </a:t>
            </a:r>
            <a:r>
              <a:rPr lang="en-US" dirty="0">
                <a:latin typeface="Tahoma" charset="0"/>
                <a:ea typeface="ＭＳ Ｐゴシック" charset="0"/>
              </a:rPr>
              <a:t>up and bringing down links </a:t>
            </a:r>
            <a:r>
              <a:rPr lang="en-US" dirty="0" smtClean="0">
                <a:latin typeface="Tahoma" charset="0"/>
                <a:ea typeface="ＭＳ Ｐゴシック" charset="0"/>
              </a:rPr>
              <a:t>takes time</a:t>
            </a:r>
            <a:endParaRPr lang="en-US" dirty="0">
              <a:latin typeface="Tahoma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Packet switching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routes per packet</a:t>
            </a: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Route each packet individually (possibly via different paths)</a:t>
            </a: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if link is </a:t>
            </a:r>
            <a:r>
              <a:rPr lang="en-US" dirty="0" smtClean="0">
                <a:latin typeface="Tahoma" charset="0"/>
                <a:ea typeface="ＭＳ Ｐゴシック" charset="0"/>
              </a:rPr>
              <a:t>free, any packet </a:t>
            </a:r>
            <a:r>
              <a:rPr lang="en-US" dirty="0">
                <a:latin typeface="Tahoma" charset="0"/>
                <a:ea typeface="ＭＳ Ｐゴシック" charset="0"/>
              </a:rPr>
              <a:t>can </a:t>
            </a:r>
            <a:r>
              <a:rPr lang="en-US" dirty="0" smtClean="0">
                <a:latin typeface="Tahoma" charset="0"/>
                <a:ea typeface="ＭＳ Ｐゴシック" charset="0"/>
              </a:rPr>
              <a:t>use it</a:t>
            </a:r>
            <a:endParaRPr lang="en-US" dirty="0">
              <a:latin typeface="Tahoma" charset="0"/>
              <a:ea typeface="ＭＳ Ｐゴシック" charset="0"/>
            </a:endParaRP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-- potentially </a:t>
            </a:r>
            <a:r>
              <a:rPr lang="en-US" dirty="0">
                <a:latin typeface="Tahoma" charset="0"/>
                <a:ea typeface="ＭＳ Ｐゴシック" charset="0"/>
              </a:rPr>
              <a:t>slower --- must dynamically switch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+ no </a:t>
            </a:r>
            <a:r>
              <a:rPr lang="en-US" dirty="0">
                <a:latin typeface="Tahoma" charset="0"/>
                <a:ea typeface="ＭＳ Ｐゴシック" charset="0"/>
              </a:rPr>
              <a:t>setup, bring down </a:t>
            </a:r>
            <a:r>
              <a:rPr lang="en-US" dirty="0" smtClean="0">
                <a:latin typeface="Tahoma" charset="0"/>
                <a:ea typeface="ＭＳ Ｐゴシック" charset="0"/>
              </a:rPr>
              <a:t>time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+ </a:t>
            </a:r>
            <a:r>
              <a:rPr lang="en-US" dirty="0">
                <a:latin typeface="Tahoma" charset="0"/>
                <a:ea typeface="ＭＳ Ｐゴシック" charset="0"/>
              </a:rPr>
              <a:t>m</a:t>
            </a:r>
            <a:r>
              <a:rPr lang="en-US" dirty="0" smtClean="0">
                <a:latin typeface="Tahoma" charset="0"/>
                <a:ea typeface="ＭＳ Ｐゴシック" charset="0"/>
              </a:rPr>
              <a:t>ore flexible, does not underutilize links</a:t>
            </a:r>
            <a:endParaRPr lang="en-US" dirty="0">
              <a:latin typeface="Tahoma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68B45E-BB9B-4E43-B454-E8C6CA2193F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199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Switching vs. Topology</a:t>
            </a: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Circuit/packet switching choice independent of topology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It is a higher-level protocol on how a message gets sent to a destination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However, some topologies are more amenable to circuit vs. packet switching</a:t>
            </a: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5C8BAF-7C32-E247-8121-04E51F51D62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908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Another Example: Delta Network</a:t>
            </a:r>
          </a:p>
        </p:txBody>
      </p:sp>
      <p:sp>
        <p:nvSpPr>
          <p:cNvPr id="10957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480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Single path from source to destination</a:t>
            </a:r>
          </a:p>
          <a:p>
            <a:endParaRPr lang="en-US" sz="180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Does not support all possible permutations</a:t>
            </a:r>
          </a:p>
          <a:p>
            <a:pPr>
              <a:buFont typeface="Wingdings" charset="0"/>
              <a:buNone/>
            </a:pPr>
            <a:endParaRPr lang="en-US" sz="180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Proposed to replace costly crossbars as processor-memory interconnect</a:t>
            </a:r>
          </a:p>
          <a:p>
            <a:endParaRPr lang="en-US" sz="180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Janak H. Patel ,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Processor-Memory Interconnections for Multiprocessors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 ISCA 1979.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CD17F5-25DE-9F46-85F2-F13F8FC5EDE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95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657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TextBox 6"/>
          <p:cNvSpPr txBox="1">
            <a:spLocks noChangeArrowheads="1"/>
          </p:cNvSpPr>
          <p:nvPr/>
        </p:nvSpPr>
        <p:spPr bwMode="auto">
          <a:xfrm>
            <a:off x="5867400" y="5486400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smtClean="0">
                <a:solidFill>
                  <a:srgbClr val="000000"/>
                </a:solidFill>
                <a:cs typeface="Arial" charset="0"/>
              </a:rPr>
              <a:t>8x8 Delta network</a:t>
            </a:r>
          </a:p>
        </p:txBody>
      </p:sp>
    </p:spTree>
    <p:extLst>
      <p:ext uri="{BB962C8B-B14F-4D97-AF65-F5344CB8AC3E}">
        <p14:creationId xmlns:p14="http://schemas.microsoft.com/office/powerpoint/2010/main" xmlns="" val="2369677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Another Example: Omega Network</a:t>
            </a:r>
          </a:p>
        </p:txBody>
      </p:sp>
      <p:sp>
        <p:nvSpPr>
          <p:cNvPr id="11059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41148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Single path from source to destination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All stages are the same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Used in NYU Ultracomputer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Gottlieb et al. 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The NYU Ultracomputer-designing a MIMD, shared-memory parallel machine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 ISCA 1982.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E8E184-CCBE-6D41-A9EB-21B1CD763FC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059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47879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1913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Ring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Cheap: O(N) cost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High latency: O(N)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Not easy to scale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 - Bisection bandwidth remains constant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Used in Intel Haswell, Intel Larrabee, IBM Cell, many commercial systems today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D87C67-E029-4B45-BAEB-84F036FEE41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1620" name="Picture 4" descr="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40767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4635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Wrap up Asymmetric Multi-Core Systems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Handling Private Data Locality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Asymmetry Everywhere</a:t>
            </a:r>
          </a:p>
          <a:p>
            <a:endParaRPr lang="en-US" dirty="0" smtClean="0"/>
          </a:p>
          <a:p>
            <a:r>
              <a:rPr lang="en-US" dirty="0" smtClean="0"/>
              <a:t>Resource Sharing vs. Partitioning</a:t>
            </a:r>
          </a:p>
          <a:p>
            <a:r>
              <a:rPr lang="en-US" dirty="0" smtClean="0"/>
              <a:t>Cache Design for Multi-core Architectures</a:t>
            </a:r>
          </a:p>
          <a:p>
            <a:pPr lvl="1"/>
            <a:r>
              <a:rPr lang="en-US" dirty="0" smtClean="0"/>
              <a:t>MLP-aware Cache </a:t>
            </a:r>
            <a:r>
              <a:rPr lang="en-US" dirty="0"/>
              <a:t>R</a:t>
            </a:r>
            <a:r>
              <a:rPr lang="en-US" dirty="0" smtClean="0"/>
              <a:t>eplacement</a:t>
            </a:r>
          </a:p>
          <a:p>
            <a:pPr lvl="1"/>
            <a:r>
              <a:rPr lang="en-US" dirty="0" smtClean="0"/>
              <a:t>The Evicted-Address Filter Cache</a:t>
            </a:r>
          </a:p>
          <a:p>
            <a:pPr lvl="1"/>
            <a:r>
              <a:rPr lang="en-US" dirty="0" smtClean="0"/>
              <a:t>Base-Delta-Immediate Compression</a:t>
            </a:r>
          </a:p>
          <a:p>
            <a:pPr lvl="1"/>
            <a:r>
              <a:rPr lang="en-US" dirty="0" smtClean="0"/>
              <a:t>Linearly Compressed Pages</a:t>
            </a:r>
          </a:p>
          <a:p>
            <a:pPr lvl="1"/>
            <a:r>
              <a:rPr lang="en-US" dirty="0" smtClean="0"/>
              <a:t>Utility Based Cache Partitioning</a:t>
            </a:r>
          </a:p>
          <a:p>
            <a:pPr lvl="1"/>
            <a:r>
              <a:rPr lang="en-US" dirty="0" smtClean="0"/>
              <a:t>Fair Shared Cache </a:t>
            </a:r>
            <a:r>
              <a:rPr lang="en-US" dirty="0" err="1" smtClean="0"/>
              <a:t>Partitinoning</a:t>
            </a:r>
            <a:endParaRPr lang="en-US" dirty="0" smtClean="0"/>
          </a:p>
          <a:p>
            <a:pPr lvl="1"/>
            <a:r>
              <a:rPr lang="en-US" dirty="0" smtClean="0"/>
              <a:t>Page Coloring Based Cache Partitioning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2F4A62-A2AB-6B48-93FA-0E4BEF2642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6668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Unidirectional Ring</a:t>
            </a:r>
          </a:p>
        </p:txBody>
      </p:sp>
      <p:sp>
        <p:nvSpPr>
          <p:cNvPr id="113666" name="Content Placeholder 5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Simple topology and implementation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Reasonable performance if N and performance needs (bandwidth &amp; latency) still moderately low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O(N) cost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N/2 average hops; latency depends on utilization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A3B72C-141D-B24C-96F1-26BEB75B266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33488" y="1844675"/>
            <a:ext cx="3048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066800" y="2522538"/>
            <a:ext cx="623888" cy="6175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cxnSp>
        <p:nvCxnSpPr>
          <p:cNvPr id="113670" name="Straight Arrow Connector 36"/>
          <p:cNvCxnSpPr>
            <a:cxnSpLocks noChangeShapeType="1"/>
            <a:stCxn id="8" idx="0"/>
            <a:endCxn id="7" idx="2"/>
          </p:cNvCxnSpPr>
          <p:nvPr/>
        </p:nvCxnSpPr>
        <p:spPr bwMode="auto">
          <a:xfrm rot="5400000" flipH="1" flipV="1">
            <a:off x="1196181" y="2332832"/>
            <a:ext cx="373063" cy="635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2300288" y="1844675"/>
            <a:ext cx="3048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2133600" y="2522538"/>
            <a:ext cx="623888" cy="6175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cxnSp>
        <p:nvCxnSpPr>
          <p:cNvPr id="113673" name="Straight Arrow Connector 42"/>
          <p:cNvCxnSpPr>
            <a:cxnSpLocks noChangeShapeType="1"/>
            <a:stCxn id="11" idx="0"/>
            <a:endCxn id="10" idx="2"/>
          </p:cNvCxnSpPr>
          <p:nvPr/>
        </p:nvCxnSpPr>
        <p:spPr bwMode="auto">
          <a:xfrm rot="5400000" flipH="1" flipV="1">
            <a:off x="2262981" y="2332832"/>
            <a:ext cx="373063" cy="635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Rectangle 12"/>
          <p:cNvSpPr/>
          <p:nvPr/>
        </p:nvSpPr>
        <p:spPr bwMode="auto">
          <a:xfrm>
            <a:off x="6567488" y="1844675"/>
            <a:ext cx="3048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6400800" y="2522538"/>
            <a:ext cx="623888" cy="6175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N-2</a:t>
            </a:r>
          </a:p>
        </p:txBody>
      </p:sp>
      <p:cxnSp>
        <p:nvCxnSpPr>
          <p:cNvPr id="113676" name="Straight Arrow Connector 54"/>
          <p:cNvCxnSpPr>
            <a:cxnSpLocks noChangeShapeType="1"/>
            <a:stCxn id="14" idx="0"/>
            <a:endCxn id="13" idx="2"/>
          </p:cNvCxnSpPr>
          <p:nvPr/>
        </p:nvCxnSpPr>
        <p:spPr bwMode="auto">
          <a:xfrm rot="5400000" flipH="1" flipV="1">
            <a:off x="6530181" y="2332832"/>
            <a:ext cx="373063" cy="635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" name="Rectangle 15"/>
          <p:cNvSpPr/>
          <p:nvPr/>
        </p:nvSpPr>
        <p:spPr bwMode="auto">
          <a:xfrm>
            <a:off x="7634288" y="1844675"/>
            <a:ext cx="3048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7467600" y="2522538"/>
            <a:ext cx="623888" cy="6175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N-1</a:t>
            </a:r>
          </a:p>
        </p:txBody>
      </p:sp>
      <p:cxnSp>
        <p:nvCxnSpPr>
          <p:cNvPr id="113679" name="Straight Arrow Connector 57"/>
          <p:cNvCxnSpPr>
            <a:cxnSpLocks noChangeShapeType="1"/>
            <a:stCxn id="17" idx="0"/>
            <a:endCxn id="16" idx="2"/>
          </p:cNvCxnSpPr>
          <p:nvPr/>
        </p:nvCxnSpPr>
        <p:spPr bwMode="auto">
          <a:xfrm rot="5400000" flipH="1" flipV="1">
            <a:off x="7596981" y="2332832"/>
            <a:ext cx="373063" cy="635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3680" name="Shape 59"/>
          <p:cNvCxnSpPr>
            <a:cxnSpLocks noChangeShapeType="1"/>
            <a:stCxn id="16" idx="3"/>
            <a:endCxn id="7" idx="1"/>
          </p:cNvCxnSpPr>
          <p:nvPr/>
        </p:nvCxnSpPr>
        <p:spPr bwMode="auto">
          <a:xfrm flipH="1">
            <a:off x="1233488" y="1997075"/>
            <a:ext cx="6705600" cy="1588"/>
          </a:xfrm>
          <a:prstGeom prst="curvedConnector5">
            <a:avLst>
              <a:gd name="adj1" fmla="val -3407"/>
              <a:gd name="adj2" fmla="val -34081616"/>
              <a:gd name="adj3" fmla="val 103407"/>
            </a:avLst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3681" name="Straight Arrow Connector 62"/>
          <p:cNvCxnSpPr>
            <a:cxnSpLocks noChangeShapeType="1"/>
            <a:stCxn id="7" idx="3"/>
            <a:endCxn id="10" idx="1"/>
          </p:cNvCxnSpPr>
          <p:nvPr/>
        </p:nvCxnSpPr>
        <p:spPr bwMode="auto">
          <a:xfrm>
            <a:off x="1538288" y="1997075"/>
            <a:ext cx="762000" cy="1588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3682" name="Straight Arrow Connector 63"/>
          <p:cNvCxnSpPr>
            <a:cxnSpLocks noChangeShapeType="1"/>
          </p:cNvCxnSpPr>
          <p:nvPr/>
        </p:nvCxnSpPr>
        <p:spPr bwMode="auto">
          <a:xfrm>
            <a:off x="2605088" y="1997075"/>
            <a:ext cx="762000" cy="1588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3683" name="Straight Arrow Connector 65"/>
          <p:cNvCxnSpPr>
            <a:cxnSpLocks noChangeShapeType="1"/>
          </p:cNvCxnSpPr>
          <p:nvPr/>
        </p:nvCxnSpPr>
        <p:spPr bwMode="auto">
          <a:xfrm>
            <a:off x="4343400" y="1997075"/>
            <a:ext cx="519113" cy="1588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3684" name="Straight Arrow Connector 66"/>
          <p:cNvCxnSpPr>
            <a:cxnSpLocks noChangeShapeType="1"/>
          </p:cNvCxnSpPr>
          <p:nvPr/>
        </p:nvCxnSpPr>
        <p:spPr bwMode="auto">
          <a:xfrm>
            <a:off x="6096000" y="1997075"/>
            <a:ext cx="471488" cy="1588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3685" name="Straight Arrow Connector 67"/>
          <p:cNvCxnSpPr>
            <a:cxnSpLocks noChangeShapeType="1"/>
          </p:cNvCxnSpPr>
          <p:nvPr/>
        </p:nvCxnSpPr>
        <p:spPr bwMode="auto">
          <a:xfrm>
            <a:off x="6872288" y="1997075"/>
            <a:ext cx="762000" cy="1588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686" name="Oval 71"/>
          <p:cNvSpPr>
            <a:spLocks noChangeArrowheads="1"/>
          </p:cNvSpPr>
          <p:nvPr/>
        </p:nvSpPr>
        <p:spPr bwMode="auto">
          <a:xfrm>
            <a:off x="4953000" y="196215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3687" name="Oval 72"/>
          <p:cNvSpPr>
            <a:spLocks noChangeArrowheads="1"/>
          </p:cNvSpPr>
          <p:nvPr/>
        </p:nvSpPr>
        <p:spPr bwMode="auto">
          <a:xfrm>
            <a:off x="5200650" y="196215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3688" name="Oval 73"/>
          <p:cNvSpPr>
            <a:spLocks noChangeArrowheads="1"/>
          </p:cNvSpPr>
          <p:nvPr/>
        </p:nvSpPr>
        <p:spPr bwMode="auto">
          <a:xfrm>
            <a:off x="5448300" y="196215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3689" name="Oval 74"/>
          <p:cNvSpPr>
            <a:spLocks noChangeArrowheads="1"/>
          </p:cNvSpPr>
          <p:nvPr/>
        </p:nvSpPr>
        <p:spPr bwMode="auto">
          <a:xfrm>
            <a:off x="5695950" y="196215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3690" name="Oval 75"/>
          <p:cNvSpPr>
            <a:spLocks noChangeArrowheads="1"/>
          </p:cNvSpPr>
          <p:nvPr/>
        </p:nvSpPr>
        <p:spPr bwMode="auto">
          <a:xfrm>
            <a:off x="5943600" y="196215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352800" y="1752600"/>
            <a:ext cx="995363" cy="93186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692" name="Rectangle 430"/>
          <p:cNvSpPr>
            <a:spLocks noChangeArrowheads="1"/>
          </p:cNvSpPr>
          <p:nvPr/>
        </p:nvSpPr>
        <p:spPr bwMode="auto">
          <a:xfrm>
            <a:off x="3352800" y="1768475"/>
            <a:ext cx="9953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13693" name="Rectangle 431"/>
          <p:cNvSpPr>
            <a:spLocks noChangeArrowheads="1"/>
          </p:cNvSpPr>
          <p:nvPr/>
        </p:nvSpPr>
        <p:spPr bwMode="auto">
          <a:xfrm>
            <a:off x="3352800" y="2271713"/>
            <a:ext cx="995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113694" name="Group 512"/>
          <p:cNvGrpSpPr>
            <a:grpSpLocks/>
          </p:cNvGrpSpPr>
          <p:nvPr/>
        </p:nvGrpSpPr>
        <p:grpSpPr bwMode="auto">
          <a:xfrm>
            <a:off x="3671888" y="1974850"/>
            <a:ext cx="639762" cy="503238"/>
            <a:chOff x="2133600" y="1566331"/>
            <a:chExt cx="1066800" cy="575737"/>
          </a:xfrm>
        </p:grpSpPr>
        <p:cxnSp>
          <p:nvCxnSpPr>
            <p:cNvPr id="113711" name="Straight Connector 513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712" name="Straight Connector 514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713" name="Straight Connector 515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714" name="Straight Connector 516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13695" name="Group 193"/>
          <p:cNvGrpSpPr>
            <a:grpSpLocks/>
          </p:cNvGrpSpPr>
          <p:nvPr/>
        </p:nvGrpSpPr>
        <p:grpSpPr bwMode="auto">
          <a:xfrm>
            <a:off x="3375025" y="1893888"/>
            <a:ext cx="284163" cy="704850"/>
            <a:chOff x="2080845" y="1828800"/>
            <a:chExt cx="304800" cy="806940"/>
          </a:xfrm>
        </p:grpSpPr>
        <p:grpSp>
          <p:nvGrpSpPr>
            <p:cNvPr id="113701" name="Group 194"/>
            <p:cNvGrpSpPr>
              <a:grpSpLocks/>
            </p:cNvGrpSpPr>
            <p:nvPr/>
          </p:nvGrpSpPr>
          <p:grpSpPr bwMode="auto">
            <a:xfrm>
              <a:off x="2080845" y="1828800"/>
              <a:ext cx="304800" cy="228600"/>
              <a:chOff x="2057400" y="1066800"/>
              <a:chExt cx="304800" cy="228600"/>
            </a:xfrm>
          </p:grpSpPr>
          <p:cxnSp>
            <p:nvCxnSpPr>
              <p:cNvPr id="113707" name="Straight Connector 200"/>
              <p:cNvCxnSpPr>
                <a:cxnSpLocks noChangeShapeType="1"/>
                <a:endCxn id="113708" idx="2"/>
              </p:cNvCxnSpPr>
              <p:nvPr/>
            </p:nvCxnSpPr>
            <p:spPr bwMode="auto">
              <a:xfrm rot="5400000">
                <a:off x="2097777" y="1178823"/>
                <a:ext cx="228600" cy="45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13708" name="Rectangle 201"/>
              <p:cNvSpPr>
                <a:spLocks noChangeArrowheads="1"/>
              </p:cNvSpPr>
              <p:nvPr/>
            </p:nvSpPr>
            <p:spPr bwMode="auto">
              <a:xfrm>
                <a:off x="2057400" y="1066800"/>
                <a:ext cx="304800" cy="2286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13709" name="Straight Connector 202"/>
              <p:cNvCxnSpPr>
                <a:cxnSpLocks noChangeShapeType="1"/>
              </p:cNvCxnSpPr>
              <p:nvPr/>
            </p:nvCxnSpPr>
            <p:spPr bwMode="auto">
              <a:xfrm rot="5400000">
                <a:off x="2166162" y="1178823"/>
                <a:ext cx="228600" cy="45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3710" name="Straight Connector 203"/>
              <p:cNvCxnSpPr>
                <a:cxnSpLocks noChangeShapeType="1"/>
              </p:cNvCxnSpPr>
              <p:nvPr/>
            </p:nvCxnSpPr>
            <p:spPr bwMode="auto">
              <a:xfrm rot="5400000">
                <a:off x="2024837" y="1178823"/>
                <a:ext cx="228600" cy="45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13702" name="Group 195"/>
            <p:cNvGrpSpPr>
              <a:grpSpLocks/>
            </p:cNvGrpSpPr>
            <p:nvPr/>
          </p:nvGrpSpPr>
          <p:grpSpPr bwMode="auto">
            <a:xfrm>
              <a:off x="2080845" y="2407140"/>
              <a:ext cx="304800" cy="228600"/>
              <a:chOff x="2057400" y="1066800"/>
              <a:chExt cx="304800" cy="228600"/>
            </a:xfrm>
          </p:grpSpPr>
          <p:cxnSp>
            <p:nvCxnSpPr>
              <p:cNvPr id="113703" name="Straight Connector 196"/>
              <p:cNvCxnSpPr>
                <a:cxnSpLocks noChangeShapeType="1"/>
                <a:endCxn id="113704" idx="2"/>
              </p:cNvCxnSpPr>
              <p:nvPr/>
            </p:nvCxnSpPr>
            <p:spPr bwMode="auto">
              <a:xfrm rot="5400000">
                <a:off x="2097777" y="1178823"/>
                <a:ext cx="228600" cy="45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13704" name="Rectangle 197"/>
              <p:cNvSpPr>
                <a:spLocks noChangeArrowheads="1"/>
              </p:cNvSpPr>
              <p:nvPr/>
            </p:nvSpPr>
            <p:spPr bwMode="auto">
              <a:xfrm>
                <a:off x="2057400" y="1066800"/>
                <a:ext cx="304800" cy="2286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13705" name="Straight Connector 198"/>
              <p:cNvCxnSpPr>
                <a:cxnSpLocks noChangeShapeType="1"/>
              </p:cNvCxnSpPr>
              <p:nvPr/>
            </p:nvCxnSpPr>
            <p:spPr bwMode="auto">
              <a:xfrm rot="5400000">
                <a:off x="2166162" y="1178823"/>
                <a:ext cx="228600" cy="45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3706" name="Straight Connector 199"/>
              <p:cNvCxnSpPr>
                <a:cxnSpLocks noChangeShapeType="1"/>
              </p:cNvCxnSpPr>
              <p:nvPr/>
            </p:nvCxnSpPr>
            <p:spPr bwMode="auto">
              <a:xfrm rot="5400000">
                <a:off x="2024837" y="1178823"/>
                <a:ext cx="228600" cy="45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sp>
        <p:nvSpPr>
          <p:cNvPr id="49" name="Oval 48"/>
          <p:cNvSpPr/>
          <p:nvPr/>
        </p:nvSpPr>
        <p:spPr bwMode="auto">
          <a:xfrm>
            <a:off x="3551238" y="2903538"/>
            <a:ext cx="623887" cy="6175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cxnSp>
        <p:nvCxnSpPr>
          <p:cNvPr id="113697" name="Curved Connector 97"/>
          <p:cNvCxnSpPr>
            <a:cxnSpLocks noChangeShapeType="1"/>
            <a:stCxn id="113693" idx="3"/>
            <a:endCxn id="49" idx="6"/>
          </p:cNvCxnSpPr>
          <p:nvPr/>
        </p:nvCxnSpPr>
        <p:spPr bwMode="auto">
          <a:xfrm flipH="1">
            <a:off x="4175125" y="2471738"/>
            <a:ext cx="173038" cy="739775"/>
          </a:xfrm>
          <a:prstGeom prst="curvedConnector3">
            <a:avLst>
              <a:gd name="adj1" fmla="val -132440"/>
            </a:avLst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3698" name="Curved Connector 99"/>
          <p:cNvCxnSpPr>
            <a:cxnSpLocks noChangeShapeType="1"/>
            <a:stCxn id="49" idx="2"/>
            <a:endCxn id="113693" idx="1"/>
          </p:cNvCxnSpPr>
          <p:nvPr/>
        </p:nvCxnSpPr>
        <p:spPr bwMode="auto">
          <a:xfrm rot="10800000">
            <a:off x="3352800" y="2471738"/>
            <a:ext cx="198438" cy="739775"/>
          </a:xfrm>
          <a:prstGeom prst="curvedConnector3">
            <a:avLst>
              <a:gd name="adj1" fmla="val 215060"/>
            </a:avLst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699" name="TextBox 278"/>
          <p:cNvSpPr txBox="1">
            <a:spLocks noChangeArrowheads="1"/>
          </p:cNvSpPr>
          <p:nvPr/>
        </p:nvSpPr>
        <p:spPr bwMode="auto">
          <a:xfrm>
            <a:off x="4427538" y="2173288"/>
            <a:ext cx="1839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</a:rPr>
              <a:t>2x2 router</a:t>
            </a:r>
          </a:p>
        </p:txBody>
      </p:sp>
      <p:sp>
        <p:nvSpPr>
          <p:cNvPr id="113700" name="Freeform 279"/>
          <p:cNvSpPr>
            <a:spLocks/>
          </p:cNvSpPr>
          <p:nvPr/>
        </p:nvSpPr>
        <p:spPr bwMode="auto">
          <a:xfrm>
            <a:off x="4267200" y="2214563"/>
            <a:ext cx="457200" cy="207962"/>
          </a:xfrm>
          <a:custGeom>
            <a:avLst/>
            <a:gdLst>
              <a:gd name="T0" fmla="*/ 0 w 1018573"/>
              <a:gd name="T1" fmla="*/ 0 h 694481"/>
              <a:gd name="T2" fmla="*/ 140 w 1018573"/>
              <a:gd name="T3" fmla="*/ 1 h 694481"/>
              <a:gd name="T4" fmla="*/ 147 w 1018573"/>
              <a:gd name="T5" fmla="*/ 1 h 694481"/>
              <a:gd name="T6" fmla="*/ 215 w 1018573"/>
              <a:gd name="T7" fmla="*/ 1 h 694481"/>
              <a:gd name="T8" fmla="*/ 0 60000 65536"/>
              <a:gd name="T9" fmla="*/ 0 60000 65536"/>
              <a:gd name="T10" fmla="*/ 0 60000 65536"/>
              <a:gd name="T11" fmla="*/ 0 60000 65536"/>
              <a:gd name="T12" fmla="*/ 0 w 1018573"/>
              <a:gd name="T13" fmla="*/ 0 h 694481"/>
              <a:gd name="T14" fmla="*/ 1018573 w 1018573"/>
              <a:gd name="T15" fmla="*/ 694481 h 6944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8573" h="694481">
                <a:moveTo>
                  <a:pt x="0" y="0"/>
                </a:moveTo>
                <a:cubicBezTo>
                  <a:pt x="272005" y="278757"/>
                  <a:pt x="544010" y="557514"/>
                  <a:pt x="659757" y="625033"/>
                </a:cubicBezTo>
                <a:cubicBezTo>
                  <a:pt x="775504" y="692552"/>
                  <a:pt x="634678" y="393539"/>
                  <a:pt x="694481" y="405114"/>
                </a:cubicBezTo>
                <a:cubicBezTo>
                  <a:pt x="754284" y="416689"/>
                  <a:pt x="886428" y="555585"/>
                  <a:pt x="1018573" y="694481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8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Bidirectional Rings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+ Reduces latency</a:t>
            </a:r>
          </a:p>
          <a:p>
            <a:pPr marL="0" indent="0">
              <a:buNone/>
            </a:pPr>
            <a:r>
              <a:rPr lang="en-US" dirty="0" smtClean="0"/>
              <a:t>+ Improves scalability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- Slightly more complex injection policy (need to select which ring to inject a packet into)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6B90F-421D-D84E-A35C-F08F8B6ACEC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667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+ More scalable</a:t>
            </a:r>
          </a:p>
          <a:p>
            <a:pPr marL="0" indent="0">
              <a:buNone/>
            </a:pPr>
            <a:r>
              <a:rPr lang="en-US" dirty="0" smtClean="0"/>
              <a:t>+ Lower latency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 More complex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9E0BEE-6161-F045-8A7A-67AC7603275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83920"/>
            <a:ext cx="9144000" cy="2697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9200" y="3505200"/>
            <a:ext cx="3937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9479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Hierarchical Rings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 Fallin, </a:t>
            </a:r>
            <a:r>
              <a:rPr lang="en-US" dirty="0" err="1" smtClean="0"/>
              <a:t>Xiangyao</a:t>
            </a:r>
            <a:r>
              <a:rPr lang="en-US" dirty="0" smtClean="0"/>
              <a:t> Yu, Kevin Chang, </a:t>
            </a:r>
            <a:r>
              <a:rPr lang="en-US" dirty="0" err="1" smtClean="0"/>
              <a:t>Rachata</a:t>
            </a:r>
            <a:r>
              <a:rPr lang="en-US" dirty="0" smtClean="0"/>
              <a:t> </a:t>
            </a:r>
            <a:r>
              <a:rPr lang="en-US" dirty="0" err="1" smtClean="0"/>
              <a:t>Ausavarungnirun</a:t>
            </a:r>
            <a:r>
              <a:rPr lang="en-US" dirty="0" smtClean="0"/>
              <a:t>, Greg </a:t>
            </a:r>
            <a:r>
              <a:rPr lang="en-US" dirty="0" err="1" smtClean="0"/>
              <a:t>Nazario</a:t>
            </a:r>
            <a:r>
              <a:rPr lang="en-US" dirty="0" smtClean="0"/>
              <a:t>, </a:t>
            </a:r>
            <a:r>
              <a:rPr lang="en-US" dirty="0" err="1" smtClean="0"/>
              <a:t>Reetuparna</a:t>
            </a:r>
            <a:r>
              <a:rPr lang="en-US" dirty="0" smtClean="0"/>
              <a:t> Das, and </a:t>
            </a:r>
            <a:r>
              <a:rPr lang="en-US" u="sng" dirty="0" smtClean="0"/>
              <a:t>Onur Mutlu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b="1" dirty="0" smtClean="0">
                <a:hlinkClick r:id="rId2"/>
              </a:rPr>
              <a:t>"HiRD: A Low-Complexity, Energy-Efficient Hierarchical Ring Interconnect"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SAFARI Technical Report</a:t>
            </a:r>
            <a:r>
              <a:rPr lang="en-US" dirty="0" smtClean="0"/>
              <a:t>, TR-SAFARI-2012-004, Carnegie Mellon University, December 2012. </a:t>
            </a:r>
          </a:p>
          <a:p>
            <a:endParaRPr lang="en-US" dirty="0"/>
          </a:p>
          <a:p>
            <a:r>
              <a:rPr lang="en-US" dirty="0" smtClean="0"/>
              <a:t>Discusses the design and implementation of a mostly-bufferless hierarchical 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6B90F-421D-D84E-A35C-F08F8B6ACEC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0411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Mesh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O(N) cost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Average latency: O(sqrt(N))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Easy to layout on-chip: regular and equal-length links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Path diversity: many ways to get from one node to another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Used in Tilera 100-core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And many on-chip network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 prototypes</a:t>
            </a: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FD2638-EBEA-E24E-B7F2-83148414134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114692" name="Group 4"/>
          <p:cNvGrpSpPr>
            <a:grpSpLocks/>
          </p:cNvGrpSpPr>
          <p:nvPr/>
        </p:nvGrpSpPr>
        <p:grpSpPr bwMode="auto">
          <a:xfrm>
            <a:off x="4724400" y="3124200"/>
            <a:ext cx="2895600" cy="2965450"/>
            <a:chOff x="3696" y="2208"/>
            <a:chExt cx="1824" cy="1868"/>
          </a:xfrm>
        </p:grpSpPr>
        <p:grpSp>
          <p:nvGrpSpPr>
            <p:cNvPr id="114693" name="Group 5"/>
            <p:cNvGrpSpPr>
              <a:grpSpLocks/>
            </p:cNvGrpSpPr>
            <p:nvPr/>
          </p:nvGrpSpPr>
          <p:grpSpPr bwMode="auto">
            <a:xfrm>
              <a:off x="3696" y="2304"/>
              <a:ext cx="1768" cy="1772"/>
              <a:chOff x="1780" y="1924"/>
              <a:chExt cx="1768" cy="1772"/>
            </a:xfrm>
          </p:grpSpPr>
          <p:grpSp>
            <p:nvGrpSpPr>
              <p:cNvPr id="114758" name="Group 6"/>
              <p:cNvGrpSpPr>
                <a:grpSpLocks/>
              </p:cNvGrpSpPr>
              <p:nvPr/>
            </p:nvGrpSpPr>
            <p:grpSpPr bwMode="auto">
              <a:xfrm>
                <a:off x="1824" y="1968"/>
                <a:ext cx="1680" cy="1680"/>
                <a:chOff x="1824" y="1968"/>
                <a:chExt cx="1680" cy="1680"/>
              </a:xfrm>
            </p:grpSpPr>
            <p:sp>
              <p:nvSpPr>
                <p:cNvPr id="114832" name="Line 7"/>
                <p:cNvSpPr>
                  <a:spLocks noChangeShapeType="1"/>
                </p:cNvSpPr>
                <p:nvPr/>
              </p:nvSpPr>
              <p:spPr bwMode="auto">
                <a:xfrm>
                  <a:off x="1824" y="196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833" name="Line 8"/>
                <p:cNvSpPr>
                  <a:spLocks noChangeShapeType="1"/>
                </p:cNvSpPr>
                <p:nvPr/>
              </p:nvSpPr>
              <p:spPr bwMode="auto">
                <a:xfrm>
                  <a:off x="1824" y="220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834" name="Line 9"/>
                <p:cNvSpPr>
                  <a:spLocks noChangeShapeType="1"/>
                </p:cNvSpPr>
                <p:nvPr/>
              </p:nvSpPr>
              <p:spPr bwMode="auto">
                <a:xfrm>
                  <a:off x="1824" y="244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835" name="Line 10"/>
                <p:cNvSpPr>
                  <a:spLocks noChangeShapeType="1"/>
                </p:cNvSpPr>
                <p:nvPr/>
              </p:nvSpPr>
              <p:spPr bwMode="auto">
                <a:xfrm>
                  <a:off x="1824" y="268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836" name="Line 11"/>
                <p:cNvSpPr>
                  <a:spLocks noChangeShapeType="1"/>
                </p:cNvSpPr>
                <p:nvPr/>
              </p:nvSpPr>
              <p:spPr bwMode="auto">
                <a:xfrm>
                  <a:off x="1824" y="292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837" name="Line 12"/>
                <p:cNvSpPr>
                  <a:spLocks noChangeShapeType="1"/>
                </p:cNvSpPr>
                <p:nvPr/>
              </p:nvSpPr>
              <p:spPr bwMode="auto">
                <a:xfrm>
                  <a:off x="1824" y="316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838" name="Line 13"/>
                <p:cNvSpPr>
                  <a:spLocks noChangeShapeType="1"/>
                </p:cNvSpPr>
                <p:nvPr/>
              </p:nvSpPr>
              <p:spPr bwMode="auto">
                <a:xfrm>
                  <a:off x="1824" y="340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839" name="Line 14"/>
                <p:cNvSpPr>
                  <a:spLocks noChangeShapeType="1"/>
                </p:cNvSpPr>
                <p:nvPr/>
              </p:nvSpPr>
              <p:spPr bwMode="auto">
                <a:xfrm>
                  <a:off x="1824" y="364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4759" name="Group 15"/>
              <p:cNvGrpSpPr>
                <a:grpSpLocks/>
              </p:cNvGrpSpPr>
              <p:nvPr/>
            </p:nvGrpSpPr>
            <p:grpSpPr bwMode="auto">
              <a:xfrm>
                <a:off x="1824" y="1968"/>
                <a:ext cx="1680" cy="1728"/>
                <a:chOff x="1824" y="1968"/>
                <a:chExt cx="1680" cy="1728"/>
              </a:xfrm>
            </p:grpSpPr>
            <p:sp>
              <p:nvSpPr>
                <p:cNvPr id="114824" name="Line 16"/>
                <p:cNvSpPr>
                  <a:spLocks noChangeShapeType="1"/>
                </p:cNvSpPr>
                <p:nvPr/>
              </p:nvSpPr>
              <p:spPr bwMode="auto">
                <a:xfrm>
                  <a:off x="350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825" name="Line 17"/>
                <p:cNvSpPr>
                  <a:spLocks noChangeShapeType="1"/>
                </p:cNvSpPr>
                <p:nvPr/>
              </p:nvSpPr>
              <p:spPr bwMode="auto">
                <a:xfrm>
                  <a:off x="326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826" name="Line 18"/>
                <p:cNvSpPr>
                  <a:spLocks noChangeShapeType="1"/>
                </p:cNvSpPr>
                <p:nvPr/>
              </p:nvSpPr>
              <p:spPr bwMode="auto">
                <a:xfrm>
                  <a:off x="302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827" name="Line 19"/>
                <p:cNvSpPr>
                  <a:spLocks noChangeShapeType="1"/>
                </p:cNvSpPr>
                <p:nvPr/>
              </p:nvSpPr>
              <p:spPr bwMode="auto">
                <a:xfrm>
                  <a:off x="278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828" name="Line 20"/>
                <p:cNvSpPr>
                  <a:spLocks noChangeShapeType="1"/>
                </p:cNvSpPr>
                <p:nvPr/>
              </p:nvSpPr>
              <p:spPr bwMode="auto">
                <a:xfrm>
                  <a:off x="254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829" name="Line 21"/>
                <p:cNvSpPr>
                  <a:spLocks noChangeShapeType="1"/>
                </p:cNvSpPr>
                <p:nvPr/>
              </p:nvSpPr>
              <p:spPr bwMode="auto">
                <a:xfrm>
                  <a:off x="230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830" name="Line 22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831" name="Line 23"/>
                <p:cNvSpPr>
                  <a:spLocks noChangeShapeType="1"/>
                </p:cNvSpPr>
                <p:nvPr/>
              </p:nvSpPr>
              <p:spPr bwMode="auto">
                <a:xfrm>
                  <a:off x="182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4760" name="Rectangle 24"/>
              <p:cNvSpPr>
                <a:spLocks noChangeArrowheads="1"/>
              </p:cNvSpPr>
              <p:nvPr/>
            </p:nvSpPr>
            <p:spPr bwMode="auto">
              <a:xfrm>
                <a:off x="178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61" name="Rectangle 25"/>
              <p:cNvSpPr>
                <a:spLocks noChangeArrowheads="1"/>
              </p:cNvSpPr>
              <p:nvPr/>
            </p:nvSpPr>
            <p:spPr bwMode="auto">
              <a:xfrm>
                <a:off x="202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62" name="Rectangle 26"/>
              <p:cNvSpPr>
                <a:spLocks noChangeArrowheads="1"/>
              </p:cNvSpPr>
              <p:nvPr/>
            </p:nvSpPr>
            <p:spPr bwMode="auto">
              <a:xfrm>
                <a:off x="226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63" name="Rectangle 27"/>
              <p:cNvSpPr>
                <a:spLocks noChangeArrowheads="1"/>
              </p:cNvSpPr>
              <p:nvPr/>
            </p:nvSpPr>
            <p:spPr bwMode="auto">
              <a:xfrm>
                <a:off x="250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64" name="Rectangle 28"/>
              <p:cNvSpPr>
                <a:spLocks noChangeArrowheads="1"/>
              </p:cNvSpPr>
              <p:nvPr/>
            </p:nvSpPr>
            <p:spPr bwMode="auto">
              <a:xfrm>
                <a:off x="274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65" name="Rectangle 29"/>
              <p:cNvSpPr>
                <a:spLocks noChangeArrowheads="1"/>
              </p:cNvSpPr>
              <p:nvPr/>
            </p:nvSpPr>
            <p:spPr bwMode="auto">
              <a:xfrm>
                <a:off x="298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66" name="Rectangle 30"/>
              <p:cNvSpPr>
                <a:spLocks noChangeArrowheads="1"/>
              </p:cNvSpPr>
              <p:nvPr/>
            </p:nvSpPr>
            <p:spPr bwMode="auto">
              <a:xfrm>
                <a:off x="322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67" name="Rectangle 31"/>
              <p:cNvSpPr>
                <a:spLocks noChangeArrowheads="1"/>
              </p:cNvSpPr>
              <p:nvPr/>
            </p:nvSpPr>
            <p:spPr bwMode="auto">
              <a:xfrm>
                <a:off x="346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68" name="Rectangle 32"/>
              <p:cNvSpPr>
                <a:spLocks noChangeArrowheads="1"/>
              </p:cNvSpPr>
              <p:nvPr/>
            </p:nvSpPr>
            <p:spPr bwMode="auto">
              <a:xfrm>
                <a:off x="178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69" name="Rectangle 33"/>
              <p:cNvSpPr>
                <a:spLocks noChangeArrowheads="1"/>
              </p:cNvSpPr>
              <p:nvPr/>
            </p:nvSpPr>
            <p:spPr bwMode="auto">
              <a:xfrm>
                <a:off x="202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70" name="Rectangle 34"/>
              <p:cNvSpPr>
                <a:spLocks noChangeArrowheads="1"/>
              </p:cNvSpPr>
              <p:nvPr/>
            </p:nvSpPr>
            <p:spPr bwMode="auto">
              <a:xfrm>
                <a:off x="226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71" name="Rectangle 35"/>
              <p:cNvSpPr>
                <a:spLocks noChangeArrowheads="1"/>
              </p:cNvSpPr>
              <p:nvPr/>
            </p:nvSpPr>
            <p:spPr bwMode="auto">
              <a:xfrm>
                <a:off x="250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72" name="Rectangle 36"/>
              <p:cNvSpPr>
                <a:spLocks noChangeArrowheads="1"/>
              </p:cNvSpPr>
              <p:nvPr/>
            </p:nvSpPr>
            <p:spPr bwMode="auto">
              <a:xfrm>
                <a:off x="274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73" name="Rectangle 37"/>
              <p:cNvSpPr>
                <a:spLocks noChangeArrowheads="1"/>
              </p:cNvSpPr>
              <p:nvPr/>
            </p:nvSpPr>
            <p:spPr bwMode="auto">
              <a:xfrm>
                <a:off x="298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74" name="Rectangle 38"/>
              <p:cNvSpPr>
                <a:spLocks noChangeArrowheads="1"/>
              </p:cNvSpPr>
              <p:nvPr/>
            </p:nvSpPr>
            <p:spPr bwMode="auto">
              <a:xfrm>
                <a:off x="322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75" name="Rectangle 39"/>
              <p:cNvSpPr>
                <a:spLocks noChangeArrowheads="1"/>
              </p:cNvSpPr>
              <p:nvPr/>
            </p:nvSpPr>
            <p:spPr bwMode="auto">
              <a:xfrm>
                <a:off x="346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76" name="Rectangle 40"/>
              <p:cNvSpPr>
                <a:spLocks noChangeArrowheads="1"/>
              </p:cNvSpPr>
              <p:nvPr/>
            </p:nvSpPr>
            <p:spPr bwMode="auto">
              <a:xfrm>
                <a:off x="178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77" name="Rectangle 41"/>
              <p:cNvSpPr>
                <a:spLocks noChangeArrowheads="1"/>
              </p:cNvSpPr>
              <p:nvPr/>
            </p:nvSpPr>
            <p:spPr bwMode="auto">
              <a:xfrm>
                <a:off x="202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78" name="Rectangle 42"/>
              <p:cNvSpPr>
                <a:spLocks noChangeArrowheads="1"/>
              </p:cNvSpPr>
              <p:nvPr/>
            </p:nvSpPr>
            <p:spPr bwMode="auto">
              <a:xfrm>
                <a:off x="226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79" name="Rectangle 43"/>
              <p:cNvSpPr>
                <a:spLocks noChangeArrowheads="1"/>
              </p:cNvSpPr>
              <p:nvPr/>
            </p:nvSpPr>
            <p:spPr bwMode="auto">
              <a:xfrm>
                <a:off x="250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80" name="Rectangle 44"/>
              <p:cNvSpPr>
                <a:spLocks noChangeArrowheads="1"/>
              </p:cNvSpPr>
              <p:nvPr/>
            </p:nvSpPr>
            <p:spPr bwMode="auto">
              <a:xfrm>
                <a:off x="274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81" name="Rectangle 45"/>
              <p:cNvSpPr>
                <a:spLocks noChangeArrowheads="1"/>
              </p:cNvSpPr>
              <p:nvPr/>
            </p:nvSpPr>
            <p:spPr bwMode="auto">
              <a:xfrm>
                <a:off x="298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82" name="Rectangle 46"/>
              <p:cNvSpPr>
                <a:spLocks noChangeArrowheads="1"/>
              </p:cNvSpPr>
              <p:nvPr/>
            </p:nvSpPr>
            <p:spPr bwMode="auto">
              <a:xfrm>
                <a:off x="322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83" name="Rectangle 47"/>
              <p:cNvSpPr>
                <a:spLocks noChangeArrowheads="1"/>
              </p:cNvSpPr>
              <p:nvPr/>
            </p:nvSpPr>
            <p:spPr bwMode="auto">
              <a:xfrm>
                <a:off x="346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84" name="Rectangle 48"/>
              <p:cNvSpPr>
                <a:spLocks noChangeArrowheads="1"/>
              </p:cNvSpPr>
              <p:nvPr/>
            </p:nvSpPr>
            <p:spPr bwMode="auto">
              <a:xfrm>
                <a:off x="178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85" name="Rectangle 49"/>
              <p:cNvSpPr>
                <a:spLocks noChangeArrowheads="1"/>
              </p:cNvSpPr>
              <p:nvPr/>
            </p:nvSpPr>
            <p:spPr bwMode="auto">
              <a:xfrm>
                <a:off x="202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86" name="Rectangle 50"/>
              <p:cNvSpPr>
                <a:spLocks noChangeArrowheads="1"/>
              </p:cNvSpPr>
              <p:nvPr/>
            </p:nvSpPr>
            <p:spPr bwMode="auto">
              <a:xfrm>
                <a:off x="226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87" name="Rectangle 51"/>
              <p:cNvSpPr>
                <a:spLocks noChangeArrowheads="1"/>
              </p:cNvSpPr>
              <p:nvPr/>
            </p:nvSpPr>
            <p:spPr bwMode="auto">
              <a:xfrm>
                <a:off x="250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88" name="Rectangle 52"/>
              <p:cNvSpPr>
                <a:spLocks noChangeArrowheads="1"/>
              </p:cNvSpPr>
              <p:nvPr/>
            </p:nvSpPr>
            <p:spPr bwMode="auto">
              <a:xfrm>
                <a:off x="274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89" name="Rectangle 53"/>
              <p:cNvSpPr>
                <a:spLocks noChangeArrowheads="1"/>
              </p:cNvSpPr>
              <p:nvPr/>
            </p:nvSpPr>
            <p:spPr bwMode="auto">
              <a:xfrm>
                <a:off x="298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90" name="Rectangle 54"/>
              <p:cNvSpPr>
                <a:spLocks noChangeArrowheads="1"/>
              </p:cNvSpPr>
              <p:nvPr/>
            </p:nvSpPr>
            <p:spPr bwMode="auto">
              <a:xfrm>
                <a:off x="322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91" name="Rectangle 55"/>
              <p:cNvSpPr>
                <a:spLocks noChangeArrowheads="1"/>
              </p:cNvSpPr>
              <p:nvPr/>
            </p:nvSpPr>
            <p:spPr bwMode="auto">
              <a:xfrm>
                <a:off x="346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92" name="Rectangle 56"/>
              <p:cNvSpPr>
                <a:spLocks noChangeArrowheads="1"/>
              </p:cNvSpPr>
              <p:nvPr/>
            </p:nvSpPr>
            <p:spPr bwMode="auto">
              <a:xfrm>
                <a:off x="178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93" name="Rectangle 57"/>
              <p:cNvSpPr>
                <a:spLocks noChangeArrowheads="1"/>
              </p:cNvSpPr>
              <p:nvPr/>
            </p:nvSpPr>
            <p:spPr bwMode="auto">
              <a:xfrm>
                <a:off x="202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94" name="Rectangle 58"/>
              <p:cNvSpPr>
                <a:spLocks noChangeArrowheads="1"/>
              </p:cNvSpPr>
              <p:nvPr/>
            </p:nvSpPr>
            <p:spPr bwMode="auto">
              <a:xfrm>
                <a:off x="226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95" name="Rectangle 59"/>
              <p:cNvSpPr>
                <a:spLocks noChangeArrowheads="1"/>
              </p:cNvSpPr>
              <p:nvPr/>
            </p:nvSpPr>
            <p:spPr bwMode="auto">
              <a:xfrm>
                <a:off x="250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96" name="Rectangle 60"/>
              <p:cNvSpPr>
                <a:spLocks noChangeArrowheads="1"/>
              </p:cNvSpPr>
              <p:nvPr/>
            </p:nvSpPr>
            <p:spPr bwMode="auto">
              <a:xfrm>
                <a:off x="274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97" name="Rectangle 61"/>
              <p:cNvSpPr>
                <a:spLocks noChangeArrowheads="1"/>
              </p:cNvSpPr>
              <p:nvPr/>
            </p:nvSpPr>
            <p:spPr bwMode="auto">
              <a:xfrm>
                <a:off x="298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98" name="Rectangle 62"/>
              <p:cNvSpPr>
                <a:spLocks noChangeArrowheads="1"/>
              </p:cNvSpPr>
              <p:nvPr/>
            </p:nvSpPr>
            <p:spPr bwMode="auto">
              <a:xfrm>
                <a:off x="322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799" name="Rectangle 63"/>
              <p:cNvSpPr>
                <a:spLocks noChangeArrowheads="1"/>
              </p:cNvSpPr>
              <p:nvPr/>
            </p:nvSpPr>
            <p:spPr bwMode="auto">
              <a:xfrm>
                <a:off x="346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00" name="Rectangle 64"/>
              <p:cNvSpPr>
                <a:spLocks noChangeArrowheads="1"/>
              </p:cNvSpPr>
              <p:nvPr/>
            </p:nvSpPr>
            <p:spPr bwMode="auto">
              <a:xfrm>
                <a:off x="178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01" name="Rectangle 65"/>
              <p:cNvSpPr>
                <a:spLocks noChangeArrowheads="1"/>
              </p:cNvSpPr>
              <p:nvPr/>
            </p:nvSpPr>
            <p:spPr bwMode="auto">
              <a:xfrm>
                <a:off x="202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02" name="Rectangle 66"/>
              <p:cNvSpPr>
                <a:spLocks noChangeArrowheads="1"/>
              </p:cNvSpPr>
              <p:nvPr/>
            </p:nvSpPr>
            <p:spPr bwMode="auto">
              <a:xfrm>
                <a:off x="226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03" name="Rectangle 67"/>
              <p:cNvSpPr>
                <a:spLocks noChangeArrowheads="1"/>
              </p:cNvSpPr>
              <p:nvPr/>
            </p:nvSpPr>
            <p:spPr bwMode="auto">
              <a:xfrm>
                <a:off x="250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04" name="Rectangle 68"/>
              <p:cNvSpPr>
                <a:spLocks noChangeArrowheads="1"/>
              </p:cNvSpPr>
              <p:nvPr/>
            </p:nvSpPr>
            <p:spPr bwMode="auto">
              <a:xfrm>
                <a:off x="274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05" name="Rectangle 69"/>
              <p:cNvSpPr>
                <a:spLocks noChangeArrowheads="1"/>
              </p:cNvSpPr>
              <p:nvPr/>
            </p:nvSpPr>
            <p:spPr bwMode="auto">
              <a:xfrm>
                <a:off x="298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06" name="Rectangle 70"/>
              <p:cNvSpPr>
                <a:spLocks noChangeArrowheads="1"/>
              </p:cNvSpPr>
              <p:nvPr/>
            </p:nvSpPr>
            <p:spPr bwMode="auto">
              <a:xfrm>
                <a:off x="322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07" name="Rectangle 71"/>
              <p:cNvSpPr>
                <a:spLocks noChangeArrowheads="1"/>
              </p:cNvSpPr>
              <p:nvPr/>
            </p:nvSpPr>
            <p:spPr bwMode="auto">
              <a:xfrm>
                <a:off x="346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08" name="Rectangle 72"/>
              <p:cNvSpPr>
                <a:spLocks noChangeArrowheads="1"/>
              </p:cNvSpPr>
              <p:nvPr/>
            </p:nvSpPr>
            <p:spPr bwMode="auto">
              <a:xfrm>
                <a:off x="178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09" name="Rectangle 73"/>
              <p:cNvSpPr>
                <a:spLocks noChangeArrowheads="1"/>
              </p:cNvSpPr>
              <p:nvPr/>
            </p:nvSpPr>
            <p:spPr bwMode="auto">
              <a:xfrm>
                <a:off x="202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10" name="Rectangle 74"/>
              <p:cNvSpPr>
                <a:spLocks noChangeArrowheads="1"/>
              </p:cNvSpPr>
              <p:nvPr/>
            </p:nvSpPr>
            <p:spPr bwMode="auto">
              <a:xfrm>
                <a:off x="226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11" name="Rectangle 75"/>
              <p:cNvSpPr>
                <a:spLocks noChangeArrowheads="1"/>
              </p:cNvSpPr>
              <p:nvPr/>
            </p:nvSpPr>
            <p:spPr bwMode="auto">
              <a:xfrm>
                <a:off x="250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12" name="Rectangle 76"/>
              <p:cNvSpPr>
                <a:spLocks noChangeArrowheads="1"/>
              </p:cNvSpPr>
              <p:nvPr/>
            </p:nvSpPr>
            <p:spPr bwMode="auto">
              <a:xfrm>
                <a:off x="274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13" name="Rectangle 77"/>
              <p:cNvSpPr>
                <a:spLocks noChangeArrowheads="1"/>
              </p:cNvSpPr>
              <p:nvPr/>
            </p:nvSpPr>
            <p:spPr bwMode="auto">
              <a:xfrm>
                <a:off x="298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14" name="Rectangle 78"/>
              <p:cNvSpPr>
                <a:spLocks noChangeArrowheads="1"/>
              </p:cNvSpPr>
              <p:nvPr/>
            </p:nvSpPr>
            <p:spPr bwMode="auto">
              <a:xfrm>
                <a:off x="322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15" name="Rectangle 79"/>
              <p:cNvSpPr>
                <a:spLocks noChangeArrowheads="1"/>
              </p:cNvSpPr>
              <p:nvPr/>
            </p:nvSpPr>
            <p:spPr bwMode="auto">
              <a:xfrm>
                <a:off x="346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16" name="Rectangle 80"/>
              <p:cNvSpPr>
                <a:spLocks noChangeArrowheads="1"/>
              </p:cNvSpPr>
              <p:nvPr/>
            </p:nvSpPr>
            <p:spPr bwMode="auto">
              <a:xfrm>
                <a:off x="178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17" name="Rectangle 81"/>
              <p:cNvSpPr>
                <a:spLocks noChangeArrowheads="1"/>
              </p:cNvSpPr>
              <p:nvPr/>
            </p:nvSpPr>
            <p:spPr bwMode="auto">
              <a:xfrm>
                <a:off x="202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18" name="Rectangle 82"/>
              <p:cNvSpPr>
                <a:spLocks noChangeArrowheads="1"/>
              </p:cNvSpPr>
              <p:nvPr/>
            </p:nvSpPr>
            <p:spPr bwMode="auto">
              <a:xfrm>
                <a:off x="226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19" name="Rectangle 83"/>
              <p:cNvSpPr>
                <a:spLocks noChangeArrowheads="1"/>
              </p:cNvSpPr>
              <p:nvPr/>
            </p:nvSpPr>
            <p:spPr bwMode="auto">
              <a:xfrm>
                <a:off x="250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20" name="Rectangle 84"/>
              <p:cNvSpPr>
                <a:spLocks noChangeArrowheads="1"/>
              </p:cNvSpPr>
              <p:nvPr/>
            </p:nvSpPr>
            <p:spPr bwMode="auto">
              <a:xfrm>
                <a:off x="274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21" name="Rectangle 85"/>
              <p:cNvSpPr>
                <a:spLocks noChangeArrowheads="1"/>
              </p:cNvSpPr>
              <p:nvPr/>
            </p:nvSpPr>
            <p:spPr bwMode="auto">
              <a:xfrm>
                <a:off x="298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22" name="Rectangle 86"/>
              <p:cNvSpPr>
                <a:spLocks noChangeArrowheads="1"/>
              </p:cNvSpPr>
              <p:nvPr/>
            </p:nvSpPr>
            <p:spPr bwMode="auto">
              <a:xfrm>
                <a:off x="322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23" name="Rectangle 87"/>
              <p:cNvSpPr>
                <a:spLocks noChangeArrowheads="1"/>
              </p:cNvSpPr>
              <p:nvPr/>
            </p:nvSpPr>
            <p:spPr bwMode="auto">
              <a:xfrm>
                <a:off x="346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4694" name="Oval 88"/>
            <p:cNvSpPr>
              <a:spLocks noChangeArrowheads="1"/>
            </p:cNvSpPr>
            <p:nvPr/>
          </p:nvSpPr>
          <p:spPr bwMode="auto">
            <a:xfrm>
              <a:off x="374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695" name="Oval 89"/>
            <p:cNvSpPr>
              <a:spLocks noChangeArrowheads="1"/>
            </p:cNvSpPr>
            <p:nvPr/>
          </p:nvSpPr>
          <p:spPr bwMode="auto">
            <a:xfrm>
              <a:off x="398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696" name="Oval 90"/>
            <p:cNvSpPr>
              <a:spLocks noChangeArrowheads="1"/>
            </p:cNvSpPr>
            <p:nvPr/>
          </p:nvSpPr>
          <p:spPr bwMode="auto">
            <a:xfrm>
              <a:off x="422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697" name="Oval 91"/>
            <p:cNvSpPr>
              <a:spLocks noChangeArrowheads="1"/>
            </p:cNvSpPr>
            <p:nvPr/>
          </p:nvSpPr>
          <p:spPr bwMode="auto">
            <a:xfrm>
              <a:off x="446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698" name="Oval 92"/>
            <p:cNvSpPr>
              <a:spLocks noChangeArrowheads="1"/>
            </p:cNvSpPr>
            <p:nvPr/>
          </p:nvSpPr>
          <p:spPr bwMode="auto">
            <a:xfrm>
              <a:off x="470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699" name="Oval 93"/>
            <p:cNvSpPr>
              <a:spLocks noChangeArrowheads="1"/>
            </p:cNvSpPr>
            <p:nvPr/>
          </p:nvSpPr>
          <p:spPr bwMode="auto">
            <a:xfrm>
              <a:off x="494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00" name="Oval 94"/>
            <p:cNvSpPr>
              <a:spLocks noChangeArrowheads="1"/>
            </p:cNvSpPr>
            <p:nvPr/>
          </p:nvSpPr>
          <p:spPr bwMode="auto">
            <a:xfrm>
              <a:off x="518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01" name="Oval 95"/>
            <p:cNvSpPr>
              <a:spLocks noChangeArrowheads="1"/>
            </p:cNvSpPr>
            <p:nvPr/>
          </p:nvSpPr>
          <p:spPr bwMode="auto">
            <a:xfrm>
              <a:off x="542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02" name="Oval 96"/>
            <p:cNvSpPr>
              <a:spLocks noChangeArrowheads="1"/>
            </p:cNvSpPr>
            <p:nvPr/>
          </p:nvSpPr>
          <p:spPr bwMode="auto">
            <a:xfrm>
              <a:off x="374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03" name="Oval 97"/>
            <p:cNvSpPr>
              <a:spLocks noChangeArrowheads="1"/>
            </p:cNvSpPr>
            <p:nvPr/>
          </p:nvSpPr>
          <p:spPr bwMode="auto">
            <a:xfrm>
              <a:off x="398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04" name="Oval 98"/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05" name="Oval 99"/>
            <p:cNvSpPr>
              <a:spLocks noChangeArrowheads="1"/>
            </p:cNvSpPr>
            <p:nvPr/>
          </p:nvSpPr>
          <p:spPr bwMode="auto">
            <a:xfrm>
              <a:off x="446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06" name="Oval 100"/>
            <p:cNvSpPr>
              <a:spLocks noChangeArrowheads="1"/>
            </p:cNvSpPr>
            <p:nvPr/>
          </p:nvSpPr>
          <p:spPr bwMode="auto">
            <a:xfrm>
              <a:off x="470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07" name="Oval 101"/>
            <p:cNvSpPr>
              <a:spLocks noChangeArrowheads="1"/>
            </p:cNvSpPr>
            <p:nvPr/>
          </p:nvSpPr>
          <p:spPr bwMode="auto">
            <a:xfrm>
              <a:off x="494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08" name="Oval 102"/>
            <p:cNvSpPr>
              <a:spLocks noChangeArrowheads="1"/>
            </p:cNvSpPr>
            <p:nvPr/>
          </p:nvSpPr>
          <p:spPr bwMode="auto">
            <a:xfrm>
              <a:off x="518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09" name="Oval 103"/>
            <p:cNvSpPr>
              <a:spLocks noChangeArrowheads="1"/>
            </p:cNvSpPr>
            <p:nvPr/>
          </p:nvSpPr>
          <p:spPr bwMode="auto">
            <a:xfrm>
              <a:off x="542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10" name="Oval 104"/>
            <p:cNvSpPr>
              <a:spLocks noChangeArrowheads="1"/>
            </p:cNvSpPr>
            <p:nvPr/>
          </p:nvSpPr>
          <p:spPr bwMode="auto">
            <a:xfrm>
              <a:off x="374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11" name="Oval 105"/>
            <p:cNvSpPr>
              <a:spLocks noChangeArrowheads="1"/>
            </p:cNvSpPr>
            <p:nvPr/>
          </p:nvSpPr>
          <p:spPr bwMode="auto">
            <a:xfrm>
              <a:off x="398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12" name="Oval 106"/>
            <p:cNvSpPr>
              <a:spLocks noChangeArrowheads="1"/>
            </p:cNvSpPr>
            <p:nvPr/>
          </p:nvSpPr>
          <p:spPr bwMode="auto">
            <a:xfrm>
              <a:off x="422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13" name="Oval 107"/>
            <p:cNvSpPr>
              <a:spLocks noChangeArrowheads="1"/>
            </p:cNvSpPr>
            <p:nvPr/>
          </p:nvSpPr>
          <p:spPr bwMode="auto">
            <a:xfrm>
              <a:off x="446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14" name="Oval 108"/>
            <p:cNvSpPr>
              <a:spLocks noChangeArrowheads="1"/>
            </p:cNvSpPr>
            <p:nvPr/>
          </p:nvSpPr>
          <p:spPr bwMode="auto">
            <a:xfrm>
              <a:off x="470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15" name="Oval 109"/>
            <p:cNvSpPr>
              <a:spLocks noChangeArrowheads="1"/>
            </p:cNvSpPr>
            <p:nvPr/>
          </p:nvSpPr>
          <p:spPr bwMode="auto">
            <a:xfrm>
              <a:off x="494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16" name="Oval 110"/>
            <p:cNvSpPr>
              <a:spLocks noChangeArrowheads="1"/>
            </p:cNvSpPr>
            <p:nvPr/>
          </p:nvSpPr>
          <p:spPr bwMode="auto">
            <a:xfrm>
              <a:off x="518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17" name="Oval 111"/>
            <p:cNvSpPr>
              <a:spLocks noChangeArrowheads="1"/>
            </p:cNvSpPr>
            <p:nvPr/>
          </p:nvSpPr>
          <p:spPr bwMode="auto">
            <a:xfrm>
              <a:off x="542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18" name="Oval 112"/>
            <p:cNvSpPr>
              <a:spLocks noChangeArrowheads="1"/>
            </p:cNvSpPr>
            <p:nvPr/>
          </p:nvSpPr>
          <p:spPr bwMode="auto">
            <a:xfrm>
              <a:off x="374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19" name="Oval 113"/>
            <p:cNvSpPr>
              <a:spLocks noChangeArrowheads="1"/>
            </p:cNvSpPr>
            <p:nvPr/>
          </p:nvSpPr>
          <p:spPr bwMode="auto">
            <a:xfrm>
              <a:off x="398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20" name="Oval 114"/>
            <p:cNvSpPr>
              <a:spLocks noChangeArrowheads="1"/>
            </p:cNvSpPr>
            <p:nvPr/>
          </p:nvSpPr>
          <p:spPr bwMode="auto">
            <a:xfrm>
              <a:off x="422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21" name="Oval 115"/>
            <p:cNvSpPr>
              <a:spLocks noChangeArrowheads="1"/>
            </p:cNvSpPr>
            <p:nvPr/>
          </p:nvSpPr>
          <p:spPr bwMode="auto">
            <a:xfrm>
              <a:off x="446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22" name="Oval 116"/>
            <p:cNvSpPr>
              <a:spLocks noChangeArrowheads="1"/>
            </p:cNvSpPr>
            <p:nvPr/>
          </p:nvSpPr>
          <p:spPr bwMode="auto">
            <a:xfrm>
              <a:off x="470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23" name="Oval 117"/>
            <p:cNvSpPr>
              <a:spLocks noChangeArrowheads="1"/>
            </p:cNvSpPr>
            <p:nvPr/>
          </p:nvSpPr>
          <p:spPr bwMode="auto">
            <a:xfrm>
              <a:off x="494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24" name="Oval 118"/>
            <p:cNvSpPr>
              <a:spLocks noChangeArrowheads="1"/>
            </p:cNvSpPr>
            <p:nvPr/>
          </p:nvSpPr>
          <p:spPr bwMode="auto">
            <a:xfrm>
              <a:off x="518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25" name="Oval 119"/>
            <p:cNvSpPr>
              <a:spLocks noChangeArrowheads="1"/>
            </p:cNvSpPr>
            <p:nvPr/>
          </p:nvSpPr>
          <p:spPr bwMode="auto">
            <a:xfrm>
              <a:off x="542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26" name="Oval 120"/>
            <p:cNvSpPr>
              <a:spLocks noChangeArrowheads="1"/>
            </p:cNvSpPr>
            <p:nvPr/>
          </p:nvSpPr>
          <p:spPr bwMode="auto">
            <a:xfrm>
              <a:off x="374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27" name="Oval 121"/>
            <p:cNvSpPr>
              <a:spLocks noChangeArrowheads="1"/>
            </p:cNvSpPr>
            <p:nvPr/>
          </p:nvSpPr>
          <p:spPr bwMode="auto">
            <a:xfrm>
              <a:off x="398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28" name="Oval 122"/>
            <p:cNvSpPr>
              <a:spLocks noChangeArrowheads="1"/>
            </p:cNvSpPr>
            <p:nvPr/>
          </p:nvSpPr>
          <p:spPr bwMode="auto">
            <a:xfrm>
              <a:off x="422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29" name="Oval 123"/>
            <p:cNvSpPr>
              <a:spLocks noChangeArrowheads="1"/>
            </p:cNvSpPr>
            <p:nvPr/>
          </p:nvSpPr>
          <p:spPr bwMode="auto">
            <a:xfrm>
              <a:off x="446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30" name="Oval 124"/>
            <p:cNvSpPr>
              <a:spLocks noChangeArrowheads="1"/>
            </p:cNvSpPr>
            <p:nvPr/>
          </p:nvSpPr>
          <p:spPr bwMode="auto">
            <a:xfrm>
              <a:off x="470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31" name="Oval 125"/>
            <p:cNvSpPr>
              <a:spLocks noChangeArrowheads="1"/>
            </p:cNvSpPr>
            <p:nvPr/>
          </p:nvSpPr>
          <p:spPr bwMode="auto">
            <a:xfrm>
              <a:off x="494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32" name="Oval 126"/>
            <p:cNvSpPr>
              <a:spLocks noChangeArrowheads="1"/>
            </p:cNvSpPr>
            <p:nvPr/>
          </p:nvSpPr>
          <p:spPr bwMode="auto">
            <a:xfrm>
              <a:off x="518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33" name="Oval 127"/>
            <p:cNvSpPr>
              <a:spLocks noChangeArrowheads="1"/>
            </p:cNvSpPr>
            <p:nvPr/>
          </p:nvSpPr>
          <p:spPr bwMode="auto">
            <a:xfrm>
              <a:off x="542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34" name="Oval 128"/>
            <p:cNvSpPr>
              <a:spLocks noChangeArrowheads="1"/>
            </p:cNvSpPr>
            <p:nvPr/>
          </p:nvSpPr>
          <p:spPr bwMode="auto">
            <a:xfrm>
              <a:off x="374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35" name="Oval 129"/>
            <p:cNvSpPr>
              <a:spLocks noChangeArrowheads="1"/>
            </p:cNvSpPr>
            <p:nvPr/>
          </p:nvSpPr>
          <p:spPr bwMode="auto">
            <a:xfrm>
              <a:off x="398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36" name="Oval 130"/>
            <p:cNvSpPr>
              <a:spLocks noChangeArrowheads="1"/>
            </p:cNvSpPr>
            <p:nvPr/>
          </p:nvSpPr>
          <p:spPr bwMode="auto">
            <a:xfrm>
              <a:off x="422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37" name="Oval 131"/>
            <p:cNvSpPr>
              <a:spLocks noChangeArrowheads="1"/>
            </p:cNvSpPr>
            <p:nvPr/>
          </p:nvSpPr>
          <p:spPr bwMode="auto">
            <a:xfrm>
              <a:off x="446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38" name="Oval 132"/>
            <p:cNvSpPr>
              <a:spLocks noChangeArrowheads="1"/>
            </p:cNvSpPr>
            <p:nvPr/>
          </p:nvSpPr>
          <p:spPr bwMode="auto">
            <a:xfrm>
              <a:off x="470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39" name="Oval 133"/>
            <p:cNvSpPr>
              <a:spLocks noChangeArrowheads="1"/>
            </p:cNvSpPr>
            <p:nvPr/>
          </p:nvSpPr>
          <p:spPr bwMode="auto">
            <a:xfrm>
              <a:off x="494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40" name="Oval 134"/>
            <p:cNvSpPr>
              <a:spLocks noChangeArrowheads="1"/>
            </p:cNvSpPr>
            <p:nvPr/>
          </p:nvSpPr>
          <p:spPr bwMode="auto">
            <a:xfrm>
              <a:off x="518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41" name="Oval 135"/>
            <p:cNvSpPr>
              <a:spLocks noChangeArrowheads="1"/>
            </p:cNvSpPr>
            <p:nvPr/>
          </p:nvSpPr>
          <p:spPr bwMode="auto">
            <a:xfrm>
              <a:off x="542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42" name="Oval 136"/>
            <p:cNvSpPr>
              <a:spLocks noChangeArrowheads="1"/>
            </p:cNvSpPr>
            <p:nvPr/>
          </p:nvSpPr>
          <p:spPr bwMode="auto">
            <a:xfrm>
              <a:off x="374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43" name="Oval 137"/>
            <p:cNvSpPr>
              <a:spLocks noChangeArrowheads="1"/>
            </p:cNvSpPr>
            <p:nvPr/>
          </p:nvSpPr>
          <p:spPr bwMode="auto">
            <a:xfrm>
              <a:off x="398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44" name="Oval 138"/>
            <p:cNvSpPr>
              <a:spLocks noChangeArrowheads="1"/>
            </p:cNvSpPr>
            <p:nvPr/>
          </p:nvSpPr>
          <p:spPr bwMode="auto">
            <a:xfrm>
              <a:off x="422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45" name="Oval 139"/>
            <p:cNvSpPr>
              <a:spLocks noChangeArrowheads="1"/>
            </p:cNvSpPr>
            <p:nvPr/>
          </p:nvSpPr>
          <p:spPr bwMode="auto">
            <a:xfrm>
              <a:off x="446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46" name="Oval 140"/>
            <p:cNvSpPr>
              <a:spLocks noChangeArrowheads="1"/>
            </p:cNvSpPr>
            <p:nvPr/>
          </p:nvSpPr>
          <p:spPr bwMode="auto">
            <a:xfrm>
              <a:off x="470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47" name="Oval 141"/>
            <p:cNvSpPr>
              <a:spLocks noChangeArrowheads="1"/>
            </p:cNvSpPr>
            <p:nvPr/>
          </p:nvSpPr>
          <p:spPr bwMode="auto">
            <a:xfrm>
              <a:off x="494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48" name="Oval 142"/>
            <p:cNvSpPr>
              <a:spLocks noChangeArrowheads="1"/>
            </p:cNvSpPr>
            <p:nvPr/>
          </p:nvSpPr>
          <p:spPr bwMode="auto">
            <a:xfrm>
              <a:off x="518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49" name="Oval 143"/>
            <p:cNvSpPr>
              <a:spLocks noChangeArrowheads="1"/>
            </p:cNvSpPr>
            <p:nvPr/>
          </p:nvSpPr>
          <p:spPr bwMode="auto">
            <a:xfrm>
              <a:off x="542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50" name="Oval 144"/>
            <p:cNvSpPr>
              <a:spLocks noChangeArrowheads="1"/>
            </p:cNvSpPr>
            <p:nvPr/>
          </p:nvSpPr>
          <p:spPr bwMode="auto">
            <a:xfrm>
              <a:off x="374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51" name="Oval 145"/>
            <p:cNvSpPr>
              <a:spLocks noChangeArrowheads="1"/>
            </p:cNvSpPr>
            <p:nvPr/>
          </p:nvSpPr>
          <p:spPr bwMode="auto">
            <a:xfrm>
              <a:off x="398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52" name="Oval 146"/>
            <p:cNvSpPr>
              <a:spLocks noChangeArrowheads="1"/>
            </p:cNvSpPr>
            <p:nvPr/>
          </p:nvSpPr>
          <p:spPr bwMode="auto">
            <a:xfrm>
              <a:off x="422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53" name="Oval 147"/>
            <p:cNvSpPr>
              <a:spLocks noChangeArrowheads="1"/>
            </p:cNvSpPr>
            <p:nvPr/>
          </p:nvSpPr>
          <p:spPr bwMode="auto">
            <a:xfrm>
              <a:off x="446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54" name="Oval 148"/>
            <p:cNvSpPr>
              <a:spLocks noChangeArrowheads="1"/>
            </p:cNvSpPr>
            <p:nvPr/>
          </p:nvSpPr>
          <p:spPr bwMode="auto">
            <a:xfrm>
              <a:off x="470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55" name="Oval 149"/>
            <p:cNvSpPr>
              <a:spLocks noChangeArrowheads="1"/>
            </p:cNvSpPr>
            <p:nvPr/>
          </p:nvSpPr>
          <p:spPr bwMode="auto">
            <a:xfrm>
              <a:off x="494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56" name="Oval 150"/>
            <p:cNvSpPr>
              <a:spLocks noChangeArrowheads="1"/>
            </p:cNvSpPr>
            <p:nvPr/>
          </p:nvSpPr>
          <p:spPr bwMode="auto">
            <a:xfrm>
              <a:off x="518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57" name="Oval 151"/>
            <p:cNvSpPr>
              <a:spLocks noChangeArrowheads="1"/>
            </p:cNvSpPr>
            <p:nvPr/>
          </p:nvSpPr>
          <p:spPr bwMode="auto">
            <a:xfrm>
              <a:off x="542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23797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Torus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Mesh is not symmetric on edges: performance very sensitive to placement of task on edge vs. middle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Torus avoids this problem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Higher path diversity (and bisection bandwidth) than mesh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Higher cost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Harder to lay out on-chip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- Unequal link lengths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823943-4AC3-4444-B7FF-433B19086EF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116740" name="Group 4"/>
          <p:cNvGrpSpPr>
            <a:grpSpLocks/>
          </p:cNvGrpSpPr>
          <p:nvPr/>
        </p:nvGrpSpPr>
        <p:grpSpPr bwMode="auto">
          <a:xfrm>
            <a:off x="5181600" y="2984500"/>
            <a:ext cx="3327400" cy="3289300"/>
            <a:chOff x="3264" y="1880"/>
            <a:chExt cx="2096" cy="2072"/>
          </a:xfrm>
        </p:grpSpPr>
        <p:sp>
          <p:nvSpPr>
            <p:cNvPr id="116741" name="Rectangle 5"/>
            <p:cNvSpPr>
              <a:spLocks noChangeArrowheads="1"/>
            </p:cNvSpPr>
            <p:nvPr/>
          </p:nvSpPr>
          <p:spPr bwMode="auto">
            <a:xfrm>
              <a:off x="3648" y="206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42" name="Rectangle 6"/>
            <p:cNvSpPr>
              <a:spLocks noChangeArrowheads="1"/>
            </p:cNvSpPr>
            <p:nvPr/>
          </p:nvSpPr>
          <p:spPr bwMode="auto">
            <a:xfrm>
              <a:off x="4032" y="206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43" name="Rectangle 7"/>
            <p:cNvSpPr>
              <a:spLocks noChangeArrowheads="1"/>
            </p:cNvSpPr>
            <p:nvPr/>
          </p:nvSpPr>
          <p:spPr bwMode="auto">
            <a:xfrm>
              <a:off x="4416" y="206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44" name="Rectangle 8"/>
            <p:cNvSpPr>
              <a:spLocks noChangeArrowheads="1"/>
            </p:cNvSpPr>
            <p:nvPr/>
          </p:nvSpPr>
          <p:spPr bwMode="auto">
            <a:xfrm>
              <a:off x="4800" y="206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45" name="Line 9"/>
            <p:cNvSpPr>
              <a:spLocks noChangeShapeType="1"/>
            </p:cNvSpPr>
            <p:nvPr/>
          </p:nvSpPr>
          <p:spPr bwMode="auto">
            <a:xfrm>
              <a:off x="3840" y="21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46" name="Line 10"/>
            <p:cNvSpPr>
              <a:spLocks noChangeShapeType="1"/>
            </p:cNvSpPr>
            <p:nvPr/>
          </p:nvSpPr>
          <p:spPr bwMode="auto">
            <a:xfrm>
              <a:off x="4224" y="21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47" name="Line 11"/>
            <p:cNvSpPr>
              <a:spLocks noChangeShapeType="1"/>
            </p:cNvSpPr>
            <p:nvPr/>
          </p:nvSpPr>
          <p:spPr bwMode="auto">
            <a:xfrm>
              <a:off x="4608" y="21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48" name="Freeform 12"/>
            <p:cNvSpPr>
              <a:spLocks/>
            </p:cNvSpPr>
            <p:nvPr/>
          </p:nvSpPr>
          <p:spPr bwMode="auto">
            <a:xfrm>
              <a:off x="3264" y="1880"/>
              <a:ext cx="2096" cy="280"/>
            </a:xfrm>
            <a:custGeom>
              <a:avLst/>
              <a:gdLst>
                <a:gd name="T0" fmla="*/ 1728 w 2096"/>
                <a:gd name="T1" fmla="*/ 280 h 280"/>
                <a:gd name="T2" fmla="*/ 1872 w 2096"/>
                <a:gd name="T3" fmla="*/ 232 h 280"/>
                <a:gd name="T4" fmla="*/ 1824 w 2096"/>
                <a:gd name="T5" fmla="*/ 40 h 280"/>
                <a:gd name="T6" fmla="*/ 240 w 2096"/>
                <a:gd name="T7" fmla="*/ 40 h 280"/>
                <a:gd name="T8" fmla="*/ 384 w 2096"/>
                <a:gd name="T9" fmla="*/ 28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6"/>
                <a:gd name="T16" fmla="*/ 0 h 280"/>
                <a:gd name="T17" fmla="*/ 2096 w 2096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6" h="280">
                  <a:moveTo>
                    <a:pt x="1728" y="280"/>
                  </a:moveTo>
                  <a:cubicBezTo>
                    <a:pt x="1792" y="276"/>
                    <a:pt x="1856" y="272"/>
                    <a:pt x="1872" y="232"/>
                  </a:cubicBezTo>
                  <a:cubicBezTo>
                    <a:pt x="1888" y="192"/>
                    <a:pt x="2096" y="72"/>
                    <a:pt x="1824" y="40"/>
                  </a:cubicBezTo>
                  <a:cubicBezTo>
                    <a:pt x="1552" y="8"/>
                    <a:pt x="480" y="0"/>
                    <a:pt x="240" y="40"/>
                  </a:cubicBezTo>
                  <a:cubicBezTo>
                    <a:pt x="0" y="80"/>
                    <a:pt x="360" y="240"/>
                    <a:pt x="384" y="2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49" name="Rectangle 13"/>
            <p:cNvSpPr>
              <a:spLocks noChangeArrowheads="1"/>
            </p:cNvSpPr>
            <p:nvPr/>
          </p:nvSpPr>
          <p:spPr bwMode="auto">
            <a:xfrm>
              <a:off x="3648" y="25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50" name="Rectangle 14"/>
            <p:cNvSpPr>
              <a:spLocks noChangeArrowheads="1"/>
            </p:cNvSpPr>
            <p:nvPr/>
          </p:nvSpPr>
          <p:spPr bwMode="auto">
            <a:xfrm>
              <a:off x="4032" y="25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51" name="Rectangle 15"/>
            <p:cNvSpPr>
              <a:spLocks noChangeArrowheads="1"/>
            </p:cNvSpPr>
            <p:nvPr/>
          </p:nvSpPr>
          <p:spPr bwMode="auto">
            <a:xfrm>
              <a:off x="4416" y="25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52" name="Rectangle 16"/>
            <p:cNvSpPr>
              <a:spLocks noChangeArrowheads="1"/>
            </p:cNvSpPr>
            <p:nvPr/>
          </p:nvSpPr>
          <p:spPr bwMode="auto">
            <a:xfrm>
              <a:off x="4800" y="25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53" name="Line 17"/>
            <p:cNvSpPr>
              <a:spLocks noChangeShapeType="1"/>
            </p:cNvSpPr>
            <p:nvPr/>
          </p:nvSpPr>
          <p:spPr bwMode="auto">
            <a:xfrm>
              <a:off x="3840" y="26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54" name="Line 18"/>
            <p:cNvSpPr>
              <a:spLocks noChangeShapeType="1"/>
            </p:cNvSpPr>
            <p:nvPr/>
          </p:nvSpPr>
          <p:spPr bwMode="auto">
            <a:xfrm>
              <a:off x="4224" y="26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55" name="Line 19"/>
            <p:cNvSpPr>
              <a:spLocks noChangeShapeType="1"/>
            </p:cNvSpPr>
            <p:nvPr/>
          </p:nvSpPr>
          <p:spPr bwMode="auto">
            <a:xfrm>
              <a:off x="4608" y="26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56" name="Freeform 20"/>
            <p:cNvSpPr>
              <a:spLocks/>
            </p:cNvSpPr>
            <p:nvPr/>
          </p:nvSpPr>
          <p:spPr bwMode="auto">
            <a:xfrm>
              <a:off x="3264" y="2360"/>
              <a:ext cx="2096" cy="280"/>
            </a:xfrm>
            <a:custGeom>
              <a:avLst/>
              <a:gdLst>
                <a:gd name="T0" fmla="*/ 1728 w 2096"/>
                <a:gd name="T1" fmla="*/ 280 h 280"/>
                <a:gd name="T2" fmla="*/ 1872 w 2096"/>
                <a:gd name="T3" fmla="*/ 232 h 280"/>
                <a:gd name="T4" fmla="*/ 1824 w 2096"/>
                <a:gd name="T5" fmla="*/ 40 h 280"/>
                <a:gd name="T6" fmla="*/ 240 w 2096"/>
                <a:gd name="T7" fmla="*/ 40 h 280"/>
                <a:gd name="T8" fmla="*/ 384 w 2096"/>
                <a:gd name="T9" fmla="*/ 28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6"/>
                <a:gd name="T16" fmla="*/ 0 h 280"/>
                <a:gd name="T17" fmla="*/ 2096 w 2096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6" h="280">
                  <a:moveTo>
                    <a:pt x="1728" y="280"/>
                  </a:moveTo>
                  <a:cubicBezTo>
                    <a:pt x="1792" y="276"/>
                    <a:pt x="1856" y="272"/>
                    <a:pt x="1872" y="232"/>
                  </a:cubicBezTo>
                  <a:cubicBezTo>
                    <a:pt x="1888" y="192"/>
                    <a:pt x="2096" y="72"/>
                    <a:pt x="1824" y="40"/>
                  </a:cubicBezTo>
                  <a:cubicBezTo>
                    <a:pt x="1552" y="8"/>
                    <a:pt x="480" y="0"/>
                    <a:pt x="240" y="40"/>
                  </a:cubicBezTo>
                  <a:cubicBezTo>
                    <a:pt x="0" y="80"/>
                    <a:pt x="360" y="240"/>
                    <a:pt x="384" y="2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57" name="Rectangle 21"/>
            <p:cNvSpPr>
              <a:spLocks noChangeArrowheads="1"/>
            </p:cNvSpPr>
            <p:nvPr/>
          </p:nvSpPr>
          <p:spPr bwMode="auto">
            <a:xfrm>
              <a:off x="3648" y="302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58" name="Rectangle 22"/>
            <p:cNvSpPr>
              <a:spLocks noChangeArrowheads="1"/>
            </p:cNvSpPr>
            <p:nvPr/>
          </p:nvSpPr>
          <p:spPr bwMode="auto">
            <a:xfrm>
              <a:off x="4032" y="302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59" name="Rectangle 23"/>
            <p:cNvSpPr>
              <a:spLocks noChangeArrowheads="1"/>
            </p:cNvSpPr>
            <p:nvPr/>
          </p:nvSpPr>
          <p:spPr bwMode="auto">
            <a:xfrm>
              <a:off x="4416" y="302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60" name="Rectangle 24"/>
            <p:cNvSpPr>
              <a:spLocks noChangeArrowheads="1"/>
            </p:cNvSpPr>
            <p:nvPr/>
          </p:nvSpPr>
          <p:spPr bwMode="auto">
            <a:xfrm>
              <a:off x="4800" y="302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61" name="Line 25"/>
            <p:cNvSpPr>
              <a:spLocks noChangeShapeType="1"/>
            </p:cNvSpPr>
            <p:nvPr/>
          </p:nvSpPr>
          <p:spPr bwMode="auto">
            <a:xfrm>
              <a:off x="3840" y="31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62" name="Line 26"/>
            <p:cNvSpPr>
              <a:spLocks noChangeShapeType="1"/>
            </p:cNvSpPr>
            <p:nvPr/>
          </p:nvSpPr>
          <p:spPr bwMode="auto">
            <a:xfrm>
              <a:off x="4224" y="31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63" name="Line 27"/>
            <p:cNvSpPr>
              <a:spLocks noChangeShapeType="1"/>
            </p:cNvSpPr>
            <p:nvPr/>
          </p:nvSpPr>
          <p:spPr bwMode="auto">
            <a:xfrm>
              <a:off x="4608" y="31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64" name="Freeform 28"/>
            <p:cNvSpPr>
              <a:spLocks/>
            </p:cNvSpPr>
            <p:nvPr/>
          </p:nvSpPr>
          <p:spPr bwMode="auto">
            <a:xfrm>
              <a:off x="3264" y="2840"/>
              <a:ext cx="2096" cy="280"/>
            </a:xfrm>
            <a:custGeom>
              <a:avLst/>
              <a:gdLst>
                <a:gd name="T0" fmla="*/ 1728 w 2096"/>
                <a:gd name="T1" fmla="*/ 280 h 280"/>
                <a:gd name="T2" fmla="*/ 1872 w 2096"/>
                <a:gd name="T3" fmla="*/ 232 h 280"/>
                <a:gd name="T4" fmla="*/ 1824 w 2096"/>
                <a:gd name="T5" fmla="*/ 40 h 280"/>
                <a:gd name="T6" fmla="*/ 240 w 2096"/>
                <a:gd name="T7" fmla="*/ 40 h 280"/>
                <a:gd name="T8" fmla="*/ 384 w 2096"/>
                <a:gd name="T9" fmla="*/ 28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6"/>
                <a:gd name="T16" fmla="*/ 0 h 280"/>
                <a:gd name="T17" fmla="*/ 2096 w 2096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6" h="280">
                  <a:moveTo>
                    <a:pt x="1728" y="280"/>
                  </a:moveTo>
                  <a:cubicBezTo>
                    <a:pt x="1792" y="276"/>
                    <a:pt x="1856" y="272"/>
                    <a:pt x="1872" y="232"/>
                  </a:cubicBezTo>
                  <a:cubicBezTo>
                    <a:pt x="1888" y="192"/>
                    <a:pt x="2096" y="72"/>
                    <a:pt x="1824" y="40"/>
                  </a:cubicBezTo>
                  <a:cubicBezTo>
                    <a:pt x="1552" y="8"/>
                    <a:pt x="480" y="0"/>
                    <a:pt x="240" y="40"/>
                  </a:cubicBezTo>
                  <a:cubicBezTo>
                    <a:pt x="0" y="80"/>
                    <a:pt x="360" y="240"/>
                    <a:pt x="384" y="2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65" name="Rectangle 29"/>
            <p:cNvSpPr>
              <a:spLocks noChangeArrowheads="1"/>
            </p:cNvSpPr>
            <p:nvPr/>
          </p:nvSpPr>
          <p:spPr bwMode="auto">
            <a:xfrm>
              <a:off x="3648" y="35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66" name="Rectangle 30"/>
            <p:cNvSpPr>
              <a:spLocks noChangeArrowheads="1"/>
            </p:cNvSpPr>
            <p:nvPr/>
          </p:nvSpPr>
          <p:spPr bwMode="auto">
            <a:xfrm>
              <a:off x="4032" y="35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67" name="Rectangle 31"/>
            <p:cNvSpPr>
              <a:spLocks noChangeArrowheads="1"/>
            </p:cNvSpPr>
            <p:nvPr/>
          </p:nvSpPr>
          <p:spPr bwMode="auto">
            <a:xfrm>
              <a:off x="4416" y="35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68" name="Rectangle 32"/>
            <p:cNvSpPr>
              <a:spLocks noChangeArrowheads="1"/>
            </p:cNvSpPr>
            <p:nvPr/>
          </p:nvSpPr>
          <p:spPr bwMode="auto">
            <a:xfrm>
              <a:off x="4800" y="35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69" name="Line 33"/>
            <p:cNvSpPr>
              <a:spLocks noChangeShapeType="1"/>
            </p:cNvSpPr>
            <p:nvPr/>
          </p:nvSpPr>
          <p:spPr bwMode="auto">
            <a:xfrm>
              <a:off x="3840" y="36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70" name="Line 34"/>
            <p:cNvSpPr>
              <a:spLocks noChangeShapeType="1"/>
            </p:cNvSpPr>
            <p:nvPr/>
          </p:nvSpPr>
          <p:spPr bwMode="auto">
            <a:xfrm>
              <a:off x="4224" y="36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71" name="Line 35"/>
            <p:cNvSpPr>
              <a:spLocks noChangeShapeType="1"/>
            </p:cNvSpPr>
            <p:nvPr/>
          </p:nvSpPr>
          <p:spPr bwMode="auto">
            <a:xfrm>
              <a:off x="4608" y="36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72" name="Freeform 36"/>
            <p:cNvSpPr>
              <a:spLocks/>
            </p:cNvSpPr>
            <p:nvPr/>
          </p:nvSpPr>
          <p:spPr bwMode="auto">
            <a:xfrm>
              <a:off x="3264" y="3320"/>
              <a:ext cx="2096" cy="280"/>
            </a:xfrm>
            <a:custGeom>
              <a:avLst/>
              <a:gdLst>
                <a:gd name="T0" fmla="*/ 1728 w 2096"/>
                <a:gd name="T1" fmla="*/ 280 h 280"/>
                <a:gd name="T2" fmla="*/ 1872 w 2096"/>
                <a:gd name="T3" fmla="*/ 232 h 280"/>
                <a:gd name="T4" fmla="*/ 1824 w 2096"/>
                <a:gd name="T5" fmla="*/ 40 h 280"/>
                <a:gd name="T6" fmla="*/ 240 w 2096"/>
                <a:gd name="T7" fmla="*/ 40 h 280"/>
                <a:gd name="T8" fmla="*/ 384 w 2096"/>
                <a:gd name="T9" fmla="*/ 28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6"/>
                <a:gd name="T16" fmla="*/ 0 h 280"/>
                <a:gd name="T17" fmla="*/ 2096 w 2096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6" h="280">
                  <a:moveTo>
                    <a:pt x="1728" y="280"/>
                  </a:moveTo>
                  <a:cubicBezTo>
                    <a:pt x="1792" y="276"/>
                    <a:pt x="1856" y="272"/>
                    <a:pt x="1872" y="232"/>
                  </a:cubicBezTo>
                  <a:cubicBezTo>
                    <a:pt x="1888" y="192"/>
                    <a:pt x="2096" y="72"/>
                    <a:pt x="1824" y="40"/>
                  </a:cubicBezTo>
                  <a:cubicBezTo>
                    <a:pt x="1552" y="8"/>
                    <a:pt x="480" y="0"/>
                    <a:pt x="240" y="40"/>
                  </a:cubicBezTo>
                  <a:cubicBezTo>
                    <a:pt x="0" y="80"/>
                    <a:pt x="360" y="240"/>
                    <a:pt x="384" y="2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73" name="Line 37"/>
            <p:cNvSpPr>
              <a:spLocks noChangeShapeType="1"/>
            </p:cNvSpPr>
            <p:nvPr/>
          </p:nvSpPr>
          <p:spPr bwMode="auto">
            <a:xfrm>
              <a:off x="3744" y="22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74" name="Line 38"/>
            <p:cNvSpPr>
              <a:spLocks noChangeShapeType="1"/>
            </p:cNvSpPr>
            <p:nvPr/>
          </p:nvSpPr>
          <p:spPr bwMode="auto">
            <a:xfrm>
              <a:off x="4128" y="22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75" name="Line 39"/>
            <p:cNvSpPr>
              <a:spLocks noChangeShapeType="1"/>
            </p:cNvSpPr>
            <p:nvPr/>
          </p:nvSpPr>
          <p:spPr bwMode="auto">
            <a:xfrm>
              <a:off x="4512" y="22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76" name="Line 40"/>
            <p:cNvSpPr>
              <a:spLocks noChangeShapeType="1"/>
            </p:cNvSpPr>
            <p:nvPr/>
          </p:nvSpPr>
          <p:spPr bwMode="auto">
            <a:xfrm>
              <a:off x="4896" y="22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77" name="Line 41"/>
            <p:cNvSpPr>
              <a:spLocks noChangeShapeType="1"/>
            </p:cNvSpPr>
            <p:nvPr/>
          </p:nvSpPr>
          <p:spPr bwMode="auto">
            <a:xfrm>
              <a:off x="3744" y="27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78" name="Line 42"/>
            <p:cNvSpPr>
              <a:spLocks noChangeShapeType="1"/>
            </p:cNvSpPr>
            <p:nvPr/>
          </p:nvSpPr>
          <p:spPr bwMode="auto">
            <a:xfrm>
              <a:off x="4128" y="27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79" name="Line 43"/>
            <p:cNvSpPr>
              <a:spLocks noChangeShapeType="1"/>
            </p:cNvSpPr>
            <p:nvPr/>
          </p:nvSpPr>
          <p:spPr bwMode="auto">
            <a:xfrm>
              <a:off x="4512" y="27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80" name="Line 44"/>
            <p:cNvSpPr>
              <a:spLocks noChangeShapeType="1"/>
            </p:cNvSpPr>
            <p:nvPr/>
          </p:nvSpPr>
          <p:spPr bwMode="auto">
            <a:xfrm>
              <a:off x="4896" y="27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81" name="Line 45"/>
            <p:cNvSpPr>
              <a:spLocks noChangeShapeType="1"/>
            </p:cNvSpPr>
            <p:nvPr/>
          </p:nvSpPr>
          <p:spPr bwMode="auto">
            <a:xfrm>
              <a:off x="3744" y="32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82" name="Line 46"/>
            <p:cNvSpPr>
              <a:spLocks noChangeShapeType="1"/>
            </p:cNvSpPr>
            <p:nvPr/>
          </p:nvSpPr>
          <p:spPr bwMode="auto">
            <a:xfrm>
              <a:off x="4128" y="32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83" name="Line 47"/>
            <p:cNvSpPr>
              <a:spLocks noChangeShapeType="1"/>
            </p:cNvSpPr>
            <p:nvPr/>
          </p:nvSpPr>
          <p:spPr bwMode="auto">
            <a:xfrm>
              <a:off x="4512" y="32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84" name="Line 48"/>
            <p:cNvSpPr>
              <a:spLocks noChangeShapeType="1"/>
            </p:cNvSpPr>
            <p:nvPr/>
          </p:nvSpPr>
          <p:spPr bwMode="auto">
            <a:xfrm>
              <a:off x="4896" y="32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85" name="Freeform 49"/>
            <p:cNvSpPr>
              <a:spLocks/>
            </p:cNvSpPr>
            <p:nvPr/>
          </p:nvSpPr>
          <p:spPr bwMode="auto">
            <a:xfrm>
              <a:off x="3744" y="1992"/>
              <a:ext cx="168" cy="1960"/>
            </a:xfrm>
            <a:custGeom>
              <a:avLst/>
              <a:gdLst>
                <a:gd name="T0" fmla="*/ 0 w 168"/>
                <a:gd name="T1" fmla="*/ 72 h 1960"/>
                <a:gd name="T2" fmla="*/ 96 w 168"/>
                <a:gd name="T3" fmla="*/ 24 h 1960"/>
                <a:gd name="T4" fmla="*/ 144 w 168"/>
                <a:gd name="T5" fmla="*/ 72 h 1960"/>
                <a:gd name="T6" fmla="*/ 144 w 168"/>
                <a:gd name="T7" fmla="*/ 456 h 1960"/>
                <a:gd name="T8" fmla="*/ 144 w 168"/>
                <a:gd name="T9" fmla="*/ 1752 h 1960"/>
                <a:gd name="T10" fmla="*/ 0 w 168"/>
                <a:gd name="T11" fmla="*/ 1704 h 19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1960"/>
                <a:gd name="T20" fmla="*/ 168 w 168"/>
                <a:gd name="T21" fmla="*/ 1960 h 19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1960">
                  <a:moveTo>
                    <a:pt x="0" y="72"/>
                  </a:moveTo>
                  <a:cubicBezTo>
                    <a:pt x="36" y="48"/>
                    <a:pt x="72" y="24"/>
                    <a:pt x="96" y="24"/>
                  </a:cubicBezTo>
                  <a:cubicBezTo>
                    <a:pt x="120" y="24"/>
                    <a:pt x="136" y="0"/>
                    <a:pt x="144" y="72"/>
                  </a:cubicBezTo>
                  <a:cubicBezTo>
                    <a:pt x="152" y="144"/>
                    <a:pt x="144" y="176"/>
                    <a:pt x="144" y="456"/>
                  </a:cubicBezTo>
                  <a:cubicBezTo>
                    <a:pt x="144" y="736"/>
                    <a:pt x="168" y="1544"/>
                    <a:pt x="144" y="1752"/>
                  </a:cubicBezTo>
                  <a:cubicBezTo>
                    <a:pt x="120" y="1960"/>
                    <a:pt x="60" y="1832"/>
                    <a:pt x="0" y="17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86" name="Freeform 50"/>
            <p:cNvSpPr>
              <a:spLocks/>
            </p:cNvSpPr>
            <p:nvPr/>
          </p:nvSpPr>
          <p:spPr bwMode="auto">
            <a:xfrm>
              <a:off x="4128" y="1976"/>
              <a:ext cx="168" cy="1960"/>
            </a:xfrm>
            <a:custGeom>
              <a:avLst/>
              <a:gdLst>
                <a:gd name="T0" fmla="*/ 0 w 168"/>
                <a:gd name="T1" fmla="*/ 72 h 1960"/>
                <a:gd name="T2" fmla="*/ 96 w 168"/>
                <a:gd name="T3" fmla="*/ 24 h 1960"/>
                <a:gd name="T4" fmla="*/ 144 w 168"/>
                <a:gd name="T5" fmla="*/ 72 h 1960"/>
                <a:gd name="T6" fmla="*/ 144 w 168"/>
                <a:gd name="T7" fmla="*/ 456 h 1960"/>
                <a:gd name="T8" fmla="*/ 144 w 168"/>
                <a:gd name="T9" fmla="*/ 1752 h 1960"/>
                <a:gd name="T10" fmla="*/ 0 w 168"/>
                <a:gd name="T11" fmla="*/ 1704 h 19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1960"/>
                <a:gd name="T20" fmla="*/ 168 w 168"/>
                <a:gd name="T21" fmla="*/ 1960 h 19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1960">
                  <a:moveTo>
                    <a:pt x="0" y="72"/>
                  </a:moveTo>
                  <a:cubicBezTo>
                    <a:pt x="36" y="48"/>
                    <a:pt x="72" y="24"/>
                    <a:pt x="96" y="24"/>
                  </a:cubicBezTo>
                  <a:cubicBezTo>
                    <a:pt x="120" y="24"/>
                    <a:pt x="136" y="0"/>
                    <a:pt x="144" y="72"/>
                  </a:cubicBezTo>
                  <a:cubicBezTo>
                    <a:pt x="152" y="144"/>
                    <a:pt x="144" y="176"/>
                    <a:pt x="144" y="456"/>
                  </a:cubicBezTo>
                  <a:cubicBezTo>
                    <a:pt x="144" y="736"/>
                    <a:pt x="168" y="1544"/>
                    <a:pt x="144" y="1752"/>
                  </a:cubicBezTo>
                  <a:cubicBezTo>
                    <a:pt x="120" y="1960"/>
                    <a:pt x="60" y="1832"/>
                    <a:pt x="0" y="17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87" name="Freeform 51"/>
            <p:cNvSpPr>
              <a:spLocks/>
            </p:cNvSpPr>
            <p:nvPr/>
          </p:nvSpPr>
          <p:spPr bwMode="auto">
            <a:xfrm>
              <a:off x="4512" y="1976"/>
              <a:ext cx="168" cy="1960"/>
            </a:xfrm>
            <a:custGeom>
              <a:avLst/>
              <a:gdLst>
                <a:gd name="T0" fmla="*/ 0 w 168"/>
                <a:gd name="T1" fmla="*/ 72 h 1960"/>
                <a:gd name="T2" fmla="*/ 96 w 168"/>
                <a:gd name="T3" fmla="*/ 24 h 1960"/>
                <a:gd name="T4" fmla="*/ 144 w 168"/>
                <a:gd name="T5" fmla="*/ 72 h 1960"/>
                <a:gd name="T6" fmla="*/ 144 w 168"/>
                <a:gd name="T7" fmla="*/ 456 h 1960"/>
                <a:gd name="T8" fmla="*/ 144 w 168"/>
                <a:gd name="T9" fmla="*/ 1752 h 1960"/>
                <a:gd name="T10" fmla="*/ 0 w 168"/>
                <a:gd name="T11" fmla="*/ 1704 h 19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1960"/>
                <a:gd name="T20" fmla="*/ 168 w 168"/>
                <a:gd name="T21" fmla="*/ 1960 h 19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1960">
                  <a:moveTo>
                    <a:pt x="0" y="72"/>
                  </a:moveTo>
                  <a:cubicBezTo>
                    <a:pt x="36" y="48"/>
                    <a:pt x="72" y="24"/>
                    <a:pt x="96" y="24"/>
                  </a:cubicBezTo>
                  <a:cubicBezTo>
                    <a:pt x="120" y="24"/>
                    <a:pt x="136" y="0"/>
                    <a:pt x="144" y="72"/>
                  </a:cubicBezTo>
                  <a:cubicBezTo>
                    <a:pt x="152" y="144"/>
                    <a:pt x="144" y="176"/>
                    <a:pt x="144" y="456"/>
                  </a:cubicBezTo>
                  <a:cubicBezTo>
                    <a:pt x="144" y="736"/>
                    <a:pt x="168" y="1544"/>
                    <a:pt x="144" y="1752"/>
                  </a:cubicBezTo>
                  <a:cubicBezTo>
                    <a:pt x="120" y="1960"/>
                    <a:pt x="60" y="1832"/>
                    <a:pt x="0" y="17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88" name="Freeform 52"/>
            <p:cNvSpPr>
              <a:spLocks/>
            </p:cNvSpPr>
            <p:nvPr/>
          </p:nvSpPr>
          <p:spPr bwMode="auto">
            <a:xfrm>
              <a:off x="4896" y="1976"/>
              <a:ext cx="168" cy="1960"/>
            </a:xfrm>
            <a:custGeom>
              <a:avLst/>
              <a:gdLst>
                <a:gd name="T0" fmla="*/ 0 w 168"/>
                <a:gd name="T1" fmla="*/ 72 h 1960"/>
                <a:gd name="T2" fmla="*/ 96 w 168"/>
                <a:gd name="T3" fmla="*/ 24 h 1960"/>
                <a:gd name="T4" fmla="*/ 144 w 168"/>
                <a:gd name="T5" fmla="*/ 72 h 1960"/>
                <a:gd name="T6" fmla="*/ 144 w 168"/>
                <a:gd name="T7" fmla="*/ 456 h 1960"/>
                <a:gd name="T8" fmla="*/ 144 w 168"/>
                <a:gd name="T9" fmla="*/ 1752 h 1960"/>
                <a:gd name="T10" fmla="*/ 0 w 168"/>
                <a:gd name="T11" fmla="*/ 1704 h 19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1960"/>
                <a:gd name="T20" fmla="*/ 168 w 168"/>
                <a:gd name="T21" fmla="*/ 1960 h 19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1960">
                  <a:moveTo>
                    <a:pt x="0" y="72"/>
                  </a:moveTo>
                  <a:cubicBezTo>
                    <a:pt x="36" y="48"/>
                    <a:pt x="72" y="24"/>
                    <a:pt x="96" y="24"/>
                  </a:cubicBezTo>
                  <a:cubicBezTo>
                    <a:pt x="120" y="24"/>
                    <a:pt x="136" y="0"/>
                    <a:pt x="144" y="72"/>
                  </a:cubicBezTo>
                  <a:cubicBezTo>
                    <a:pt x="152" y="144"/>
                    <a:pt x="144" y="176"/>
                    <a:pt x="144" y="456"/>
                  </a:cubicBezTo>
                  <a:cubicBezTo>
                    <a:pt x="144" y="736"/>
                    <a:pt x="168" y="1544"/>
                    <a:pt x="144" y="1752"/>
                  </a:cubicBezTo>
                  <a:cubicBezTo>
                    <a:pt x="120" y="1960"/>
                    <a:pt x="60" y="1832"/>
                    <a:pt x="0" y="17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60652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Torus, continued</a:t>
            </a:r>
          </a:p>
        </p:txBody>
      </p:sp>
      <p:sp>
        <p:nvSpPr>
          <p:cNvPr id="11776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Weave nodes to make inter-node latencies ~constant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F76A94-69AB-1943-BD8F-91836482110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7764" name="Picture 4" descr="Wea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5439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0228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4800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Planar, hierarchical topology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Latency: O(logN)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Good for local traffic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Cheap: O(N) cost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Easy to Layout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Root can become a bottleneck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Fat trees avoid this problem (CM-5)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878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259"/>
          <a:stretch>
            <a:fillRect/>
          </a:stretch>
        </p:blipFill>
        <p:spPr bwMode="auto">
          <a:xfrm>
            <a:off x="1295400" y="4110038"/>
            <a:ext cx="6705600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Trees</a:t>
            </a: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A2EABB3-F630-214E-BCCB-9DB0F1FB53F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8789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24114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0" name="TextBox 7"/>
          <p:cNvSpPr txBox="1">
            <a:spLocks noChangeArrowheads="1"/>
          </p:cNvSpPr>
          <p:nvPr/>
        </p:nvSpPr>
        <p:spPr bwMode="auto">
          <a:xfrm>
            <a:off x="3886200" y="4202113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Fat Tree</a:t>
            </a:r>
          </a:p>
        </p:txBody>
      </p:sp>
    </p:spTree>
    <p:extLst>
      <p:ext uri="{BB962C8B-B14F-4D97-AF65-F5344CB8AC3E}">
        <p14:creationId xmlns:p14="http://schemas.microsoft.com/office/powerpoint/2010/main" xmlns="" val="3986879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CM-5 Fat Tree</a:t>
            </a:r>
          </a:p>
        </p:txBody>
      </p:sp>
      <p:sp>
        <p:nvSpPr>
          <p:cNvPr id="11981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Fat tree based on 4x2 switches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Randomized routing on the way up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Combining, multicast, reduction operators supported in hardware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Thinking Machines Corp., </a:t>
            </a:r>
            <a:r>
              <a:rPr lang="ja-JP" altLang="en-US"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</a:rPr>
              <a:t>The Connection Machine CM-5 Technical Summary</a:t>
            </a:r>
            <a:r>
              <a:rPr lang="en-US" altLang="ja-JP">
                <a:latin typeface="Tahoma" charset="0"/>
                <a:ea typeface="ＭＳ Ｐゴシック" charset="0"/>
              </a:rPr>
              <a:t>,</a:t>
            </a:r>
            <a:r>
              <a:rPr lang="ja-JP" alt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Jan. 1992.</a:t>
            </a: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6C555D-6760-F340-A624-53442EAEB36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981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57600"/>
            <a:ext cx="63500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9483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Hypercube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Latency: O(logN)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Radix: O(logN)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#links: O(NlogN)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Low latency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Hard to lay out in 2D/3D</a:t>
            </a: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C3CAA2-47AF-2A42-B0D1-D2D3B5B4141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2083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56197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7" name="Group 4"/>
          <p:cNvGrpSpPr>
            <a:grpSpLocks/>
          </p:cNvGrpSpPr>
          <p:nvPr/>
        </p:nvGrpSpPr>
        <p:grpSpPr bwMode="auto">
          <a:xfrm>
            <a:off x="4267200" y="3429000"/>
            <a:ext cx="4557713" cy="3019425"/>
            <a:chOff x="922" y="1502"/>
            <a:chExt cx="3725" cy="2610"/>
          </a:xfrm>
        </p:grpSpPr>
        <p:sp>
          <p:nvSpPr>
            <p:cNvPr id="120838" name="Rectangle 5"/>
            <p:cNvSpPr>
              <a:spLocks noChangeArrowheads="1"/>
            </p:cNvSpPr>
            <p:nvPr/>
          </p:nvSpPr>
          <p:spPr bwMode="auto">
            <a:xfrm>
              <a:off x="1256" y="2696"/>
              <a:ext cx="992" cy="94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839" name="Rectangle 6"/>
            <p:cNvSpPr>
              <a:spLocks noChangeArrowheads="1"/>
            </p:cNvSpPr>
            <p:nvPr/>
          </p:nvSpPr>
          <p:spPr bwMode="auto">
            <a:xfrm>
              <a:off x="1688" y="2312"/>
              <a:ext cx="992" cy="94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840" name="Line 7"/>
            <p:cNvSpPr>
              <a:spLocks noChangeShapeType="1"/>
            </p:cNvSpPr>
            <p:nvPr/>
          </p:nvSpPr>
          <p:spPr bwMode="auto">
            <a:xfrm flipH="1">
              <a:off x="1248" y="2304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841" name="Line 8"/>
            <p:cNvSpPr>
              <a:spLocks noChangeShapeType="1"/>
            </p:cNvSpPr>
            <p:nvPr/>
          </p:nvSpPr>
          <p:spPr bwMode="auto">
            <a:xfrm flipH="1">
              <a:off x="1248" y="3264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842" name="Line 9"/>
            <p:cNvSpPr>
              <a:spLocks noChangeShapeType="1"/>
            </p:cNvSpPr>
            <p:nvPr/>
          </p:nvSpPr>
          <p:spPr bwMode="auto">
            <a:xfrm flipH="1">
              <a:off x="2256" y="2304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843" name="Line 10"/>
            <p:cNvSpPr>
              <a:spLocks noChangeShapeType="1"/>
            </p:cNvSpPr>
            <p:nvPr/>
          </p:nvSpPr>
          <p:spPr bwMode="auto">
            <a:xfrm flipH="1">
              <a:off x="2256" y="3264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844" name="Rectangle 11"/>
            <p:cNvSpPr>
              <a:spLocks noChangeArrowheads="1"/>
            </p:cNvSpPr>
            <p:nvPr/>
          </p:nvSpPr>
          <p:spPr bwMode="auto">
            <a:xfrm>
              <a:off x="970" y="3662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smtClean="0">
                  <a:solidFill>
                    <a:srgbClr val="000000"/>
                  </a:solidFill>
                </a:rPr>
                <a:t>0000</a:t>
              </a:r>
            </a:p>
          </p:txBody>
        </p:sp>
        <p:sp>
          <p:nvSpPr>
            <p:cNvPr id="120845" name="Rectangle 12"/>
            <p:cNvSpPr>
              <a:spLocks noChangeArrowheads="1"/>
            </p:cNvSpPr>
            <p:nvPr/>
          </p:nvSpPr>
          <p:spPr bwMode="auto">
            <a:xfrm>
              <a:off x="1402" y="2174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smtClean="0">
                  <a:solidFill>
                    <a:srgbClr val="000000"/>
                  </a:solidFill>
                </a:rPr>
                <a:t>0101</a:t>
              </a:r>
            </a:p>
          </p:txBody>
        </p:sp>
        <p:sp>
          <p:nvSpPr>
            <p:cNvPr id="120846" name="Rectangle 13"/>
            <p:cNvSpPr>
              <a:spLocks noChangeArrowheads="1"/>
            </p:cNvSpPr>
            <p:nvPr/>
          </p:nvSpPr>
          <p:spPr bwMode="auto">
            <a:xfrm>
              <a:off x="922" y="2606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smtClean="0">
                  <a:solidFill>
                    <a:srgbClr val="000000"/>
                  </a:solidFill>
                </a:rPr>
                <a:t>0100</a:t>
              </a:r>
            </a:p>
          </p:txBody>
        </p:sp>
        <p:sp>
          <p:nvSpPr>
            <p:cNvPr id="120847" name="Rectangle 14"/>
            <p:cNvSpPr>
              <a:spLocks noChangeArrowheads="1"/>
            </p:cNvSpPr>
            <p:nvPr/>
          </p:nvSpPr>
          <p:spPr bwMode="auto">
            <a:xfrm>
              <a:off x="1594" y="3278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smtClean="0">
                  <a:solidFill>
                    <a:srgbClr val="000000"/>
                  </a:solidFill>
                </a:rPr>
                <a:t>0001</a:t>
              </a:r>
            </a:p>
          </p:txBody>
        </p:sp>
        <p:sp>
          <p:nvSpPr>
            <p:cNvPr id="120848" name="Rectangle 15"/>
            <p:cNvSpPr>
              <a:spLocks noChangeArrowheads="1"/>
            </p:cNvSpPr>
            <p:nvPr/>
          </p:nvSpPr>
          <p:spPr bwMode="auto">
            <a:xfrm>
              <a:off x="2602" y="3278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smtClean="0">
                  <a:solidFill>
                    <a:srgbClr val="000000"/>
                  </a:solidFill>
                </a:rPr>
                <a:t>0011</a:t>
              </a:r>
            </a:p>
          </p:txBody>
        </p:sp>
        <p:sp>
          <p:nvSpPr>
            <p:cNvPr id="120849" name="Rectangle 16"/>
            <p:cNvSpPr>
              <a:spLocks noChangeArrowheads="1"/>
            </p:cNvSpPr>
            <p:nvPr/>
          </p:nvSpPr>
          <p:spPr bwMode="auto">
            <a:xfrm>
              <a:off x="2074" y="3662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smtClean="0">
                  <a:solidFill>
                    <a:srgbClr val="000000"/>
                  </a:solidFill>
                </a:rPr>
                <a:t>0010</a:t>
              </a:r>
            </a:p>
          </p:txBody>
        </p:sp>
        <p:sp>
          <p:nvSpPr>
            <p:cNvPr id="120850" name="Rectangle 17"/>
            <p:cNvSpPr>
              <a:spLocks noChangeArrowheads="1"/>
            </p:cNvSpPr>
            <p:nvPr/>
          </p:nvSpPr>
          <p:spPr bwMode="auto">
            <a:xfrm>
              <a:off x="1882" y="2750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smtClean="0">
                  <a:solidFill>
                    <a:srgbClr val="000000"/>
                  </a:solidFill>
                </a:rPr>
                <a:t>0110</a:t>
              </a:r>
            </a:p>
          </p:txBody>
        </p:sp>
        <p:sp>
          <p:nvSpPr>
            <p:cNvPr id="120851" name="Rectangle 18"/>
            <p:cNvSpPr>
              <a:spLocks noChangeArrowheads="1"/>
            </p:cNvSpPr>
            <p:nvPr/>
          </p:nvSpPr>
          <p:spPr bwMode="auto">
            <a:xfrm>
              <a:off x="2410" y="2174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 smtClean="0">
                  <a:solidFill>
                    <a:srgbClr val="000000"/>
                  </a:solidFill>
                </a:rPr>
                <a:t>0111</a:t>
              </a:r>
            </a:p>
          </p:txBody>
        </p:sp>
        <p:sp>
          <p:nvSpPr>
            <p:cNvPr id="120852" name="Rectangle 19"/>
            <p:cNvSpPr>
              <a:spLocks noChangeArrowheads="1"/>
            </p:cNvSpPr>
            <p:nvPr/>
          </p:nvSpPr>
          <p:spPr bwMode="auto">
            <a:xfrm>
              <a:off x="2936" y="2072"/>
              <a:ext cx="992" cy="94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853" name="Rectangle 20"/>
            <p:cNvSpPr>
              <a:spLocks noChangeArrowheads="1"/>
            </p:cNvSpPr>
            <p:nvPr/>
          </p:nvSpPr>
          <p:spPr bwMode="auto">
            <a:xfrm>
              <a:off x="3368" y="1688"/>
              <a:ext cx="992" cy="94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854" name="Line 21"/>
            <p:cNvSpPr>
              <a:spLocks noChangeShapeType="1"/>
            </p:cNvSpPr>
            <p:nvPr/>
          </p:nvSpPr>
          <p:spPr bwMode="auto">
            <a:xfrm flipH="1">
              <a:off x="2928" y="1680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855" name="Line 22"/>
            <p:cNvSpPr>
              <a:spLocks noChangeShapeType="1"/>
            </p:cNvSpPr>
            <p:nvPr/>
          </p:nvSpPr>
          <p:spPr bwMode="auto">
            <a:xfrm flipH="1">
              <a:off x="2928" y="2640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856" name="Line 23"/>
            <p:cNvSpPr>
              <a:spLocks noChangeShapeType="1"/>
            </p:cNvSpPr>
            <p:nvPr/>
          </p:nvSpPr>
          <p:spPr bwMode="auto">
            <a:xfrm flipH="1">
              <a:off x="3936" y="1680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857" name="Line 24"/>
            <p:cNvSpPr>
              <a:spLocks noChangeShapeType="1"/>
            </p:cNvSpPr>
            <p:nvPr/>
          </p:nvSpPr>
          <p:spPr bwMode="auto">
            <a:xfrm flipH="1">
              <a:off x="3936" y="2640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858" name="Line 25"/>
            <p:cNvSpPr>
              <a:spLocks noChangeShapeType="1"/>
            </p:cNvSpPr>
            <p:nvPr/>
          </p:nvSpPr>
          <p:spPr bwMode="auto">
            <a:xfrm flipH="1">
              <a:off x="1248" y="3024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859" name="Line 26"/>
            <p:cNvSpPr>
              <a:spLocks noChangeShapeType="1"/>
            </p:cNvSpPr>
            <p:nvPr/>
          </p:nvSpPr>
          <p:spPr bwMode="auto">
            <a:xfrm flipH="1">
              <a:off x="2256" y="3024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860" name="Line 27"/>
            <p:cNvSpPr>
              <a:spLocks noChangeShapeType="1"/>
            </p:cNvSpPr>
            <p:nvPr/>
          </p:nvSpPr>
          <p:spPr bwMode="auto">
            <a:xfrm flipH="1">
              <a:off x="1680" y="2640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861" name="Line 28"/>
            <p:cNvSpPr>
              <a:spLocks noChangeShapeType="1"/>
            </p:cNvSpPr>
            <p:nvPr/>
          </p:nvSpPr>
          <p:spPr bwMode="auto">
            <a:xfrm flipH="1">
              <a:off x="2688" y="2640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862" name="Line 29"/>
            <p:cNvSpPr>
              <a:spLocks noChangeShapeType="1"/>
            </p:cNvSpPr>
            <p:nvPr/>
          </p:nvSpPr>
          <p:spPr bwMode="auto">
            <a:xfrm flipH="1">
              <a:off x="1248" y="2064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863" name="Line 30"/>
            <p:cNvSpPr>
              <a:spLocks noChangeShapeType="1"/>
            </p:cNvSpPr>
            <p:nvPr/>
          </p:nvSpPr>
          <p:spPr bwMode="auto">
            <a:xfrm flipH="1">
              <a:off x="2256" y="2064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864" name="Line 31"/>
            <p:cNvSpPr>
              <a:spLocks noChangeShapeType="1"/>
            </p:cNvSpPr>
            <p:nvPr/>
          </p:nvSpPr>
          <p:spPr bwMode="auto">
            <a:xfrm flipH="1">
              <a:off x="2688" y="1680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865" name="Line 32"/>
            <p:cNvSpPr>
              <a:spLocks noChangeShapeType="1"/>
            </p:cNvSpPr>
            <p:nvPr/>
          </p:nvSpPr>
          <p:spPr bwMode="auto">
            <a:xfrm flipH="1">
              <a:off x="1680" y="1680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20866" name="Group 33"/>
            <p:cNvGrpSpPr>
              <a:grpSpLocks/>
            </p:cNvGrpSpPr>
            <p:nvPr/>
          </p:nvGrpSpPr>
          <p:grpSpPr bwMode="auto">
            <a:xfrm>
              <a:off x="2602" y="1502"/>
              <a:ext cx="2045" cy="1938"/>
              <a:chOff x="2602" y="1502"/>
              <a:chExt cx="2045" cy="1938"/>
            </a:xfrm>
          </p:grpSpPr>
          <p:sp>
            <p:nvSpPr>
              <p:cNvPr id="120867" name="Rectangle 34"/>
              <p:cNvSpPr>
                <a:spLocks noChangeArrowheads="1"/>
              </p:cNvSpPr>
              <p:nvPr/>
            </p:nvSpPr>
            <p:spPr bwMode="auto">
              <a:xfrm>
                <a:off x="2650" y="2990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 smtClean="0">
                    <a:solidFill>
                      <a:srgbClr val="000000"/>
                    </a:solidFill>
                  </a:rPr>
                  <a:t>1000</a:t>
                </a:r>
              </a:p>
            </p:txBody>
          </p:sp>
          <p:sp>
            <p:nvSpPr>
              <p:cNvPr id="120868" name="Rectangle 35"/>
              <p:cNvSpPr>
                <a:spLocks noChangeArrowheads="1"/>
              </p:cNvSpPr>
              <p:nvPr/>
            </p:nvSpPr>
            <p:spPr bwMode="auto">
              <a:xfrm>
                <a:off x="3082" y="1502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 smtClean="0">
                    <a:solidFill>
                      <a:srgbClr val="000000"/>
                    </a:solidFill>
                  </a:rPr>
                  <a:t>1101</a:t>
                </a:r>
              </a:p>
            </p:txBody>
          </p:sp>
          <p:sp>
            <p:nvSpPr>
              <p:cNvPr id="120869" name="Rectangle 36"/>
              <p:cNvSpPr>
                <a:spLocks noChangeArrowheads="1"/>
              </p:cNvSpPr>
              <p:nvPr/>
            </p:nvSpPr>
            <p:spPr bwMode="auto">
              <a:xfrm>
                <a:off x="2602" y="1934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 smtClean="0">
                    <a:solidFill>
                      <a:srgbClr val="000000"/>
                    </a:solidFill>
                  </a:rPr>
                  <a:t>1100</a:t>
                </a:r>
              </a:p>
            </p:txBody>
          </p:sp>
          <p:sp>
            <p:nvSpPr>
              <p:cNvPr id="120870" name="Rectangle 37"/>
              <p:cNvSpPr>
                <a:spLocks noChangeArrowheads="1"/>
              </p:cNvSpPr>
              <p:nvPr/>
            </p:nvSpPr>
            <p:spPr bwMode="auto">
              <a:xfrm>
                <a:off x="3274" y="2606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 smtClean="0">
                    <a:solidFill>
                      <a:srgbClr val="000000"/>
                    </a:solidFill>
                  </a:rPr>
                  <a:t>1001</a:t>
                </a:r>
              </a:p>
            </p:txBody>
          </p:sp>
          <p:sp>
            <p:nvSpPr>
              <p:cNvPr id="120871" name="Rectangle 38"/>
              <p:cNvSpPr>
                <a:spLocks noChangeArrowheads="1"/>
              </p:cNvSpPr>
              <p:nvPr/>
            </p:nvSpPr>
            <p:spPr bwMode="auto">
              <a:xfrm>
                <a:off x="4282" y="2606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 smtClean="0">
                    <a:solidFill>
                      <a:srgbClr val="000000"/>
                    </a:solidFill>
                  </a:rPr>
                  <a:t>1011</a:t>
                </a:r>
              </a:p>
            </p:txBody>
          </p:sp>
          <p:sp>
            <p:nvSpPr>
              <p:cNvPr id="120872" name="Rectangle 39"/>
              <p:cNvSpPr>
                <a:spLocks noChangeArrowheads="1"/>
              </p:cNvSpPr>
              <p:nvPr/>
            </p:nvSpPr>
            <p:spPr bwMode="auto">
              <a:xfrm>
                <a:off x="3754" y="2990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 smtClean="0">
                    <a:solidFill>
                      <a:srgbClr val="000000"/>
                    </a:solidFill>
                  </a:rPr>
                  <a:t>1010</a:t>
                </a:r>
              </a:p>
            </p:txBody>
          </p:sp>
          <p:sp>
            <p:nvSpPr>
              <p:cNvPr id="120873" name="Rectangle 40"/>
              <p:cNvSpPr>
                <a:spLocks noChangeArrowheads="1"/>
              </p:cNvSpPr>
              <p:nvPr/>
            </p:nvSpPr>
            <p:spPr bwMode="auto">
              <a:xfrm>
                <a:off x="3562" y="2078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 smtClean="0">
                    <a:solidFill>
                      <a:srgbClr val="000000"/>
                    </a:solidFill>
                  </a:rPr>
                  <a:t>1110</a:t>
                </a:r>
              </a:p>
            </p:txBody>
          </p:sp>
          <p:sp>
            <p:nvSpPr>
              <p:cNvPr id="120874" name="Rectangle 41"/>
              <p:cNvSpPr>
                <a:spLocks noChangeArrowheads="1"/>
              </p:cNvSpPr>
              <p:nvPr/>
            </p:nvSpPr>
            <p:spPr bwMode="auto">
              <a:xfrm>
                <a:off x="4090" y="1502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 smtClean="0">
                    <a:solidFill>
                      <a:srgbClr val="000000"/>
                    </a:solidFill>
                  </a:rPr>
                  <a:t>1111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192836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Agenda for Today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Interconnect design for multi-core systems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(Prefetcher design for multi-core systems)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(Data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Parallelism and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GPUs)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2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A1CDA0-D436-9E4F-9718-8897C3038FEB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Caltech Cosmic Cube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46482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64-node message passing machine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Seitz, 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The Cosmic Cube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 CACM 1985.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4C8EFA-387E-5A49-95F6-A65CFD99CE4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2288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8862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42672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7272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Handling Contention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Two packets trying to use the same link at the same time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What do you do?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Buffer one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Drop one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Misroute one (deflection)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Tradeoffs?</a:t>
            </a: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C3ED78-6107-5244-9BE7-05A8764844B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2390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3797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3629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3621088" y="5791200"/>
            <a:ext cx="1330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Destination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078895" y="3621695"/>
            <a:ext cx="340705" cy="340705"/>
          </a:xfrm>
          <a:prstGeom prst="rect">
            <a:avLst/>
          </a:prstGeom>
          <a:solidFill>
            <a:srgbClr val="000000">
              <a:alpha val="3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955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Bufferless Deflection Routing</a:t>
            </a:r>
          </a:p>
        </p:txBody>
      </p:sp>
      <p:sp>
        <p:nvSpPr>
          <p:cNvPr id="195590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763000" cy="920750"/>
          </a:xfrm>
        </p:spPr>
        <p:txBody>
          <a:bodyPr/>
          <a:lstStyle/>
          <a:p>
            <a:r>
              <a:rPr lang="en-US" b="1">
                <a:latin typeface="Tahoma" charset="0"/>
                <a:sym typeface="Wingdings" charset="0"/>
              </a:rPr>
              <a:t>Key idea</a:t>
            </a:r>
            <a:r>
              <a:rPr lang="en-US">
                <a:latin typeface="Tahoma" charset="0"/>
                <a:sym typeface="Wingdings" charset="0"/>
              </a:rPr>
              <a:t>: Packets are never buffered in the network. When two packets contend for the same link, one is </a:t>
            </a:r>
            <a:r>
              <a:rPr lang="en-US">
                <a:solidFill>
                  <a:srgbClr val="FF0000"/>
                </a:solidFill>
                <a:latin typeface="Tahoma" charset="0"/>
                <a:sym typeface="Wingdings" charset="0"/>
              </a:rPr>
              <a:t>deflected.</a:t>
            </a:r>
            <a:r>
              <a:rPr lang="en-US" baseline="30000">
                <a:solidFill>
                  <a:srgbClr val="FF0000"/>
                </a:solidFill>
                <a:latin typeface="Tahoma" charset="0"/>
                <a:sym typeface="Wingdings" charset="0"/>
              </a:rPr>
              <a:t>1</a:t>
            </a:r>
            <a:endParaRPr lang="en-US" b="1" baseline="30000">
              <a:solidFill>
                <a:srgbClr val="FF0000"/>
              </a:solidFill>
              <a:latin typeface="Tahoma" charset="0"/>
              <a:sym typeface="Wingdings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1955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465645-511D-DC4D-A7E0-FF6931526D6F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1828800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8895" y="1828800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31495" y="1828800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3621695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8895" y="3621695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31495" y="3621695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5410200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78895" y="5410200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31495" y="5410200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732757" y="4687094"/>
            <a:ext cx="14478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525044" y="4687094"/>
            <a:ext cx="14478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277644" y="4687094"/>
            <a:ext cx="14478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275263" y="2895600"/>
            <a:ext cx="1452562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22663" y="2895600"/>
            <a:ext cx="1452562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730376" y="2895600"/>
            <a:ext cx="1452562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2627313" y="1998663"/>
            <a:ext cx="1450975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4419600" y="1998663"/>
            <a:ext cx="1411288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2627313" y="3792538"/>
            <a:ext cx="1450975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4419600" y="3792538"/>
            <a:ext cx="1411288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2627313" y="5580063"/>
            <a:ext cx="1450975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4419600" y="5580063"/>
            <a:ext cx="1411288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2743200" y="3562350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5" name="Rounded Rectangle 54"/>
          <p:cNvSpPr/>
          <p:nvPr/>
        </p:nvSpPr>
        <p:spPr>
          <a:xfrm rot="16200000">
            <a:off x="4181475" y="2095500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6" name="Rounded Rectangle 55"/>
          <p:cNvSpPr/>
          <p:nvPr/>
        </p:nvSpPr>
        <p:spPr>
          <a:xfrm rot="16200000">
            <a:off x="4181475" y="3248025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810000" y="3562350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8" name="Rounded Rectangle 57"/>
          <p:cNvSpPr/>
          <p:nvPr/>
        </p:nvSpPr>
        <p:spPr>
          <a:xfrm rot="16200000">
            <a:off x="4181475" y="3924300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495800" y="3562350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62600" y="3581400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1" name="Rounded Rectangle 60"/>
          <p:cNvSpPr/>
          <p:nvPr/>
        </p:nvSpPr>
        <p:spPr>
          <a:xfrm rot="5400000">
            <a:off x="5934075" y="3924300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2" name="Rounded Rectangle 61"/>
          <p:cNvSpPr/>
          <p:nvPr/>
        </p:nvSpPr>
        <p:spPr>
          <a:xfrm rot="5400000">
            <a:off x="5934075" y="5067300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724400" y="5372100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610225" y="5381625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7" name="Rounded Rectangle 66"/>
          <p:cNvSpPr/>
          <p:nvPr/>
        </p:nvSpPr>
        <p:spPr>
          <a:xfrm rot="16200000">
            <a:off x="4181475" y="4762500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0" name="Arc 69"/>
          <p:cNvSpPr/>
          <p:nvPr/>
        </p:nvSpPr>
        <p:spPr>
          <a:xfrm flipH="1" flipV="1">
            <a:off x="4191000" y="3305175"/>
            <a:ext cx="533400" cy="533400"/>
          </a:xfrm>
          <a:prstGeom prst="arc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9" name="Arc 68"/>
          <p:cNvSpPr/>
          <p:nvPr/>
        </p:nvSpPr>
        <p:spPr>
          <a:xfrm>
            <a:off x="3733800" y="3762375"/>
            <a:ext cx="533400" cy="533400"/>
          </a:xfrm>
          <a:prstGeom prst="arc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925888" y="5257800"/>
            <a:ext cx="609600" cy="6096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95646" name="TextBox 15"/>
          <p:cNvSpPr txBox="1">
            <a:spLocks noChangeArrowheads="1"/>
          </p:cNvSpPr>
          <p:nvPr/>
        </p:nvSpPr>
        <p:spPr bwMode="auto">
          <a:xfrm>
            <a:off x="76200" y="6324600"/>
            <a:ext cx="8464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aseline="30000" smtClean="0">
                <a:solidFill>
                  <a:srgbClr val="000000"/>
                </a:solidFill>
                <a:latin typeface="Tahoma" charset="0"/>
              </a:rPr>
              <a:t>1</a:t>
            </a:r>
            <a:r>
              <a:rPr lang="en-US" sz="1400" smtClean="0">
                <a:solidFill>
                  <a:srgbClr val="000000"/>
                </a:solidFill>
                <a:latin typeface="Tahoma" charset="0"/>
              </a:rPr>
              <a:t>Baran, “On Distributed Communication Networks.” RAND Tech. Report., 1962 / IEEE Trans.Comm., 1964.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2400" y="2286000"/>
            <a:ext cx="3681413" cy="11080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000000"/>
                </a:solidFill>
                <a:latin typeface="Tahoma"/>
              </a:rPr>
              <a:t>New traffic can be </a:t>
            </a:r>
            <a:r>
              <a:rPr lang="en-US" sz="2200" b="1" dirty="0">
                <a:solidFill>
                  <a:srgbClr val="000000"/>
                </a:solidFill>
                <a:latin typeface="Tahoma"/>
              </a:rPr>
              <a:t>injected</a:t>
            </a:r>
            <a:endParaRPr lang="en-US" sz="2200" dirty="0">
              <a:solidFill>
                <a:srgbClr val="000000"/>
              </a:solidFill>
              <a:latin typeface="Tahoma"/>
            </a:endParaRPr>
          </a:p>
          <a:p>
            <a:pPr>
              <a:defRPr/>
            </a:pPr>
            <a:r>
              <a:rPr lang="en-US" sz="2200" dirty="0">
                <a:solidFill>
                  <a:srgbClr val="000000"/>
                </a:solidFill>
                <a:latin typeface="Tahoma"/>
              </a:rPr>
              <a:t>whenever there is a free</a:t>
            </a:r>
          </a:p>
          <a:p>
            <a:pPr>
              <a:defRPr/>
            </a:pPr>
            <a:r>
              <a:rPr lang="en-US" sz="2200" dirty="0">
                <a:solidFill>
                  <a:srgbClr val="000000"/>
                </a:solidFill>
                <a:latin typeface="Tahoma"/>
              </a:rPr>
              <a:t>output link.</a:t>
            </a:r>
          </a:p>
        </p:txBody>
      </p:sp>
    </p:spTree>
    <p:extLst>
      <p:ext uri="{BB962C8B-B14F-4D97-AF65-F5344CB8AC3E}">
        <p14:creationId xmlns:p14="http://schemas.microsoft.com/office/powerpoint/2010/main" xmlns="" val="743775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73" grpId="0" animBg="1"/>
      <p:bldP spid="73" grpId="1" animBg="1"/>
      <p:bldP spid="48" grpId="0" animBg="1"/>
      <p:bldP spid="48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Bufferless Deflection Routing</a:t>
            </a:r>
          </a:p>
        </p:txBody>
      </p:sp>
      <p:sp>
        <p:nvSpPr>
          <p:cNvPr id="196610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10600" cy="1306513"/>
          </a:xfrm>
        </p:spPr>
        <p:txBody>
          <a:bodyPr/>
          <a:lstStyle/>
          <a:p>
            <a:r>
              <a:rPr lang="en-US">
                <a:latin typeface="Tahoma" charset="0"/>
              </a:rPr>
              <a:t>Input buffers are eliminated: flits are buffered in</a:t>
            </a:r>
            <a:br>
              <a:rPr lang="en-US">
                <a:latin typeface="Tahoma" charset="0"/>
              </a:rPr>
            </a:br>
            <a:r>
              <a:rPr lang="en-US" b="1">
                <a:latin typeface="Tahoma" charset="0"/>
              </a:rPr>
              <a:t>pipeline latches</a:t>
            </a:r>
            <a:r>
              <a:rPr lang="en-US">
                <a:latin typeface="Tahoma" charset="0"/>
              </a:rPr>
              <a:t> and on </a:t>
            </a:r>
            <a:r>
              <a:rPr lang="en-US" b="1">
                <a:latin typeface="Tahoma" charset="0"/>
              </a:rPr>
              <a:t>network links</a:t>
            </a:r>
          </a:p>
        </p:txBody>
      </p:sp>
      <p:sp>
        <p:nvSpPr>
          <p:cNvPr id="1966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DBC8C0-313B-9342-91D9-0265C6AEDD24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3240" y="2643182"/>
            <a:ext cx="3094879" cy="35719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grpSp>
        <p:nvGrpSpPr>
          <p:cNvPr id="196615" name="Group 5"/>
          <p:cNvGrpSpPr>
            <a:grpSpLocks/>
          </p:cNvGrpSpPr>
          <p:nvPr/>
        </p:nvGrpSpPr>
        <p:grpSpPr bwMode="auto">
          <a:xfrm>
            <a:off x="2371725" y="3097213"/>
            <a:ext cx="849313" cy="2428875"/>
            <a:chOff x="1714480" y="2428868"/>
            <a:chExt cx="1000132" cy="285910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714480" y="2428868"/>
              <a:ext cx="1000132" cy="18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714480" y="3142711"/>
              <a:ext cx="1000132" cy="18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714480" y="3858421"/>
              <a:ext cx="100013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714480" y="4572264"/>
              <a:ext cx="1000132" cy="18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714480" y="5286107"/>
              <a:ext cx="1000132" cy="18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616" name="Group 11"/>
          <p:cNvGrpSpPr>
            <a:grpSpLocks/>
          </p:cNvGrpSpPr>
          <p:nvPr/>
        </p:nvGrpSpPr>
        <p:grpSpPr bwMode="auto">
          <a:xfrm>
            <a:off x="3924300" y="3081338"/>
            <a:ext cx="627063" cy="2428875"/>
            <a:chOff x="3571868" y="2428868"/>
            <a:chExt cx="714380" cy="2859108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571868" y="2428868"/>
              <a:ext cx="714380" cy="18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571868" y="3142711"/>
              <a:ext cx="714380" cy="18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571868" y="3858421"/>
              <a:ext cx="71438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571868" y="4572264"/>
              <a:ext cx="714380" cy="18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571868" y="5286107"/>
              <a:ext cx="714380" cy="18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617" name="Group 17"/>
          <p:cNvGrpSpPr>
            <a:grpSpLocks/>
          </p:cNvGrpSpPr>
          <p:nvPr/>
        </p:nvGrpSpPr>
        <p:grpSpPr bwMode="auto">
          <a:xfrm>
            <a:off x="4556125" y="2854325"/>
            <a:ext cx="1152525" cy="2913063"/>
            <a:chOff x="4286248" y="2143116"/>
            <a:chExt cx="1357322" cy="3429024"/>
          </a:xfrm>
        </p:grpSpPr>
        <p:sp>
          <p:nvSpPr>
            <p:cNvPr id="19" name="Rectangle 18"/>
            <p:cNvSpPr/>
            <p:nvPr/>
          </p:nvSpPr>
          <p:spPr>
            <a:xfrm>
              <a:off x="4286248" y="2143116"/>
              <a:ext cx="1357322" cy="342902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grpSp>
          <p:nvGrpSpPr>
            <p:cNvPr id="196689" name="Group 72"/>
            <p:cNvGrpSpPr>
              <a:grpSpLocks/>
            </p:cNvGrpSpPr>
            <p:nvPr/>
          </p:nvGrpSpPr>
          <p:grpSpPr bwMode="auto">
            <a:xfrm>
              <a:off x="4357686" y="2357430"/>
              <a:ext cx="1143008" cy="3073422"/>
              <a:chOff x="4357686" y="2357430"/>
              <a:chExt cx="1143008" cy="3073422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4357293" y="2358015"/>
                <a:ext cx="286048" cy="18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 flipH="1">
                <a:off x="3429792" y="3571564"/>
                <a:ext cx="3070237" cy="64313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286480" y="5428252"/>
                <a:ext cx="215002" cy="186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690" name="Group 73"/>
            <p:cNvGrpSpPr>
              <a:grpSpLocks/>
            </p:cNvGrpSpPr>
            <p:nvPr/>
          </p:nvGrpSpPr>
          <p:grpSpPr bwMode="auto">
            <a:xfrm flipH="1">
              <a:off x="4429124" y="2357430"/>
              <a:ext cx="1143008" cy="3073422"/>
              <a:chOff x="4357686" y="2357430"/>
              <a:chExt cx="1143008" cy="3073422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4357291" y="2358015"/>
                <a:ext cx="286047" cy="18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3429789" y="3571564"/>
                <a:ext cx="3070237" cy="64313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286477" y="5428252"/>
                <a:ext cx="215003" cy="186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6618" name="Group 27"/>
          <p:cNvGrpSpPr>
            <a:grpSpLocks/>
          </p:cNvGrpSpPr>
          <p:nvPr/>
        </p:nvGrpSpPr>
        <p:grpSpPr bwMode="auto">
          <a:xfrm>
            <a:off x="5708650" y="3097213"/>
            <a:ext cx="849313" cy="2428875"/>
            <a:chOff x="5643570" y="2428868"/>
            <a:chExt cx="1000132" cy="2859108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5643570" y="2428868"/>
              <a:ext cx="1000132" cy="18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643570" y="3142711"/>
              <a:ext cx="1000132" cy="18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643570" y="3858421"/>
              <a:ext cx="100013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643570" y="4572264"/>
              <a:ext cx="1000132" cy="18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643570" y="5286107"/>
              <a:ext cx="1000132" cy="18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619" name="Group 33"/>
          <p:cNvGrpSpPr>
            <a:grpSpLocks/>
          </p:cNvGrpSpPr>
          <p:nvPr/>
        </p:nvGrpSpPr>
        <p:grpSpPr bwMode="auto">
          <a:xfrm>
            <a:off x="571500" y="2916238"/>
            <a:ext cx="942975" cy="2795587"/>
            <a:chOff x="604930" y="2214554"/>
            <a:chExt cx="1109550" cy="3292303"/>
          </a:xfrm>
        </p:grpSpPr>
        <p:sp>
          <p:nvSpPr>
            <p:cNvPr id="35" name="TextBox 34"/>
            <p:cNvSpPr txBox="1"/>
            <p:nvPr/>
          </p:nvSpPr>
          <p:spPr>
            <a:xfrm>
              <a:off x="604930" y="2214554"/>
              <a:ext cx="1038569" cy="435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</a:rPr>
                <a:t>North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4930" y="2928728"/>
              <a:ext cx="1038569" cy="435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</a:rPr>
                <a:t>South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8987" y="3642901"/>
              <a:ext cx="1025493" cy="435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</a:rPr>
                <a:t>East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8987" y="4357075"/>
              <a:ext cx="1025493" cy="435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</a:rPr>
                <a:t>West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2175" y="5071249"/>
              <a:ext cx="941436" cy="435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</a:rPr>
                <a:t>Local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7467600" y="2909888"/>
            <a:ext cx="8826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North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467600" y="3516313"/>
            <a:ext cx="8826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South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539038" y="4124325"/>
            <a:ext cx="8715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East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39038" y="4730750"/>
            <a:ext cx="8715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West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524750" y="5337175"/>
            <a:ext cx="8001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Local</a:t>
            </a:r>
          </a:p>
        </p:txBody>
      </p:sp>
      <p:grpSp>
        <p:nvGrpSpPr>
          <p:cNvPr id="40" name="Group 73"/>
          <p:cNvGrpSpPr>
            <a:grpSpLocks/>
          </p:cNvGrpSpPr>
          <p:nvPr/>
        </p:nvGrpSpPr>
        <p:grpSpPr bwMode="auto">
          <a:xfrm>
            <a:off x="3248025" y="3427413"/>
            <a:ext cx="719138" cy="534987"/>
            <a:chOff x="3238486" y="2740892"/>
            <a:chExt cx="719141" cy="535708"/>
          </a:xfrm>
        </p:grpSpPr>
        <p:grpSp>
          <p:nvGrpSpPr>
            <p:cNvPr id="196670" name="Group 80"/>
            <p:cNvGrpSpPr>
              <a:grpSpLocks/>
            </p:cNvGrpSpPr>
            <p:nvPr/>
          </p:nvGrpSpPr>
          <p:grpSpPr bwMode="auto">
            <a:xfrm>
              <a:off x="3419466" y="2743195"/>
              <a:ext cx="353352" cy="235823"/>
              <a:chOff x="3267057" y="2759799"/>
              <a:chExt cx="353352" cy="485471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267053" y="2758329"/>
                <a:ext cx="354014" cy="48759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 rot="5400000">
                <a:off x="3195498" y="3001334"/>
                <a:ext cx="487598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671" name="Group 81"/>
            <p:cNvGrpSpPr>
              <a:grpSpLocks/>
            </p:cNvGrpSpPr>
            <p:nvPr/>
          </p:nvGrpSpPr>
          <p:grpSpPr bwMode="auto">
            <a:xfrm>
              <a:off x="3424228" y="3017120"/>
              <a:ext cx="347208" cy="235823"/>
              <a:chOff x="3273201" y="2759799"/>
              <a:chExt cx="347208" cy="485471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3273198" y="2760560"/>
                <a:ext cx="347663" cy="48432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 rot="5400000">
                <a:off x="3196930" y="3001928"/>
                <a:ext cx="484325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rapezoid 76"/>
            <p:cNvSpPr/>
            <p:nvPr/>
          </p:nvSpPr>
          <p:spPr>
            <a:xfrm rot="5400000">
              <a:off x="3623899" y="2931745"/>
              <a:ext cx="524581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78" name="Trapezoid 77"/>
            <p:cNvSpPr/>
            <p:nvPr/>
          </p:nvSpPr>
          <p:spPr>
            <a:xfrm rot="16200000" flipH="1">
              <a:off x="3047633" y="2942872"/>
              <a:ext cx="524581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</p:grpSp>
      <p:grpSp>
        <p:nvGrpSpPr>
          <p:cNvPr id="43" name="Group 87"/>
          <p:cNvGrpSpPr>
            <a:grpSpLocks/>
          </p:cNvGrpSpPr>
          <p:nvPr/>
        </p:nvGrpSpPr>
        <p:grpSpPr bwMode="auto">
          <a:xfrm>
            <a:off x="3248025" y="2803525"/>
            <a:ext cx="719138" cy="536575"/>
            <a:chOff x="3238486" y="2740892"/>
            <a:chExt cx="719141" cy="535708"/>
          </a:xfrm>
        </p:grpSpPr>
        <p:grpSp>
          <p:nvGrpSpPr>
            <p:cNvPr id="196662" name="Group 80"/>
            <p:cNvGrpSpPr>
              <a:grpSpLocks/>
            </p:cNvGrpSpPr>
            <p:nvPr/>
          </p:nvGrpSpPr>
          <p:grpSpPr bwMode="auto">
            <a:xfrm>
              <a:off x="3419466" y="2743195"/>
              <a:ext cx="353352" cy="235823"/>
              <a:chOff x="3267057" y="2759799"/>
              <a:chExt cx="353352" cy="485471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3267053" y="2758321"/>
                <a:ext cx="354014" cy="48615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 rot="5400000">
                <a:off x="3196220" y="3000605"/>
                <a:ext cx="48615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663" name="Group 81"/>
            <p:cNvGrpSpPr>
              <a:grpSpLocks/>
            </p:cNvGrpSpPr>
            <p:nvPr/>
          </p:nvGrpSpPr>
          <p:grpSpPr bwMode="auto">
            <a:xfrm>
              <a:off x="3424228" y="3017120"/>
              <a:ext cx="347208" cy="235823"/>
              <a:chOff x="3273201" y="2759799"/>
              <a:chExt cx="347208" cy="485471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3273198" y="2758874"/>
                <a:ext cx="347663" cy="48615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 rot="5400000">
                <a:off x="3196015" y="3001157"/>
                <a:ext cx="486155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rapezoid 90"/>
            <p:cNvSpPr/>
            <p:nvPr/>
          </p:nvSpPr>
          <p:spPr>
            <a:xfrm rot="5400000">
              <a:off x="3623882" y="2931761"/>
              <a:ext cx="524614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92" name="Trapezoid 91"/>
            <p:cNvSpPr/>
            <p:nvPr/>
          </p:nvSpPr>
          <p:spPr>
            <a:xfrm rot="16200000" flipH="1">
              <a:off x="3047618" y="2942855"/>
              <a:ext cx="524613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</p:grpSp>
      <p:grpSp>
        <p:nvGrpSpPr>
          <p:cNvPr id="46" name="Group 99"/>
          <p:cNvGrpSpPr>
            <a:grpSpLocks/>
          </p:cNvGrpSpPr>
          <p:nvPr/>
        </p:nvGrpSpPr>
        <p:grpSpPr bwMode="auto">
          <a:xfrm>
            <a:off x="3244850" y="4032250"/>
            <a:ext cx="719138" cy="534988"/>
            <a:chOff x="3238486" y="2740892"/>
            <a:chExt cx="719141" cy="535708"/>
          </a:xfrm>
        </p:grpSpPr>
        <p:grpSp>
          <p:nvGrpSpPr>
            <p:cNvPr id="196654" name="Group 80"/>
            <p:cNvGrpSpPr>
              <a:grpSpLocks/>
            </p:cNvGrpSpPr>
            <p:nvPr/>
          </p:nvGrpSpPr>
          <p:grpSpPr bwMode="auto">
            <a:xfrm>
              <a:off x="3419466" y="2743195"/>
              <a:ext cx="353352" cy="235823"/>
              <a:chOff x="3267057" y="2759799"/>
              <a:chExt cx="353352" cy="485471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3267053" y="2758331"/>
                <a:ext cx="354014" cy="48759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 rot="5400000">
                <a:off x="3195499" y="3001336"/>
                <a:ext cx="48759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655" name="Group 81"/>
            <p:cNvGrpSpPr>
              <a:grpSpLocks/>
            </p:cNvGrpSpPr>
            <p:nvPr/>
          </p:nvGrpSpPr>
          <p:grpSpPr bwMode="auto">
            <a:xfrm>
              <a:off x="3424228" y="3017120"/>
              <a:ext cx="347208" cy="235823"/>
              <a:chOff x="3273201" y="2759799"/>
              <a:chExt cx="347208" cy="485471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3273198" y="2760558"/>
                <a:ext cx="347663" cy="48432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 rot="5400000">
                <a:off x="3196930" y="3001925"/>
                <a:ext cx="484325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Trapezoid 102"/>
            <p:cNvSpPr/>
            <p:nvPr/>
          </p:nvSpPr>
          <p:spPr>
            <a:xfrm rot="5400000">
              <a:off x="3623899" y="2931744"/>
              <a:ext cx="524580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04" name="Trapezoid 103"/>
            <p:cNvSpPr/>
            <p:nvPr/>
          </p:nvSpPr>
          <p:spPr>
            <a:xfrm rot="16200000" flipH="1">
              <a:off x="3047634" y="2942872"/>
              <a:ext cx="524580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</p:grpSp>
      <p:grpSp>
        <p:nvGrpSpPr>
          <p:cNvPr id="49" name="Group 108"/>
          <p:cNvGrpSpPr>
            <a:grpSpLocks/>
          </p:cNvGrpSpPr>
          <p:nvPr/>
        </p:nvGrpSpPr>
        <p:grpSpPr bwMode="auto">
          <a:xfrm>
            <a:off x="3259138" y="4651375"/>
            <a:ext cx="719137" cy="534988"/>
            <a:chOff x="3238486" y="2740892"/>
            <a:chExt cx="719141" cy="535708"/>
          </a:xfrm>
        </p:grpSpPr>
        <p:grpSp>
          <p:nvGrpSpPr>
            <p:cNvPr id="196646" name="Group 80"/>
            <p:cNvGrpSpPr>
              <a:grpSpLocks/>
            </p:cNvGrpSpPr>
            <p:nvPr/>
          </p:nvGrpSpPr>
          <p:grpSpPr bwMode="auto">
            <a:xfrm>
              <a:off x="3419466" y="2743195"/>
              <a:ext cx="353352" cy="235823"/>
              <a:chOff x="3267057" y="2759799"/>
              <a:chExt cx="353352" cy="485471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3267053" y="2758331"/>
                <a:ext cx="354014" cy="48759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 rot="5400000">
                <a:off x="3195499" y="3001336"/>
                <a:ext cx="487596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647" name="Group 81"/>
            <p:cNvGrpSpPr>
              <a:grpSpLocks/>
            </p:cNvGrpSpPr>
            <p:nvPr/>
          </p:nvGrpSpPr>
          <p:grpSpPr bwMode="auto">
            <a:xfrm>
              <a:off x="3424228" y="3017120"/>
              <a:ext cx="347208" cy="235823"/>
              <a:chOff x="3273201" y="2759799"/>
              <a:chExt cx="347208" cy="485471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3273197" y="2760558"/>
                <a:ext cx="347665" cy="48432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 rot="5400000">
                <a:off x="3196930" y="3001926"/>
                <a:ext cx="484325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" name="Trapezoid 111"/>
            <p:cNvSpPr/>
            <p:nvPr/>
          </p:nvSpPr>
          <p:spPr>
            <a:xfrm rot="5400000">
              <a:off x="3623899" y="2931744"/>
              <a:ext cx="524580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13" name="Trapezoid 112"/>
            <p:cNvSpPr/>
            <p:nvPr/>
          </p:nvSpPr>
          <p:spPr>
            <a:xfrm rot="16200000" flipH="1">
              <a:off x="3047634" y="2942872"/>
              <a:ext cx="524580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</p:grpSp>
      <p:grpSp>
        <p:nvGrpSpPr>
          <p:cNvPr id="52" name="Group 117"/>
          <p:cNvGrpSpPr>
            <a:grpSpLocks/>
          </p:cNvGrpSpPr>
          <p:nvPr/>
        </p:nvGrpSpPr>
        <p:grpSpPr bwMode="auto">
          <a:xfrm>
            <a:off x="3248025" y="5251450"/>
            <a:ext cx="719138" cy="534988"/>
            <a:chOff x="3238486" y="2740892"/>
            <a:chExt cx="719141" cy="535708"/>
          </a:xfrm>
        </p:grpSpPr>
        <p:grpSp>
          <p:nvGrpSpPr>
            <p:cNvPr id="196638" name="Group 80"/>
            <p:cNvGrpSpPr>
              <a:grpSpLocks/>
            </p:cNvGrpSpPr>
            <p:nvPr/>
          </p:nvGrpSpPr>
          <p:grpSpPr bwMode="auto">
            <a:xfrm>
              <a:off x="3419466" y="2743195"/>
              <a:ext cx="353352" cy="235823"/>
              <a:chOff x="3267057" y="2759799"/>
              <a:chExt cx="353352" cy="485471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3267053" y="2758331"/>
                <a:ext cx="354014" cy="48759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126" name="Straight Connector 125"/>
              <p:cNvCxnSpPr/>
              <p:nvPr/>
            </p:nvCxnSpPr>
            <p:spPr>
              <a:xfrm rot="5400000">
                <a:off x="3195499" y="3001336"/>
                <a:ext cx="48759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639" name="Group 81"/>
            <p:cNvGrpSpPr>
              <a:grpSpLocks/>
            </p:cNvGrpSpPr>
            <p:nvPr/>
          </p:nvGrpSpPr>
          <p:grpSpPr bwMode="auto">
            <a:xfrm>
              <a:off x="3424228" y="3017120"/>
              <a:ext cx="347208" cy="235823"/>
              <a:chOff x="3273201" y="2759799"/>
              <a:chExt cx="347208" cy="485471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3273198" y="2760558"/>
                <a:ext cx="347663" cy="48432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 rot="5400000">
                <a:off x="3196930" y="3001925"/>
                <a:ext cx="484325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Trapezoid 120"/>
            <p:cNvSpPr/>
            <p:nvPr/>
          </p:nvSpPr>
          <p:spPr>
            <a:xfrm rot="5400000">
              <a:off x="3623899" y="2931744"/>
              <a:ext cx="524580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22" name="Trapezoid 121"/>
            <p:cNvSpPr/>
            <p:nvPr/>
          </p:nvSpPr>
          <p:spPr>
            <a:xfrm rot="16200000" flipH="1">
              <a:off x="3047634" y="2942872"/>
              <a:ext cx="524580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</p:grpSp>
      <p:grpSp>
        <p:nvGrpSpPr>
          <p:cNvPr id="55" name="Group 128"/>
          <p:cNvGrpSpPr>
            <a:grpSpLocks/>
          </p:cNvGrpSpPr>
          <p:nvPr/>
        </p:nvGrpSpPr>
        <p:grpSpPr bwMode="auto">
          <a:xfrm>
            <a:off x="3143250" y="3078163"/>
            <a:ext cx="841375" cy="2428875"/>
            <a:chOff x="3571868" y="2428868"/>
            <a:chExt cx="714380" cy="2859108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3571868" y="2428868"/>
              <a:ext cx="714380" cy="18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571868" y="3142711"/>
              <a:ext cx="714380" cy="18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3571868" y="3858421"/>
              <a:ext cx="71438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571868" y="4572264"/>
              <a:ext cx="714380" cy="18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571868" y="5286107"/>
              <a:ext cx="714380" cy="18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Rectangle 134"/>
          <p:cNvSpPr/>
          <p:nvPr/>
        </p:nvSpPr>
        <p:spPr>
          <a:xfrm>
            <a:off x="3286125" y="5857875"/>
            <a:ext cx="2786063" cy="2857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Deflection Routing Logic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19400" y="2133600"/>
            <a:ext cx="19669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</a:rPr>
              <a:t>Input Buffers</a:t>
            </a:r>
          </a:p>
        </p:txBody>
      </p:sp>
    </p:spTree>
    <p:extLst>
      <p:ext uri="{BB962C8B-B14F-4D97-AF65-F5344CB8AC3E}">
        <p14:creationId xmlns:p14="http://schemas.microsoft.com/office/powerpoint/2010/main" xmlns="" val="497250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5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Routing Algorithm</a:t>
            </a:r>
          </a:p>
        </p:txBody>
      </p:sp>
      <p:sp>
        <p:nvSpPr>
          <p:cNvPr id="12493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Types</a:t>
            </a:r>
          </a:p>
          <a:p>
            <a:pPr lvl="1"/>
            <a:r>
              <a:rPr lang="en-US" b="1">
                <a:latin typeface="Tahoma" charset="0"/>
                <a:ea typeface="ＭＳ Ｐゴシック" charset="0"/>
              </a:rPr>
              <a:t>Deterministic</a:t>
            </a:r>
            <a:r>
              <a:rPr lang="en-US">
                <a:latin typeface="Tahoma" charset="0"/>
                <a:ea typeface="ＭＳ Ｐゴシック" charset="0"/>
              </a:rPr>
              <a:t>: always chooses the same path for a communicating source-destination pair</a:t>
            </a:r>
          </a:p>
          <a:p>
            <a:pPr lvl="1"/>
            <a:r>
              <a:rPr lang="en-US" b="1">
                <a:latin typeface="Tahoma" charset="0"/>
                <a:ea typeface="ＭＳ Ｐゴシック" charset="0"/>
              </a:rPr>
              <a:t>Oblivious</a:t>
            </a:r>
            <a:r>
              <a:rPr lang="en-US">
                <a:latin typeface="Tahoma" charset="0"/>
                <a:ea typeface="ＭＳ Ｐゴシック" charset="0"/>
              </a:rPr>
              <a:t>: chooses different paths, without considering network state</a:t>
            </a:r>
          </a:p>
          <a:p>
            <a:pPr lvl="1"/>
            <a:r>
              <a:rPr lang="en-US" b="1">
                <a:latin typeface="Tahoma" charset="0"/>
                <a:ea typeface="ＭＳ Ｐゴシック" charset="0"/>
              </a:rPr>
              <a:t>Adaptive</a:t>
            </a:r>
            <a:r>
              <a:rPr lang="en-US">
                <a:latin typeface="Tahoma" charset="0"/>
                <a:ea typeface="ＭＳ Ｐゴシック" charset="0"/>
              </a:rPr>
              <a:t>: can choose different paths, adapting to the state of the network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How to adapt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Local/global feedback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Minimal or non-minimal paths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354181-D373-654C-A518-F570C87D9B2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503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Deterministic Routing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All packets between the same (source, dest) pair take the same path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Dimension-order routing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E.g., XY routing (used in Cray T3D, and many on-chip networks)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First traverse dimension X, then traverse dimension Y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Simple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Deadlock freedom (no cycles in resource allocation)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Could lead to high contention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Does not exploit path diversity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C2C925-40A0-7C46-8F77-C39BCAF4EB2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871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Deadlock</a:t>
            </a:r>
          </a:p>
        </p:txBody>
      </p:sp>
      <p:sp>
        <p:nvSpPr>
          <p:cNvPr id="12697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No forward progress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Caused by circular dependencies on resources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Each packet waits for a buffer occupied by another packet downstream</a:t>
            </a: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F1BB7E-0363-4949-90E6-46F33F460A4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26980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53276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3868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Handling Deadlock</a:t>
            </a:r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Avoid cycles in routing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Dimension order routing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Cannot build a circular dependency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Restrict the </a:t>
            </a:r>
            <a:r>
              <a:rPr lang="ja-JP" altLang="en-US"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latin typeface="Tahoma" charset="0"/>
                <a:ea typeface="ＭＳ Ｐゴシック" charset="0"/>
              </a:rPr>
              <a:t>turns</a:t>
            </a:r>
            <a:r>
              <a:rPr lang="ja-JP" alt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each packet can take</a:t>
            </a:r>
          </a:p>
          <a:p>
            <a:pPr lvl="2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Avoid deadlock by adding more buffering (escape paths)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Detect and break deadlock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Preemption of buffers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187B7B-2B2E-AE40-8940-4B7B314C630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354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Turn Model to Avoid Deadlock</a:t>
            </a:r>
          </a:p>
        </p:txBody>
      </p:sp>
      <p:sp>
        <p:nvSpPr>
          <p:cNvPr id="12902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Idea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Analyze directions in which packets can turn in the network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Determine the cycles that such turns can form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Prohibit just enough turns to break possible cycles</a:t>
            </a:r>
            <a:endParaRPr lang="en-US" sz="24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Glass and Ni, 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The Turn Model for Adaptive Routing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 ISCA 1992.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F292E1-0538-6C43-9C57-E5C25F102E5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2902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544195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6270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Oblivious Routing: Valiant’s Algorithm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An example of oblivious algorithm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Goal: Balance network load 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Idea: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Randomly choose an intermediate destination, route to it first, then route from there to destination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Between source-intermediate and intermediate-dest, can use dimension order routing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Randomizes/balances network load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Non minimal (packet latency can increase)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Optimizations: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Do this on high load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Restrict the intermediate node to be close (in the same quadrant)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D844CA-89E6-344E-8C6F-CCEA497FB20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761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Readings for 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Lecture June 6 (Lecture 1.1) 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5194300"/>
          </a:xfrm>
        </p:spPr>
        <p:txBody>
          <a:bodyPr/>
          <a:lstStyle/>
          <a:p>
            <a:r>
              <a:rPr lang="en-US" sz="2200" dirty="0" smtClean="0">
                <a:latin typeface="Tahoma" charset="0"/>
                <a:ea typeface="ＭＳ Ｐゴシック" charset="0"/>
                <a:cs typeface="ＭＳ Ｐゴシック" charset="0"/>
              </a:rPr>
              <a:t>Required – Symmetric and Asymmetric Multi-Core Systems</a:t>
            </a:r>
          </a:p>
          <a:p>
            <a:pPr lvl="1"/>
            <a:r>
              <a:rPr lang="en-US" sz="1900" dirty="0" smtClean="0">
                <a:latin typeface="Tahoma" charset="0"/>
                <a:ea typeface="ＭＳ Ｐゴシック" charset="0"/>
                <a:cs typeface="ＭＳ Ｐゴシック" charset="0"/>
              </a:rPr>
              <a:t>Mutlu et al., </a:t>
            </a:r>
            <a:r>
              <a:rPr lang="ja-JP" altLang="en-US" sz="1900" dirty="0" smtClean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9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Runahead Execution: An Alternative to Very Large Instruction Windows for Out-of-order Processors</a:t>
            </a:r>
            <a:r>
              <a:rPr lang="en-US" altLang="ja-JP" sz="1900" dirty="0" smtClean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sz="1900" dirty="0" smtClean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900" dirty="0" smtClean="0">
                <a:latin typeface="Tahoma" charset="0"/>
                <a:ea typeface="ＭＳ Ｐゴシック" charset="0"/>
                <a:cs typeface="ＭＳ Ｐゴシック" charset="0"/>
              </a:rPr>
              <a:t> HPCA 2003, IEEE Micro 2003.</a:t>
            </a:r>
            <a:endParaRPr lang="en-US" sz="19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900" dirty="0" err="1">
                <a:latin typeface="Tahoma" charset="0"/>
                <a:ea typeface="ＭＳ Ｐゴシック" charset="0"/>
              </a:rPr>
              <a:t>Suleman</a:t>
            </a:r>
            <a:r>
              <a:rPr lang="en-US" sz="1900" dirty="0">
                <a:latin typeface="Tahoma" charset="0"/>
                <a:ea typeface="ＭＳ Ｐゴシック" charset="0"/>
              </a:rPr>
              <a:t> et al., </a:t>
            </a:r>
            <a:r>
              <a:rPr lang="ja-JP" altLang="en-US" sz="1900" dirty="0">
                <a:latin typeface="Tahoma" charset="0"/>
                <a:ea typeface="ＭＳ Ｐゴシック" charset="0"/>
              </a:rPr>
              <a:t>“</a:t>
            </a:r>
            <a:r>
              <a:rPr lang="en-US" altLang="ja-JP" sz="19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Accelerating Critical Section Execution with Asymmetric Multi-Core Architectures</a:t>
            </a:r>
            <a:r>
              <a:rPr lang="en-US" altLang="ja-JP" sz="1900" dirty="0">
                <a:latin typeface="Tahoma" charset="0"/>
                <a:ea typeface="ＭＳ Ｐゴシック" charset="0"/>
              </a:rPr>
              <a:t>,</a:t>
            </a:r>
            <a:r>
              <a:rPr lang="ja-JP" altLang="en-US" sz="1900" dirty="0">
                <a:latin typeface="Tahoma" charset="0"/>
                <a:ea typeface="ＭＳ Ｐゴシック" charset="0"/>
              </a:rPr>
              <a:t>”</a:t>
            </a:r>
            <a:r>
              <a:rPr lang="en-US" altLang="ja-JP" sz="1900" dirty="0">
                <a:latin typeface="Tahoma" charset="0"/>
                <a:ea typeface="ＭＳ Ｐゴシック" charset="0"/>
              </a:rPr>
              <a:t> ASPLOS </a:t>
            </a:r>
            <a:r>
              <a:rPr lang="en-US" altLang="ja-JP" sz="1900" dirty="0" smtClean="0">
                <a:latin typeface="Tahoma" charset="0"/>
                <a:ea typeface="ＭＳ Ｐゴシック" charset="0"/>
              </a:rPr>
              <a:t>2009, IEEE Micro 2010. </a:t>
            </a:r>
            <a:endParaRPr lang="en-US" altLang="ja-JP" sz="1900" dirty="0">
              <a:latin typeface="Tahoma" charset="0"/>
              <a:ea typeface="ＭＳ Ｐゴシック" charset="0"/>
            </a:endParaRPr>
          </a:p>
          <a:p>
            <a:pPr lvl="1"/>
            <a:r>
              <a:rPr lang="en-US" sz="1900" dirty="0" err="1">
                <a:latin typeface="Tahoma" charset="0"/>
                <a:ea typeface="ＭＳ Ｐゴシック" charset="0"/>
              </a:rPr>
              <a:t>Suleman</a:t>
            </a:r>
            <a:r>
              <a:rPr lang="en-US" sz="1900" dirty="0">
                <a:latin typeface="Tahoma" charset="0"/>
                <a:ea typeface="ＭＳ Ｐゴシック" charset="0"/>
              </a:rPr>
              <a:t> et al., </a:t>
            </a:r>
            <a:r>
              <a:rPr lang="ja-JP" altLang="en-US" sz="1900" dirty="0">
                <a:latin typeface="Tahoma" charset="0"/>
                <a:ea typeface="ＭＳ Ｐゴシック" charset="0"/>
              </a:rPr>
              <a:t>“</a:t>
            </a:r>
            <a:r>
              <a:rPr lang="en-US" altLang="ja-JP" sz="19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Data Marshaling for Multi-Core Architectures</a:t>
            </a:r>
            <a:r>
              <a:rPr lang="en-US" altLang="ja-JP" sz="1900" dirty="0">
                <a:latin typeface="Tahoma" charset="0"/>
                <a:ea typeface="ＭＳ Ｐゴシック" charset="0"/>
              </a:rPr>
              <a:t>,</a:t>
            </a:r>
            <a:r>
              <a:rPr lang="ja-JP" altLang="en-US" sz="1900" dirty="0">
                <a:latin typeface="Tahoma" charset="0"/>
                <a:ea typeface="ＭＳ Ｐゴシック" charset="0"/>
              </a:rPr>
              <a:t>”</a:t>
            </a:r>
            <a:r>
              <a:rPr lang="en-US" altLang="ja-JP" sz="1900" dirty="0">
                <a:latin typeface="Tahoma" charset="0"/>
                <a:ea typeface="ＭＳ Ｐゴシック" charset="0"/>
              </a:rPr>
              <a:t> ISCA </a:t>
            </a:r>
            <a:r>
              <a:rPr lang="en-US" altLang="ja-JP" sz="1900" dirty="0" smtClean="0">
                <a:latin typeface="Tahoma" charset="0"/>
                <a:ea typeface="ＭＳ Ｐゴシック" charset="0"/>
              </a:rPr>
              <a:t>2010, IEEE Micro 2011.</a:t>
            </a:r>
          </a:p>
          <a:p>
            <a:pPr lvl="1"/>
            <a:r>
              <a:rPr lang="en-US" altLang="ja-JP" sz="1900" dirty="0" smtClean="0">
                <a:latin typeface="Tahoma" charset="0"/>
                <a:ea typeface="ＭＳ Ｐゴシック" charset="0"/>
              </a:rPr>
              <a:t>Joao et al., “</a:t>
            </a:r>
            <a:r>
              <a:rPr lang="en-US" altLang="ja-JP" sz="1900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Bottleneck Identification and Scheduling for Multithreaded Applications</a:t>
            </a:r>
            <a:r>
              <a:rPr lang="en-US" altLang="ja-JP" sz="1900" dirty="0" smtClean="0">
                <a:latin typeface="Tahoma" charset="0"/>
                <a:ea typeface="ＭＳ Ｐゴシック" charset="0"/>
              </a:rPr>
              <a:t>,” ASPLOS 2012.</a:t>
            </a:r>
          </a:p>
          <a:p>
            <a:pPr lvl="1"/>
            <a:r>
              <a:rPr lang="en-US" altLang="ja-JP" sz="1900" dirty="0" smtClean="0">
                <a:latin typeface="Tahoma" charset="0"/>
                <a:ea typeface="ＭＳ Ｐゴシック" charset="0"/>
              </a:rPr>
              <a:t>Joao et al., “</a:t>
            </a:r>
            <a:r>
              <a:rPr lang="en-US" sz="2000" dirty="0" smtClean="0">
                <a:solidFill>
                  <a:srgbClr val="0000FF"/>
                </a:solidFill>
              </a:rPr>
              <a:t>Utility-Based Acceleration of Multithreaded Applications on Asymmetric CMPs</a:t>
            </a:r>
            <a:r>
              <a:rPr lang="en-US" altLang="ja-JP" sz="1900" dirty="0" smtClean="0">
                <a:latin typeface="Tahoma" charset="0"/>
                <a:ea typeface="ＭＳ Ｐゴシック" charset="0"/>
              </a:rPr>
              <a:t>,” ISCA 2013.</a:t>
            </a:r>
            <a:endParaRPr lang="en-US" altLang="ja-JP" sz="1900" dirty="0">
              <a:latin typeface="Tahoma" charset="0"/>
              <a:ea typeface="ＭＳ Ｐゴシック" charset="0"/>
            </a:endParaRPr>
          </a:p>
          <a:p>
            <a:pPr>
              <a:buFont typeface="Wingdings" charset="0"/>
              <a:buNone/>
            </a:pPr>
            <a:endParaRPr lang="en-US" sz="7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Recommended</a:t>
            </a:r>
          </a:p>
          <a:p>
            <a:pPr lvl="1"/>
            <a:r>
              <a:rPr lang="en-US" sz="1800" dirty="0" smtClean="0">
                <a:latin typeface="Tahoma" charset="0"/>
                <a:ea typeface="ＭＳ Ｐゴシック" charset="0"/>
              </a:rPr>
              <a:t>Amdahl</a:t>
            </a:r>
            <a:r>
              <a:rPr lang="en-US" sz="1800" dirty="0">
                <a:latin typeface="Tahoma" charset="0"/>
                <a:ea typeface="ＭＳ Ｐゴシック" charset="0"/>
              </a:rPr>
              <a:t>, </a:t>
            </a:r>
            <a:r>
              <a:rPr lang="ja-JP" altLang="en-US" sz="1800" dirty="0">
                <a:latin typeface="Tahoma" charset="0"/>
                <a:ea typeface="ＭＳ Ｐゴシック" charset="0"/>
              </a:rPr>
              <a:t>“</a:t>
            </a:r>
            <a:r>
              <a:rPr lang="en-US" altLang="ja-JP" sz="18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Validity of the single processor approach to achieving large scale computing capabilities</a:t>
            </a:r>
            <a:r>
              <a:rPr lang="en-US" altLang="ja-JP" sz="1800" dirty="0">
                <a:latin typeface="Tahoma" charset="0"/>
                <a:ea typeface="ＭＳ Ｐゴシック" charset="0"/>
              </a:rPr>
              <a:t>,</a:t>
            </a:r>
            <a:r>
              <a:rPr lang="ja-JP" altLang="en-US" sz="1800" dirty="0">
                <a:latin typeface="Tahoma" charset="0"/>
                <a:ea typeface="ＭＳ Ｐゴシック" charset="0"/>
              </a:rPr>
              <a:t>”</a:t>
            </a:r>
            <a:r>
              <a:rPr lang="en-US" altLang="ja-JP" sz="1800" dirty="0">
                <a:latin typeface="Tahoma" charset="0"/>
                <a:ea typeface="ＭＳ Ｐゴシック" charset="0"/>
              </a:rPr>
              <a:t> AFIPS 1967. </a:t>
            </a:r>
          </a:p>
          <a:p>
            <a:pPr lvl="1"/>
            <a:r>
              <a:rPr lang="en-US" sz="1800" dirty="0" err="1">
                <a:latin typeface="Tahoma" charset="0"/>
                <a:ea typeface="ＭＳ Ｐゴシック" charset="0"/>
              </a:rPr>
              <a:t>Olukotun</a:t>
            </a:r>
            <a:r>
              <a:rPr lang="en-US" sz="1800" dirty="0">
                <a:latin typeface="Tahoma" charset="0"/>
                <a:ea typeface="ＭＳ Ｐゴシック" charset="0"/>
              </a:rPr>
              <a:t> et al., </a:t>
            </a:r>
            <a:r>
              <a:rPr lang="ja-JP" altLang="en-US" sz="1800" dirty="0">
                <a:latin typeface="Tahoma" charset="0"/>
                <a:ea typeface="ＭＳ Ｐゴシック" charset="0"/>
              </a:rPr>
              <a:t>“</a:t>
            </a:r>
            <a:r>
              <a:rPr lang="en-US" altLang="ja-JP" sz="18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The Case for a Single-Chip Multiprocessor</a:t>
            </a:r>
            <a:r>
              <a:rPr lang="en-US" altLang="ja-JP" sz="1800" dirty="0">
                <a:latin typeface="Tahoma" charset="0"/>
                <a:ea typeface="ＭＳ Ｐゴシック" charset="0"/>
              </a:rPr>
              <a:t>,</a:t>
            </a:r>
            <a:r>
              <a:rPr lang="ja-JP" altLang="en-US" sz="1800" dirty="0">
                <a:latin typeface="Tahoma" charset="0"/>
                <a:ea typeface="ＭＳ Ｐゴシック" charset="0"/>
              </a:rPr>
              <a:t>”</a:t>
            </a:r>
            <a:r>
              <a:rPr lang="en-US" altLang="ja-JP" sz="1800" dirty="0">
                <a:latin typeface="Tahoma" charset="0"/>
                <a:ea typeface="ＭＳ Ｐゴシック" charset="0"/>
              </a:rPr>
              <a:t> ASPLOS 1996.</a:t>
            </a:r>
          </a:p>
          <a:p>
            <a:pPr lvl="1"/>
            <a:r>
              <a:rPr lang="en-US" sz="1800" dirty="0" smtClean="0">
                <a:latin typeface="Tahoma" charset="0"/>
                <a:ea typeface="ＭＳ Ｐゴシック" charset="0"/>
              </a:rPr>
              <a:t>Mutlu et al., “</a:t>
            </a:r>
            <a:r>
              <a:rPr lang="en-US" sz="1800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Techniques for Efficient Processing in Runahead Execution Engines</a:t>
            </a:r>
            <a:r>
              <a:rPr lang="en-US" sz="1800" dirty="0" smtClean="0">
                <a:latin typeface="Tahoma" charset="0"/>
                <a:ea typeface="ＭＳ Ｐゴシック" charset="0"/>
              </a:rPr>
              <a:t>,” ISCA 2005, IEEE Micro 2006.</a:t>
            </a:r>
            <a:endParaRPr lang="en-US" sz="1800" dirty="0">
              <a:latin typeface="Tahoma" charset="0"/>
              <a:ea typeface="ＭＳ Ｐゴシック" charset="0"/>
            </a:endParaRPr>
          </a:p>
          <a:p>
            <a:pPr lvl="1"/>
            <a:endParaRPr lang="en-US" sz="1800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8BA235-1224-7245-BD2C-162D618C44A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Adaptive Routing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Minimal adaptive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Router uses network state (e.g., downstream buffer occupancy) to pick which </a:t>
            </a:r>
            <a:r>
              <a:rPr lang="ja-JP" altLang="en-US"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latin typeface="Tahoma" charset="0"/>
                <a:ea typeface="ＭＳ Ｐゴシック" charset="0"/>
              </a:rPr>
              <a:t>productive</a:t>
            </a:r>
            <a:r>
              <a:rPr lang="ja-JP" alt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output port to send a packet to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Productive output port: port that gets the packet closer to its destination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+ Aware of local congestion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- Minimality restricts achievable link utilization (load balance)</a:t>
            </a:r>
          </a:p>
          <a:p>
            <a:pPr lvl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Non-minimal (fully) adaptive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ja-JP" altLang="en-US"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latin typeface="Tahoma" charset="0"/>
                <a:ea typeface="ＭＳ Ｐゴシック" charset="0"/>
              </a:rPr>
              <a:t>Misroute</a:t>
            </a:r>
            <a:r>
              <a:rPr lang="ja-JP" alt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packets to non-productive output ports based on network state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+ Can achieve better network utilization and load balance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- Need to guarantee livelock freedom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A15CB5-6BF6-5845-8F79-968815DE4C2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986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On-Chip Networks</a:t>
            </a:r>
          </a:p>
        </p:txBody>
      </p:sp>
      <p:sp>
        <p:nvSpPr>
          <p:cNvPr id="1976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23FCA3-3F13-CF4A-9A77-1C60F2B35B6D}" type="slidenum">
              <a:rPr lang="en-US" sz="2000">
                <a:solidFill>
                  <a:srgbClr val="898989"/>
                </a:solidFill>
                <a:latin typeface="Calibri" charset="0"/>
              </a:rPr>
              <a:pPr eaLnBrk="1" hangingPunct="1"/>
              <a:t>61</a:t>
            </a:fld>
            <a:endParaRPr lang="en-US" sz="2000">
              <a:solidFill>
                <a:srgbClr val="898989"/>
              </a:solidFill>
              <a:latin typeface="Calibri" charset="0"/>
            </a:endParaRPr>
          </a:p>
        </p:txBody>
      </p:sp>
      <p:graphicFrame>
        <p:nvGraphicFramePr>
          <p:cNvPr id="129" name="Table 128"/>
          <p:cNvGraphicFramePr>
            <a:graphicFrameLocks noGrp="1"/>
          </p:cNvGraphicFramePr>
          <p:nvPr/>
        </p:nvGraphicFramePr>
        <p:xfrm>
          <a:off x="990600" y="2482850"/>
          <a:ext cx="2019300" cy="1665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9650"/>
                <a:gridCol w="1009650"/>
              </a:tblGrid>
              <a:tr h="83264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4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97646" name="Group 150"/>
          <p:cNvGrpSpPr>
            <a:grpSpLocks/>
          </p:cNvGrpSpPr>
          <p:nvPr/>
        </p:nvGrpSpPr>
        <p:grpSpPr bwMode="auto">
          <a:xfrm>
            <a:off x="1371600" y="3549650"/>
            <a:ext cx="838200" cy="717550"/>
            <a:chOff x="5715000" y="2286000"/>
            <a:chExt cx="838200" cy="717187"/>
          </a:xfrm>
        </p:grpSpPr>
        <p:sp>
          <p:nvSpPr>
            <p:cNvPr id="197685" name="Oval 178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181" name="Straight Connector 180"/>
            <p:cNvCxnSpPr>
              <a:endCxn id="197685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47" name="Group 150"/>
          <p:cNvGrpSpPr>
            <a:grpSpLocks/>
          </p:cNvGrpSpPr>
          <p:nvPr/>
        </p:nvGrpSpPr>
        <p:grpSpPr bwMode="auto">
          <a:xfrm>
            <a:off x="2362200" y="3549650"/>
            <a:ext cx="838200" cy="717550"/>
            <a:chOff x="5715000" y="2286000"/>
            <a:chExt cx="838200" cy="717187"/>
          </a:xfrm>
        </p:grpSpPr>
        <p:sp>
          <p:nvSpPr>
            <p:cNvPr id="197682" name="Oval 272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75" name="Straight Connector 274"/>
            <p:cNvCxnSpPr>
              <a:endCxn id="197682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48" name="Group 150"/>
          <p:cNvGrpSpPr>
            <a:grpSpLocks/>
          </p:cNvGrpSpPr>
          <p:nvPr/>
        </p:nvGrpSpPr>
        <p:grpSpPr bwMode="auto">
          <a:xfrm>
            <a:off x="381000" y="3549650"/>
            <a:ext cx="838200" cy="717550"/>
            <a:chOff x="5715000" y="2286000"/>
            <a:chExt cx="838200" cy="717187"/>
          </a:xfrm>
        </p:grpSpPr>
        <p:sp>
          <p:nvSpPr>
            <p:cNvPr id="197679" name="Oval 276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79" name="Straight Connector 278"/>
            <p:cNvCxnSpPr>
              <a:endCxn id="197679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49" name="Group 150"/>
          <p:cNvGrpSpPr>
            <a:grpSpLocks/>
          </p:cNvGrpSpPr>
          <p:nvPr/>
        </p:nvGrpSpPr>
        <p:grpSpPr bwMode="auto">
          <a:xfrm>
            <a:off x="1371600" y="2711450"/>
            <a:ext cx="838200" cy="717550"/>
            <a:chOff x="5715000" y="2286000"/>
            <a:chExt cx="838200" cy="717187"/>
          </a:xfrm>
        </p:grpSpPr>
        <p:sp>
          <p:nvSpPr>
            <p:cNvPr id="197676" name="Oval 280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83" name="Straight Connector 282"/>
            <p:cNvCxnSpPr>
              <a:endCxn id="197676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50" name="Group 150"/>
          <p:cNvGrpSpPr>
            <a:grpSpLocks/>
          </p:cNvGrpSpPr>
          <p:nvPr/>
        </p:nvGrpSpPr>
        <p:grpSpPr bwMode="auto">
          <a:xfrm>
            <a:off x="2362200" y="2711450"/>
            <a:ext cx="838200" cy="717550"/>
            <a:chOff x="5715000" y="2286000"/>
            <a:chExt cx="838200" cy="717187"/>
          </a:xfrm>
        </p:grpSpPr>
        <p:sp>
          <p:nvSpPr>
            <p:cNvPr id="197673" name="Oval 284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87" name="Straight Connector 286"/>
            <p:cNvCxnSpPr>
              <a:endCxn id="197673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51" name="Group 150"/>
          <p:cNvGrpSpPr>
            <a:grpSpLocks/>
          </p:cNvGrpSpPr>
          <p:nvPr/>
        </p:nvGrpSpPr>
        <p:grpSpPr bwMode="auto">
          <a:xfrm>
            <a:off x="381000" y="2711450"/>
            <a:ext cx="838200" cy="717550"/>
            <a:chOff x="5715000" y="2286000"/>
            <a:chExt cx="838200" cy="717187"/>
          </a:xfrm>
        </p:grpSpPr>
        <p:sp>
          <p:nvSpPr>
            <p:cNvPr id="197670" name="Oval 288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91" name="Straight Connector 290"/>
            <p:cNvCxnSpPr>
              <a:endCxn id="197670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52" name="Group 150"/>
          <p:cNvGrpSpPr>
            <a:grpSpLocks/>
          </p:cNvGrpSpPr>
          <p:nvPr/>
        </p:nvGrpSpPr>
        <p:grpSpPr bwMode="auto">
          <a:xfrm>
            <a:off x="1371600" y="1873250"/>
            <a:ext cx="838200" cy="717550"/>
            <a:chOff x="5715000" y="2286000"/>
            <a:chExt cx="838200" cy="717187"/>
          </a:xfrm>
        </p:grpSpPr>
        <p:sp>
          <p:nvSpPr>
            <p:cNvPr id="197667" name="Oval 292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95" name="Straight Connector 294"/>
            <p:cNvCxnSpPr>
              <a:endCxn id="197667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53" name="Group 150"/>
          <p:cNvGrpSpPr>
            <a:grpSpLocks/>
          </p:cNvGrpSpPr>
          <p:nvPr/>
        </p:nvGrpSpPr>
        <p:grpSpPr bwMode="auto">
          <a:xfrm>
            <a:off x="2362200" y="1873250"/>
            <a:ext cx="838200" cy="717550"/>
            <a:chOff x="5715000" y="2286000"/>
            <a:chExt cx="838200" cy="717187"/>
          </a:xfrm>
        </p:grpSpPr>
        <p:sp>
          <p:nvSpPr>
            <p:cNvPr id="197664" name="Oval 296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99" name="Straight Connector 298"/>
            <p:cNvCxnSpPr>
              <a:endCxn id="197664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54" name="Group 150"/>
          <p:cNvGrpSpPr>
            <a:grpSpLocks/>
          </p:cNvGrpSpPr>
          <p:nvPr/>
        </p:nvGrpSpPr>
        <p:grpSpPr bwMode="auto">
          <a:xfrm>
            <a:off x="381000" y="1873250"/>
            <a:ext cx="838200" cy="717550"/>
            <a:chOff x="5715000" y="2286000"/>
            <a:chExt cx="838200" cy="717187"/>
          </a:xfrm>
        </p:grpSpPr>
        <p:sp>
          <p:nvSpPr>
            <p:cNvPr id="197661" name="Oval 300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303" name="Straight Connector 302"/>
            <p:cNvCxnSpPr>
              <a:endCxn id="197661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55" name="Group 45"/>
          <p:cNvGrpSpPr>
            <a:grpSpLocks/>
          </p:cNvGrpSpPr>
          <p:nvPr/>
        </p:nvGrpSpPr>
        <p:grpSpPr bwMode="auto">
          <a:xfrm>
            <a:off x="381000" y="5029200"/>
            <a:ext cx="4259263" cy="1103313"/>
            <a:chOff x="228600" y="4800600"/>
            <a:chExt cx="4258599" cy="1103531"/>
          </a:xfrm>
        </p:grpSpPr>
        <p:sp>
          <p:nvSpPr>
            <p:cNvPr id="243" name="Oval 242"/>
            <p:cNvSpPr/>
            <p:nvPr/>
          </p:nvSpPr>
          <p:spPr>
            <a:xfrm>
              <a:off x="228600" y="4876815"/>
              <a:ext cx="385703" cy="3366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</a:rPr>
                <a:t>R</a:t>
              </a:r>
            </a:p>
          </p:txBody>
        </p:sp>
        <p:sp>
          <p:nvSpPr>
            <p:cNvPr id="197658" name="TextBox 269"/>
            <p:cNvSpPr txBox="1">
              <a:spLocks noChangeArrowheads="1"/>
            </p:cNvSpPr>
            <p:nvPr/>
          </p:nvSpPr>
          <p:spPr bwMode="auto">
            <a:xfrm>
              <a:off x="762000" y="4800600"/>
              <a:ext cx="8899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Router</a:t>
              </a:r>
            </a:p>
          </p:txBody>
        </p:sp>
        <p:sp>
          <p:nvSpPr>
            <p:cNvPr id="197659" name="TextBox 270"/>
            <p:cNvSpPr txBox="1">
              <a:spLocks noChangeArrowheads="1"/>
            </p:cNvSpPr>
            <p:nvPr/>
          </p:nvSpPr>
          <p:spPr bwMode="auto">
            <a:xfrm>
              <a:off x="762000" y="5257800"/>
              <a:ext cx="37251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smtClean="0">
                  <a:solidFill>
                    <a:srgbClr val="000000"/>
                  </a:solidFill>
                  <a:latin typeface="Calibri" charset="0"/>
                </a:rPr>
                <a:t>Processing Element</a:t>
              </a:r>
            </a:p>
            <a:p>
              <a:pPr eaLnBrk="1" hangingPunct="1"/>
              <a:r>
                <a:rPr lang="en-US" sz="1600" smtClean="0">
                  <a:solidFill>
                    <a:srgbClr val="000000"/>
                  </a:solidFill>
                  <a:latin typeface="Calibri" charset="0"/>
                </a:rPr>
                <a:t>(Cores, L2 Banks, Memory Controllers, etc)</a:t>
              </a: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228600" y="5410320"/>
              <a:ext cx="457129" cy="381075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</p:grpSp>
      <p:sp>
        <p:nvSpPr>
          <p:cNvPr id="308" name="Content Placeholder 2"/>
          <p:cNvSpPr>
            <a:spLocks noGrp="1"/>
          </p:cNvSpPr>
          <p:nvPr>
            <p:ph idx="1"/>
          </p:nvPr>
        </p:nvSpPr>
        <p:spPr>
          <a:xfrm>
            <a:off x="3276600" y="1371600"/>
            <a:ext cx="5715000" cy="4038600"/>
          </a:xfrm>
        </p:spPr>
        <p:txBody>
          <a:bodyPr/>
          <a:lstStyle/>
          <a:p>
            <a:r>
              <a:rPr lang="en-US" sz="2800">
                <a:latin typeface="Calibri" charset="0"/>
              </a:rPr>
              <a:t>Connect </a:t>
            </a:r>
            <a:r>
              <a:rPr lang="en-US" sz="2800" b="1">
                <a:latin typeface="Calibri" charset="0"/>
              </a:rPr>
              <a:t>cores, caches, memory controllers, etc</a:t>
            </a:r>
          </a:p>
          <a:p>
            <a:pPr lvl="1"/>
            <a:r>
              <a:rPr lang="en-US" sz="2400">
                <a:solidFill>
                  <a:srgbClr val="FF0000"/>
                </a:solidFill>
                <a:latin typeface="Calibri" charset="0"/>
              </a:rPr>
              <a:t>Buses and crossbars are not scalable</a:t>
            </a:r>
            <a:endParaRPr lang="en-US" sz="2400" b="1">
              <a:latin typeface="Calibri" charset="0"/>
            </a:endParaRPr>
          </a:p>
          <a:p>
            <a:r>
              <a:rPr lang="en-US" sz="2800" b="1">
                <a:latin typeface="Calibri" charset="0"/>
              </a:rPr>
              <a:t>Packet switched</a:t>
            </a:r>
          </a:p>
          <a:p>
            <a:r>
              <a:rPr lang="en-US" sz="2800" b="1">
                <a:latin typeface="Calibri" charset="0"/>
              </a:rPr>
              <a:t>2D mesh: </a:t>
            </a:r>
            <a:r>
              <a:rPr lang="en-US" sz="2800">
                <a:latin typeface="Calibri" charset="0"/>
              </a:rPr>
              <a:t>Most commonly used topology</a:t>
            </a:r>
          </a:p>
          <a:p>
            <a:r>
              <a:rPr lang="en-US" sz="2800">
                <a:latin typeface="Calibri" charset="0"/>
              </a:rPr>
              <a:t>Primarily serve </a:t>
            </a:r>
            <a:r>
              <a:rPr lang="en-US" sz="2800" b="1">
                <a:latin typeface="Calibri" charset="0"/>
              </a:rPr>
              <a:t>cache misses </a:t>
            </a:r>
            <a:r>
              <a:rPr lang="en-US" sz="2800">
                <a:latin typeface="Calibri" charset="0"/>
              </a:rPr>
              <a:t>and</a:t>
            </a:r>
            <a:r>
              <a:rPr lang="en-US" sz="2800" b="1">
                <a:latin typeface="Calibri" charset="0"/>
              </a:rPr>
              <a:t> memory requests</a:t>
            </a:r>
          </a:p>
          <a:p>
            <a:endParaRPr lang="en-US" sz="28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45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On-chip Networks</a:t>
            </a:r>
          </a:p>
        </p:txBody>
      </p:sp>
      <p:sp>
        <p:nvSpPr>
          <p:cNvPr id="15155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34E309-3420-EB45-8A6C-455386510F9F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270" name="Rectangle 220"/>
          <p:cNvSpPr>
            <a:spLocks noChangeArrowheads="1"/>
          </p:cNvSpPr>
          <p:nvPr/>
        </p:nvSpPr>
        <p:spPr bwMode="auto">
          <a:xfrm>
            <a:off x="7010400" y="3962400"/>
            <a:ext cx="1143000" cy="1676400"/>
          </a:xfrm>
          <a:prstGeom prst="rect">
            <a:avLst/>
          </a:prstGeom>
          <a:noFill/>
          <a:ln w="2540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grpSp>
        <p:nvGrpSpPr>
          <p:cNvPr id="2" name="Group 270"/>
          <p:cNvGrpSpPr>
            <a:grpSpLocks/>
          </p:cNvGrpSpPr>
          <p:nvPr/>
        </p:nvGrpSpPr>
        <p:grpSpPr bwMode="auto">
          <a:xfrm>
            <a:off x="4724400" y="2466975"/>
            <a:ext cx="2052638" cy="3781425"/>
            <a:chOff x="4724400" y="2466788"/>
            <a:chExt cx="2052161" cy="3781612"/>
          </a:xfrm>
        </p:grpSpPr>
        <p:sp>
          <p:nvSpPr>
            <p:cNvPr id="151716" name="Rectangle 58"/>
            <p:cNvSpPr>
              <a:spLocks noChangeArrowheads="1"/>
            </p:cNvSpPr>
            <p:nvPr/>
          </p:nvSpPr>
          <p:spPr bwMode="auto">
            <a:xfrm>
              <a:off x="4819628" y="2812880"/>
              <a:ext cx="636440" cy="18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From East</a:t>
              </a:r>
              <a:endParaRPr lang="en-US" altLang="ko-KR" sz="14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51717" name="Rectangle 93"/>
            <p:cNvSpPr>
              <a:spLocks noChangeArrowheads="1"/>
            </p:cNvSpPr>
            <p:nvPr/>
          </p:nvSpPr>
          <p:spPr bwMode="auto">
            <a:xfrm>
              <a:off x="4778362" y="3528879"/>
              <a:ext cx="666595" cy="18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From West</a:t>
              </a:r>
              <a:endParaRPr lang="en-US" altLang="ko-KR" sz="14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51718" name="Rectangle 120"/>
            <p:cNvSpPr>
              <a:spLocks noChangeArrowheads="1"/>
            </p:cNvSpPr>
            <p:nvPr/>
          </p:nvSpPr>
          <p:spPr bwMode="auto">
            <a:xfrm>
              <a:off x="4745033" y="4251226"/>
              <a:ext cx="771346" cy="185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From North</a:t>
              </a:r>
              <a:endParaRPr lang="en-US" altLang="ko-KR" sz="14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51719" name="Rectangle 149"/>
            <p:cNvSpPr>
              <a:spLocks noChangeArrowheads="1"/>
            </p:cNvSpPr>
            <p:nvPr/>
          </p:nvSpPr>
          <p:spPr bwMode="auto">
            <a:xfrm>
              <a:off x="4724400" y="4975162"/>
              <a:ext cx="758649" cy="18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From South</a:t>
              </a:r>
              <a:endParaRPr lang="en-US" altLang="ko-KR" sz="14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51720" name="Rectangle 176"/>
            <p:cNvSpPr>
              <a:spLocks noChangeArrowheads="1"/>
            </p:cNvSpPr>
            <p:nvPr/>
          </p:nvSpPr>
          <p:spPr bwMode="auto">
            <a:xfrm>
              <a:off x="4908507" y="5697511"/>
              <a:ext cx="539625" cy="18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From PE</a:t>
              </a:r>
              <a:endParaRPr lang="en-US" altLang="ko-KR" sz="14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277" name="Freeform 4"/>
            <p:cNvSpPr>
              <a:spLocks/>
            </p:cNvSpPr>
            <p:nvPr/>
          </p:nvSpPr>
          <p:spPr bwMode="auto">
            <a:xfrm>
              <a:off x="5817934" y="2743027"/>
              <a:ext cx="126970" cy="576291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5"/>
                </a:cxn>
                <a:cxn ang="0">
                  <a:pos x="127" y="522"/>
                </a:cxn>
                <a:cxn ang="0">
                  <a:pos x="127" y="0"/>
                </a:cxn>
                <a:cxn ang="0">
                  <a:pos x="0" y="87"/>
                </a:cxn>
              </a:cxnLst>
              <a:rect l="0" t="0" r="r" b="b"/>
              <a:pathLst>
                <a:path w="127" h="522">
                  <a:moveTo>
                    <a:pt x="0" y="87"/>
                  </a:moveTo>
                  <a:lnTo>
                    <a:pt x="0" y="435"/>
                  </a:lnTo>
                  <a:lnTo>
                    <a:pt x="127" y="522"/>
                  </a:lnTo>
                  <a:lnTo>
                    <a:pt x="127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78" name="Freeform 5"/>
            <p:cNvSpPr>
              <a:spLocks/>
            </p:cNvSpPr>
            <p:nvPr/>
          </p:nvSpPr>
          <p:spPr bwMode="auto">
            <a:xfrm>
              <a:off x="5817934" y="2743027"/>
              <a:ext cx="126970" cy="576291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5"/>
                </a:cxn>
                <a:cxn ang="0">
                  <a:pos x="127" y="522"/>
                </a:cxn>
                <a:cxn ang="0">
                  <a:pos x="127" y="0"/>
                </a:cxn>
                <a:cxn ang="0">
                  <a:pos x="0" y="87"/>
                </a:cxn>
              </a:cxnLst>
              <a:rect l="0" t="0" r="r" b="b"/>
              <a:pathLst>
                <a:path w="127" h="522">
                  <a:moveTo>
                    <a:pt x="0" y="87"/>
                  </a:moveTo>
                  <a:lnTo>
                    <a:pt x="0" y="435"/>
                  </a:lnTo>
                  <a:lnTo>
                    <a:pt x="127" y="522"/>
                  </a:lnTo>
                  <a:lnTo>
                    <a:pt x="127" y="0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79" name="Freeform 6"/>
            <p:cNvSpPr>
              <a:spLocks/>
            </p:cNvSpPr>
            <p:nvPr/>
          </p:nvSpPr>
          <p:spPr bwMode="auto">
            <a:xfrm>
              <a:off x="6589280" y="2743027"/>
              <a:ext cx="130145" cy="576291"/>
            </a:xfrm>
            <a:custGeom>
              <a:avLst/>
              <a:gdLst/>
              <a:ahLst/>
              <a:cxnLst>
                <a:cxn ang="0">
                  <a:pos x="129" y="87"/>
                </a:cxn>
                <a:cxn ang="0">
                  <a:pos x="129" y="435"/>
                </a:cxn>
                <a:cxn ang="0">
                  <a:pos x="0" y="522"/>
                </a:cxn>
                <a:cxn ang="0">
                  <a:pos x="0" y="0"/>
                </a:cxn>
                <a:cxn ang="0">
                  <a:pos x="129" y="87"/>
                </a:cxn>
              </a:cxnLst>
              <a:rect l="0" t="0" r="r" b="b"/>
              <a:pathLst>
                <a:path w="129" h="522">
                  <a:moveTo>
                    <a:pt x="129" y="87"/>
                  </a:moveTo>
                  <a:lnTo>
                    <a:pt x="129" y="43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129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0" name="Freeform 7"/>
            <p:cNvSpPr>
              <a:spLocks/>
            </p:cNvSpPr>
            <p:nvPr/>
          </p:nvSpPr>
          <p:spPr bwMode="auto">
            <a:xfrm>
              <a:off x="6589280" y="2743027"/>
              <a:ext cx="130145" cy="576291"/>
            </a:xfrm>
            <a:custGeom>
              <a:avLst/>
              <a:gdLst/>
              <a:ahLst/>
              <a:cxnLst>
                <a:cxn ang="0">
                  <a:pos x="129" y="87"/>
                </a:cxn>
                <a:cxn ang="0">
                  <a:pos x="129" y="435"/>
                </a:cxn>
                <a:cxn ang="0">
                  <a:pos x="0" y="522"/>
                </a:cxn>
                <a:cxn ang="0">
                  <a:pos x="0" y="0"/>
                </a:cxn>
                <a:cxn ang="0">
                  <a:pos x="129" y="87"/>
                </a:cxn>
              </a:cxnLst>
              <a:rect l="0" t="0" r="r" b="b"/>
              <a:pathLst>
                <a:path w="129" h="522">
                  <a:moveTo>
                    <a:pt x="129" y="87"/>
                  </a:moveTo>
                  <a:lnTo>
                    <a:pt x="129" y="43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129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1" name="Rectangle 8"/>
            <p:cNvSpPr>
              <a:spLocks noChangeArrowheads="1"/>
            </p:cNvSpPr>
            <p:nvPr/>
          </p:nvSpPr>
          <p:spPr bwMode="auto">
            <a:xfrm>
              <a:off x="6022673" y="2743027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2" name="Rectangle 9"/>
            <p:cNvSpPr>
              <a:spLocks noChangeArrowheads="1"/>
            </p:cNvSpPr>
            <p:nvPr/>
          </p:nvSpPr>
          <p:spPr bwMode="auto">
            <a:xfrm>
              <a:off x="6022673" y="2743027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51727" name="Rectangle 10"/>
            <p:cNvSpPr>
              <a:spLocks noChangeArrowheads="1"/>
            </p:cNvSpPr>
            <p:nvPr/>
          </p:nvSpPr>
          <p:spPr bwMode="auto">
            <a:xfrm>
              <a:off x="6108378" y="2746202"/>
              <a:ext cx="269812" cy="16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1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VC 0</a:t>
              </a:r>
              <a:endParaRPr lang="en-US" altLang="ko-KR" sz="14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284" name="Freeform 12"/>
            <p:cNvSpPr>
              <a:spLocks noEditPoints="1"/>
            </p:cNvSpPr>
            <p:nvPr/>
          </p:nvSpPr>
          <p:spPr bwMode="auto">
            <a:xfrm>
              <a:off x="5476700" y="2466788"/>
              <a:ext cx="1299861" cy="901745"/>
            </a:xfrm>
            <a:custGeom>
              <a:avLst/>
              <a:gdLst/>
              <a:ahLst/>
              <a:cxnLst>
                <a:cxn ang="0">
                  <a:pos x="26" y="192"/>
                </a:cxn>
                <a:cxn ang="0">
                  <a:pos x="26" y="372"/>
                </a:cxn>
                <a:cxn ang="0">
                  <a:pos x="13" y="538"/>
                </a:cxn>
                <a:cxn ang="0">
                  <a:pos x="0" y="679"/>
                </a:cxn>
                <a:cxn ang="0">
                  <a:pos x="0" y="807"/>
                </a:cxn>
                <a:cxn ang="0">
                  <a:pos x="13" y="948"/>
                </a:cxn>
                <a:cxn ang="0">
                  <a:pos x="26" y="1114"/>
                </a:cxn>
                <a:cxn ang="0">
                  <a:pos x="26" y="1344"/>
                </a:cxn>
                <a:cxn ang="0">
                  <a:pos x="26" y="1524"/>
                </a:cxn>
                <a:cxn ang="0">
                  <a:pos x="13" y="1690"/>
                </a:cxn>
                <a:cxn ang="0">
                  <a:pos x="0" y="1831"/>
                </a:cxn>
                <a:cxn ang="0">
                  <a:pos x="48" y="1937"/>
                </a:cxn>
                <a:cxn ang="0">
                  <a:pos x="188" y="1924"/>
                </a:cxn>
                <a:cxn ang="0">
                  <a:pos x="355" y="1911"/>
                </a:cxn>
                <a:cxn ang="0">
                  <a:pos x="585" y="1911"/>
                </a:cxn>
                <a:cxn ang="0">
                  <a:pos x="764" y="1911"/>
                </a:cxn>
                <a:cxn ang="0">
                  <a:pos x="931" y="1924"/>
                </a:cxn>
                <a:cxn ang="0">
                  <a:pos x="1072" y="1937"/>
                </a:cxn>
                <a:cxn ang="0">
                  <a:pos x="1200" y="1937"/>
                </a:cxn>
                <a:cxn ang="0">
                  <a:pos x="1340" y="1924"/>
                </a:cxn>
                <a:cxn ang="0">
                  <a:pos x="1507" y="1911"/>
                </a:cxn>
                <a:cxn ang="0">
                  <a:pos x="1737" y="1911"/>
                </a:cxn>
                <a:cxn ang="0">
                  <a:pos x="1916" y="1911"/>
                </a:cxn>
                <a:cxn ang="0">
                  <a:pos x="2083" y="1924"/>
                </a:cxn>
                <a:cxn ang="0">
                  <a:pos x="2224" y="1937"/>
                </a:cxn>
                <a:cxn ang="0">
                  <a:pos x="2352" y="1937"/>
                </a:cxn>
                <a:cxn ang="0">
                  <a:pos x="2492" y="1924"/>
                </a:cxn>
                <a:cxn ang="0">
                  <a:pos x="2659" y="1911"/>
                </a:cxn>
                <a:cxn ang="0">
                  <a:pos x="2889" y="1911"/>
                </a:cxn>
                <a:cxn ang="0">
                  <a:pos x="3024" y="1892"/>
                </a:cxn>
                <a:cxn ang="0">
                  <a:pos x="3037" y="1726"/>
                </a:cxn>
                <a:cxn ang="0">
                  <a:pos x="3049" y="1585"/>
                </a:cxn>
                <a:cxn ang="0">
                  <a:pos x="3049" y="1457"/>
                </a:cxn>
                <a:cxn ang="0">
                  <a:pos x="3037" y="1316"/>
                </a:cxn>
                <a:cxn ang="0">
                  <a:pos x="3024" y="1150"/>
                </a:cxn>
                <a:cxn ang="0">
                  <a:pos x="3024" y="920"/>
                </a:cxn>
                <a:cxn ang="0">
                  <a:pos x="3024" y="740"/>
                </a:cxn>
                <a:cxn ang="0">
                  <a:pos x="3037" y="574"/>
                </a:cxn>
                <a:cxn ang="0">
                  <a:pos x="3049" y="433"/>
                </a:cxn>
                <a:cxn ang="0">
                  <a:pos x="3049" y="305"/>
                </a:cxn>
                <a:cxn ang="0">
                  <a:pos x="3037" y="164"/>
                </a:cxn>
                <a:cxn ang="0">
                  <a:pos x="3021" y="26"/>
                </a:cxn>
                <a:cxn ang="0">
                  <a:pos x="2791" y="26"/>
                </a:cxn>
                <a:cxn ang="0">
                  <a:pos x="2612" y="26"/>
                </a:cxn>
                <a:cxn ang="0">
                  <a:pos x="2445" y="13"/>
                </a:cxn>
                <a:cxn ang="0">
                  <a:pos x="2304" y="0"/>
                </a:cxn>
                <a:cxn ang="0">
                  <a:pos x="2176" y="0"/>
                </a:cxn>
                <a:cxn ang="0">
                  <a:pos x="2036" y="13"/>
                </a:cxn>
                <a:cxn ang="0">
                  <a:pos x="1869" y="26"/>
                </a:cxn>
                <a:cxn ang="0">
                  <a:pos x="1639" y="26"/>
                </a:cxn>
                <a:cxn ang="0">
                  <a:pos x="1460" y="26"/>
                </a:cxn>
                <a:cxn ang="0">
                  <a:pos x="1293" y="13"/>
                </a:cxn>
                <a:cxn ang="0">
                  <a:pos x="1152" y="0"/>
                </a:cxn>
                <a:cxn ang="0">
                  <a:pos x="1024" y="0"/>
                </a:cxn>
                <a:cxn ang="0">
                  <a:pos x="884" y="13"/>
                </a:cxn>
                <a:cxn ang="0">
                  <a:pos x="717" y="26"/>
                </a:cxn>
                <a:cxn ang="0">
                  <a:pos x="487" y="26"/>
                </a:cxn>
                <a:cxn ang="0">
                  <a:pos x="308" y="26"/>
                </a:cxn>
                <a:cxn ang="0">
                  <a:pos x="141" y="13"/>
                </a:cxn>
                <a:cxn ang="0">
                  <a:pos x="13" y="0"/>
                </a:cxn>
              </a:cxnLst>
              <a:rect l="0" t="0" r="r" b="b"/>
              <a:pathLst>
                <a:path w="3049" h="1937">
                  <a:moveTo>
                    <a:pt x="26" y="39"/>
                  </a:moveTo>
                  <a:lnTo>
                    <a:pt x="26" y="64"/>
                  </a:lnTo>
                  <a:cubicBezTo>
                    <a:pt x="26" y="72"/>
                    <a:pt x="20" y="77"/>
                    <a:pt x="13" y="77"/>
                  </a:cubicBezTo>
                  <a:cubicBezTo>
                    <a:pt x="6" y="77"/>
                    <a:pt x="0" y="72"/>
                    <a:pt x="0" y="64"/>
                  </a:cubicBezTo>
                  <a:lnTo>
                    <a:pt x="0" y="39"/>
                  </a:lnTo>
                  <a:cubicBezTo>
                    <a:pt x="0" y="32"/>
                    <a:pt x="6" y="26"/>
                    <a:pt x="13" y="26"/>
                  </a:cubicBezTo>
                  <a:cubicBezTo>
                    <a:pt x="20" y="26"/>
                    <a:pt x="26" y="32"/>
                    <a:pt x="26" y="39"/>
                  </a:cubicBezTo>
                  <a:close/>
                  <a:moveTo>
                    <a:pt x="26" y="116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6"/>
                  </a:lnTo>
                  <a:cubicBezTo>
                    <a:pt x="0" y="109"/>
                    <a:pt x="6" y="103"/>
                    <a:pt x="13" y="103"/>
                  </a:cubicBezTo>
                  <a:cubicBezTo>
                    <a:pt x="20" y="103"/>
                    <a:pt x="26" y="109"/>
                    <a:pt x="26" y="116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80"/>
                    <a:pt x="13" y="180"/>
                  </a:cubicBezTo>
                  <a:cubicBezTo>
                    <a:pt x="20" y="180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8"/>
                    <a:pt x="13" y="308"/>
                  </a:cubicBezTo>
                  <a:cubicBezTo>
                    <a:pt x="6" y="308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2"/>
                  </a:lnTo>
                  <a:cubicBezTo>
                    <a:pt x="26" y="379"/>
                    <a:pt x="20" y="384"/>
                    <a:pt x="13" y="384"/>
                  </a:cubicBezTo>
                  <a:cubicBezTo>
                    <a:pt x="6" y="384"/>
                    <a:pt x="0" y="379"/>
                    <a:pt x="0" y="372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6"/>
                    <a:pt x="20" y="461"/>
                    <a:pt x="13" y="461"/>
                  </a:cubicBezTo>
                  <a:cubicBezTo>
                    <a:pt x="6" y="461"/>
                    <a:pt x="0" y="456"/>
                    <a:pt x="0" y="448"/>
                  </a:cubicBezTo>
                  <a:lnTo>
                    <a:pt x="0" y="423"/>
                  </a:lnTo>
                  <a:cubicBezTo>
                    <a:pt x="0" y="416"/>
                    <a:pt x="6" y="410"/>
                    <a:pt x="13" y="410"/>
                  </a:cubicBezTo>
                  <a:cubicBezTo>
                    <a:pt x="20" y="410"/>
                    <a:pt x="26" y="416"/>
                    <a:pt x="26" y="423"/>
                  </a:cubicBezTo>
                  <a:close/>
                  <a:moveTo>
                    <a:pt x="26" y="500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500"/>
                  </a:lnTo>
                  <a:cubicBezTo>
                    <a:pt x="0" y="493"/>
                    <a:pt x="6" y="487"/>
                    <a:pt x="13" y="487"/>
                  </a:cubicBezTo>
                  <a:cubicBezTo>
                    <a:pt x="20" y="487"/>
                    <a:pt x="26" y="493"/>
                    <a:pt x="26" y="500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4"/>
                    <a:pt x="13" y="564"/>
                  </a:cubicBezTo>
                  <a:cubicBezTo>
                    <a:pt x="20" y="564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2"/>
                    <a:pt x="13" y="692"/>
                  </a:cubicBezTo>
                  <a:cubicBezTo>
                    <a:pt x="6" y="692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6"/>
                  </a:lnTo>
                  <a:cubicBezTo>
                    <a:pt x="26" y="763"/>
                    <a:pt x="20" y="768"/>
                    <a:pt x="13" y="768"/>
                  </a:cubicBezTo>
                  <a:cubicBezTo>
                    <a:pt x="6" y="768"/>
                    <a:pt x="0" y="763"/>
                    <a:pt x="0" y="756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40"/>
                    <a:pt x="20" y="845"/>
                    <a:pt x="13" y="845"/>
                  </a:cubicBezTo>
                  <a:cubicBezTo>
                    <a:pt x="6" y="845"/>
                    <a:pt x="0" y="840"/>
                    <a:pt x="0" y="832"/>
                  </a:cubicBezTo>
                  <a:lnTo>
                    <a:pt x="0" y="807"/>
                  </a:lnTo>
                  <a:cubicBezTo>
                    <a:pt x="0" y="800"/>
                    <a:pt x="6" y="794"/>
                    <a:pt x="13" y="794"/>
                  </a:cubicBezTo>
                  <a:cubicBezTo>
                    <a:pt x="20" y="794"/>
                    <a:pt x="26" y="800"/>
                    <a:pt x="26" y="807"/>
                  </a:cubicBezTo>
                  <a:close/>
                  <a:moveTo>
                    <a:pt x="26" y="884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4"/>
                  </a:lnTo>
                  <a:cubicBezTo>
                    <a:pt x="0" y="877"/>
                    <a:pt x="6" y="871"/>
                    <a:pt x="13" y="871"/>
                  </a:cubicBezTo>
                  <a:cubicBezTo>
                    <a:pt x="20" y="871"/>
                    <a:pt x="26" y="877"/>
                    <a:pt x="26" y="884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8"/>
                    <a:pt x="13" y="948"/>
                  </a:cubicBezTo>
                  <a:cubicBezTo>
                    <a:pt x="20" y="948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6"/>
                    <a:pt x="13" y="1076"/>
                  </a:cubicBezTo>
                  <a:cubicBezTo>
                    <a:pt x="6" y="1076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40"/>
                  </a:lnTo>
                  <a:cubicBezTo>
                    <a:pt x="26" y="1147"/>
                    <a:pt x="20" y="1152"/>
                    <a:pt x="13" y="1152"/>
                  </a:cubicBezTo>
                  <a:cubicBezTo>
                    <a:pt x="6" y="1152"/>
                    <a:pt x="0" y="1147"/>
                    <a:pt x="0" y="1140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4"/>
                    <a:pt x="20" y="1229"/>
                    <a:pt x="13" y="1229"/>
                  </a:cubicBezTo>
                  <a:cubicBezTo>
                    <a:pt x="6" y="1229"/>
                    <a:pt x="0" y="1224"/>
                    <a:pt x="0" y="1216"/>
                  </a:cubicBezTo>
                  <a:lnTo>
                    <a:pt x="0" y="1191"/>
                  </a:lnTo>
                  <a:cubicBezTo>
                    <a:pt x="0" y="1184"/>
                    <a:pt x="6" y="1178"/>
                    <a:pt x="13" y="1178"/>
                  </a:cubicBezTo>
                  <a:cubicBezTo>
                    <a:pt x="20" y="1178"/>
                    <a:pt x="26" y="1184"/>
                    <a:pt x="26" y="1191"/>
                  </a:cubicBezTo>
                  <a:close/>
                  <a:moveTo>
                    <a:pt x="26" y="1268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8"/>
                  </a:lnTo>
                  <a:cubicBezTo>
                    <a:pt x="0" y="1261"/>
                    <a:pt x="6" y="1255"/>
                    <a:pt x="13" y="1255"/>
                  </a:cubicBezTo>
                  <a:cubicBezTo>
                    <a:pt x="20" y="1255"/>
                    <a:pt x="26" y="1261"/>
                    <a:pt x="26" y="1268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2"/>
                    <a:pt x="13" y="1332"/>
                  </a:cubicBezTo>
                  <a:cubicBezTo>
                    <a:pt x="20" y="1332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60"/>
                    <a:pt x="13" y="1460"/>
                  </a:cubicBezTo>
                  <a:cubicBezTo>
                    <a:pt x="6" y="1460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26" y="1498"/>
                  </a:moveTo>
                  <a:lnTo>
                    <a:pt x="26" y="1524"/>
                  </a:lnTo>
                  <a:cubicBezTo>
                    <a:pt x="26" y="1531"/>
                    <a:pt x="20" y="1536"/>
                    <a:pt x="13" y="1536"/>
                  </a:cubicBezTo>
                  <a:cubicBezTo>
                    <a:pt x="6" y="1536"/>
                    <a:pt x="0" y="1531"/>
                    <a:pt x="0" y="1524"/>
                  </a:cubicBezTo>
                  <a:lnTo>
                    <a:pt x="0" y="1498"/>
                  </a:lnTo>
                  <a:cubicBezTo>
                    <a:pt x="0" y="1491"/>
                    <a:pt x="6" y="1485"/>
                    <a:pt x="13" y="1485"/>
                  </a:cubicBezTo>
                  <a:cubicBezTo>
                    <a:pt x="20" y="1485"/>
                    <a:pt x="26" y="1491"/>
                    <a:pt x="26" y="1498"/>
                  </a:cubicBezTo>
                  <a:close/>
                  <a:moveTo>
                    <a:pt x="26" y="1575"/>
                  </a:moveTo>
                  <a:lnTo>
                    <a:pt x="26" y="1600"/>
                  </a:lnTo>
                  <a:cubicBezTo>
                    <a:pt x="26" y="1608"/>
                    <a:pt x="20" y="1613"/>
                    <a:pt x="13" y="1613"/>
                  </a:cubicBezTo>
                  <a:cubicBezTo>
                    <a:pt x="6" y="1613"/>
                    <a:pt x="0" y="1608"/>
                    <a:pt x="0" y="1600"/>
                  </a:cubicBezTo>
                  <a:lnTo>
                    <a:pt x="0" y="1575"/>
                  </a:lnTo>
                  <a:cubicBezTo>
                    <a:pt x="0" y="1568"/>
                    <a:pt x="6" y="1562"/>
                    <a:pt x="13" y="1562"/>
                  </a:cubicBezTo>
                  <a:cubicBezTo>
                    <a:pt x="20" y="1562"/>
                    <a:pt x="26" y="1568"/>
                    <a:pt x="26" y="1575"/>
                  </a:cubicBezTo>
                  <a:close/>
                  <a:moveTo>
                    <a:pt x="26" y="1652"/>
                  </a:moveTo>
                  <a:lnTo>
                    <a:pt x="26" y="1677"/>
                  </a:lnTo>
                  <a:cubicBezTo>
                    <a:pt x="26" y="1684"/>
                    <a:pt x="20" y="1690"/>
                    <a:pt x="13" y="1690"/>
                  </a:cubicBezTo>
                  <a:cubicBezTo>
                    <a:pt x="6" y="1690"/>
                    <a:pt x="0" y="1684"/>
                    <a:pt x="0" y="1677"/>
                  </a:cubicBezTo>
                  <a:lnTo>
                    <a:pt x="0" y="1652"/>
                  </a:lnTo>
                  <a:cubicBezTo>
                    <a:pt x="0" y="1645"/>
                    <a:pt x="6" y="1639"/>
                    <a:pt x="13" y="1639"/>
                  </a:cubicBezTo>
                  <a:cubicBezTo>
                    <a:pt x="20" y="1639"/>
                    <a:pt x="26" y="1645"/>
                    <a:pt x="26" y="1652"/>
                  </a:cubicBezTo>
                  <a:close/>
                  <a:moveTo>
                    <a:pt x="26" y="1728"/>
                  </a:moveTo>
                  <a:lnTo>
                    <a:pt x="26" y="1754"/>
                  </a:lnTo>
                  <a:cubicBezTo>
                    <a:pt x="26" y="1761"/>
                    <a:pt x="20" y="1767"/>
                    <a:pt x="13" y="1767"/>
                  </a:cubicBezTo>
                  <a:cubicBezTo>
                    <a:pt x="6" y="1767"/>
                    <a:pt x="0" y="1761"/>
                    <a:pt x="0" y="1754"/>
                  </a:cubicBezTo>
                  <a:lnTo>
                    <a:pt x="0" y="1728"/>
                  </a:lnTo>
                  <a:cubicBezTo>
                    <a:pt x="0" y="1721"/>
                    <a:pt x="6" y="1716"/>
                    <a:pt x="13" y="1716"/>
                  </a:cubicBezTo>
                  <a:cubicBezTo>
                    <a:pt x="20" y="1716"/>
                    <a:pt x="26" y="1721"/>
                    <a:pt x="26" y="1728"/>
                  </a:cubicBezTo>
                  <a:close/>
                  <a:moveTo>
                    <a:pt x="26" y="1805"/>
                  </a:moveTo>
                  <a:lnTo>
                    <a:pt x="26" y="1831"/>
                  </a:lnTo>
                  <a:cubicBezTo>
                    <a:pt x="26" y="1838"/>
                    <a:pt x="20" y="1844"/>
                    <a:pt x="13" y="1844"/>
                  </a:cubicBezTo>
                  <a:cubicBezTo>
                    <a:pt x="6" y="1844"/>
                    <a:pt x="0" y="1838"/>
                    <a:pt x="0" y="1831"/>
                  </a:cubicBezTo>
                  <a:lnTo>
                    <a:pt x="0" y="1805"/>
                  </a:lnTo>
                  <a:cubicBezTo>
                    <a:pt x="0" y="1798"/>
                    <a:pt x="6" y="1792"/>
                    <a:pt x="13" y="1792"/>
                  </a:cubicBezTo>
                  <a:cubicBezTo>
                    <a:pt x="20" y="1792"/>
                    <a:pt x="26" y="1798"/>
                    <a:pt x="26" y="1805"/>
                  </a:cubicBezTo>
                  <a:close/>
                  <a:moveTo>
                    <a:pt x="26" y="1882"/>
                  </a:moveTo>
                  <a:lnTo>
                    <a:pt x="26" y="1908"/>
                  </a:lnTo>
                  <a:cubicBezTo>
                    <a:pt x="26" y="1915"/>
                    <a:pt x="20" y="1920"/>
                    <a:pt x="13" y="1920"/>
                  </a:cubicBezTo>
                  <a:cubicBezTo>
                    <a:pt x="6" y="1920"/>
                    <a:pt x="0" y="1915"/>
                    <a:pt x="0" y="1908"/>
                  </a:cubicBezTo>
                  <a:lnTo>
                    <a:pt x="0" y="1882"/>
                  </a:lnTo>
                  <a:cubicBezTo>
                    <a:pt x="0" y="1875"/>
                    <a:pt x="6" y="1869"/>
                    <a:pt x="13" y="1869"/>
                  </a:cubicBezTo>
                  <a:cubicBezTo>
                    <a:pt x="20" y="1869"/>
                    <a:pt x="26" y="1875"/>
                    <a:pt x="26" y="1882"/>
                  </a:cubicBezTo>
                  <a:close/>
                  <a:moveTo>
                    <a:pt x="48" y="1911"/>
                  </a:moveTo>
                  <a:lnTo>
                    <a:pt x="73" y="1911"/>
                  </a:lnTo>
                  <a:cubicBezTo>
                    <a:pt x="80" y="1911"/>
                    <a:pt x="86" y="1917"/>
                    <a:pt x="86" y="1924"/>
                  </a:cubicBezTo>
                  <a:cubicBezTo>
                    <a:pt x="86" y="1931"/>
                    <a:pt x="80" y="1937"/>
                    <a:pt x="73" y="1937"/>
                  </a:cubicBezTo>
                  <a:lnTo>
                    <a:pt x="48" y="1937"/>
                  </a:lnTo>
                  <a:cubicBezTo>
                    <a:pt x="41" y="1937"/>
                    <a:pt x="35" y="1931"/>
                    <a:pt x="35" y="1924"/>
                  </a:cubicBezTo>
                  <a:cubicBezTo>
                    <a:pt x="35" y="1917"/>
                    <a:pt x="41" y="1911"/>
                    <a:pt x="48" y="1911"/>
                  </a:cubicBezTo>
                  <a:close/>
                  <a:moveTo>
                    <a:pt x="124" y="1911"/>
                  </a:moveTo>
                  <a:lnTo>
                    <a:pt x="150" y="1911"/>
                  </a:lnTo>
                  <a:cubicBezTo>
                    <a:pt x="157" y="1911"/>
                    <a:pt x="163" y="1917"/>
                    <a:pt x="163" y="1924"/>
                  </a:cubicBezTo>
                  <a:cubicBezTo>
                    <a:pt x="163" y="1931"/>
                    <a:pt x="157" y="1937"/>
                    <a:pt x="150" y="1937"/>
                  </a:cubicBezTo>
                  <a:lnTo>
                    <a:pt x="124" y="1937"/>
                  </a:lnTo>
                  <a:cubicBezTo>
                    <a:pt x="117" y="1937"/>
                    <a:pt x="112" y="1931"/>
                    <a:pt x="112" y="1924"/>
                  </a:cubicBezTo>
                  <a:cubicBezTo>
                    <a:pt x="112" y="1917"/>
                    <a:pt x="117" y="1911"/>
                    <a:pt x="124" y="1911"/>
                  </a:cubicBezTo>
                  <a:close/>
                  <a:moveTo>
                    <a:pt x="201" y="1911"/>
                  </a:moveTo>
                  <a:lnTo>
                    <a:pt x="227" y="1911"/>
                  </a:lnTo>
                  <a:cubicBezTo>
                    <a:pt x="234" y="1911"/>
                    <a:pt x="240" y="1917"/>
                    <a:pt x="240" y="1924"/>
                  </a:cubicBezTo>
                  <a:cubicBezTo>
                    <a:pt x="240" y="1931"/>
                    <a:pt x="234" y="1937"/>
                    <a:pt x="227" y="1937"/>
                  </a:cubicBezTo>
                  <a:lnTo>
                    <a:pt x="201" y="1937"/>
                  </a:lnTo>
                  <a:cubicBezTo>
                    <a:pt x="194" y="1937"/>
                    <a:pt x="188" y="1931"/>
                    <a:pt x="188" y="1924"/>
                  </a:cubicBezTo>
                  <a:cubicBezTo>
                    <a:pt x="188" y="1917"/>
                    <a:pt x="194" y="1911"/>
                    <a:pt x="201" y="1911"/>
                  </a:cubicBezTo>
                  <a:close/>
                  <a:moveTo>
                    <a:pt x="278" y="1911"/>
                  </a:moveTo>
                  <a:lnTo>
                    <a:pt x="304" y="1911"/>
                  </a:lnTo>
                  <a:cubicBezTo>
                    <a:pt x="311" y="1911"/>
                    <a:pt x="316" y="1917"/>
                    <a:pt x="316" y="1924"/>
                  </a:cubicBezTo>
                  <a:cubicBezTo>
                    <a:pt x="316" y="1931"/>
                    <a:pt x="311" y="1937"/>
                    <a:pt x="304" y="1937"/>
                  </a:cubicBezTo>
                  <a:lnTo>
                    <a:pt x="278" y="1937"/>
                  </a:lnTo>
                  <a:cubicBezTo>
                    <a:pt x="271" y="1937"/>
                    <a:pt x="265" y="1931"/>
                    <a:pt x="265" y="1924"/>
                  </a:cubicBezTo>
                  <a:cubicBezTo>
                    <a:pt x="265" y="1917"/>
                    <a:pt x="271" y="1911"/>
                    <a:pt x="278" y="1911"/>
                  </a:cubicBezTo>
                  <a:close/>
                  <a:moveTo>
                    <a:pt x="355" y="1911"/>
                  </a:moveTo>
                  <a:lnTo>
                    <a:pt x="380" y="1911"/>
                  </a:lnTo>
                  <a:cubicBezTo>
                    <a:pt x="388" y="1911"/>
                    <a:pt x="393" y="1917"/>
                    <a:pt x="393" y="1924"/>
                  </a:cubicBezTo>
                  <a:cubicBezTo>
                    <a:pt x="393" y="1931"/>
                    <a:pt x="388" y="1937"/>
                    <a:pt x="380" y="1937"/>
                  </a:cubicBezTo>
                  <a:lnTo>
                    <a:pt x="355" y="1937"/>
                  </a:lnTo>
                  <a:cubicBezTo>
                    <a:pt x="348" y="1937"/>
                    <a:pt x="342" y="1931"/>
                    <a:pt x="342" y="1924"/>
                  </a:cubicBezTo>
                  <a:cubicBezTo>
                    <a:pt x="342" y="1917"/>
                    <a:pt x="348" y="1911"/>
                    <a:pt x="355" y="1911"/>
                  </a:cubicBezTo>
                  <a:close/>
                  <a:moveTo>
                    <a:pt x="432" y="1911"/>
                  </a:moveTo>
                  <a:lnTo>
                    <a:pt x="457" y="1911"/>
                  </a:lnTo>
                  <a:cubicBezTo>
                    <a:pt x="464" y="1911"/>
                    <a:pt x="470" y="1917"/>
                    <a:pt x="470" y="1924"/>
                  </a:cubicBezTo>
                  <a:cubicBezTo>
                    <a:pt x="470" y="1931"/>
                    <a:pt x="464" y="1937"/>
                    <a:pt x="457" y="1937"/>
                  </a:cubicBezTo>
                  <a:lnTo>
                    <a:pt x="432" y="1937"/>
                  </a:lnTo>
                  <a:cubicBezTo>
                    <a:pt x="425" y="1937"/>
                    <a:pt x="419" y="1931"/>
                    <a:pt x="419" y="1924"/>
                  </a:cubicBezTo>
                  <a:cubicBezTo>
                    <a:pt x="419" y="1917"/>
                    <a:pt x="425" y="1911"/>
                    <a:pt x="432" y="1911"/>
                  </a:cubicBezTo>
                  <a:close/>
                  <a:moveTo>
                    <a:pt x="508" y="1911"/>
                  </a:moveTo>
                  <a:lnTo>
                    <a:pt x="534" y="1911"/>
                  </a:lnTo>
                  <a:cubicBezTo>
                    <a:pt x="541" y="1911"/>
                    <a:pt x="547" y="1917"/>
                    <a:pt x="547" y="1924"/>
                  </a:cubicBezTo>
                  <a:cubicBezTo>
                    <a:pt x="547" y="1931"/>
                    <a:pt x="541" y="1937"/>
                    <a:pt x="534" y="1937"/>
                  </a:cubicBezTo>
                  <a:lnTo>
                    <a:pt x="508" y="1937"/>
                  </a:lnTo>
                  <a:cubicBezTo>
                    <a:pt x="501" y="1937"/>
                    <a:pt x="496" y="1931"/>
                    <a:pt x="496" y="1924"/>
                  </a:cubicBezTo>
                  <a:cubicBezTo>
                    <a:pt x="496" y="1917"/>
                    <a:pt x="501" y="1911"/>
                    <a:pt x="508" y="1911"/>
                  </a:cubicBezTo>
                  <a:close/>
                  <a:moveTo>
                    <a:pt x="585" y="1911"/>
                  </a:moveTo>
                  <a:lnTo>
                    <a:pt x="611" y="1911"/>
                  </a:lnTo>
                  <a:cubicBezTo>
                    <a:pt x="618" y="1911"/>
                    <a:pt x="624" y="1917"/>
                    <a:pt x="624" y="1924"/>
                  </a:cubicBezTo>
                  <a:cubicBezTo>
                    <a:pt x="624" y="1931"/>
                    <a:pt x="618" y="1937"/>
                    <a:pt x="611" y="1937"/>
                  </a:cubicBezTo>
                  <a:lnTo>
                    <a:pt x="585" y="1937"/>
                  </a:lnTo>
                  <a:cubicBezTo>
                    <a:pt x="578" y="1937"/>
                    <a:pt x="572" y="1931"/>
                    <a:pt x="572" y="1924"/>
                  </a:cubicBezTo>
                  <a:cubicBezTo>
                    <a:pt x="572" y="1917"/>
                    <a:pt x="578" y="1911"/>
                    <a:pt x="585" y="1911"/>
                  </a:cubicBezTo>
                  <a:close/>
                  <a:moveTo>
                    <a:pt x="662" y="1911"/>
                  </a:moveTo>
                  <a:lnTo>
                    <a:pt x="688" y="1911"/>
                  </a:lnTo>
                  <a:cubicBezTo>
                    <a:pt x="695" y="1911"/>
                    <a:pt x="700" y="1917"/>
                    <a:pt x="700" y="1924"/>
                  </a:cubicBezTo>
                  <a:cubicBezTo>
                    <a:pt x="700" y="1931"/>
                    <a:pt x="695" y="1937"/>
                    <a:pt x="688" y="1937"/>
                  </a:cubicBezTo>
                  <a:lnTo>
                    <a:pt x="662" y="1937"/>
                  </a:lnTo>
                  <a:cubicBezTo>
                    <a:pt x="655" y="1937"/>
                    <a:pt x="649" y="1931"/>
                    <a:pt x="649" y="1924"/>
                  </a:cubicBezTo>
                  <a:cubicBezTo>
                    <a:pt x="649" y="1917"/>
                    <a:pt x="655" y="1911"/>
                    <a:pt x="662" y="1911"/>
                  </a:cubicBezTo>
                  <a:close/>
                  <a:moveTo>
                    <a:pt x="739" y="1911"/>
                  </a:moveTo>
                  <a:lnTo>
                    <a:pt x="764" y="1911"/>
                  </a:lnTo>
                  <a:cubicBezTo>
                    <a:pt x="772" y="1911"/>
                    <a:pt x="777" y="1917"/>
                    <a:pt x="777" y="1924"/>
                  </a:cubicBezTo>
                  <a:cubicBezTo>
                    <a:pt x="777" y="1931"/>
                    <a:pt x="772" y="1937"/>
                    <a:pt x="764" y="1937"/>
                  </a:cubicBezTo>
                  <a:lnTo>
                    <a:pt x="739" y="1937"/>
                  </a:lnTo>
                  <a:cubicBezTo>
                    <a:pt x="732" y="1937"/>
                    <a:pt x="726" y="1931"/>
                    <a:pt x="726" y="1924"/>
                  </a:cubicBezTo>
                  <a:cubicBezTo>
                    <a:pt x="726" y="1917"/>
                    <a:pt x="732" y="1911"/>
                    <a:pt x="739" y="1911"/>
                  </a:cubicBezTo>
                  <a:close/>
                  <a:moveTo>
                    <a:pt x="816" y="1911"/>
                  </a:moveTo>
                  <a:lnTo>
                    <a:pt x="841" y="1911"/>
                  </a:lnTo>
                  <a:cubicBezTo>
                    <a:pt x="848" y="1911"/>
                    <a:pt x="854" y="1917"/>
                    <a:pt x="854" y="1924"/>
                  </a:cubicBezTo>
                  <a:cubicBezTo>
                    <a:pt x="854" y="1931"/>
                    <a:pt x="848" y="1937"/>
                    <a:pt x="841" y="1937"/>
                  </a:cubicBezTo>
                  <a:lnTo>
                    <a:pt x="816" y="1937"/>
                  </a:lnTo>
                  <a:cubicBezTo>
                    <a:pt x="809" y="1937"/>
                    <a:pt x="803" y="1931"/>
                    <a:pt x="803" y="1924"/>
                  </a:cubicBezTo>
                  <a:cubicBezTo>
                    <a:pt x="803" y="1917"/>
                    <a:pt x="809" y="1911"/>
                    <a:pt x="816" y="1911"/>
                  </a:cubicBezTo>
                  <a:close/>
                  <a:moveTo>
                    <a:pt x="892" y="1911"/>
                  </a:moveTo>
                  <a:lnTo>
                    <a:pt x="918" y="1911"/>
                  </a:lnTo>
                  <a:cubicBezTo>
                    <a:pt x="925" y="1911"/>
                    <a:pt x="931" y="1917"/>
                    <a:pt x="931" y="1924"/>
                  </a:cubicBezTo>
                  <a:cubicBezTo>
                    <a:pt x="931" y="1931"/>
                    <a:pt x="925" y="1937"/>
                    <a:pt x="918" y="1937"/>
                  </a:cubicBezTo>
                  <a:lnTo>
                    <a:pt x="892" y="1937"/>
                  </a:lnTo>
                  <a:cubicBezTo>
                    <a:pt x="885" y="1937"/>
                    <a:pt x="880" y="1931"/>
                    <a:pt x="880" y="1924"/>
                  </a:cubicBezTo>
                  <a:cubicBezTo>
                    <a:pt x="880" y="1917"/>
                    <a:pt x="885" y="1911"/>
                    <a:pt x="892" y="1911"/>
                  </a:cubicBezTo>
                  <a:close/>
                  <a:moveTo>
                    <a:pt x="969" y="1911"/>
                  </a:moveTo>
                  <a:lnTo>
                    <a:pt x="995" y="1911"/>
                  </a:lnTo>
                  <a:cubicBezTo>
                    <a:pt x="1002" y="1911"/>
                    <a:pt x="1008" y="1917"/>
                    <a:pt x="1008" y="1924"/>
                  </a:cubicBezTo>
                  <a:cubicBezTo>
                    <a:pt x="1008" y="1931"/>
                    <a:pt x="1002" y="1937"/>
                    <a:pt x="995" y="1937"/>
                  </a:cubicBezTo>
                  <a:lnTo>
                    <a:pt x="969" y="1937"/>
                  </a:lnTo>
                  <a:cubicBezTo>
                    <a:pt x="962" y="1937"/>
                    <a:pt x="956" y="1931"/>
                    <a:pt x="956" y="1924"/>
                  </a:cubicBezTo>
                  <a:cubicBezTo>
                    <a:pt x="956" y="1917"/>
                    <a:pt x="962" y="1911"/>
                    <a:pt x="969" y="1911"/>
                  </a:cubicBezTo>
                  <a:close/>
                  <a:moveTo>
                    <a:pt x="1046" y="1911"/>
                  </a:moveTo>
                  <a:lnTo>
                    <a:pt x="1072" y="1911"/>
                  </a:lnTo>
                  <a:cubicBezTo>
                    <a:pt x="1079" y="1911"/>
                    <a:pt x="1084" y="1917"/>
                    <a:pt x="1084" y="1924"/>
                  </a:cubicBezTo>
                  <a:cubicBezTo>
                    <a:pt x="1084" y="1931"/>
                    <a:pt x="1079" y="1937"/>
                    <a:pt x="1072" y="1937"/>
                  </a:cubicBezTo>
                  <a:lnTo>
                    <a:pt x="1046" y="1937"/>
                  </a:lnTo>
                  <a:cubicBezTo>
                    <a:pt x="1039" y="1937"/>
                    <a:pt x="1033" y="1931"/>
                    <a:pt x="1033" y="1924"/>
                  </a:cubicBezTo>
                  <a:cubicBezTo>
                    <a:pt x="1033" y="1917"/>
                    <a:pt x="1039" y="1911"/>
                    <a:pt x="1046" y="1911"/>
                  </a:cubicBezTo>
                  <a:close/>
                  <a:moveTo>
                    <a:pt x="1123" y="1911"/>
                  </a:moveTo>
                  <a:lnTo>
                    <a:pt x="1148" y="1911"/>
                  </a:lnTo>
                  <a:cubicBezTo>
                    <a:pt x="1156" y="1911"/>
                    <a:pt x="1161" y="1917"/>
                    <a:pt x="1161" y="1924"/>
                  </a:cubicBezTo>
                  <a:cubicBezTo>
                    <a:pt x="1161" y="1931"/>
                    <a:pt x="1156" y="1937"/>
                    <a:pt x="1148" y="1937"/>
                  </a:cubicBezTo>
                  <a:lnTo>
                    <a:pt x="1123" y="1937"/>
                  </a:lnTo>
                  <a:cubicBezTo>
                    <a:pt x="1116" y="1937"/>
                    <a:pt x="1110" y="1931"/>
                    <a:pt x="1110" y="1924"/>
                  </a:cubicBezTo>
                  <a:cubicBezTo>
                    <a:pt x="1110" y="1917"/>
                    <a:pt x="1116" y="1911"/>
                    <a:pt x="1123" y="1911"/>
                  </a:cubicBezTo>
                  <a:close/>
                  <a:moveTo>
                    <a:pt x="1200" y="1911"/>
                  </a:moveTo>
                  <a:lnTo>
                    <a:pt x="1225" y="1911"/>
                  </a:lnTo>
                  <a:cubicBezTo>
                    <a:pt x="1232" y="1911"/>
                    <a:pt x="1238" y="1917"/>
                    <a:pt x="1238" y="1924"/>
                  </a:cubicBezTo>
                  <a:cubicBezTo>
                    <a:pt x="1238" y="1931"/>
                    <a:pt x="1232" y="1937"/>
                    <a:pt x="1225" y="1937"/>
                  </a:cubicBezTo>
                  <a:lnTo>
                    <a:pt x="1200" y="1937"/>
                  </a:lnTo>
                  <a:cubicBezTo>
                    <a:pt x="1193" y="1937"/>
                    <a:pt x="1187" y="1931"/>
                    <a:pt x="1187" y="1924"/>
                  </a:cubicBezTo>
                  <a:cubicBezTo>
                    <a:pt x="1187" y="1917"/>
                    <a:pt x="1193" y="1911"/>
                    <a:pt x="1200" y="1911"/>
                  </a:cubicBezTo>
                  <a:close/>
                  <a:moveTo>
                    <a:pt x="1276" y="1911"/>
                  </a:moveTo>
                  <a:lnTo>
                    <a:pt x="1302" y="1911"/>
                  </a:lnTo>
                  <a:cubicBezTo>
                    <a:pt x="1309" y="1911"/>
                    <a:pt x="1315" y="1917"/>
                    <a:pt x="1315" y="1924"/>
                  </a:cubicBezTo>
                  <a:cubicBezTo>
                    <a:pt x="1315" y="1931"/>
                    <a:pt x="1309" y="1937"/>
                    <a:pt x="1302" y="1937"/>
                  </a:cubicBezTo>
                  <a:lnTo>
                    <a:pt x="1276" y="1937"/>
                  </a:lnTo>
                  <a:cubicBezTo>
                    <a:pt x="1269" y="1937"/>
                    <a:pt x="1264" y="1931"/>
                    <a:pt x="1264" y="1924"/>
                  </a:cubicBezTo>
                  <a:cubicBezTo>
                    <a:pt x="1264" y="1917"/>
                    <a:pt x="1269" y="1911"/>
                    <a:pt x="1276" y="1911"/>
                  </a:cubicBezTo>
                  <a:close/>
                  <a:moveTo>
                    <a:pt x="1353" y="1911"/>
                  </a:moveTo>
                  <a:lnTo>
                    <a:pt x="1379" y="1911"/>
                  </a:lnTo>
                  <a:cubicBezTo>
                    <a:pt x="1386" y="1911"/>
                    <a:pt x="1392" y="1917"/>
                    <a:pt x="1392" y="1924"/>
                  </a:cubicBezTo>
                  <a:cubicBezTo>
                    <a:pt x="1392" y="1931"/>
                    <a:pt x="1386" y="1937"/>
                    <a:pt x="1379" y="1937"/>
                  </a:cubicBezTo>
                  <a:lnTo>
                    <a:pt x="1353" y="1937"/>
                  </a:lnTo>
                  <a:cubicBezTo>
                    <a:pt x="1346" y="1937"/>
                    <a:pt x="1340" y="1931"/>
                    <a:pt x="1340" y="1924"/>
                  </a:cubicBezTo>
                  <a:cubicBezTo>
                    <a:pt x="1340" y="1917"/>
                    <a:pt x="1346" y="1911"/>
                    <a:pt x="1353" y="1911"/>
                  </a:cubicBezTo>
                  <a:close/>
                  <a:moveTo>
                    <a:pt x="1430" y="1911"/>
                  </a:moveTo>
                  <a:lnTo>
                    <a:pt x="1456" y="1911"/>
                  </a:lnTo>
                  <a:cubicBezTo>
                    <a:pt x="1463" y="1911"/>
                    <a:pt x="1468" y="1917"/>
                    <a:pt x="1468" y="1924"/>
                  </a:cubicBezTo>
                  <a:cubicBezTo>
                    <a:pt x="1468" y="1931"/>
                    <a:pt x="1463" y="1937"/>
                    <a:pt x="1456" y="1937"/>
                  </a:cubicBezTo>
                  <a:lnTo>
                    <a:pt x="1430" y="1937"/>
                  </a:lnTo>
                  <a:cubicBezTo>
                    <a:pt x="1423" y="1937"/>
                    <a:pt x="1417" y="1931"/>
                    <a:pt x="1417" y="1924"/>
                  </a:cubicBezTo>
                  <a:cubicBezTo>
                    <a:pt x="1417" y="1917"/>
                    <a:pt x="1423" y="1911"/>
                    <a:pt x="1430" y="1911"/>
                  </a:cubicBezTo>
                  <a:close/>
                  <a:moveTo>
                    <a:pt x="1507" y="1911"/>
                  </a:moveTo>
                  <a:lnTo>
                    <a:pt x="1532" y="1911"/>
                  </a:lnTo>
                  <a:cubicBezTo>
                    <a:pt x="1540" y="1911"/>
                    <a:pt x="1545" y="1917"/>
                    <a:pt x="1545" y="1924"/>
                  </a:cubicBezTo>
                  <a:cubicBezTo>
                    <a:pt x="1545" y="1931"/>
                    <a:pt x="1540" y="1937"/>
                    <a:pt x="1532" y="1937"/>
                  </a:cubicBezTo>
                  <a:lnTo>
                    <a:pt x="1507" y="1937"/>
                  </a:lnTo>
                  <a:cubicBezTo>
                    <a:pt x="1500" y="1937"/>
                    <a:pt x="1494" y="1931"/>
                    <a:pt x="1494" y="1924"/>
                  </a:cubicBezTo>
                  <a:cubicBezTo>
                    <a:pt x="1494" y="1917"/>
                    <a:pt x="1500" y="1911"/>
                    <a:pt x="1507" y="1911"/>
                  </a:cubicBezTo>
                  <a:close/>
                  <a:moveTo>
                    <a:pt x="1584" y="1911"/>
                  </a:moveTo>
                  <a:lnTo>
                    <a:pt x="1609" y="1911"/>
                  </a:lnTo>
                  <a:cubicBezTo>
                    <a:pt x="1616" y="1911"/>
                    <a:pt x="1622" y="1917"/>
                    <a:pt x="1622" y="1924"/>
                  </a:cubicBezTo>
                  <a:cubicBezTo>
                    <a:pt x="1622" y="1931"/>
                    <a:pt x="1616" y="1937"/>
                    <a:pt x="1609" y="1937"/>
                  </a:cubicBezTo>
                  <a:lnTo>
                    <a:pt x="1584" y="1937"/>
                  </a:lnTo>
                  <a:cubicBezTo>
                    <a:pt x="1577" y="1937"/>
                    <a:pt x="1571" y="1931"/>
                    <a:pt x="1571" y="1924"/>
                  </a:cubicBezTo>
                  <a:cubicBezTo>
                    <a:pt x="1571" y="1917"/>
                    <a:pt x="1577" y="1911"/>
                    <a:pt x="1584" y="1911"/>
                  </a:cubicBezTo>
                  <a:close/>
                  <a:moveTo>
                    <a:pt x="1660" y="1911"/>
                  </a:moveTo>
                  <a:lnTo>
                    <a:pt x="1686" y="1911"/>
                  </a:lnTo>
                  <a:cubicBezTo>
                    <a:pt x="1693" y="1911"/>
                    <a:pt x="1699" y="1917"/>
                    <a:pt x="1699" y="1924"/>
                  </a:cubicBezTo>
                  <a:cubicBezTo>
                    <a:pt x="1699" y="1931"/>
                    <a:pt x="1693" y="1937"/>
                    <a:pt x="1686" y="1937"/>
                  </a:cubicBezTo>
                  <a:lnTo>
                    <a:pt x="1660" y="1937"/>
                  </a:lnTo>
                  <a:cubicBezTo>
                    <a:pt x="1653" y="1937"/>
                    <a:pt x="1648" y="1931"/>
                    <a:pt x="1648" y="1924"/>
                  </a:cubicBezTo>
                  <a:cubicBezTo>
                    <a:pt x="1648" y="1917"/>
                    <a:pt x="1653" y="1911"/>
                    <a:pt x="1660" y="1911"/>
                  </a:cubicBezTo>
                  <a:close/>
                  <a:moveTo>
                    <a:pt x="1737" y="1911"/>
                  </a:moveTo>
                  <a:lnTo>
                    <a:pt x="1763" y="1911"/>
                  </a:lnTo>
                  <a:cubicBezTo>
                    <a:pt x="1770" y="1911"/>
                    <a:pt x="1776" y="1917"/>
                    <a:pt x="1776" y="1924"/>
                  </a:cubicBezTo>
                  <a:cubicBezTo>
                    <a:pt x="1776" y="1931"/>
                    <a:pt x="1770" y="1937"/>
                    <a:pt x="1763" y="1937"/>
                  </a:cubicBezTo>
                  <a:lnTo>
                    <a:pt x="1737" y="1937"/>
                  </a:lnTo>
                  <a:cubicBezTo>
                    <a:pt x="1730" y="1937"/>
                    <a:pt x="1724" y="1931"/>
                    <a:pt x="1724" y="1924"/>
                  </a:cubicBezTo>
                  <a:cubicBezTo>
                    <a:pt x="1724" y="1917"/>
                    <a:pt x="1730" y="1911"/>
                    <a:pt x="1737" y="1911"/>
                  </a:cubicBezTo>
                  <a:close/>
                  <a:moveTo>
                    <a:pt x="1814" y="1911"/>
                  </a:moveTo>
                  <a:lnTo>
                    <a:pt x="1840" y="1911"/>
                  </a:lnTo>
                  <a:cubicBezTo>
                    <a:pt x="1847" y="1911"/>
                    <a:pt x="1852" y="1917"/>
                    <a:pt x="1852" y="1924"/>
                  </a:cubicBezTo>
                  <a:cubicBezTo>
                    <a:pt x="1852" y="1931"/>
                    <a:pt x="1847" y="1937"/>
                    <a:pt x="1840" y="1937"/>
                  </a:cubicBezTo>
                  <a:lnTo>
                    <a:pt x="1814" y="1937"/>
                  </a:lnTo>
                  <a:cubicBezTo>
                    <a:pt x="1807" y="1937"/>
                    <a:pt x="1801" y="1931"/>
                    <a:pt x="1801" y="1924"/>
                  </a:cubicBezTo>
                  <a:cubicBezTo>
                    <a:pt x="1801" y="1917"/>
                    <a:pt x="1807" y="1911"/>
                    <a:pt x="1814" y="1911"/>
                  </a:cubicBezTo>
                  <a:close/>
                  <a:moveTo>
                    <a:pt x="1891" y="1911"/>
                  </a:moveTo>
                  <a:lnTo>
                    <a:pt x="1916" y="1911"/>
                  </a:lnTo>
                  <a:cubicBezTo>
                    <a:pt x="1924" y="1911"/>
                    <a:pt x="1929" y="1917"/>
                    <a:pt x="1929" y="1924"/>
                  </a:cubicBezTo>
                  <a:cubicBezTo>
                    <a:pt x="1929" y="1931"/>
                    <a:pt x="1924" y="1937"/>
                    <a:pt x="1916" y="1937"/>
                  </a:cubicBezTo>
                  <a:lnTo>
                    <a:pt x="1891" y="1937"/>
                  </a:lnTo>
                  <a:cubicBezTo>
                    <a:pt x="1884" y="1937"/>
                    <a:pt x="1878" y="1931"/>
                    <a:pt x="1878" y="1924"/>
                  </a:cubicBezTo>
                  <a:cubicBezTo>
                    <a:pt x="1878" y="1917"/>
                    <a:pt x="1884" y="1911"/>
                    <a:pt x="1891" y="1911"/>
                  </a:cubicBezTo>
                  <a:close/>
                  <a:moveTo>
                    <a:pt x="1968" y="1911"/>
                  </a:moveTo>
                  <a:lnTo>
                    <a:pt x="1993" y="1911"/>
                  </a:lnTo>
                  <a:cubicBezTo>
                    <a:pt x="2000" y="1911"/>
                    <a:pt x="2006" y="1917"/>
                    <a:pt x="2006" y="1924"/>
                  </a:cubicBezTo>
                  <a:cubicBezTo>
                    <a:pt x="2006" y="1931"/>
                    <a:pt x="2000" y="1937"/>
                    <a:pt x="1993" y="1937"/>
                  </a:cubicBezTo>
                  <a:lnTo>
                    <a:pt x="1968" y="1937"/>
                  </a:lnTo>
                  <a:cubicBezTo>
                    <a:pt x="1961" y="1937"/>
                    <a:pt x="1955" y="1931"/>
                    <a:pt x="1955" y="1924"/>
                  </a:cubicBezTo>
                  <a:cubicBezTo>
                    <a:pt x="1955" y="1917"/>
                    <a:pt x="1961" y="1911"/>
                    <a:pt x="1968" y="1911"/>
                  </a:cubicBezTo>
                  <a:close/>
                  <a:moveTo>
                    <a:pt x="2044" y="1911"/>
                  </a:moveTo>
                  <a:lnTo>
                    <a:pt x="2070" y="1911"/>
                  </a:lnTo>
                  <a:cubicBezTo>
                    <a:pt x="2077" y="1911"/>
                    <a:pt x="2083" y="1917"/>
                    <a:pt x="2083" y="1924"/>
                  </a:cubicBezTo>
                  <a:cubicBezTo>
                    <a:pt x="2083" y="1931"/>
                    <a:pt x="2077" y="1937"/>
                    <a:pt x="2070" y="1937"/>
                  </a:cubicBezTo>
                  <a:lnTo>
                    <a:pt x="2044" y="1937"/>
                  </a:lnTo>
                  <a:cubicBezTo>
                    <a:pt x="2037" y="1937"/>
                    <a:pt x="2032" y="1931"/>
                    <a:pt x="2032" y="1924"/>
                  </a:cubicBezTo>
                  <a:cubicBezTo>
                    <a:pt x="2032" y="1917"/>
                    <a:pt x="2037" y="1911"/>
                    <a:pt x="2044" y="1911"/>
                  </a:cubicBezTo>
                  <a:close/>
                  <a:moveTo>
                    <a:pt x="2121" y="1911"/>
                  </a:moveTo>
                  <a:lnTo>
                    <a:pt x="2147" y="1911"/>
                  </a:lnTo>
                  <a:cubicBezTo>
                    <a:pt x="2154" y="1911"/>
                    <a:pt x="2160" y="1917"/>
                    <a:pt x="2160" y="1924"/>
                  </a:cubicBezTo>
                  <a:cubicBezTo>
                    <a:pt x="2160" y="1931"/>
                    <a:pt x="2154" y="1937"/>
                    <a:pt x="2147" y="1937"/>
                  </a:cubicBezTo>
                  <a:lnTo>
                    <a:pt x="2121" y="1937"/>
                  </a:lnTo>
                  <a:cubicBezTo>
                    <a:pt x="2114" y="1937"/>
                    <a:pt x="2108" y="1931"/>
                    <a:pt x="2108" y="1924"/>
                  </a:cubicBezTo>
                  <a:cubicBezTo>
                    <a:pt x="2108" y="1917"/>
                    <a:pt x="2114" y="1911"/>
                    <a:pt x="2121" y="1911"/>
                  </a:cubicBezTo>
                  <a:close/>
                  <a:moveTo>
                    <a:pt x="2198" y="1911"/>
                  </a:moveTo>
                  <a:lnTo>
                    <a:pt x="2224" y="1911"/>
                  </a:lnTo>
                  <a:cubicBezTo>
                    <a:pt x="2231" y="1911"/>
                    <a:pt x="2236" y="1917"/>
                    <a:pt x="2236" y="1924"/>
                  </a:cubicBezTo>
                  <a:cubicBezTo>
                    <a:pt x="2236" y="1931"/>
                    <a:pt x="2231" y="1937"/>
                    <a:pt x="2224" y="1937"/>
                  </a:cubicBezTo>
                  <a:lnTo>
                    <a:pt x="2198" y="1937"/>
                  </a:lnTo>
                  <a:cubicBezTo>
                    <a:pt x="2191" y="1937"/>
                    <a:pt x="2185" y="1931"/>
                    <a:pt x="2185" y="1924"/>
                  </a:cubicBezTo>
                  <a:cubicBezTo>
                    <a:pt x="2185" y="1917"/>
                    <a:pt x="2191" y="1911"/>
                    <a:pt x="2198" y="1911"/>
                  </a:cubicBezTo>
                  <a:close/>
                  <a:moveTo>
                    <a:pt x="2275" y="1911"/>
                  </a:moveTo>
                  <a:lnTo>
                    <a:pt x="2300" y="1911"/>
                  </a:lnTo>
                  <a:cubicBezTo>
                    <a:pt x="2308" y="1911"/>
                    <a:pt x="2313" y="1917"/>
                    <a:pt x="2313" y="1924"/>
                  </a:cubicBezTo>
                  <a:cubicBezTo>
                    <a:pt x="2313" y="1931"/>
                    <a:pt x="2308" y="1937"/>
                    <a:pt x="2300" y="1937"/>
                  </a:cubicBezTo>
                  <a:lnTo>
                    <a:pt x="2275" y="1937"/>
                  </a:lnTo>
                  <a:cubicBezTo>
                    <a:pt x="2268" y="1937"/>
                    <a:pt x="2262" y="1931"/>
                    <a:pt x="2262" y="1924"/>
                  </a:cubicBezTo>
                  <a:cubicBezTo>
                    <a:pt x="2262" y="1917"/>
                    <a:pt x="2268" y="1911"/>
                    <a:pt x="2275" y="1911"/>
                  </a:cubicBezTo>
                  <a:close/>
                  <a:moveTo>
                    <a:pt x="2352" y="1911"/>
                  </a:moveTo>
                  <a:lnTo>
                    <a:pt x="2377" y="1911"/>
                  </a:lnTo>
                  <a:cubicBezTo>
                    <a:pt x="2384" y="1911"/>
                    <a:pt x="2390" y="1917"/>
                    <a:pt x="2390" y="1924"/>
                  </a:cubicBezTo>
                  <a:cubicBezTo>
                    <a:pt x="2390" y="1931"/>
                    <a:pt x="2384" y="1937"/>
                    <a:pt x="2377" y="1937"/>
                  </a:cubicBezTo>
                  <a:lnTo>
                    <a:pt x="2352" y="1937"/>
                  </a:lnTo>
                  <a:cubicBezTo>
                    <a:pt x="2345" y="1937"/>
                    <a:pt x="2339" y="1931"/>
                    <a:pt x="2339" y="1924"/>
                  </a:cubicBezTo>
                  <a:cubicBezTo>
                    <a:pt x="2339" y="1917"/>
                    <a:pt x="2345" y="1911"/>
                    <a:pt x="2352" y="1911"/>
                  </a:cubicBezTo>
                  <a:close/>
                  <a:moveTo>
                    <a:pt x="2428" y="1911"/>
                  </a:moveTo>
                  <a:lnTo>
                    <a:pt x="2454" y="1911"/>
                  </a:lnTo>
                  <a:cubicBezTo>
                    <a:pt x="2461" y="1911"/>
                    <a:pt x="2467" y="1917"/>
                    <a:pt x="2467" y="1924"/>
                  </a:cubicBezTo>
                  <a:cubicBezTo>
                    <a:pt x="2467" y="1931"/>
                    <a:pt x="2461" y="1937"/>
                    <a:pt x="2454" y="1937"/>
                  </a:cubicBezTo>
                  <a:lnTo>
                    <a:pt x="2428" y="1937"/>
                  </a:lnTo>
                  <a:cubicBezTo>
                    <a:pt x="2421" y="1937"/>
                    <a:pt x="2416" y="1931"/>
                    <a:pt x="2416" y="1924"/>
                  </a:cubicBezTo>
                  <a:cubicBezTo>
                    <a:pt x="2416" y="1917"/>
                    <a:pt x="2421" y="1911"/>
                    <a:pt x="2428" y="1911"/>
                  </a:cubicBezTo>
                  <a:close/>
                  <a:moveTo>
                    <a:pt x="2505" y="1911"/>
                  </a:moveTo>
                  <a:lnTo>
                    <a:pt x="2531" y="1911"/>
                  </a:lnTo>
                  <a:cubicBezTo>
                    <a:pt x="2538" y="1911"/>
                    <a:pt x="2544" y="1917"/>
                    <a:pt x="2544" y="1924"/>
                  </a:cubicBezTo>
                  <a:cubicBezTo>
                    <a:pt x="2544" y="1931"/>
                    <a:pt x="2538" y="1937"/>
                    <a:pt x="2531" y="1937"/>
                  </a:cubicBezTo>
                  <a:lnTo>
                    <a:pt x="2505" y="1937"/>
                  </a:lnTo>
                  <a:cubicBezTo>
                    <a:pt x="2498" y="1937"/>
                    <a:pt x="2492" y="1931"/>
                    <a:pt x="2492" y="1924"/>
                  </a:cubicBezTo>
                  <a:cubicBezTo>
                    <a:pt x="2492" y="1917"/>
                    <a:pt x="2498" y="1911"/>
                    <a:pt x="2505" y="1911"/>
                  </a:cubicBezTo>
                  <a:close/>
                  <a:moveTo>
                    <a:pt x="2582" y="1911"/>
                  </a:moveTo>
                  <a:lnTo>
                    <a:pt x="2608" y="1911"/>
                  </a:lnTo>
                  <a:cubicBezTo>
                    <a:pt x="2615" y="1911"/>
                    <a:pt x="2620" y="1917"/>
                    <a:pt x="2620" y="1924"/>
                  </a:cubicBezTo>
                  <a:cubicBezTo>
                    <a:pt x="2620" y="1931"/>
                    <a:pt x="2615" y="1937"/>
                    <a:pt x="2608" y="1937"/>
                  </a:cubicBezTo>
                  <a:lnTo>
                    <a:pt x="2582" y="1937"/>
                  </a:lnTo>
                  <a:cubicBezTo>
                    <a:pt x="2575" y="1937"/>
                    <a:pt x="2569" y="1931"/>
                    <a:pt x="2569" y="1924"/>
                  </a:cubicBezTo>
                  <a:cubicBezTo>
                    <a:pt x="2569" y="1917"/>
                    <a:pt x="2575" y="1911"/>
                    <a:pt x="2582" y="1911"/>
                  </a:cubicBezTo>
                  <a:close/>
                  <a:moveTo>
                    <a:pt x="2659" y="1911"/>
                  </a:moveTo>
                  <a:lnTo>
                    <a:pt x="2684" y="1911"/>
                  </a:lnTo>
                  <a:cubicBezTo>
                    <a:pt x="2692" y="1911"/>
                    <a:pt x="2697" y="1917"/>
                    <a:pt x="2697" y="1924"/>
                  </a:cubicBezTo>
                  <a:cubicBezTo>
                    <a:pt x="2697" y="1931"/>
                    <a:pt x="2692" y="1937"/>
                    <a:pt x="2684" y="1937"/>
                  </a:cubicBezTo>
                  <a:lnTo>
                    <a:pt x="2659" y="1937"/>
                  </a:lnTo>
                  <a:cubicBezTo>
                    <a:pt x="2652" y="1937"/>
                    <a:pt x="2646" y="1931"/>
                    <a:pt x="2646" y="1924"/>
                  </a:cubicBezTo>
                  <a:cubicBezTo>
                    <a:pt x="2646" y="1917"/>
                    <a:pt x="2652" y="1911"/>
                    <a:pt x="2659" y="1911"/>
                  </a:cubicBezTo>
                  <a:close/>
                  <a:moveTo>
                    <a:pt x="2736" y="1911"/>
                  </a:moveTo>
                  <a:lnTo>
                    <a:pt x="2761" y="1911"/>
                  </a:lnTo>
                  <a:cubicBezTo>
                    <a:pt x="2768" y="1911"/>
                    <a:pt x="2774" y="1917"/>
                    <a:pt x="2774" y="1924"/>
                  </a:cubicBezTo>
                  <a:cubicBezTo>
                    <a:pt x="2774" y="1931"/>
                    <a:pt x="2768" y="1937"/>
                    <a:pt x="2761" y="1937"/>
                  </a:cubicBezTo>
                  <a:lnTo>
                    <a:pt x="2736" y="1937"/>
                  </a:lnTo>
                  <a:cubicBezTo>
                    <a:pt x="2729" y="1937"/>
                    <a:pt x="2723" y="1931"/>
                    <a:pt x="2723" y="1924"/>
                  </a:cubicBezTo>
                  <a:cubicBezTo>
                    <a:pt x="2723" y="1917"/>
                    <a:pt x="2729" y="1911"/>
                    <a:pt x="2736" y="1911"/>
                  </a:cubicBezTo>
                  <a:close/>
                  <a:moveTo>
                    <a:pt x="2812" y="1911"/>
                  </a:moveTo>
                  <a:lnTo>
                    <a:pt x="2838" y="1911"/>
                  </a:lnTo>
                  <a:cubicBezTo>
                    <a:pt x="2845" y="1911"/>
                    <a:pt x="2851" y="1917"/>
                    <a:pt x="2851" y="1924"/>
                  </a:cubicBezTo>
                  <a:cubicBezTo>
                    <a:pt x="2851" y="1931"/>
                    <a:pt x="2845" y="1937"/>
                    <a:pt x="2838" y="1937"/>
                  </a:cubicBezTo>
                  <a:lnTo>
                    <a:pt x="2812" y="1937"/>
                  </a:lnTo>
                  <a:cubicBezTo>
                    <a:pt x="2805" y="1937"/>
                    <a:pt x="2800" y="1931"/>
                    <a:pt x="2800" y="1924"/>
                  </a:cubicBezTo>
                  <a:cubicBezTo>
                    <a:pt x="2800" y="1917"/>
                    <a:pt x="2805" y="1911"/>
                    <a:pt x="2812" y="1911"/>
                  </a:cubicBezTo>
                  <a:close/>
                  <a:moveTo>
                    <a:pt x="2889" y="1911"/>
                  </a:moveTo>
                  <a:lnTo>
                    <a:pt x="2915" y="1911"/>
                  </a:lnTo>
                  <a:cubicBezTo>
                    <a:pt x="2922" y="1911"/>
                    <a:pt x="2928" y="1917"/>
                    <a:pt x="2928" y="1924"/>
                  </a:cubicBezTo>
                  <a:cubicBezTo>
                    <a:pt x="2928" y="1931"/>
                    <a:pt x="2922" y="1937"/>
                    <a:pt x="2915" y="1937"/>
                  </a:cubicBezTo>
                  <a:lnTo>
                    <a:pt x="2889" y="1937"/>
                  </a:lnTo>
                  <a:cubicBezTo>
                    <a:pt x="2882" y="1937"/>
                    <a:pt x="2876" y="1931"/>
                    <a:pt x="2876" y="1924"/>
                  </a:cubicBezTo>
                  <a:cubicBezTo>
                    <a:pt x="2876" y="1917"/>
                    <a:pt x="2882" y="1911"/>
                    <a:pt x="2889" y="1911"/>
                  </a:cubicBezTo>
                  <a:close/>
                  <a:moveTo>
                    <a:pt x="2966" y="1911"/>
                  </a:moveTo>
                  <a:lnTo>
                    <a:pt x="2992" y="1911"/>
                  </a:lnTo>
                  <a:cubicBezTo>
                    <a:pt x="2999" y="1911"/>
                    <a:pt x="3004" y="1917"/>
                    <a:pt x="3004" y="1924"/>
                  </a:cubicBezTo>
                  <a:cubicBezTo>
                    <a:pt x="3004" y="1931"/>
                    <a:pt x="2999" y="1937"/>
                    <a:pt x="2992" y="1937"/>
                  </a:cubicBezTo>
                  <a:lnTo>
                    <a:pt x="2966" y="1937"/>
                  </a:lnTo>
                  <a:cubicBezTo>
                    <a:pt x="2959" y="1937"/>
                    <a:pt x="2953" y="1931"/>
                    <a:pt x="2953" y="1924"/>
                  </a:cubicBezTo>
                  <a:cubicBezTo>
                    <a:pt x="2953" y="1917"/>
                    <a:pt x="2959" y="1911"/>
                    <a:pt x="2966" y="1911"/>
                  </a:cubicBezTo>
                  <a:close/>
                  <a:moveTo>
                    <a:pt x="3024" y="1918"/>
                  </a:moveTo>
                  <a:lnTo>
                    <a:pt x="3024" y="1892"/>
                  </a:lnTo>
                  <a:cubicBezTo>
                    <a:pt x="3024" y="1885"/>
                    <a:pt x="3030" y="1880"/>
                    <a:pt x="3037" y="1880"/>
                  </a:cubicBezTo>
                  <a:cubicBezTo>
                    <a:pt x="3044" y="1880"/>
                    <a:pt x="3049" y="1885"/>
                    <a:pt x="3049" y="1892"/>
                  </a:cubicBezTo>
                  <a:lnTo>
                    <a:pt x="3049" y="1918"/>
                  </a:lnTo>
                  <a:cubicBezTo>
                    <a:pt x="3049" y="1925"/>
                    <a:pt x="3044" y="1931"/>
                    <a:pt x="3037" y="1931"/>
                  </a:cubicBezTo>
                  <a:cubicBezTo>
                    <a:pt x="3030" y="1931"/>
                    <a:pt x="3024" y="1925"/>
                    <a:pt x="3024" y="1918"/>
                  </a:cubicBezTo>
                  <a:close/>
                  <a:moveTo>
                    <a:pt x="3024" y="1841"/>
                  </a:moveTo>
                  <a:lnTo>
                    <a:pt x="3024" y="1816"/>
                  </a:lnTo>
                  <a:cubicBezTo>
                    <a:pt x="3024" y="1808"/>
                    <a:pt x="3030" y="1803"/>
                    <a:pt x="3037" y="1803"/>
                  </a:cubicBezTo>
                  <a:cubicBezTo>
                    <a:pt x="3044" y="1803"/>
                    <a:pt x="3049" y="1808"/>
                    <a:pt x="3049" y="1816"/>
                  </a:cubicBezTo>
                  <a:lnTo>
                    <a:pt x="3049" y="1841"/>
                  </a:lnTo>
                  <a:cubicBezTo>
                    <a:pt x="3049" y="1848"/>
                    <a:pt x="3044" y="1854"/>
                    <a:pt x="3037" y="1854"/>
                  </a:cubicBezTo>
                  <a:cubicBezTo>
                    <a:pt x="3030" y="1854"/>
                    <a:pt x="3024" y="1848"/>
                    <a:pt x="3024" y="1841"/>
                  </a:cubicBezTo>
                  <a:close/>
                  <a:moveTo>
                    <a:pt x="3024" y="1764"/>
                  </a:moveTo>
                  <a:lnTo>
                    <a:pt x="3024" y="1739"/>
                  </a:lnTo>
                  <a:cubicBezTo>
                    <a:pt x="3024" y="1732"/>
                    <a:pt x="3030" y="1726"/>
                    <a:pt x="3037" y="1726"/>
                  </a:cubicBezTo>
                  <a:cubicBezTo>
                    <a:pt x="3044" y="1726"/>
                    <a:pt x="3049" y="1732"/>
                    <a:pt x="3049" y="1739"/>
                  </a:cubicBezTo>
                  <a:lnTo>
                    <a:pt x="3049" y="1764"/>
                  </a:lnTo>
                  <a:cubicBezTo>
                    <a:pt x="3049" y="1771"/>
                    <a:pt x="3044" y="1777"/>
                    <a:pt x="3037" y="1777"/>
                  </a:cubicBezTo>
                  <a:cubicBezTo>
                    <a:pt x="3030" y="1777"/>
                    <a:pt x="3024" y="1771"/>
                    <a:pt x="3024" y="1764"/>
                  </a:cubicBezTo>
                  <a:close/>
                  <a:moveTo>
                    <a:pt x="3024" y="1688"/>
                  </a:moveTo>
                  <a:lnTo>
                    <a:pt x="3024" y="1662"/>
                  </a:lnTo>
                  <a:cubicBezTo>
                    <a:pt x="3024" y="1655"/>
                    <a:pt x="3030" y="1649"/>
                    <a:pt x="3037" y="1649"/>
                  </a:cubicBezTo>
                  <a:cubicBezTo>
                    <a:pt x="3044" y="1649"/>
                    <a:pt x="3049" y="1655"/>
                    <a:pt x="3049" y="1662"/>
                  </a:cubicBezTo>
                  <a:lnTo>
                    <a:pt x="3049" y="1688"/>
                  </a:lnTo>
                  <a:cubicBezTo>
                    <a:pt x="3049" y="1695"/>
                    <a:pt x="3044" y="1700"/>
                    <a:pt x="3037" y="1700"/>
                  </a:cubicBezTo>
                  <a:cubicBezTo>
                    <a:pt x="3030" y="1700"/>
                    <a:pt x="3024" y="1695"/>
                    <a:pt x="3024" y="1688"/>
                  </a:cubicBezTo>
                  <a:close/>
                  <a:moveTo>
                    <a:pt x="3024" y="1611"/>
                  </a:moveTo>
                  <a:lnTo>
                    <a:pt x="3024" y="1585"/>
                  </a:lnTo>
                  <a:cubicBezTo>
                    <a:pt x="3024" y="1578"/>
                    <a:pt x="3030" y="1572"/>
                    <a:pt x="3037" y="1572"/>
                  </a:cubicBezTo>
                  <a:cubicBezTo>
                    <a:pt x="3044" y="1572"/>
                    <a:pt x="3049" y="1578"/>
                    <a:pt x="3049" y="1585"/>
                  </a:cubicBezTo>
                  <a:lnTo>
                    <a:pt x="3049" y="1611"/>
                  </a:lnTo>
                  <a:cubicBezTo>
                    <a:pt x="3049" y="1618"/>
                    <a:pt x="3044" y="1624"/>
                    <a:pt x="3037" y="1624"/>
                  </a:cubicBezTo>
                  <a:cubicBezTo>
                    <a:pt x="3030" y="1624"/>
                    <a:pt x="3024" y="1618"/>
                    <a:pt x="3024" y="1611"/>
                  </a:cubicBezTo>
                  <a:close/>
                  <a:moveTo>
                    <a:pt x="3024" y="1534"/>
                  </a:moveTo>
                  <a:lnTo>
                    <a:pt x="3024" y="1508"/>
                  </a:lnTo>
                  <a:cubicBezTo>
                    <a:pt x="3024" y="1501"/>
                    <a:pt x="3030" y="1496"/>
                    <a:pt x="3037" y="1496"/>
                  </a:cubicBezTo>
                  <a:cubicBezTo>
                    <a:pt x="3044" y="1496"/>
                    <a:pt x="3049" y="1501"/>
                    <a:pt x="3049" y="1508"/>
                  </a:cubicBezTo>
                  <a:lnTo>
                    <a:pt x="3049" y="1534"/>
                  </a:lnTo>
                  <a:cubicBezTo>
                    <a:pt x="3049" y="1541"/>
                    <a:pt x="3044" y="1547"/>
                    <a:pt x="3037" y="1547"/>
                  </a:cubicBezTo>
                  <a:cubicBezTo>
                    <a:pt x="3030" y="1547"/>
                    <a:pt x="3024" y="1541"/>
                    <a:pt x="3024" y="1534"/>
                  </a:cubicBezTo>
                  <a:close/>
                  <a:moveTo>
                    <a:pt x="3024" y="1457"/>
                  </a:moveTo>
                  <a:lnTo>
                    <a:pt x="3024" y="1432"/>
                  </a:lnTo>
                  <a:cubicBezTo>
                    <a:pt x="3024" y="1424"/>
                    <a:pt x="3030" y="1419"/>
                    <a:pt x="3037" y="1419"/>
                  </a:cubicBezTo>
                  <a:cubicBezTo>
                    <a:pt x="3044" y="1419"/>
                    <a:pt x="3049" y="1424"/>
                    <a:pt x="3049" y="1432"/>
                  </a:cubicBezTo>
                  <a:lnTo>
                    <a:pt x="3049" y="1457"/>
                  </a:lnTo>
                  <a:cubicBezTo>
                    <a:pt x="3049" y="1464"/>
                    <a:pt x="3044" y="1470"/>
                    <a:pt x="3037" y="1470"/>
                  </a:cubicBezTo>
                  <a:cubicBezTo>
                    <a:pt x="3030" y="1470"/>
                    <a:pt x="3024" y="1464"/>
                    <a:pt x="3024" y="1457"/>
                  </a:cubicBezTo>
                  <a:close/>
                  <a:moveTo>
                    <a:pt x="3024" y="1380"/>
                  </a:moveTo>
                  <a:lnTo>
                    <a:pt x="3024" y="1355"/>
                  </a:lnTo>
                  <a:cubicBezTo>
                    <a:pt x="3024" y="1348"/>
                    <a:pt x="3030" y="1342"/>
                    <a:pt x="3037" y="1342"/>
                  </a:cubicBezTo>
                  <a:cubicBezTo>
                    <a:pt x="3044" y="1342"/>
                    <a:pt x="3049" y="1348"/>
                    <a:pt x="3049" y="1355"/>
                  </a:cubicBezTo>
                  <a:lnTo>
                    <a:pt x="3049" y="1380"/>
                  </a:lnTo>
                  <a:cubicBezTo>
                    <a:pt x="3049" y="1387"/>
                    <a:pt x="3044" y="1393"/>
                    <a:pt x="3037" y="1393"/>
                  </a:cubicBezTo>
                  <a:cubicBezTo>
                    <a:pt x="3030" y="1393"/>
                    <a:pt x="3024" y="1387"/>
                    <a:pt x="3024" y="1380"/>
                  </a:cubicBezTo>
                  <a:close/>
                  <a:moveTo>
                    <a:pt x="3024" y="1304"/>
                  </a:moveTo>
                  <a:lnTo>
                    <a:pt x="3024" y="1278"/>
                  </a:lnTo>
                  <a:cubicBezTo>
                    <a:pt x="3024" y="1271"/>
                    <a:pt x="3030" y="1265"/>
                    <a:pt x="3037" y="1265"/>
                  </a:cubicBezTo>
                  <a:cubicBezTo>
                    <a:pt x="3044" y="1265"/>
                    <a:pt x="3049" y="1271"/>
                    <a:pt x="3049" y="1278"/>
                  </a:cubicBezTo>
                  <a:lnTo>
                    <a:pt x="3049" y="1304"/>
                  </a:lnTo>
                  <a:cubicBezTo>
                    <a:pt x="3049" y="1311"/>
                    <a:pt x="3044" y="1316"/>
                    <a:pt x="3037" y="1316"/>
                  </a:cubicBezTo>
                  <a:cubicBezTo>
                    <a:pt x="3030" y="1316"/>
                    <a:pt x="3024" y="1311"/>
                    <a:pt x="3024" y="1304"/>
                  </a:cubicBezTo>
                  <a:close/>
                  <a:moveTo>
                    <a:pt x="3024" y="1227"/>
                  </a:moveTo>
                  <a:lnTo>
                    <a:pt x="3024" y="1201"/>
                  </a:lnTo>
                  <a:cubicBezTo>
                    <a:pt x="3024" y="1194"/>
                    <a:pt x="3030" y="1188"/>
                    <a:pt x="3037" y="1188"/>
                  </a:cubicBezTo>
                  <a:cubicBezTo>
                    <a:pt x="3044" y="1188"/>
                    <a:pt x="3049" y="1194"/>
                    <a:pt x="3049" y="1201"/>
                  </a:cubicBezTo>
                  <a:lnTo>
                    <a:pt x="3049" y="1227"/>
                  </a:lnTo>
                  <a:cubicBezTo>
                    <a:pt x="3049" y="1234"/>
                    <a:pt x="3044" y="1240"/>
                    <a:pt x="3037" y="1240"/>
                  </a:cubicBezTo>
                  <a:cubicBezTo>
                    <a:pt x="3030" y="1240"/>
                    <a:pt x="3024" y="1234"/>
                    <a:pt x="3024" y="1227"/>
                  </a:cubicBezTo>
                  <a:close/>
                  <a:moveTo>
                    <a:pt x="3024" y="1150"/>
                  </a:moveTo>
                  <a:lnTo>
                    <a:pt x="3024" y="1124"/>
                  </a:lnTo>
                  <a:cubicBezTo>
                    <a:pt x="3024" y="1117"/>
                    <a:pt x="3030" y="1112"/>
                    <a:pt x="3037" y="1112"/>
                  </a:cubicBezTo>
                  <a:cubicBezTo>
                    <a:pt x="3044" y="1112"/>
                    <a:pt x="3049" y="1117"/>
                    <a:pt x="3049" y="1124"/>
                  </a:cubicBezTo>
                  <a:lnTo>
                    <a:pt x="3049" y="1150"/>
                  </a:lnTo>
                  <a:cubicBezTo>
                    <a:pt x="3049" y="1157"/>
                    <a:pt x="3044" y="1163"/>
                    <a:pt x="3037" y="1163"/>
                  </a:cubicBezTo>
                  <a:cubicBezTo>
                    <a:pt x="3030" y="1163"/>
                    <a:pt x="3024" y="1157"/>
                    <a:pt x="3024" y="1150"/>
                  </a:cubicBezTo>
                  <a:close/>
                  <a:moveTo>
                    <a:pt x="3024" y="1073"/>
                  </a:moveTo>
                  <a:lnTo>
                    <a:pt x="3024" y="1048"/>
                  </a:lnTo>
                  <a:cubicBezTo>
                    <a:pt x="3024" y="1040"/>
                    <a:pt x="3030" y="1035"/>
                    <a:pt x="3037" y="1035"/>
                  </a:cubicBezTo>
                  <a:cubicBezTo>
                    <a:pt x="3044" y="1035"/>
                    <a:pt x="3049" y="1040"/>
                    <a:pt x="3049" y="1048"/>
                  </a:cubicBezTo>
                  <a:lnTo>
                    <a:pt x="3049" y="1073"/>
                  </a:lnTo>
                  <a:cubicBezTo>
                    <a:pt x="3049" y="1080"/>
                    <a:pt x="3044" y="1086"/>
                    <a:pt x="3037" y="1086"/>
                  </a:cubicBezTo>
                  <a:cubicBezTo>
                    <a:pt x="3030" y="1086"/>
                    <a:pt x="3024" y="1080"/>
                    <a:pt x="3024" y="1073"/>
                  </a:cubicBezTo>
                  <a:close/>
                  <a:moveTo>
                    <a:pt x="3024" y="996"/>
                  </a:moveTo>
                  <a:lnTo>
                    <a:pt x="3024" y="971"/>
                  </a:lnTo>
                  <a:cubicBezTo>
                    <a:pt x="3024" y="964"/>
                    <a:pt x="3030" y="958"/>
                    <a:pt x="3037" y="958"/>
                  </a:cubicBezTo>
                  <a:cubicBezTo>
                    <a:pt x="3044" y="958"/>
                    <a:pt x="3049" y="964"/>
                    <a:pt x="3049" y="971"/>
                  </a:cubicBezTo>
                  <a:lnTo>
                    <a:pt x="3049" y="996"/>
                  </a:lnTo>
                  <a:cubicBezTo>
                    <a:pt x="3049" y="1003"/>
                    <a:pt x="3044" y="1009"/>
                    <a:pt x="3037" y="1009"/>
                  </a:cubicBezTo>
                  <a:cubicBezTo>
                    <a:pt x="3030" y="1009"/>
                    <a:pt x="3024" y="1003"/>
                    <a:pt x="3024" y="996"/>
                  </a:cubicBezTo>
                  <a:close/>
                  <a:moveTo>
                    <a:pt x="3024" y="920"/>
                  </a:moveTo>
                  <a:lnTo>
                    <a:pt x="3024" y="894"/>
                  </a:lnTo>
                  <a:cubicBezTo>
                    <a:pt x="3024" y="887"/>
                    <a:pt x="3030" y="881"/>
                    <a:pt x="3037" y="881"/>
                  </a:cubicBezTo>
                  <a:cubicBezTo>
                    <a:pt x="3044" y="881"/>
                    <a:pt x="3049" y="887"/>
                    <a:pt x="3049" y="894"/>
                  </a:cubicBezTo>
                  <a:lnTo>
                    <a:pt x="3049" y="920"/>
                  </a:lnTo>
                  <a:cubicBezTo>
                    <a:pt x="3049" y="927"/>
                    <a:pt x="3044" y="932"/>
                    <a:pt x="3037" y="932"/>
                  </a:cubicBezTo>
                  <a:cubicBezTo>
                    <a:pt x="3030" y="932"/>
                    <a:pt x="3024" y="927"/>
                    <a:pt x="3024" y="920"/>
                  </a:cubicBezTo>
                  <a:close/>
                  <a:moveTo>
                    <a:pt x="3024" y="843"/>
                  </a:moveTo>
                  <a:lnTo>
                    <a:pt x="3024" y="817"/>
                  </a:lnTo>
                  <a:cubicBezTo>
                    <a:pt x="3024" y="810"/>
                    <a:pt x="3030" y="804"/>
                    <a:pt x="3037" y="804"/>
                  </a:cubicBezTo>
                  <a:cubicBezTo>
                    <a:pt x="3044" y="804"/>
                    <a:pt x="3049" y="810"/>
                    <a:pt x="3049" y="817"/>
                  </a:cubicBezTo>
                  <a:lnTo>
                    <a:pt x="3049" y="843"/>
                  </a:lnTo>
                  <a:cubicBezTo>
                    <a:pt x="3049" y="850"/>
                    <a:pt x="3044" y="856"/>
                    <a:pt x="3037" y="856"/>
                  </a:cubicBezTo>
                  <a:cubicBezTo>
                    <a:pt x="3030" y="856"/>
                    <a:pt x="3024" y="850"/>
                    <a:pt x="3024" y="843"/>
                  </a:cubicBezTo>
                  <a:close/>
                  <a:moveTo>
                    <a:pt x="3024" y="766"/>
                  </a:moveTo>
                  <a:lnTo>
                    <a:pt x="3024" y="740"/>
                  </a:lnTo>
                  <a:cubicBezTo>
                    <a:pt x="3024" y="733"/>
                    <a:pt x="3030" y="728"/>
                    <a:pt x="3037" y="728"/>
                  </a:cubicBezTo>
                  <a:cubicBezTo>
                    <a:pt x="3044" y="728"/>
                    <a:pt x="3049" y="733"/>
                    <a:pt x="3049" y="740"/>
                  </a:cubicBezTo>
                  <a:lnTo>
                    <a:pt x="3049" y="766"/>
                  </a:lnTo>
                  <a:cubicBezTo>
                    <a:pt x="3049" y="773"/>
                    <a:pt x="3044" y="779"/>
                    <a:pt x="3037" y="779"/>
                  </a:cubicBezTo>
                  <a:cubicBezTo>
                    <a:pt x="3030" y="779"/>
                    <a:pt x="3024" y="773"/>
                    <a:pt x="3024" y="766"/>
                  </a:cubicBezTo>
                  <a:close/>
                  <a:moveTo>
                    <a:pt x="3024" y="689"/>
                  </a:moveTo>
                  <a:lnTo>
                    <a:pt x="3024" y="664"/>
                  </a:lnTo>
                  <a:cubicBezTo>
                    <a:pt x="3024" y="656"/>
                    <a:pt x="3030" y="651"/>
                    <a:pt x="3037" y="651"/>
                  </a:cubicBezTo>
                  <a:cubicBezTo>
                    <a:pt x="3044" y="651"/>
                    <a:pt x="3049" y="656"/>
                    <a:pt x="3049" y="664"/>
                  </a:cubicBezTo>
                  <a:lnTo>
                    <a:pt x="3049" y="689"/>
                  </a:lnTo>
                  <a:cubicBezTo>
                    <a:pt x="3049" y="696"/>
                    <a:pt x="3044" y="702"/>
                    <a:pt x="3037" y="702"/>
                  </a:cubicBezTo>
                  <a:cubicBezTo>
                    <a:pt x="3030" y="702"/>
                    <a:pt x="3024" y="696"/>
                    <a:pt x="3024" y="689"/>
                  </a:cubicBezTo>
                  <a:close/>
                  <a:moveTo>
                    <a:pt x="3024" y="612"/>
                  </a:moveTo>
                  <a:lnTo>
                    <a:pt x="3024" y="587"/>
                  </a:lnTo>
                  <a:cubicBezTo>
                    <a:pt x="3024" y="580"/>
                    <a:pt x="3030" y="574"/>
                    <a:pt x="3037" y="574"/>
                  </a:cubicBezTo>
                  <a:cubicBezTo>
                    <a:pt x="3044" y="574"/>
                    <a:pt x="3049" y="580"/>
                    <a:pt x="3049" y="587"/>
                  </a:cubicBezTo>
                  <a:lnTo>
                    <a:pt x="3049" y="612"/>
                  </a:lnTo>
                  <a:cubicBezTo>
                    <a:pt x="3049" y="619"/>
                    <a:pt x="3044" y="625"/>
                    <a:pt x="3037" y="625"/>
                  </a:cubicBezTo>
                  <a:cubicBezTo>
                    <a:pt x="3030" y="625"/>
                    <a:pt x="3024" y="619"/>
                    <a:pt x="3024" y="612"/>
                  </a:cubicBezTo>
                  <a:close/>
                  <a:moveTo>
                    <a:pt x="3024" y="536"/>
                  </a:moveTo>
                  <a:lnTo>
                    <a:pt x="3024" y="510"/>
                  </a:lnTo>
                  <a:cubicBezTo>
                    <a:pt x="3024" y="503"/>
                    <a:pt x="3030" y="497"/>
                    <a:pt x="3037" y="497"/>
                  </a:cubicBezTo>
                  <a:cubicBezTo>
                    <a:pt x="3044" y="497"/>
                    <a:pt x="3049" y="503"/>
                    <a:pt x="3049" y="510"/>
                  </a:cubicBezTo>
                  <a:lnTo>
                    <a:pt x="3049" y="536"/>
                  </a:lnTo>
                  <a:cubicBezTo>
                    <a:pt x="3049" y="543"/>
                    <a:pt x="3044" y="548"/>
                    <a:pt x="3037" y="548"/>
                  </a:cubicBezTo>
                  <a:cubicBezTo>
                    <a:pt x="3030" y="548"/>
                    <a:pt x="3024" y="543"/>
                    <a:pt x="3024" y="536"/>
                  </a:cubicBezTo>
                  <a:close/>
                  <a:moveTo>
                    <a:pt x="3024" y="459"/>
                  </a:moveTo>
                  <a:lnTo>
                    <a:pt x="3024" y="433"/>
                  </a:lnTo>
                  <a:cubicBezTo>
                    <a:pt x="3024" y="426"/>
                    <a:pt x="3030" y="420"/>
                    <a:pt x="3037" y="420"/>
                  </a:cubicBezTo>
                  <a:cubicBezTo>
                    <a:pt x="3044" y="420"/>
                    <a:pt x="3049" y="426"/>
                    <a:pt x="3049" y="433"/>
                  </a:cubicBezTo>
                  <a:lnTo>
                    <a:pt x="3049" y="459"/>
                  </a:lnTo>
                  <a:cubicBezTo>
                    <a:pt x="3049" y="466"/>
                    <a:pt x="3044" y="472"/>
                    <a:pt x="3037" y="472"/>
                  </a:cubicBezTo>
                  <a:cubicBezTo>
                    <a:pt x="3030" y="472"/>
                    <a:pt x="3024" y="466"/>
                    <a:pt x="3024" y="459"/>
                  </a:cubicBezTo>
                  <a:close/>
                  <a:moveTo>
                    <a:pt x="3024" y="382"/>
                  </a:moveTo>
                  <a:lnTo>
                    <a:pt x="3024" y="356"/>
                  </a:lnTo>
                  <a:cubicBezTo>
                    <a:pt x="3024" y="349"/>
                    <a:pt x="3030" y="344"/>
                    <a:pt x="3037" y="344"/>
                  </a:cubicBezTo>
                  <a:cubicBezTo>
                    <a:pt x="3044" y="344"/>
                    <a:pt x="3049" y="349"/>
                    <a:pt x="3049" y="356"/>
                  </a:cubicBezTo>
                  <a:lnTo>
                    <a:pt x="3049" y="382"/>
                  </a:lnTo>
                  <a:cubicBezTo>
                    <a:pt x="3049" y="389"/>
                    <a:pt x="3044" y="395"/>
                    <a:pt x="3037" y="395"/>
                  </a:cubicBezTo>
                  <a:cubicBezTo>
                    <a:pt x="3030" y="395"/>
                    <a:pt x="3024" y="389"/>
                    <a:pt x="3024" y="382"/>
                  </a:cubicBezTo>
                  <a:close/>
                  <a:moveTo>
                    <a:pt x="3024" y="305"/>
                  </a:moveTo>
                  <a:lnTo>
                    <a:pt x="3024" y="280"/>
                  </a:lnTo>
                  <a:cubicBezTo>
                    <a:pt x="3024" y="272"/>
                    <a:pt x="3030" y="267"/>
                    <a:pt x="3037" y="267"/>
                  </a:cubicBezTo>
                  <a:cubicBezTo>
                    <a:pt x="3044" y="267"/>
                    <a:pt x="3049" y="272"/>
                    <a:pt x="3049" y="280"/>
                  </a:cubicBezTo>
                  <a:lnTo>
                    <a:pt x="3049" y="305"/>
                  </a:lnTo>
                  <a:cubicBezTo>
                    <a:pt x="3049" y="312"/>
                    <a:pt x="3044" y="318"/>
                    <a:pt x="3037" y="318"/>
                  </a:cubicBezTo>
                  <a:cubicBezTo>
                    <a:pt x="3030" y="318"/>
                    <a:pt x="3024" y="312"/>
                    <a:pt x="3024" y="305"/>
                  </a:cubicBezTo>
                  <a:close/>
                  <a:moveTo>
                    <a:pt x="3024" y="228"/>
                  </a:moveTo>
                  <a:lnTo>
                    <a:pt x="3024" y="203"/>
                  </a:lnTo>
                  <a:cubicBezTo>
                    <a:pt x="3024" y="196"/>
                    <a:pt x="3030" y="190"/>
                    <a:pt x="3037" y="190"/>
                  </a:cubicBezTo>
                  <a:cubicBezTo>
                    <a:pt x="3044" y="190"/>
                    <a:pt x="3049" y="196"/>
                    <a:pt x="3049" y="203"/>
                  </a:cubicBezTo>
                  <a:lnTo>
                    <a:pt x="3049" y="228"/>
                  </a:lnTo>
                  <a:cubicBezTo>
                    <a:pt x="3049" y="235"/>
                    <a:pt x="3044" y="241"/>
                    <a:pt x="3037" y="241"/>
                  </a:cubicBezTo>
                  <a:cubicBezTo>
                    <a:pt x="3030" y="241"/>
                    <a:pt x="3024" y="235"/>
                    <a:pt x="3024" y="228"/>
                  </a:cubicBezTo>
                  <a:close/>
                  <a:moveTo>
                    <a:pt x="3024" y="152"/>
                  </a:moveTo>
                  <a:lnTo>
                    <a:pt x="3024" y="126"/>
                  </a:lnTo>
                  <a:cubicBezTo>
                    <a:pt x="3024" y="119"/>
                    <a:pt x="3030" y="113"/>
                    <a:pt x="3037" y="113"/>
                  </a:cubicBezTo>
                  <a:cubicBezTo>
                    <a:pt x="3044" y="113"/>
                    <a:pt x="3049" y="119"/>
                    <a:pt x="3049" y="126"/>
                  </a:cubicBezTo>
                  <a:lnTo>
                    <a:pt x="3049" y="152"/>
                  </a:lnTo>
                  <a:cubicBezTo>
                    <a:pt x="3049" y="159"/>
                    <a:pt x="3044" y="164"/>
                    <a:pt x="3037" y="164"/>
                  </a:cubicBezTo>
                  <a:cubicBezTo>
                    <a:pt x="3030" y="164"/>
                    <a:pt x="3024" y="159"/>
                    <a:pt x="3024" y="152"/>
                  </a:cubicBezTo>
                  <a:close/>
                  <a:moveTo>
                    <a:pt x="3024" y="75"/>
                  </a:moveTo>
                  <a:lnTo>
                    <a:pt x="3024" y="49"/>
                  </a:lnTo>
                  <a:cubicBezTo>
                    <a:pt x="3024" y="42"/>
                    <a:pt x="3030" y="36"/>
                    <a:pt x="3037" y="36"/>
                  </a:cubicBezTo>
                  <a:cubicBezTo>
                    <a:pt x="3044" y="36"/>
                    <a:pt x="3049" y="42"/>
                    <a:pt x="3049" y="49"/>
                  </a:cubicBezTo>
                  <a:lnTo>
                    <a:pt x="3049" y="75"/>
                  </a:lnTo>
                  <a:cubicBezTo>
                    <a:pt x="3049" y="82"/>
                    <a:pt x="3044" y="88"/>
                    <a:pt x="3037" y="88"/>
                  </a:cubicBezTo>
                  <a:cubicBezTo>
                    <a:pt x="3030" y="88"/>
                    <a:pt x="3024" y="82"/>
                    <a:pt x="3024" y="75"/>
                  </a:cubicBezTo>
                  <a:close/>
                  <a:moveTo>
                    <a:pt x="3021" y="26"/>
                  </a:moveTo>
                  <a:lnTo>
                    <a:pt x="2996" y="26"/>
                  </a:lnTo>
                  <a:cubicBezTo>
                    <a:pt x="2989" y="26"/>
                    <a:pt x="2983" y="20"/>
                    <a:pt x="2983" y="13"/>
                  </a:cubicBezTo>
                  <a:cubicBezTo>
                    <a:pt x="2983" y="6"/>
                    <a:pt x="2989" y="0"/>
                    <a:pt x="2996" y="0"/>
                  </a:cubicBezTo>
                  <a:lnTo>
                    <a:pt x="3021" y="0"/>
                  </a:lnTo>
                  <a:cubicBezTo>
                    <a:pt x="3028" y="0"/>
                    <a:pt x="3034" y="6"/>
                    <a:pt x="3034" y="13"/>
                  </a:cubicBezTo>
                  <a:cubicBezTo>
                    <a:pt x="3034" y="20"/>
                    <a:pt x="3028" y="26"/>
                    <a:pt x="3021" y="26"/>
                  </a:cubicBezTo>
                  <a:close/>
                  <a:moveTo>
                    <a:pt x="2944" y="26"/>
                  </a:moveTo>
                  <a:lnTo>
                    <a:pt x="2919" y="26"/>
                  </a:lnTo>
                  <a:cubicBezTo>
                    <a:pt x="2912" y="26"/>
                    <a:pt x="2906" y="20"/>
                    <a:pt x="2906" y="13"/>
                  </a:cubicBezTo>
                  <a:cubicBezTo>
                    <a:pt x="2906" y="6"/>
                    <a:pt x="2912" y="0"/>
                    <a:pt x="2919" y="0"/>
                  </a:cubicBezTo>
                  <a:lnTo>
                    <a:pt x="2944" y="0"/>
                  </a:lnTo>
                  <a:cubicBezTo>
                    <a:pt x="2952" y="0"/>
                    <a:pt x="2957" y="6"/>
                    <a:pt x="2957" y="13"/>
                  </a:cubicBezTo>
                  <a:cubicBezTo>
                    <a:pt x="2957" y="20"/>
                    <a:pt x="2952" y="26"/>
                    <a:pt x="2944" y="26"/>
                  </a:cubicBezTo>
                  <a:close/>
                  <a:moveTo>
                    <a:pt x="2868" y="26"/>
                  </a:moveTo>
                  <a:lnTo>
                    <a:pt x="2842" y="26"/>
                  </a:lnTo>
                  <a:cubicBezTo>
                    <a:pt x="2835" y="26"/>
                    <a:pt x="2829" y="20"/>
                    <a:pt x="2829" y="13"/>
                  </a:cubicBezTo>
                  <a:cubicBezTo>
                    <a:pt x="2829" y="6"/>
                    <a:pt x="2835" y="0"/>
                    <a:pt x="2842" y="0"/>
                  </a:cubicBezTo>
                  <a:lnTo>
                    <a:pt x="2868" y="0"/>
                  </a:lnTo>
                  <a:cubicBezTo>
                    <a:pt x="2875" y="0"/>
                    <a:pt x="2880" y="6"/>
                    <a:pt x="2880" y="13"/>
                  </a:cubicBezTo>
                  <a:cubicBezTo>
                    <a:pt x="2880" y="20"/>
                    <a:pt x="2875" y="26"/>
                    <a:pt x="2868" y="26"/>
                  </a:cubicBezTo>
                  <a:close/>
                  <a:moveTo>
                    <a:pt x="2791" y="26"/>
                  </a:moveTo>
                  <a:lnTo>
                    <a:pt x="2765" y="26"/>
                  </a:lnTo>
                  <a:cubicBezTo>
                    <a:pt x="2758" y="26"/>
                    <a:pt x="2752" y="20"/>
                    <a:pt x="2752" y="13"/>
                  </a:cubicBezTo>
                  <a:cubicBezTo>
                    <a:pt x="2752" y="6"/>
                    <a:pt x="2758" y="0"/>
                    <a:pt x="2765" y="0"/>
                  </a:cubicBezTo>
                  <a:lnTo>
                    <a:pt x="2791" y="0"/>
                  </a:lnTo>
                  <a:cubicBezTo>
                    <a:pt x="2798" y="0"/>
                    <a:pt x="2804" y="6"/>
                    <a:pt x="2804" y="13"/>
                  </a:cubicBezTo>
                  <a:cubicBezTo>
                    <a:pt x="2804" y="20"/>
                    <a:pt x="2798" y="26"/>
                    <a:pt x="2791" y="26"/>
                  </a:cubicBezTo>
                  <a:close/>
                  <a:moveTo>
                    <a:pt x="2714" y="26"/>
                  </a:moveTo>
                  <a:lnTo>
                    <a:pt x="2688" y="26"/>
                  </a:lnTo>
                  <a:cubicBezTo>
                    <a:pt x="2681" y="26"/>
                    <a:pt x="2676" y="20"/>
                    <a:pt x="2676" y="13"/>
                  </a:cubicBezTo>
                  <a:cubicBezTo>
                    <a:pt x="2676" y="6"/>
                    <a:pt x="2681" y="0"/>
                    <a:pt x="2688" y="0"/>
                  </a:cubicBezTo>
                  <a:lnTo>
                    <a:pt x="2714" y="0"/>
                  </a:lnTo>
                  <a:cubicBezTo>
                    <a:pt x="2721" y="0"/>
                    <a:pt x="2727" y="6"/>
                    <a:pt x="2727" y="13"/>
                  </a:cubicBezTo>
                  <a:cubicBezTo>
                    <a:pt x="2727" y="20"/>
                    <a:pt x="2721" y="26"/>
                    <a:pt x="2714" y="26"/>
                  </a:cubicBezTo>
                  <a:close/>
                  <a:moveTo>
                    <a:pt x="2637" y="26"/>
                  </a:moveTo>
                  <a:lnTo>
                    <a:pt x="2612" y="26"/>
                  </a:lnTo>
                  <a:cubicBezTo>
                    <a:pt x="2605" y="26"/>
                    <a:pt x="2599" y="20"/>
                    <a:pt x="2599" y="13"/>
                  </a:cubicBezTo>
                  <a:cubicBezTo>
                    <a:pt x="2599" y="6"/>
                    <a:pt x="2605" y="0"/>
                    <a:pt x="2612" y="0"/>
                  </a:cubicBezTo>
                  <a:lnTo>
                    <a:pt x="2637" y="0"/>
                  </a:lnTo>
                  <a:cubicBezTo>
                    <a:pt x="2644" y="0"/>
                    <a:pt x="2650" y="6"/>
                    <a:pt x="2650" y="13"/>
                  </a:cubicBezTo>
                  <a:cubicBezTo>
                    <a:pt x="2650" y="20"/>
                    <a:pt x="2644" y="26"/>
                    <a:pt x="2637" y="26"/>
                  </a:cubicBezTo>
                  <a:close/>
                  <a:moveTo>
                    <a:pt x="2560" y="26"/>
                  </a:moveTo>
                  <a:lnTo>
                    <a:pt x="2535" y="26"/>
                  </a:lnTo>
                  <a:cubicBezTo>
                    <a:pt x="2528" y="26"/>
                    <a:pt x="2522" y="20"/>
                    <a:pt x="2522" y="13"/>
                  </a:cubicBezTo>
                  <a:cubicBezTo>
                    <a:pt x="2522" y="6"/>
                    <a:pt x="2528" y="0"/>
                    <a:pt x="2535" y="0"/>
                  </a:cubicBezTo>
                  <a:lnTo>
                    <a:pt x="2560" y="0"/>
                  </a:lnTo>
                  <a:cubicBezTo>
                    <a:pt x="2568" y="0"/>
                    <a:pt x="2573" y="6"/>
                    <a:pt x="2573" y="13"/>
                  </a:cubicBezTo>
                  <a:cubicBezTo>
                    <a:pt x="2573" y="20"/>
                    <a:pt x="2568" y="26"/>
                    <a:pt x="2560" y="26"/>
                  </a:cubicBezTo>
                  <a:close/>
                  <a:moveTo>
                    <a:pt x="2484" y="26"/>
                  </a:moveTo>
                  <a:lnTo>
                    <a:pt x="2458" y="26"/>
                  </a:lnTo>
                  <a:cubicBezTo>
                    <a:pt x="2451" y="26"/>
                    <a:pt x="2445" y="20"/>
                    <a:pt x="2445" y="13"/>
                  </a:cubicBezTo>
                  <a:cubicBezTo>
                    <a:pt x="2445" y="6"/>
                    <a:pt x="2451" y="0"/>
                    <a:pt x="2458" y="0"/>
                  </a:cubicBezTo>
                  <a:lnTo>
                    <a:pt x="2484" y="0"/>
                  </a:lnTo>
                  <a:cubicBezTo>
                    <a:pt x="2491" y="0"/>
                    <a:pt x="2496" y="6"/>
                    <a:pt x="2496" y="13"/>
                  </a:cubicBezTo>
                  <a:cubicBezTo>
                    <a:pt x="2496" y="20"/>
                    <a:pt x="2491" y="26"/>
                    <a:pt x="2484" y="26"/>
                  </a:cubicBezTo>
                  <a:close/>
                  <a:moveTo>
                    <a:pt x="2407" y="26"/>
                  </a:moveTo>
                  <a:lnTo>
                    <a:pt x="2381" y="26"/>
                  </a:lnTo>
                  <a:cubicBezTo>
                    <a:pt x="2374" y="26"/>
                    <a:pt x="2368" y="20"/>
                    <a:pt x="2368" y="13"/>
                  </a:cubicBezTo>
                  <a:cubicBezTo>
                    <a:pt x="2368" y="6"/>
                    <a:pt x="2374" y="0"/>
                    <a:pt x="2381" y="0"/>
                  </a:cubicBezTo>
                  <a:lnTo>
                    <a:pt x="2407" y="0"/>
                  </a:lnTo>
                  <a:cubicBezTo>
                    <a:pt x="2414" y="0"/>
                    <a:pt x="2420" y="6"/>
                    <a:pt x="2420" y="13"/>
                  </a:cubicBezTo>
                  <a:cubicBezTo>
                    <a:pt x="2420" y="20"/>
                    <a:pt x="2414" y="26"/>
                    <a:pt x="2407" y="26"/>
                  </a:cubicBezTo>
                  <a:close/>
                  <a:moveTo>
                    <a:pt x="2330" y="26"/>
                  </a:moveTo>
                  <a:lnTo>
                    <a:pt x="2304" y="26"/>
                  </a:lnTo>
                  <a:cubicBezTo>
                    <a:pt x="2297" y="26"/>
                    <a:pt x="2292" y="20"/>
                    <a:pt x="2292" y="13"/>
                  </a:cubicBezTo>
                  <a:cubicBezTo>
                    <a:pt x="2292" y="6"/>
                    <a:pt x="2297" y="0"/>
                    <a:pt x="2304" y="0"/>
                  </a:cubicBezTo>
                  <a:lnTo>
                    <a:pt x="2330" y="0"/>
                  </a:lnTo>
                  <a:cubicBezTo>
                    <a:pt x="2337" y="0"/>
                    <a:pt x="2343" y="6"/>
                    <a:pt x="2343" y="13"/>
                  </a:cubicBezTo>
                  <a:cubicBezTo>
                    <a:pt x="2343" y="20"/>
                    <a:pt x="2337" y="26"/>
                    <a:pt x="2330" y="26"/>
                  </a:cubicBezTo>
                  <a:close/>
                  <a:moveTo>
                    <a:pt x="2253" y="26"/>
                  </a:moveTo>
                  <a:lnTo>
                    <a:pt x="2228" y="26"/>
                  </a:lnTo>
                  <a:cubicBezTo>
                    <a:pt x="2221" y="26"/>
                    <a:pt x="2215" y="20"/>
                    <a:pt x="2215" y="13"/>
                  </a:cubicBezTo>
                  <a:cubicBezTo>
                    <a:pt x="2215" y="6"/>
                    <a:pt x="2221" y="0"/>
                    <a:pt x="2228" y="0"/>
                  </a:cubicBezTo>
                  <a:lnTo>
                    <a:pt x="2253" y="0"/>
                  </a:lnTo>
                  <a:cubicBezTo>
                    <a:pt x="2260" y="0"/>
                    <a:pt x="2266" y="6"/>
                    <a:pt x="2266" y="13"/>
                  </a:cubicBezTo>
                  <a:cubicBezTo>
                    <a:pt x="2266" y="20"/>
                    <a:pt x="2260" y="26"/>
                    <a:pt x="2253" y="26"/>
                  </a:cubicBezTo>
                  <a:close/>
                  <a:moveTo>
                    <a:pt x="2176" y="26"/>
                  </a:moveTo>
                  <a:lnTo>
                    <a:pt x="2151" y="26"/>
                  </a:lnTo>
                  <a:cubicBezTo>
                    <a:pt x="2144" y="26"/>
                    <a:pt x="2138" y="20"/>
                    <a:pt x="2138" y="13"/>
                  </a:cubicBezTo>
                  <a:cubicBezTo>
                    <a:pt x="2138" y="6"/>
                    <a:pt x="2144" y="0"/>
                    <a:pt x="2151" y="0"/>
                  </a:cubicBezTo>
                  <a:lnTo>
                    <a:pt x="2176" y="0"/>
                  </a:lnTo>
                  <a:cubicBezTo>
                    <a:pt x="2184" y="0"/>
                    <a:pt x="2189" y="6"/>
                    <a:pt x="2189" y="13"/>
                  </a:cubicBezTo>
                  <a:cubicBezTo>
                    <a:pt x="2189" y="20"/>
                    <a:pt x="2184" y="26"/>
                    <a:pt x="2176" y="26"/>
                  </a:cubicBezTo>
                  <a:close/>
                  <a:moveTo>
                    <a:pt x="2100" y="26"/>
                  </a:moveTo>
                  <a:lnTo>
                    <a:pt x="2074" y="26"/>
                  </a:lnTo>
                  <a:cubicBezTo>
                    <a:pt x="2067" y="26"/>
                    <a:pt x="2061" y="20"/>
                    <a:pt x="2061" y="13"/>
                  </a:cubicBezTo>
                  <a:cubicBezTo>
                    <a:pt x="2061" y="6"/>
                    <a:pt x="2067" y="0"/>
                    <a:pt x="2074" y="0"/>
                  </a:cubicBezTo>
                  <a:lnTo>
                    <a:pt x="2100" y="0"/>
                  </a:lnTo>
                  <a:cubicBezTo>
                    <a:pt x="2107" y="0"/>
                    <a:pt x="2112" y="6"/>
                    <a:pt x="2112" y="13"/>
                  </a:cubicBezTo>
                  <a:cubicBezTo>
                    <a:pt x="2112" y="20"/>
                    <a:pt x="2107" y="26"/>
                    <a:pt x="2100" y="26"/>
                  </a:cubicBezTo>
                  <a:close/>
                  <a:moveTo>
                    <a:pt x="2023" y="26"/>
                  </a:moveTo>
                  <a:lnTo>
                    <a:pt x="1997" y="26"/>
                  </a:lnTo>
                  <a:cubicBezTo>
                    <a:pt x="1990" y="26"/>
                    <a:pt x="1984" y="20"/>
                    <a:pt x="1984" y="13"/>
                  </a:cubicBezTo>
                  <a:cubicBezTo>
                    <a:pt x="1984" y="6"/>
                    <a:pt x="1990" y="0"/>
                    <a:pt x="1997" y="0"/>
                  </a:cubicBezTo>
                  <a:lnTo>
                    <a:pt x="2023" y="0"/>
                  </a:lnTo>
                  <a:cubicBezTo>
                    <a:pt x="2030" y="0"/>
                    <a:pt x="2036" y="6"/>
                    <a:pt x="2036" y="13"/>
                  </a:cubicBezTo>
                  <a:cubicBezTo>
                    <a:pt x="2036" y="20"/>
                    <a:pt x="2030" y="26"/>
                    <a:pt x="2023" y="26"/>
                  </a:cubicBezTo>
                  <a:close/>
                  <a:moveTo>
                    <a:pt x="1946" y="26"/>
                  </a:moveTo>
                  <a:lnTo>
                    <a:pt x="1920" y="26"/>
                  </a:lnTo>
                  <a:cubicBezTo>
                    <a:pt x="1913" y="26"/>
                    <a:pt x="1908" y="20"/>
                    <a:pt x="1908" y="13"/>
                  </a:cubicBezTo>
                  <a:cubicBezTo>
                    <a:pt x="1908" y="6"/>
                    <a:pt x="1913" y="0"/>
                    <a:pt x="1920" y="0"/>
                  </a:cubicBezTo>
                  <a:lnTo>
                    <a:pt x="1946" y="0"/>
                  </a:lnTo>
                  <a:cubicBezTo>
                    <a:pt x="1953" y="0"/>
                    <a:pt x="1959" y="6"/>
                    <a:pt x="1959" y="13"/>
                  </a:cubicBezTo>
                  <a:cubicBezTo>
                    <a:pt x="1959" y="20"/>
                    <a:pt x="1953" y="26"/>
                    <a:pt x="1946" y="26"/>
                  </a:cubicBezTo>
                  <a:close/>
                  <a:moveTo>
                    <a:pt x="1869" y="26"/>
                  </a:moveTo>
                  <a:lnTo>
                    <a:pt x="1844" y="26"/>
                  </a:lnTo>
                  <a:cubicBezTo>
                    <a:pt x="1837" y="26"/>
                    <a:pt x="1831" y="20"/>
                    <a:pt x="1831" y="13"/>
                  </a:cubicBezTo>
                  <a:cubicBezTo>
                    <a:pt x="1831" y="6"/>
                    <a:pt x="1837" y="0"/>
                    <a:pt x="1844" y="0"/>
                  </a:cubicBezTo>
                  <a:lnTo>
                    <a:pt x="1869" y="0"/>
                  </a:lnTo>
                  <a:cubicBezTo>
                    <a:pt x="1876" y="0"/>
                    <a:pt x="1882" y="6"/>
                    <a:pt x="1882" y="13"/>
                  </a:cubicBezTo>
                  <a:cubicBezTo>
                    <a:pt x="1882" y="20"/>
                    <a:pt x="1876" y="26"/>
                    <a:pt x="1869" y="26"/>
                  </a:cubicBezTo>
                  <a:close/>
                  <a:moveTo>
                    <a:pt x="1792" y="26"/>
                  </a:moveTo>
                  <a:lnTo>
                    <a:pt x="1767" y="26"/>
                  </a:lnTo>
                  <a:cubicBezTo>
                    <a:pt x="1760" y="26"/>
                    <a:pt x="1754" y="20"/>
                    <a:pt x="1754" y="13"/>
                  </a:cubicBezTo>
                  <a:cubicBezTo>
                    <a:pt x="1754" y="6"/>
                    <a:pt x="1760" y="0"/>
                    <a:pt x="1767" y="0"/>
                  </a:cubicBezTo>
                  <a:lnTo>
                    <a:pt x="1792" y="0"/>
                  </a:lnTo>
                  <a:cubicBezTo>
                    <a:pt x="1800" y="0"/>
                    <a:pt x="1805" y="6"/>
                    <a:pt x="1805" y="13"/>
                  </a:cubicBezTo>
                  <a:cubicBezTo>
                    <a:pt x="1805" y="20"/>
                    <a:pt x="1800" y="26"/>
                    <a:pt x="1792" y="26"/>
                  </a:cubicBezTo>
                  <a:close/>
                  <a:moveTo>
                    <a:pt x="1716" y="26"/>
                  </a:moveTo>
                  <a:lnTo>
                    <a:pt x="1690" y="26"/>
                  </a:lnTo>
                  <a:cubicBezTo>
                    <a:pt x="1683" y="26"/>
                    <a:pt x="1677" y="20"/>
                    <a:pt x="1677" y="13"/>
                  </a:cubicBezTo>
                  <a:cubicBezTo>
                    <a:pt x="1677" y="6"/>
                    <a:pt x="1683" y="0"/>
                    <a:pt x="1690" y="0"/>
                  </a:cubicBezTo>
                  <a:lnTo>
                    <a:pt x="1716" y="0"/>
                  </a:lnTo>
                  <a:cubicBezTo>
                    <a:pt x="1723" y="0"/>
                    <a:pt x="1728" y="6"/>
                    <a:pt x="1728" y="13"/>
                  </a:cubicBezTo>
                  <a:cubicBezTo>
                    <a:pt x="1728" y="20"/>
                    <a:pt x="1723" y="26"/>
                    <a:pt x="1716" y="26"/>
                  </a:cubicBezTo>
                  <a:close/>
                  <a:moveTo>
                    <a:pt x="1639" y="26"/>
                  </a:moveTo>
                  <a:lnTo>
                    <a:pt x="1613" y="26"/>
                  </a:lnTo>
                  <a:cubicBezTo>
                    <a:pt x="1606" y="26"/>
                    <a:pt x="1600" y="20"/>
                    <a:pt x="1600" y="13"/>
                  </a:cubicBezTo>
                  <a:cubicBezTo>
                    <a:pt x="1600" y="6"/>
                    <a:pt x="1606" y="0"/>
                    <a:pt x="1613" y="0"/>
                  </a:cubicBezTo>
                  <a:lnTo>
                    <a:pt x="1639" y="0"/>
                  </a:lnTo>
                  <a:cubicBezTo>
                    <a:pt x="1646" y="0"/>
                    <a:pt x="1652" y="6"/>
                    <a:pt x="1652" y="13"/>
                  </a:cubicBezTo>
                  <a:cubicBezTo>
                    <a:pt x="1652" y="20"/>
                    <a:pt x="1646" y="26"/>
                    <a:pt x="1639" y="26"/>
                  </a:cubicBezTo>
                  <a:close/>
                  <a:moveTo>
                    <a:pt x="1562" y="26"/>
                  </a:moveTo>
                  <a:lnTo>
                    <a:pt x="1536" y="26"/>
                  </a:lnTo>
                  <a:cubicBezTo>
                    <a:pt x="1529" y="26"/>
                    <a:pt x="1524" y="20"/>
                    <a:pt x="1524" y="13"/>
                  </a:cubicBezTo>
                  <a:cubicBezTo>
                    <a:pt x="1524" y="6"/>
                    <a:pt x="1529" y="0"/>
                    <a:pt x="1536" y="0"/>
                  </a:cubicBezTo>
                  <a:lnTo>
                    <a:pt x="1562" y="0"/>
                  </a:lnTo>
                  <a:cubicBezTo>
                    <a:pt x="1569" y="0"/>
                    <a:pt x="1575" y="6"/>
                    <a:pt x="1575" y="13"/>
                  </a:cubicBezTo>
                  <a:cubicBezTo>
                    <a:pt x="1575" y="20"/>
                    <a:pt x="1569" y="26"/>
                    <a:pt x="1562" y="26"/>
                  </a:cubicBezTo>
                  <a:close/>
                  <a:moveTo>
                    <a:pt x="1485" y="26"/>
                  </a:moveTo>
                  <a:lnTo>
                    <a:pt x="1460" y="26"/>
                  </a:lnTo>
                  <a:cubicBezTo>
                    <a:pt x="1453" y="26"/>
                    <a:pt x="1447" y="20"/>
                    <a:pt x="1447" y="13"/>
                  </a:cubicBezTo>
                  <a:cubicBezTo>
                    <a:pt x="1447" y="6"/>
                    <a:pt x="1453" y="0"/>
                    <a:pt x="1460" y="0"/>
                  </a:cubicBezTo>
                  <a:lnTo>
                    <a:pt x="1485" y="0"/>
                  </a:lnTo>
                  <a:cubicBezTo>
                    <a:pt x="1492" y="0"/>
                    <a:pt x="1498" y="6"/>
                    <a:pt x="1498" y="13"/>
                  </a:cubicBezTo>
                  <a:cubicBezTo>
                    <a:pt x="1498" y="20"/>
                    <a:pt x="1492" y="26"/>
                    <a:pt x="1485" y="26"/>
                  </a:cubicBezTo>
                  <a:close/>
                  <a:moveTo>
                    <a:pt x="1408" y="26"/>
                  </a:moveTo>
                  <a:lnTo>
                    <a:pt x="1383" y="26"/>
                  </a:lnTo>
                  <a:cubicBezTo>
                    <a:pt x="1376" y="26"/>
                    <a:pt x="1370" y="20"/>
                    <a:pt x="1370" y="13"/>
                  </a:cubicBezTo>
                  <a:cubicBezTo>
                    <a:pt x="1370" y="6"/>
                    <a:pt x="1376" y="0"/>
                    <a:pt x="1383" y="0"/>
                  </a:cubicBezTo>
                  <a:lnTo>
                    <a:pt x="1408" y="0"/>
                  </a:lnTo>
                  <a:cubicBezTo>
                    <a:pt x="1416" y="0"/>
                    <a:pt x="1421" y="6"/>
                    <a:pt x="1421" y="13"/>
                  </a:cubicBezTo>
                  <a:cubicBezTo>
                    <a:pt x="1421" y="20"/>
                    <a:pt x="1416" y="26"/>
                    <a:pt x="1408" y="26"/>
                  </a:cubicBezTo>
                  <a:close/>
                  <a:moveTo>
                    <a:pt x="1332" y="26"/>
                  </a:moveTo>
                  <a:lnTo>
                    <a:pt x="1306" y="26"/>
                  </a:lnTo>
                  <a:cubicBezTo>
                    <a:pt x="1299" y="26"/>
                    <a:pt x="1293" y="20"/>
                    <a:pt x="1293" y="13"/>
                  </a:cubicBezTo>
                  <a:cubicBezTo>
                    <a:pt x="1293" y="6"/>
                    <a:pt x="1299" y="0"/>
                    <a:pt x="1306" y="0"/>
                  </a:cubicBezTo>
                  <a:lnTo>
                    <a:pt x="1332" y="0"/>
                  </a:lnTo>
                  <a:cubicBezTo>
                    <a:pt x="1339" y="0"/>
                    <a:pt x="1344" y="6"/>
                    <a:pt x="1344" y="13"/>
                  </a:cubicBezTo>
                  <a:cubicBezTo>
                    <a:pt x="1344" y="20"/>
                    <a:pt x="1339" y="26"/>
                    <a:pt x="1332" y="26"/>
                  </a:cubicBezTo>
                  <a:close/>
                  <a:moveTo>
                    <a:pt x="1255" y="26"/>
                  </a:moveTo>
                  <a:lnTo>
                    <a:pt x="1229" y="26"/>
                  </a:lnTo>
                  <a:cubicBezTo>
                    <a:pt x="1222" y="26"/>
                    <a:pt x="1216" y="20"/>
                    <a:pt x="1216" y="13"/>
                  </a:cubicBezTo>
                  <a:cubicBezTo>
                    <a:pt x="1216" y="6"/>
                    <a:pt x="1222" y="0"/>
                    <a:pt x="1229" y="0"/>
                  </a:cubicBezTo>
                  <a:lnTo>
                    <a:pt x="1255" y="0"/>
                  </a:lnTo>
                  <a:cubicBezTo>
                    <a:pt x="1262" y="0"/>
                    <a:pt x="1268" y="6"/>
                    <a:pt x="1268" y="13"/>
                  </a:cubicBezTo>
                  <a:cubicBezTo>
                    <a:pt x="1268" y="20"/>
                    <a:pt x="1262" y="26"/>
                    <a:pt x="1255" y="26"/>
                  </a:cubicBezTo>
                  <a:close/>
                  <a:moveTo>
                    <a:pt x="1178" y="26"/>
                  </a:moveTo>
                  <a:lnTo>
                    <a:pt x="1152" y="26"/>
                  </a:lnTo>
                  <a:cubicBezTo>
                    <a:pt x="1145" y="26"/>
                    <a:pt x="1140" y="20"/>
                    <a:pt x="1140" y="13"/>
                  </a:cubicBezTo>
                  <a:cubicBezTo>
                    <a:pt x="1140" y="6"/>
                    <a:pt x="1145" y="0"/>
                    <a:pt x="1152" y="0"/>
                  </a:cubicBezTo>
                  <a:lnTo>
                    <a:pt x="1178" y="0"/>
                  </a:lnTo>
                  <a:cubicBezTo>
                    <a:pt x="1185" y="0"/>
                    <a:pt x="1191" y="6"/>
                    <a:pt x="1191" y="13"/>
                  </a:cubicBezTo>
                  <a:cubicBezTo>
                    <a:pt x="1191" y="20"/>
                    <a:pt x="1185" y="26"/>
                    <a:pt x="1178" y="26"/>
                  </a:cubicBezTo>
                  <a:close/>
                  <a:moveTo>
                    <a:pt x="1101" y="26"/>
                  </a:moveTo>
                  <a:lnTo>
                    <a:pt x="1076" y="26"/>
                  </a:lnTo>
                  <a:cubicBezTo>
                    <a:pt x="1069" y="26"/>
                    <a:pt x="1063" y="20"/>
                    <a:pt x="1063" y="13"/>
                  </a:cubicBezTo>
                  <a:cubicBezTo>
                    <a:pt x="1063" y="6"/>
                    <a:pt x="1069" y="0"/>
                    <a:pt x="1076" y="0"/>
                  </a:cubicBezTo>
                  <a:lnTo>
                    <a:pt x="1101" y="0"/>
                  </a:lnTo>
                  <a:cubicBezTo>
                    <a:pt x="1108" y="0"/>
                    <a:pt x="1114" y="6"/>
                    <a:pt x="1114" y="13"/>
                  </a:cubicBezTo>
                  <a:cubicBezTo>
                    <a:pt x="1114" y="20"/>
                    <a:pt x="1108" y="26"/>
                    <a:pt x="1101" y="26"/>
                  </a:cubicBezTo>
                  <a:close/>
                  <a:moveTo>
                    <a:pt x="1024" y="26"/>
                  </a:moveTo>
                  <a:lnTo>
                    <a:pt x="999" y="26"/>
                  </a:lnTo>
                  <a:cubicBezTo>
                    <a:pt x="992" y="26"/>
                    <a:pt x="986" y="20"/>
                    <a:pt x="986" y="13"/>
                  </a:cubicBezTo>
                  <a:cubicBezTo>
                    <a:pt x="986" y="6"/>
                    <a:pt x="992" y="0"/>
                    <a:pt x="999" y="0"/>
                  </a:cubicBezTo>
                  <a:lnTo>
                    <a:pt x="1024" y="0"/>
                  </a:lnTo>
                  <a:cubicBezTo>
                    <a:pt x="1032" y="0"/>
                    <a:pt x="1037" y="6"/>
                    <a:pt x="1037" y="13"/>
                  </a:cubicBezTo>
                  <a:cubicBezTo>
                    <a:pt x="1037" y="20"/>
                    <a:pt x="1032" y="26"/>
                    <a:pt x="1024" y="26"/>
                  </a:cubicBezTo>
                  <a:close/>
                  <a:moveTo>
                    <a:pt x="948" y="26"/>
                  </a:moveTo>
                  <a:lnTo>
                    <a:pt x="922" y="26"/>
                  </a:lnTo>
                  <a:cubicBezTo>
                    <a:pt x="915" y="26"/>
                    <a:pt x="909" y="20"/>
                    <a:pt x="909" y="13"/>
                  </a:cubicBezTo>
                  <a:cubicBezTo>
                    <a:pt x="909" y="6"/>
                    <a:pt x="915" y="0"/>
                    <a:pt x="922" y="0"/>
                  </a:cubicBezTo>
                  <a:lnTo>
                    <a:pt x="948" y="0"/>
                  </a:lnTo>
                  <a:cubicBezTo>
                    <a:pt x="955" y="0"/>
                    <a:pt x="960" y="6"/>
                    <a:pt x="960" y="13"/>
                  </a:cubicBezTo>
                  <a:cubicBezTo>
                    <a:pt x="960" y="20"/>
                    <a:pt x="955" y="26"/>
                    <a:pt x="948" y="26"/>
                  </a:cubicBezTo>
                  <a:close/>
                  <a:moveTo>
                    <a:pt x="871" y="26"/>
                  </a:moveTo>
                  <a:lnTo>
                    <a:pt x="845" y="26"/>
                  </a:lnTo>
                  <a:cubicBezTo>
                    <a:pt x="838" y="26"/>
                    <a:pt x="832" y="20"/>
                    <a:pt x="832" y="13"/>
                  </a:cubicBezTo>
                  <a:cubicBezTo>
                    <a:pt x="832" y="6"/>
                    <a:pt x="838" y="0"/>
                    <a:pt x="845" y="0"/>
                  </a:cubicBezTo>
                  <a:lnTo>
                    <a:pt x="871" y="0"/>
                  </a:lnTo>
                  <a:cubicBezTo>
                    <a:pt x="878" y="0"/>
                    <a:pt x="884" y="6"/>
                    <a:pt x="884" y="13"/>
                  </a:cubicBezTo>
                  <a:cubicBezTo>
                    <a:pt x="884" y="20"/>
                    <a:pt x="878" y="26"/>
                    <a:pt x="871" y="26"/>
                  </a:cubicBezTo>
                  <a:close/>
                  <a:moveTo>
                    <a:pt x="794" y="26"/>
                  </a:moveTo>
                  <a:lnTo>
                    <a:pt x="768" y="26"/>
                  </a:lnTo>
                  <a:cubicBezTo>
                    <a:pt x="761" y="26"/>
                    <a:pt x="756" y="20"/>
                    <a:pt x="756" y="13"/>
                  </a:cubicBezTo>
                  <a:cubicBezTo>
                    <a:pt x="756" y="6"/>
                    <a:pt x="761" y="0"/>
                    <a:pt x="768" y="0"/>
                  </a:cubicBezTo>
                  <a:lnTo>
                    <a:pt x="794" y="0"/>
                  </a:lnTo>
                  <a:cubicBezTo>
                    <a:pt x="801" y="0"/>
                    <a:pt x="807" y="6"/>
                    <a:pt x="807" y="13"/>
                  </a:cubicBezTo>
                  <a:cubicBezTo>
                    <a:pt x="807" y="20"/>
                    <a:pt x="801" y="26"/>
                    <a:pt x="794" y="26"/>
                  </a:cubicBezTo>
                  <a:close/>
                  <a:moveTo>
                    <a:pt x="717" y="26"/>
                  </a:moveTo>
                  <a:lnTo>
                    <a:pt x="692" y="26"/>
                  </a:lnTo>
                  <a:cubicBezTo>
                    <a:pt x="685" y="26"/>
                    <a:pt x="679" y="20"/>
                    <a:pt x="679" y="13"/>
                  </a:cubicBezTo>
                  <a:cubicBezTo>
                    <a:pt x="679" y="6"/>
                    <a:pt x="685" y="0"/>
                    <a:pt x="692" y="0"/>
                  </a:cubicBezTo>
                  <a:lnTo>
                    <a:pt x="717" y="0"/>
                  </a:lnTo>
                  <a:cubicBezTo>
                    <a:pt x="724" y="0"/>
                    <a:pt x="730" y="6"/>
                    <a:pt x="730" y="13"/>
                  </a:cubicBezTo>
                  <a:cubicBezTo>
                    <a:pt x="730" y="20"/>
                    <a:pt x="724" y="26"/>
                    <a:pt x="717" y="26"/>
                  </a:cubicBezTo>
                  <a:close/>
                  <a:moveTo>
                    <a:pt x="640" y="26"/>
                  </a:moveTo>
                  <a:lnTo>
                    <a:pt x="615" y="26"/>
                  </a:lnTo>
                  <a:cubicBezTo>
                    <a:pt x="608" y="26"/>
                    <a:pt x="602" y="20"/>
                    <a:pt x="602" y="13"/>
                  </a:cubicBezTo>
                  <a:cubicBezTo>
                    <a:pt x="602" y="6"/>
                    <a:pt x="608" y="0"/>
                    <a:pt x="615" y="0"/>
                  </a:cubicBezTo>
                  <a:lnTo>
                    <a:pt x="640" y="0"/>
                  </a:lnTo>
                  <a:cubicBezTo>
                    <a:pt x="648" y="0"/>
                    <a:pt x="653" y="6"/>
                    <a:pt x="653" y="13"/>
                  </a:cubicBezTo>
                  <a:cubicBezTo>
                    <a:pt x="653" y="20"/>
                    <a:pt x="648" y="26"/>
                    <a:pt x="640" y="26"/>
                  </a:cubicBezTo>
                  <a:close/>
                  <a:moveTo>
                    <a:pt x="564" y="26"/>
                  </a:moveTo>
                  <a:lnTo>
                    <a:pt x="538" y="26"/>
                  </a:lnTo>
                  <a:cubicBezTo>
                    <a:pt x="531" y="26"/>
                    <a:pt x="525" y="20"/>
                    <a:pt x="525" y="13"/>
                  </a:cubicBezTo>
                  <a:cubicBezTo>
                    <a:pt x="525" y="6"/>
                    <a:pt x="531" y="0"/>
                    <a:pt x="538" y="0"/>
                  </a:cubicBezTo>
                  <a:lnTo>
                    <a:pt x="564" y="0"/>
                  </a:lnTo>
                  <a:cubicBezTo>
                    <a:pt x="571" y="0"/>
                    <a:pt x="576" y="6"/>
                    <a:pt x="576" y="13"/>
                  </a:cubicBezTo>
                  <a:cubicBezTo>
                    <a:pt x="576" y="20"/>
                    <a:pt x="571" y="26"/>
                    <a:pt x="564" y="26"/>
                  </a:cubicBezTo>
                  <a:close/>
                  <a:moveTo>
                    <a:pt x="487" y="26"/>
                  </a:moveTo>
                  <a:lnTo>
                    <a:pt x="461" y="26"/>
                  </a:lnTo>
                  <a:cubicBezTo>
                    <a:pt x="454" y="26"/>
                    <a:pt x="448" y="20"/>
                    <a:pt x="448" y="13"/>
                  </a:cubicBezTo>
                  <a:cubicBezTo>
                    <a:pt x="448" y="6"/>
                    <a:pt x="454" y="0"/>
                    <a:pt x="461" y="0"/>
                  </a:cubicBezTo>
                  <a:lnTo>
                    <a:pt x="487" y="0"/>
                  </a:lnTo>
                  <a:cubicBezTo>
                    <a:pt x="494" y="0"/>
                    <a:pt x="500" y="6"/>
                    <a:pt x="500" y="13"/>
                  </a:cubicBezTo>
                  <a:cubicBezTo>
                    <a:pt x="500" y="20"/>
                    <a:pt x="494" y="26"/>
                    <a:pt x="487" y="26"/>
                  </a:cubicBezTo>
                  <a:close/>
                  <a:moveTo>
                    <a:pt x="410" y="26"/>
                  </a:moveTo>
                  <a:lnTo>
                    <a:pt x="384" y="26"/>
                  </a:lnTo>
                  <a:cubicBezTo>
                    <a:pt x="377" y="26"/>
                    <a:pt x="372" y="20"/>
                    <a:pt x="372" y="13"/>
                  </a:cubicBezTo>
                  <a:cubicBezTo>
                    <a:pt x="372" y="6"/>
                    <a:pt x="377" y="0"/>
                    <a:pt x="384" y="0"/>
                  </a:cubicBezTo>
                  <a:lnTo>
                    <a:pt x="410" y="0"/>
                  </a:lnTo>
                  <a:cubicBezTo>
                    <a:pt x="417" y="0"/>
                    <a:pt x="423" y="6"/>
                    <a:pt x="423" y="13"/>
                  </a:cubicBezTo>
                  <a:cubicBezTo>
                    <a:pt x="423" y="20"/>
                    <a:pt x="417" y="26"/>
                    <a:pt x="410" y="26"/>
                  </a:cubicBezTo>
                  <a:close/>
                  <a:moveTo>
                    <a:pt x="333" y="26"/>
                  </a:moveTo>
                  <a:lnTo>
                    <a:pt x="308" y="26"/>
                  </a:lnTo>
                  <a:cubicBezTo>
                    <a:pt x="301" y="26"/>
                    <a:pt x="295" y="20"/>
                    <a:pt x="295" y="13"/>
                  </a:cubicBezTo>
                  <a:cubicBezTo>
                    <a:pt x="295" y="6"/>
                    <a:pt x="301" y="0"/>
                    <a:pt x="308" y="0"/>
                  </a:cubicBezTo>
                  <a:lnTo>
                    <a:pt x="333" y="0"/>
                  </a:lnTo>
                  <a:cubicBezTo>
                    <a:pt x="340" y="0"/>
                    <a:pt x="346" y="6"/>
                    <a:pt x="346" y="13"/>
                  </a:cubicBezTo>
                  <a:cubicBezTo>
                    <a:pt x="346" y="20"/>
                    <a:pt x="340" y="26"/>
                    <a:pt x="333" y="26"/>
                  </a:cubicBezTo>
                  <a:close/>
                  <a:moveTo>
                    <a:pt x="256" y="26"/>
                  </a:moveTo>
                  <a:lnTo>
                    <a:pt x="231" y="26"/>
                  </a:lnTo>
                  <a:cubicBezTo>
                    <a:pt x="224" y="26"/>
                    <a:pt x="218" y="20"/>
                    <a:pt x="218" y="13"/>
                  </a:cubicBezTo>
                  <a:cubicBezTo>
                    <a:pt x="218" y="6"/>
                    <a:pt x="224" y="0"/>
                    <a:pt x="231" y="0"/>
                  </a:cubicBezTo>
                  <a:lnTo>
                    <a:pt x="256" y="0"/>
                  </a:lnTo>
                  <a:cubicBezTo>
                    <a:pt x="264" y="0"/>
                    <a:pt x="269" y="6"/>
                    <a:pt x="269" y="13"/>
                  </a:cubicBezTo>
                  <a:cubicBezTo>
                    <a:pt x="269" y="20"/>
                    <a:pt x="264" y="26"/>
                    <a:pt x="256" y="26"/>
                  </a:cubicBezTo>
                  <a:close/>
                  <a:moveTo>
                    <a:pt x="180" y="26"/>
                  </a:moveTo>
                  <a:lnTo>
                    <a:pt x="154" y="26"/>
                  </a:lnTo>
                  <a:cubicBezTo>
                    <a:pt x="147" y="26"/>
                    <a:pt x="141" y="20"/>
                    <a:pt x="141" y="13"/>
                  </a:cubicBezTo>
                  <a:cubicBezTo>
                    <a:pt x="141" y="6"/>
                    <a:pt x="147" y="0"/>
                    <a:pt x="154" y="0"/>
                  </a:cubicBezTo>
                  <a:lnTo>
                    <a:pt x="180" y="0"/>
                  </a:lnTo>
                  <a:cubicBezTo>
                    <a:pt x="187" y="0"/>
                    <a:pt x="192" y="6"/>
                    <a:pt x="192" y="13"/>
                  </a:cubicBezTo>
                  <a:cubicBezTo>
                    <a:pt x="192" y="20"/>
                    <a:pt x="187" y="26"/>
                    <a:pt x="180" y="26"/>
                  </a:cubicBezTo>
                  <a:close/>
                  <a:moveTo>
                    <a:pt x="103" y="26"/>
                  </a:moveTo>
                  <a:lnTo>
                    <a:pt x="77" y="26"/>
                  </a:lnTo>
                  <a:cubicBezTo>
                    <a:pt x="70" y="26"/>
                    <a:pt x="64" y="20"/>
                    <a:pt x="64" y="13"/>
                  </a:cubicBezTo>
                  <a:cubicBezTo>
                    <a:pt x="64" y="6"/>
                    <a:pt x="70" y="0"/>
                    <a:pt x="77" y="0"/>
                  </a:cubicBezTo>
                  <a:lnTo>
                    <a:pt x="103" y="0"/>
                  </a:lnTo>
                  <a:cubicBezTo>
                    <a:pt x="110" y="0"/>
                    <a:pt x="116" y="6"/>
                    <a:pt x="116" y="13"/>
                  </a:cubicBezTo>
                  <a:cubicBezTo>
                    <a:pt x="116" y="20"/>
                    <a:pt x="110" y="26"/>
                    <a:pt x="103" y="26"/>
                  </a:cubicBezTo>
                  <a:close/>
                  <a:moveTo>
                    <a:pt x="26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6" y="0"/>
                  </a:lnTo>
                  <a:cubicBezTo>
                    <a:pt x="33" y="0"/>
                    <a:pt x="39" y="6"/>
                    <a:pt x="39" y="13"/>
                  </a:cubicBezTo>
                  <a:cubicBezTo>
                    <a:pt x="39" y="20"/>
                    <a:pt x="33" y="26"/>
                    <a:pt x="26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5" name="Line 51"/>
            <p:cNvSpPr>
              <a:spLocks noChangeShapeType="1"/>
            </p:cNvSpPr>
            <p:nvPr/>
          </p:nvSpPr>
          <p:spPr bwMode="auto">
            <a:xfrm>
              <a:off x="5224347" y="3030379"/>
              <a:ext cx="533276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6" name="Freeform 52"/>
            <p:cNvSpPr>
              <a:spLocks/>
            </p:cNvSpPr>
            <p:nvPr/>
          </p:nvSpPr>
          <p:spPr bwMode="auto">
            <a:xfrm>
              <a:off x="5749687" y="2993864"/>
              <a:ext cx="68247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34"/>
                </a:cxn>
                <a:cxn ang="0">
                  <a:pos x="0" y="68"/>
                </a:cxn>
                <a:cxn ang="0">
                  <a:pos x="0" y="0"/>
                </a:cxn>
              </a:cxnLst>
              <a:rect l="0" t="0" r="r" b="b"/>
              <a:pathLst>
                <a:path w="68" h="68">
                  <a:moveTo>
                    <a:pt x="0" y="0"/>
                  </a:moveTo>
                  <a:lnTo>
                    <a:pt x="68" y="34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7" name="Freeform 53"/>
            <p:cNvSpPr>
              <a:spLocks/>
            </p:cNvSpPr>
            <p:nvPr/>
          </p:nvSpPr>
          <p:spPr bwMode="auto">
            <a:xfrm>
              <a:off x="5687789" y="2681112"/>
              <a:ext cx="180933" cy="344504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0" y="0"/>
                </a:cxn>
                <a:cxn ang="0">
                  <a:pos x="179" y="0"/>
                </a:cxn>
                <a:cxn ang="0">
                  <a:pos x="179" y="53"/>
                </a:cxn>
              </a:cxnLst>
              <a:rect l="0" t="0" r="r" b="b"/>
              <a:pathLst>
                <a:path w="179" h="312">
                  <a:moveTo>
                    <a:pt x="0" y="312"/>
                  </a:moveTo>
                  <a:lnTo>
                    <a:pt x="0" y="0"/>
                  </a:lnTo>
                  <a:lnTo>
                    <a:pt x="179" y="0"/>
                  </a:lnTo>
                  <a:lnTo>
                    <a:pt x="179" y="53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8" name="Freeform 54"/>
            <p:cNvSpPr>
              <a:spLocks/>
            </p:cNvSpPr>
            <p:nvPr/>
          </p:nvSpPr>
          <p:spPr bwMode="auto">
            <a:xfrm>
              <a:off x="5835392" y="2722389"/>
              <a:ext cx="66660" cy="74616"/>
            </a:xfrm>
            <a:custGeom>
              <a:avLst/>
              <a:gdLst/>
              <a:ahLst/>
              <a:cxnLst>
                <a:cxn ang="0">
                  <a:pos x="79" y="159"/>
                </a:cxn>
                <a:cxn ang="0">
                  <a:pos x="0" y="0"/>
                </a:cxn>
                <a:cxn ang="0">
                  <a:pos x="159" y="1"/>
                </a:cxn>
                <a:cxn ang="0">
                  <a:pos x="159" y="1"/>
                </a:cxn>
                <a:cxn ang="0">
                  <a:pos x="79" y="159"/>
                </a:cxn>
              </a:cxnLst>
              <a:rect l="0" t="0" r="r" b="b"/>
              <a:pathLst>
                <a:path w="159" h="159">
                  <a:moveTo>
                    <a:pt x="79" y="159"/>
                  </a:moveTo>
                  <a:lnTo>
                    <a:pt x="0" y="0"/>
                  </a:lnTo>
                  <a:cubicBezTo>
                    <a:pt x="50" y="25"/>
                    <a:pt x="109" y="26"/>
                    <a:pt x="159" y="1"/>
                  </a:cubicBezTo>
                  <a:lnTo>
                    <a:pt x="159" y="1"/>
                  </a:lnTo>
                  <a:lnTo>
                    <a:pt x="7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51733" name="Rectangle 57"/>
            <p:cNvSpPr>
              <a:spLocks noChangeArrowheads="1"/>
            </p:cNvSpPr>
            <p:nvPr/>
          </p:nvSpPr>
          <p:spPr bwMode="auto">
            <a:xfrm>
              <a:off x="5535424" y="2477902"/>
              <a:ext cx="852289" cy="18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VC Identifier</a:t>
              </a:r>
              <a:endParaRPr lang="en-US" altLang="ko-KR" sz="14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290" name="Line 61"/>
            <p:cNvSpPr>
              <a:spLocks noChangeShapeType="1"/>
            </p:cNvSpPr>
            <p:nvPr/>
          </p:nvSpPr>
          <p:spPr bwMode="auto">
            <a:xfrm>
              <a:off x="5944904" y="2819230"/>
              <a:ext cx="77769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1" name="Line 62"/>
            <p:cNvSpPr>
              <a:spLocks noChangeShapeType="1"/>
            </p:cNvSpPr>
            <p:nvPr/>
          </p:nvSpPr>
          <p:spPr bwMode="auto">
            <a:xfrm>
              <a:off x="6435327" y="2819230"/>
              <a:ext cx="96815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2" name="Freeform 63"/>
            <p:cNvSpPr>
              <a:spLocks/>
            </p:cNvSpPr>
            <p:nvPr/>
          </p:nvSpPr>
          <p:spPr bwMode="auto">
            <a:xfrm>
              <a:off x="6524207" y="2782717"/>
              <a:ext cx="65073" cy="746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6" h="67">
                  <a:moveTo>
                    <a:pt x="0" y="0"/>
                  </a:moveTo>
                  <a:lnTo>
                    <a:pt x="66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3" name="Line 64"/>
            <p:cNvSpPr>
              <a:spLocks noChangeShapeType="1"/>
            </p:cNvSpPr>
            <p:nvPr/>
          </p:nvSpPr>
          <p:spPr bwMode="auto">
            <a:xfrm>
              <a:off x="5944904" y="3244701"/>
              <a:ext cx="77769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4" name="Line 65"/>
            <p:cNvSpPr>
              <a:spLocks noChangeShapeType="1"/>
            </p:cNvSpPr>
            <p:nvPr/>
          </p:nvSpPr>
          <p:spPr bwMode="auto">
            <a:xfrm>
              <a:off x="6435327" y="3244701"/>
              <a:ext cx="96815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5" name="Freeform 66"/>
            <p:cNvSpPr>
              <a:spLocks/>
            </p:cNvSpPr>
            <p:nvPr/>
          </p:nvSpPr>
          <p:spPr bwMode="auto">
            <a:xfrm>
              <a:off x="6524207" y="3208188"/>
              <a:ext cx="65073" cy="746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6" h="67">
                  <a:moveTo>
                    <a:pt x="0" y="0"/>
                  </a:moveTo>
                  <a:lnTo>
                    <a:pt x="66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6" name="Line 67"/>
            <p:cNvSpPr>
              <a:spLocks noChangeShapeType="1"/>
            </p:cNvSpPr>
            <p:nvPr/>
          </p:nvSpPr>
          <p:spPr bwMode="auto">
            <a:xfrm>
              <a:off x="5948079" y="3030379"/>
              <a:ext cx="77769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7" name="Line 68"/>
            <p:cNvSpPr>
              <a:spLocks noChangeShapeType="1"/>
            </p:cNvSpPr>
            <p:nvPr/>
          </p:nvSpPr>
          <p:spPr bwMode="auto">
            <a:xfrm>
              <a:off x="6438502" y="3030379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8" name="Freeform 69"/>
            <p:cNvSpPr>
              <a:spLocks/>
            </p:cNvSpPr>
            <p:nvPr/>
          </p:nvSpPr>
          <p:spPr bwMode="auto">
            <a:xfrm>
              <a:off x="6524207" y="2993864"/>
              <a:ext cx="68247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34"/>
                </a:cxn>
                <a:cxn ang="0">
                  <a:pos x="0" y="68"/>
                </a:cxn>
                <a:cxn ang="0">
                  <a:pos x="0" y="0"/>
                </a:cxn>
              </a:cxnLst>
              <a:rect l="0" t="0" r="r" b="b"/>
              <a:pathLst>
                <a:path w="68" h="68">
                  <a:moveTo>
                    <a:pt x="0" y="0"/>
                  </a:moveTo>
                  <a:lnTo>
                    <a:pt x="68" y="34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9" name="Rectangle 74"/>
            <p:cNvSpPr>
              <a:spLocks noChangeArrowheads="1"/>
            </p:cNvSpPr>
            <p:nvPr/>
          </p:nvSpPr>
          <p:spPr bwMode="auto">
            <a:xfrm>
              <a:off x="6022673" y="2951000"/>
              <a:ext cx="412654" cy="1539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00" name="Rectangle 75"/>
            <p:cNvSpPr>
              <a:spLocks noChangeArrowheads="1"/>
            </p:cNvSpPr>
            <p:nvPr/>
          </p:nvSpPr>
          <p:spPr bwMode="auto">
            <a:xfrm>
              <a:off x="6022673" y="2951000"/>
              <a:ext cx="412654" cy="153995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51745" name="Rectangle 76"/>
            <p:cNvSpPr>
              <a:spLocks noChangeArrowheads="1"/>
            </p:cNvSpPr>
            <p:nvPr/>
          </p:nvSpPr>
          <p:spPr bwMode="auto">
            <a:xfrm>
              <a:off x="6108378" y="2955762"/>
              <a:ext cx="301555" cy="16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1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VC 1 </a:t>
              </a:r>
              <a:endParaRPr lang="en-US" altLang="ko-KR" sz="14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302" name="Rectangle 78"/>
            <p:cNvSpPr>
              <a:spLocks noChangeArrowheads="1"/>
            </p:cNvSpPr>
            <p:nvPr/>
          </p:nvSpPr>
          <p:spPr bwMode="auto">
            <a:xfrm>
              <a:off x="6022673" y="3166911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03" name="Rectangle 79"/>
            <p:cNvSpPr>
              <a:spLocks noChangeArrowheads="1"/>
            </p:cNvSpPr>
            <p:nvPr/>
          </p:nvSpPr>
          <p:spPr bwMode="auto">
            <a:xfrm>
              <a:off x="6022673" y="3166911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151748" name="Rectangle 80"/>
            <p:cNvSpPr>
              <a:spLocks noChangeArrowheads="1"/>
            </p:cNvSpPr>
            <p:nvPr/>
          </p:nvSpPr>
          <p:spPr bwMode="auto">
            <a:xfrm>
              <a:off x="6108378" y="3163735"/>
              <a:ext cx="301555" cy="169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1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VC 2 </a:t>
              </a:r>
              <a:endParaRPr lang="en-US" altLang="ko-KR" sz="14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305" name="Freeform 82"/>
            <p:cNvSpPr>
              <a:spLocks/>
            </p:cNvSpPr>
            <p:nvPr/>
          </p:nvSpPr>
          <p:spPr bwMode="auto">
            <a:xfrm>
              <a:off x="5813172" y="3459025"/>
              <a:ext cx="130145" cy="574703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7"/>
                </a:cxn>
              </a:cxnLst>
              <a:rect l="0" t="0" r="r" b="b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06" name="Freeform 83"/>
            <p:cNvSpPr>
              <a:spLocks/>
            </p:cNvSpPr>
            <p:nvPr/>
          </p:nvSpPr>
          <p:spPr bwMode="auto">
            <a:xfrm>
              <a:off x="5813172" y="3459025"/>
              <a:ext cx="130145" cy="574703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7"/>
                </a:cxn>
              </a:cxnLst>
              <a:rect l="0" t="0" r="r" b="b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07" name="Freeform 84"/>
            <p:cNvSpPr>
              <a:spLocks/>
            </p:cNvSpPr>
            <p:nvPr/>
          </p:nvSpPr>
          <p:spPr bwMode="auto">
            <a:xfrm>
              <a:off x="6587692" y="3459025"/>
              <a:ext cx="128558" cy="574703"/>
            </a:xfrm>
            <a:custGeom>
              <a:avLst/>
              <a:gdLst/>
              <a:ahLst/>
              <a:cxnLst>
                <a:cxn ang="0">
                  <a:pos x="128" y="87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7"/>
                </a:cxn>
              </a:cxnLst>
              <a:rect l="0" t="0" r="r" b="b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08" name="Freeform 85"/>
            <p:cNvSpPr>
              <a:spLocks/>
            </p:cNvSpPr>
            <p:nvPr/>
          </p:nvSpPr>
          <p:spPr bwMode="auto">
            <a:xfrm>
              <a:off x="6587692" y="3459025"/>
              <a:ext cx="128558" cy="574703"/>
            </a:xfrm>
            <a:custGeom>
              <a:avLst/>
              <a:gdLst/>
              <a:ahLst/>
              <a:cxnLst>
                <a:cxn ang="0">
                  <a:pos x="128" y="87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7"/>
                </a:cxn>
              </a:cxnLst>
              <a:rect l="0" t="0" r="r" b="b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09" name="Rectangle 86"/>
            <p:cNvSpPr>
              <a:spLocks noChangeArrowheads="1"/>
            </p:cNvSpPr>
            <p:nvPr/>
          </p:nvSpPr>
          <p:spPr bwMode="auto">
            <a:xfrm>
              <a:off x="6019499" y="3459025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0" name="Rectangle 87"/>
            <p:cNvSpPr>
              <a:spLocks noChangeArrowheads="1"/>
            </p:cNvSpPr>
            <p:nvPr/>
          </p:nvSpPr>
          <p:spPr bwMode="auto">
            <a:xfrm>
              <a:off x="6019499" y="3459025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1" name="Freeform 90"/>
            <p:cNvSpPr>
              <a:spLocks noEditPoints="1"/>
            </p:cNvSpPr>
            <p:nvPr/>
          </p:nvSpPr>
          <p:spPr bwMode="auto">
            <a:xfrm>
              <a:off x="5471939" y="3397109"/>
              <a:ext cx="1299860" cy="687422"/>
            </a:xfrm>
            <a:custGeom>
              <a:avLst/>
              <a:gdLst/>
              <a:ahLst/>
              <a:cxnLst>
                <a:cxn ang="0">
                  <a:pos x="13" y="102"/>
                </a:cxn>
                <a:cxn ang="0">
                  <a:pos x="0" y="269"/>
                </a:cxn>
                <a:cxn ang="0">
                  <a:pos x="0" y="448"/>
                </a:cxn>
                <a:cxn ang="0">
                  <a:pos x="13" y="614"/>
                </a:cxn>
                <a:cxn ang="0">
                  <a:pos x="26" y="755"/>
                </a:cxn>
                <a:cxn ang="0">
                  <a:pos x="26" y="883"/>
                </a:cxn>
                <a:cxn ang="0">
                  <a:pos x="26" y="960"/>
                </a:cxn>
                <a:cxn ang="0">
                  <a:pos x="13" y="1101"/>
                </a:cxn>
                <a:cxn ang="0">
                  <a:pos x="0" y="1267"/>
                </a:cxn>
                <a:cxn ang="0">
                  <a:pos x="0" y="1446"/>
                </a:cxn>
                <a:cxn ang="0">
                  <a:pos x="162" y="1464"/>
                </a:cxn>
                <a:cxn ang="0">
                  <a:pos x="303" y="1451"/>
                </a:cxn>
                <a:cxn ang="0">
                  <a:pos x="431" y="1451"/>
                </a:cxn>
                <a:cxn ang="0">
                  <a:pos x="508" y="1451"/>
                </a:cxn>
                <a:cxn ang="0">
                  <a:pos x="648" y="1464"/>
                </a:cxn>
                <a:cxn ang="0">
                  <a:pos x="815" y="1477"/>
                </a:cxn>
                <a:cxn ang="0">
                  <a:pos x="994" y="1477"/>
                </a:cxn>
                <a:cxn ang="0">
                  <a:pos x="1160" y="1464"/>
                </a:cxn>
                <a:cxn ang="0">
                  <a:pos x="1301" y="1451"/>
                </a:cxn>
                <a:cxn ang="0">
                  <a:pos x="1429" y="1451"/>
                </a:cxn>
                <a:cxn ang="0">
                  <a:pos x="1506" y="1451"/>
                </a:cxn>
                <a:cxn ang="0">
                  <a:pos x="1647" y="1464"/>
                </a:cxn>
                <a:cxn ang="0">
                  <a:pos x="1813" y="1477"/>
                </a:cxn>
                <a:cxn ang="0">
                  <a:pos x="1992" y="1477"/>
                </a:cxn>
                <a:cxn ang="0">
                  <a:pos x="2159" y="1464"/>
                </a:cxn>
                <a:cxn ang="0">
                  <a:pos x="2300" y="1451"/>
                </a:cxn>
                <a:cxn ang="0">
                  <a:pos x="2428" y="1451"/>
                </a:cxn>
                <a:cxn ang="0">
                  <a:pos x="2504" y="1451"/>
                </a:cxn>
                <a:cxn ang="0">
                  <a:pos x="2645" y="1464"/>
                </a:cxn>
                <a:cxn ang="0">
                  <a:pos x="2812" y="1477"/>
                </a:cxn>
                <a:cxn ang="0">
                  <a:pos x="2991" y="1477"/>
                </a:cxn>
                <a:cxn ang="0">
                  <a:pos x="3037" y="1344"/>
                </a:cxn>
                <a:cxn ang="0">
                  <a:pos x="3024" y="1203"/>
                </a:cxn>
                <a:cxn ang="0">
                  <a:pos x="3024" y="1075"/>
                </a:cxn>
                <a:cxn ang="0">
                  <a:pos x="3024" y="998"/>
                </a:cxn>
                <a:cxn ang="0">
                  <a:pos x="3037" y="858"/>
                </a:cxn>
                <a:cxn ang="0">
                  <a:pos x="3050" y="691"/>
                </a:cxn>
                <a:cxn ang="0">
                  <a:pos x="3050" y="512"/>
                </a:cxn>
                <a:cxn ang="0">
                  <a:pos x="3037" y="346"/>
                </a:cxn>
                <a:cxn ang="0">
                  <a:pos x="3024" y="205"/>
                </a:cxn>
                <a:cxn ang="0">
                  <a:pos x="3024" y="77"/>
                </a:cxn>
                <a:cxn ang="0">
                  <a:pos x="3024" y="26"/>
                </a:cxn>
                <a:cxn ang="0">
                  <a:pos x="2883" y="13"/>
                </a:cxn>
                <a:cxn ang="0">
                  <a:pos x="2717" y="0"/>
                </a:cxn>
                <a:cxn ang="0">
                  <a:pos x="2538" y="0"/>
                </a:cxn>
                <a:cxn ang="0">
                  <a:pos x="2371" y="13"/>
                </a:cxn>
                <a:cxn ang="0">
                  <a:pos x="2230" y="26"/>
                </a:cxn>
                <a:cxn ang="0">
                  <a:pos x="2102" y="26"/>
                </a:cxn>
                <a:cxn ang="0">
                  <a:pos x="2026" y="26"/>
                </a:cxn>
                <a:cxn ang="0">
                  <a:pos x="1885" y="13"/>
                </a:cxn>
                <a:cxn ang="0">
                  <a:pos x="1718" y="0"/>
                </a:cxn>
                <a:cxn ang="0">
                  <a:pos x="1539" y="0"/>
                </a:cxn>
                <a:cxn ang="0">
                  <a:pos x="1373" y="13"/>
                </a:cxn>
                <a:cxn ang="0">
                  <a:pos x="1232" y="26"/>
                </a:cxn>
                <a:cxn ang="0">
                  <a:pos x="1104" y="26"/>
                </a:cxn>
                <a:cxn ang="0">
                  <a:pos x="1027" y="26"/>
                </a:cxn>
                <a:cxn ang="0">
                  <a:pos x="886" y="13"/>
                </a:cxn>
                <a:cxn ang="0">
                  <a:pos x="720" y="0"/>
                </a:cxn>
                <a:cxn ang="0">
                  <a:pos x="541" y="0"/>
                </a:cxn>
                <a:cxn ang="0">
                  <a:pos x="374" y="13"/>
                </a:cxn>
                <a:cxn ang="0">
                  <a:pos x="234" y="26"/>
                </a:cxn>
                <a:cxn ang="0">
                  <a:pos x="106" y="26"/>
                </a:cxn>
                <a:cxn ang="0">
                  <a:pos x="29" y="26"/>
                </a:cxn>
              </a:cxnLst>
              <a:rect l="0" t="0" r="r" b="b"/>
              <a:pathLst>
                <a:path w="3050" h="1477">
                  <a:moveTo>
                    <a:pt x="26" y="38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8"/>
                  </a:lnTo>
                  <a:cubicBezTo>
                    <a:pt x="0" y="31"/>
                    <a:pt x="6" y="26"/>
                    <a:pt x="13" y="26"/>
                  </a:cubicBezTo>
                  <a:cubicBezTo>
                    <a:pt x="20" y="26"/>
                    <a:pt x="26" y="31"/>
                    <a:pt x="26" y="38"/>
                  </a:cubicBezTo>
                  <a:close/>
                  <a:moveTo>
                    <a:pt x="26" y="115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5"/>
                  </a:lnTo>
                  <a:cubicBezTo>
                    <a:pt x="0" y="108"/>
                    <a:pt x="6" y="102"/>
                    <a:pt x="13" y="102"/>
                  </a:cubicBezTo>
                  <a:cubicBezTo>
                    <a:pt x="20" y="102"/>
                    <a:pt x="26" y="108"/>
                    <a:pt x="26" y="115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0"/>
                    <a:pt x="13" y="230"/>
                  </a:cubicBezTo>
                  <a:cubicBezTo>
                    <a:pt x="6" y="230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79"/>
                    <a:pt x="13" y="179"/>
                  </a:cubicBezTo>
                  <a:cubicBezTo>
                    <a:pt x="20" y="179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4"/>
                  </a:lnTo>
                  <a:cubicBezTo>
                    <a:pt x="26" y="302"/>
                    <a:pt x="20" y="307"/>
                    <a:pt x="13" y="307"/>
                  </a:cubicBezTo>
                  <a:cubicBezTo>
                    <a:pt x="6" y="307"/>
                    <a:pt x="0" y="302"/>
                    <a:pt x="0" y="294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1"/>
                  </a:lnTo>
                  <a:cubicBezTo>
                    <a:pt x="26" y="378"/>
                    <a:pt x="20" y="384"/>
                    <a:pt x="13" y="384"/>
                  </a:cubicBezTo>
                  <a:cubicBezTo>
                    <a:pt x="6" y="384"/>
                    <a:pt x="0" y="378"/>
                    <a:pt x="0" y="371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2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2"/>
                  </a:lnTo>
                  <a:cubicBezTo>
                    <a:pt x="0" y="415"/>
                    <a:pt x="6" y="410"/>
                    <a:pt x="13" y="410"/>
                  </a:cubicBezTo>
                  <a:cubicBezTo>
                    <a:pt x="20" y="410"/>
                    <a:pt x="26" y="415"/>
                    <a:pt x="26" y="422"/>
                  </a:cubicBezTo>
                  <a:close/>
                  <a:moveTo>
                    <a:pt x="26" y="499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499"/>
                  </a:lnTo>
                  <a:cubicBezTo>
                    <a:pt x="0" y="492"/>
                    <a:pt x="6" y="486"/>
                    <a:pt x="13" y="486"/>
                  </a:cubicBezTo>
                  <a:cubicBezTo>
                    <a:pt x="20" y="486"/>
                    <a:pt x="26" y="492"/>
                    <a:pt x="26" y="499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4"/>
                    <a:pt x="13" y="614"/>
                  </a:cubicBezTo>
                  <a:cubicBezTo>
                    <a:pt x="6" y="614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3"/>
                    <a:pt x="13" y="563"/>
                  </a:cubicBezTo>
                  <a:cubicBezTo>
                    <a:pt x="20" y="563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8"/>
                  </a:lnTo>
                  <a:cubicBezTo>
                    <a:pt x="26" y="686"/>
                    <a:pt x="20" y="691"/>
                    <a:pt x="13" y="691"/>
                  </a:cubicBezTo>
                  <a:cubicBezTo>
                    <a:pt x="6" y="691"/>
                    <a:pt x="0" y="686"/>
                    <a:pt x="0" y="678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5"/>
                  </a:lnTo>
                  <a:cubicBezTo>
                    <a:pt x="26" y="762"/>
                    <a:pt x="20" y="768"/>
                    <a:pt x="13" y="768"/>
                  </a:cubicBezTo>
                  <a:cubicBezTo>
                    <a:pt x="6" y="768"/>
                    <a:pt x="0" y="762"/>
                    <a:pt x="0" y="755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6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6"/>
                  </a:lnTo>
                  <a:cubicBezTo>
                    <a:pt x="0" y="799"/>
                    <a:pt x="6" y="794"/>
                    <a:pt x="13" y="794"/>
                  </a:cubicBezTo>
                  <a:cubicBezTo>
                    <a:pt x="20" y="794"/>
                    <a:pt x="26" y="799"/>
                    <a:pt x="26" y="806"/>
                  </a:cubicBezTo>
                  <a:close/>
                  <a:moveTo>
                    <a:pt x="26" y="883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3"/>
                  </a:lnTo>
                  <a:cubicBezTo>
                    <a:pt x="0" y="876"/>
                    <a:pt x="6" y="870"/>
                    <a:pt x="13" y="870"/>
                  </a:cubicBezTo>
                  <a:cubicBezTo>
                    <a:pt x="20" y="870"/>
                    <a:pt x="26" y="876"/>
                    <a:pt x="26" y="883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8"/>
                    <a:pt x="13" y="998"/>
                  </a:cubicBezTo>
                  <a:cubicBezTo>
                    <a:pt x="6" y="998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7"/>
                    <a:pt x="13" y="947"/>
                  </a:cubicBezTo>
                  <a:cubicBezTo>
                    <a:pt x="20" y="947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2"/>
                  </a:lnTo>
                  <a:cubicBezTo>
                    <a:pt x="26" y="1070"/>
                    <a:pt x="20" y="1075"/>
                    <a:pt x="13" y="1075"/>
                  </a:cubicBezTo>
                  <a:cubicBezTo>
                    <a:pt x="6" y="1075"/>
                    <a:pt x="0" y="1070"/>
                    <a:pt x="0" y="1062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39"/>
                  </a:lnTo>
                  <a:cubicBezTo>
                    <a:pt x="26" y="1146"/>
                    <a:pt x="20" y="1152"/>
                    <a:pt x="13" y="1152"/>
                  </a:cubicBezTo>
                  <a:cubicBezTo>
                    <a:pt x="6" y="1152"/>
                    <a:pt x="0" y="1146"/>
                    <a:pt x="0" y="1139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0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0"/>
                  </a:lnTo>
                  <a:cubicBezTo>
                    <a:pt x="0" y="1183"/>
                    <a:pt x="6" y="1178"/>
                    <a:pt x="13" y="1178"/>
                  </a:cubicBezTo>
                  <a:cubicBezTo>
                    <a:pt x="20" y="1178"/>
                    <a:pt x="26" y="1183"/>
                    <a:pt x="26" y="1190"/>
                  </a:cubicBezTo>
                  <a:close/>
                  <a:moveTo>
                    <a:pt x="26" y="1267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7"/>
                  </a:lnTo>
                  <a:cubicBezTo>
                    <a:pt x="0" y="1260"/>
                    <a:pt x="6" y="1254"/>
                    <a:pt x="13" y="1254"/>
                  </a:cubicBezTo>
                  <a:cubicBezTo>
                    <a:pt x="20" y="1254"/>
                    <a:pt x="26" y="1260"/>
                    <a:pt x="26" y="1267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2"/>
                    <a:pt x="13" y="1382"/>
                  </a:cubicBezTo>
                  <a:cubicBezTo>
                    <a:pt x="6" y="1382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1"/>
                    <a:pt x="13" y="1331"/>
                  </a:cubicBezTo>
                  <a:cubicBezTo>
                    <a:pt x="20" y="1331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6"/>
                  </a:lnTo>
                  <a:cubicBezTo>
                    <a:pt x="26" y="1454"/>
                    <a:pt x="20" y="1459"/>
                    <a:pt x="13" y="1459"/>
                  </a:cubicBezTo>
                  <a:cubicBezTo>
                    <a:pt x="6" y="1459"/>
                    <a:pt x="0" y="1454"/>
                    <a:pt x="0" y="1446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7" y="1451"/>
                  </a:moveTo>
                  <a:lnTo>
                    <a:pt x="72" y="1451"/>
                  </a:lnTo>
                  <a:cubicBezTo>
                    <a:pt x="79" y="1451"/>
                    <a:pt x="85" y="1457"/>
                    <a:pt x="85" y="1464"/>
                  </a:cubicBezTo>
                  <a:cubicBezTo>
                    <a:pt x="85" y="1471"/>
                    <a:pt x="79" y="1477"/>
                    <a:pt x="72" y="1477"/>
                  </a:cubicBezTo>
                  <a:lnTo>
                    <a:pt x="47" y="1477"/>
                  </a:lnTo>
                  <a:cubicBezTo>
                    <a:pt x="40" y="1477"/>
                    <a:pt x="34" y="1471"/>
                    <a:pt x="34" y="1464"/>
                  </a:cubicBezTo>
                  <a:cubicBezTo>
                    <a:pt x="34" y="1457"/>
                    <a:pt x="40" y="1451"/>
                    <a:pt x="47" y="1451"/>
                  </a:cubicBezTo>
                  <a:close/>
                  <a:moveTo>
                    <a:pt x="124" y="1451"/>
                  </a:moveTo>
                  <a:lnTo>
                    <a:pt x="149" y="1451"/>
                  </a:lnTo>
                  <a:cubicBezTo>
                    <a:pt x="156" y="1451"/>
                    <a:pt x="162" y="1457"/>
                    <a:pt x="162" y="1464"/>
                  </a:cubicBezTo>
                  <a:cubicBezTo>
                    <a:pt x="162" y="1471"/>
                    <a:pt x="156" y="1477"/>
                    <a:pt x="149" y="1477"/>
                  </a:cubicBezTo>
                  <a:lnTo>
                    <a:pt x="124" y="1477"/>
                  </a:lnTo>
                  <a:cubicBezTo>
                    <a:pt x="116" y="1477"/>
                    <a:pt x="111" y="1471"/>
                    <a:pt x="111" y="1464"/>
                  </a:cubicBezTo>
                  <a:cubicBezTo>
                    <a:pt x="111" y="1457"/>
                    <a:pt x="116" y="1451"/>
                    <a:pt x="124" y="1451"/>
                  </a:cubicBezTo>
                  <a:close/>
                  <a:moveTo>
                    <a:pt x="200" y="1451"/>
                  </a:moveTo>
                  <a:lnTo>
                    <a:pt x="226" y="1451"/>
                  </a:lnTo>
                  <a:cubicBezTo>
                    <a:pt x="233" y="1451"/>
                    <a:pt x="239" y="1457"/>
                    <a:pt x="239" y="1464"/>
                  </a:cubicBezTo>
                  <a:cubicBezTo>
                    <a:pt x="239" y="1471"/>
                    <a:pt x="233" y="1477"/>
                    <a:pt x="226" y="1477"/>
                  </a:cubicBezTo>
                  <a:lnTo>
                    <a:pt x="200" y="1477"/>
                  </a:lnTo>
                  <a:cubicBezTo>
                    <a:pt x="193" y="1477"/>
                    <a:pt x="188" y="1471"/>
                    <a:pt x="188" y="1464"/>
                  </a:cubicBezTo>
                  <a:cubicBezTo>
                    <a:pt x="188" y="1457"/>
                    <a:pt x="193" y="1451"/>
                    <a:pt x="200" y="1451"/>
                  </a:cubicBezTo>
                  <a:close/>
                  <a:moveTo>
                    <a:pt x="277" y="1451"/>
                  </a:moveTo>
                  <a:lnTo>
                    <a:pt x="303" y="1451"/>
                  </a:lnTo>
                  <a:cubicBezTo>
                    <a:pt x="310" y="1451"/>
                    <a:pt x="316" y="1457"/>
                    <a:pt x="316" y="1464"/>
                  </a:cubicBezTo>
                  <a:cubicBezTo>
                    <a:pt x="316" y="1471"/>
                    <a:pt x="310" y="1477"/>
                    <a:pt x="303" y="1477"/>
                  </a:cubicBezTo>
                  <a:lnTo>
                    <a:pt x="277" y="1477"/>
                  </a:lnTo>
                  <a:cubicBezTo>
                    <a:pt x="270" y="1477"/>
                    <a:pt x="264" y="1471"/>
                    <a:pt x="264" y="1464"/>
                  </a:cubicBezTo>
                  <a:cubicBezTo>
                    <a:pt x="264" y="1457"/>
                    <a:pt x="270" y="1451"/>
                    <a:pt x="277" y="1451"/>
                  </a:cubicBezTo>
                  <a:close/>
                  <a:moveTo>
                    <a:pt x="354" y="1451"/>
                  </a:moveTo>
                  <a:lnTo>
                    <a:pt x="380" y="1451"/>
                  </a:lnTo>
                  <a:cubicBezTo>
                    <a:pt x="387" y="1451"/>
                    <a:pt x="392" y="1457"/>
                    <a:pt x="392" y="1464"/>
                  </a:cubicBezTo>
                  <a:cubicBezTo>
                    <a:pt x="392" y="1471"/>
                    <a:pt x="387" y="1477"/>
                    <a:pt x="380" y="1477"/>
                  </a:cubicBezTo>
                  <a:lnTo>
                    <a:pt x="354" y="1477"/>
                  </a:lnTo>
                  <a:cubicBezTo>
                    <a:pt x="347" y="1477"/>
                    <a:pt x="341" y="1471"/>
                    <a:pt x="341" y="1464"/>
                  </a:cubicBezTo>
                  <a:cubicBezTo>
                    <a:pt x="341" y="1457"/>
                    <a:pt x="347" y="1451"/>
                    <a:pt x="354" y="1451"/>
                  </a:cubicBezTo>
                  <a:close/>
                  <a:moveTo>
                    <a:pt x="431" y="1451"/>
                  </a:moveTo>
                  <a:lnTo>
                    <a:pt x="456" y="1451"/>
                  </a:lnTo>
                  <a:cubicBezTo>
                    <a:pt x="463" y="1451"/>
                    <a:pt x="469" y="1457"/>
                    <a:pt x="469" y="1464"/>
                  </a:cubicBezTo>
                  <a:cubicBezTo>
                    <a:pt x="469" y="1471"/>
                    <a:pt x="463" y="1477"/>
                    <a:pt x="456" y="1477"/>
                  </a:cubicBezTo>
                  <a:lnTo>
                    <a:pt x="431" y="1477"/>
                  </a:lnTo>
                  <a:cubicBezTo>
                    <a:pt x="424" y="1477"/>
                    <a:pt x="418" y="1471"/>
                    <a:pt x="418" y="1464"/>
                  </a:cubicBezTo>
                  <a:cubicBezTo>
                    <a:pt x="418" y="1457"/>
                    <a:pt x="424" y="1451"/>
                    <a:pt x="431" y="1451"/>
                  </a:cubicBezTo>
                  <a:close/>
                  <a:moveTo>
                    <a:pt x="508" y="1451"/>
                  </a:moveTo>
                  <a:lnTo>
                    <a:pt x="533" y="1451"/>
                  </a:lnTo>
                  <a:cubicBezTo>
                    <a:pt x="540" y="1451"/>
                    <a:pt x="546" y="1457"/>
                    <a:pt x="546" y="1464"/>
                  </a:cubicBezTo>
                  <a:cubicBezTo>
                    <a:pt x="546" y="1471"/>
                    <a:pt x="540" y="1477"/>
                    <a:pt x="533" y="1477"/>
                  </a:cubicBezTo>
                  <a:lnTo>
                    <a:pt x="508" y="1477"/>
                  </a:lnTo>
                  <a:cubicBezTo>
                    <a:pt x="500" y="1477"/>
                    <a:pt x="495" y="1471"/>
                    <a:pt x="495" y="1464"/>
                  </a:cubicBezTo>
                  <a:cubicBezTo>
                    <a:pt x="495" y="1457"/>
                    <a:pt x="500" y="1451"/>
                    <a:pt x="508" y="1451"/>
                  </a:cubicBezTo>
                  <a:close/>
                  <a:moveTo>
                    <a:pt x="584" y="1451"/>
                  </a:moveTo>
                  <a:lnTo>
                    <a:pt x="610" y="1451"/>
                  </a:lnTo>
                  <a:cubicBezTo>
                    <a:pt x="617" y="1451"/>
                    <a:pt x="623" y="1457"/>
                    <a:pt x="623" y="1464"/>
                  </a:cubicBezTo>
                  <a:cubicBezTo>
                    <a:pt x="623" y="1471"/>
                    <a:pt x="617" y="1477"/>
                    <a:pt x="610" y="1477"/>
                  </a:cubicBezTo>
                  <a:lnTo>
                    <a:pt x="584" y="1477"/>
                  </a:lnTo>
                  <a:cubicBezTo>
                    <a:pt x="577" y="1477"/>
                    <a:pt x="572" y="1471"/>
                    <a:pt x="572" y="1464"/>
                  </a:cubicBezTo>
                  <a:cubicBezTo>
                    <a:pt x="572" y="1457"/>
                    <a:pt x="577" y="1451"/>
                    <a:pt x="584" y="1451"/>
                  </a:cubicBezTo>
                  <a:close/>
                  <a:moveTo>
                    <a:pt x="661" y="1451"/>
                  </a:moveTo>
                  <a:lnTo>
                    <a:pt x="687" y="1451"/>
                  </a:lnTo>
                  <a:cubicBezTo>
                    <a:pt x="694" y="1451"/>
                    <a:pt x="700" y="1457"/>
                    <a:pt x="700" y="1464"/>
                  </a:cubicBezTo>
                  <a:cubicBezTo>
                    <a:pt x="700" y="1471"/>
                    <a:pt x="694" y="1477"/>
                    <a:pt x="687" y="1477"/>
                  </a:cubicBezTo>
                  <a:lnTo>
                    <a:pt x="661" y="1477"/>
                  </a:lnTo>
                  <a:cubicBezTo>
                    <a:pt x="654" y="1477"/>
                    <a:pt x="648" y="1471"/>
                    <a:pt x="648" y="1464"/>
                  </a:cubicBezTo>
                  <a:cubicBezTo>
                    <a:pt x="648" y="1457"/>
                    <a:pt x="654" y="1451"/>
                    <a:pt x="661" y="1451"/>
                  </a:cubicBezTo>
                  <a:close/>
                  <a:moveTo>
                    <a:pt x="738" y="1451"/>
                  </a:moveTo>
                  <a:lnTo>
                    <a:pt x="764" y="1451"/>
                  </a:lnTo>
                  <a:cubicBezTo>
                    <a:pt x="771" y="1451"/>
                    <a:pt x="776" y="1457"/>
                    <a:pt x="776" y="1464"/>
                  </a:cubicBezTo>
                  <a:cubicBezTo>
                    <a:pt x="776" y="1471"/>
                    <a:pt x="771" y="1477"/>
                    <a:pt x="764" y="1477"/>
                  </a:cubicBezTo>
                  <a:lnTo>
                    <a:pt x="738" y="1477"/>
                  </a:lnTo>
                  <a:cubicBezTo>
                    <a:pt x="731" y="1477"/>
                    <a:pt x="725" y="1471"/>
                    <a:pt x="725" y="1464"/>
                  </a:cubicBezTo>
                  <a:cubicBezTo>
                    <a:pt x="725" y="1457"/>
                    <a:pt x="731" y="1451"/>
                    <a:pt x="738" y="1451"/>
                  </a:cubicBezTo>
                  <a:close/>
                  <a:moveTo>
                    <a:pt x="815" y="1451"/>
                  </a:moveTo>
                  <a:lnTo>
                    <a:pt x="840" y="1451"/>
                  </a:lnTo>
                  <a:cubicBezTo>
                    <a:pt x="847" y="1451"/>
                    <a:pt x="853" y="1457"/>
                    <a:pt x="853" y="1464"/>
                  </a:cubicBezTo>
                  <a:cubicBezTo>
                    <a:pt x="853" y="1471"/>
                    <a:pt x="847" y="1477"/>
                    <a:pt x="840" y="1477"/>
                  </a:cubicBezTo>
                  <a:lnTo>
                    <a:pt x="815" y="1477"/>
                  </a:lnTo>
                  <a:cubicBezTo>
                    <a:pt x="808" y="1477"/>
                    <a:pt x="802" y="1471"/>
                    <a:pt x="802" y="1464"/>
                  </a:cubicBezTo>
                  <a:cubicBezTo>
                    <a:pt x="802" y="1457"/>
                    <a:pt x="808" y="1451"/>
                    <a:pt x="815" y="1451"/>
                  </a:cubicBezTo>
                  <a:close/>
                  <a:moveTo>
                    <a:pt x="892" y="1451"/>
                  </a:moveTo>
                  <a:lnTo>
                    <a:pt x="917" y="1451"/>
                  </a:lnTo>
                  <a:cubicBezTo>
                    <a:pt x="924" y="1451"/>
                    <a:pt x="930" y="1457"/>
                    <a:pt x="930" y="1464"/>
                  </a:cubicBezTo>
                  <a:cubicBezTo>
                    <a:pt x="930" y="1471"/>
                    <a:pt x="924" y="1477"/>
                    <a:pt x="917" y="1477"/>
                  </a:cubicBezTo>
                  <a:lnTo>
                    <a:pt x="892" y="1477"/>
                  </a:lnTo>
                  <a:cubicBezTo>
                    <a:pt x="884" y="1477"/>
                    <a:pt x="879" y="1471"/>
                    <a:pt x="879" y="1464"/>
                  </a:cubicBezTo>
                  <a:cubicBezTo>
                    <a:pt x="879" y="1457"/>
                    <a:pt x="884" y="1451"/>
                    <a:pt x="892" y="1451"/>
                  </a:cubicBezTo>
                  <a:close/>
                  <a:moveTo>
                    <a:pt x="968" y="1451"/>
                  </a:moveTo>
                  <a:lnTo>
                    <a:pt x="994" y="1451"/>
                  </a:lnTo>
                  <a:cubicBezTo>
                    <a:pt x="1001" y="1451"/>
                    <a:pt x="1007" y="1457"/>
                    <a:pt x="1007" y="1464"/>
                  </a:cubicBezTo>
                  <a:cubicBezTo>
                    <a:pt x="1007" y="1471"/>
                    <a:pt x="1001" y="1477"/>
                    <a:pt x="994" y="1477"/>
                  </a:cubicBezTo>
                  <a:lnTo>
                    <a:pt x="968" y="1477"/>
                  </a:lnTo>
                  <a:cubicBezTo>
                    <a:pt x="961" y="1477"/>
                    <a:pt x="956" y="1471"/>
                    <a:pt x="956" y="1464"/>
                  </a:cubicBezTo>
                  <a:cubicBezTo>
                    <a:pt x="956" y="1457"/>
                    <a:pt x="961" y="1451"/>
                    <a:pt x="968" y="1451"/>
                  </a:cubicBezTo>
                  <a:close/>
                  <a:moveTo>
                    <a:pt x="1045" y="1451"/>
                  </a:moveTo>
                  <a:lnTo>
                    <a:pt x="1071" y="1451"/>
                  </a:lnTo>
                  <a:cubicBezTo>
                    <a:pt x="1078" y="1451"/>
                    <a:pt x="1084" y="1457"/>
                    <a:pt x="1084" y="1464"/>
                  </a:cubicBezTo>
                  <a:cubicBezTo>
                    <a:pt x="1084" y="1471"/>
                    <a:pt x="1078" y="1477"/>
                    <a:pt x="1071" y="1477"/>
                  </a:cubicBezTo>
                  <a:lnTo>
                    <a:pt x="1045" y="1477"/>
                  </a:lnTo>
                  <a:cubicBezTo>
                    <a:pt x="1038" y="1477"/>
                    <a:pt x="1032" y="1471"/>
                    <a:pt x="1032" y="1464"/>
                  </a:cubicBezTo>
                  <a:cubicBezTo>
                    <a:pt x="1032" y="1457"/>
                    <a:pt x="1038" y="1451"/>
                    <a:pt x="1045" y="1451"/>
                  </a:cubicBezTo>
                  <a:close/>
                  <a:moveTo>
                    <a:pt x="1122" y="1451"/>
                  </a:moveTo>
                  <a:lnTo>
                    <a:pt x="1148" y="1451"/>
                  </a:lnTo>
                  <a:cubicBezTo>
                    <a:pt x="1155" y="1451"/>
                    <a:pt x="1160" y="1457"/>
                    <a:pt x="1160" y="1464"/>
                  </a:cubicBezTo>
                  <a:cubicBezTo>
                    <a:pt x="1160" y="1471"/>
                    <a:pt x="1155" y="1477"/>
                    <a:pt x="1148" y="1477"/>
                  </a:cubicBezTo>
                  <a:lnTo>
                    <a:pt x="1122" y="1477"/>
                  </a:lnTo>
                  <a:cubicBezTo>
                    <a:pt x="1115" y="1477"/>
                    <a:pt x="1109" y="1471"/>
                    <a:pt x="1109" y="1464"/>
                  </a:cubicBezTo>
                  <a:cubicBezTo>
                    <a:pt x="1109" y="1457"/>
                    <a:pt x="1115" y="1451"/>
                    <a:pt x="1122" y="1451"/>
                  </a:cubicBezTo>
                  <a:close/>
                  <a:moveTo>
                    <a:pt x="1199" y="1451"/>
                  </a:moveTo>
                  <a:lnTo>
                    <a:pt x="1224" y="1451"/>
                  </a:lnTo>
                  <a:cubicBezTo>
                    <a:pt x="1231" y="1451"/>
                    <a:pt x="1237" y="1457"/>
                    <a:pt x="1237" y="1464"/>
                  </a:cubicBezTo>
                  <a:cubicBezTo>
                    <a:pt x="1237" y="1471"/>
                    <a:pt x="1231" y="1477"/>
                    <a:pt x="1224" y="1477"/>
                  </a:cubicBezTo>
                  <a:lnTo>
                    <a:pt x="1199" y="1477"/>
                  </a:lnTo>
                  <a:cubicBezTo>
                    <a:pt x="1192" y="1477"/>
                    <a:pt x="1186" y="1471"/>
                    <a:pt x="1186" y="1464"/>
                  </a:cubicBezTo>
                  <a:cubicBezTo>
                    <a:pt x="1186" y="1457"/>
                    <a:pt x="1192" y="1451"/>
                    <a:pt x="1199" y="1451"/>
                  </a:cubicBezTo>
                  <a:close/>
                  <a:moveTo>
                    <a:pt x="1276" y="1451"/>
                  </a:moveTo>
                  <a:lnTo>
                    <a:pt x="1301" y="1451"/>
                  </a:lnTo>
                  <a:cubicBezTo>
                    <a:pt x="1308" y="1451"/>
                    <a:pt x="1314" y="1457"/>
                    <a:pt x="1314" y="1464"/>
                  </a:cubicBezTo>
                  <a:cubicBezTo>
                    <a:pt x="1314" y="1471"/>
                    <a:pt x="1308" y="1477"/>
                    <a:pt x="1301" y="1477"/>
                  </a:cubicBezTo>
                  <a:lnTo>
                    <a:pt x="1276" y="1477"/>
                  </a:lnTo>
                  <a:cubicBezTo>
                    <a:pt x="1268" y="1477"/>
                    <a:pt x="1263" y="1471"/>
                    <a:pt x="1263" y="1464"/>
                  </a:cubicBezTo>
                  <a:cubicBezTo>
                    <a:pt x="1263" y="1457"/>
                    <a:pt x="1268" y="1451"/>
                    <a:pt x="1276" y="1451"/>
                  </a:cubicBezTo>
                  <a:close/>
                  <a:moveTo>
                    <a:pt x="1352" y="1451"/>
                  </a:moveTo>
                  <a:lnTo>
                    <a:pt x="1378" y="1451"/>
                  </a:lnTo>
                  <a:cubicBezTo>
                    <a:pt x="1385" y="1451"/>
                    <a:pt x="1391" y="1457"/>
                    <a:pt x="1391" y="1464"/>
                  </a:cubicBezTo>
                  <a:cubicBezTo>
                    <a:pt x="1391" y="1471"/>
                    <a:pt x="1385" y="1477"/>
                    <a:pt x="1378" y="1477"/>
                  </a:cubicBezTo>
                  <a:lnTo>
                    <a:pt x="1352" y="1477"/>
                  </a:lnTo>
                  <a:cubicBezTo>
                    <a:pt x="1345" y="1477"/>
                    <a:pt x="1340" y="1471"/>
                    <a:pt x="1340" y="1464"/>
                  </a:cubicBezTo>
                  <a:cubicBezTo>
                    <a:pt x="1340" y="1457"/>
                    <a:pt x="1345" y="1451"/>
                    <a:pt x="1352" y="1451"/>
                  </a:cubicBezTo>
                  <a:close/>
                  <a:moveTo>
                    <a:pt x="1429" y="1451"/>
                  </a:moveTo>
                  <a:lnTo>
                    <a:pt x="1455" y="1451"/>
                  </a:lnTo>
                  <a:cubicBezTo>
                    <a:pt x="1462" y="1451"/>
                    <a:pt x="1468" y="1457"/>
                    <a:pt x="1468" y="1464"/>
                  </a:cubicBezTo>
                  <a:cubicBezTo>
                    <a:pt x="1468" y="1471"/>
                    <a:pt x="1462" y="1477"/>
                    <a:pt x="1455" y="1477"/>
                  </a:cubicBezTo>
                  <a:lnTo>
                    <a:pt x="1429" y="1477"/>
                  </a:lnTo>
                  <a:cubicBezTo>
                    <a:pt x="1422" y="1477"/>
                    <a:pt x="1416" y="1471"/>
                    <a:pt x="1416" y="1464"/>
                  </a:cubicBezTo>
                  <a:cubicBezTo>
                    <a:pt x="1416" y="1457"/>
                    <a:pt x="1422" y="1451"/>
                    <a:pt x="1429" y="1451"/>
                  </a:cubicBezTo>
                  <a:close/>
                  <a:moveTo>
                    <a:pt x="1506" y="1451"/>
                  </a:moveTo>
                  <a:lnTo>
                    <a:pt x="1532" y="1451"/>
                  </a:lnTo>
                  <a:cubicBezTo>
                    <a:pt x="1539" y="1451"/>
                    <a:pt x="1544" y="1457"/>
                    <a:pt x="1544" y="1464"/>
                  </a:cubicBezTo>
                  <a:cubicBezTo>
                    <a:pt x="1544" y="1471"/>
                    <a:pt x="1539" y="1477"/>
                    <a:pt x="1532" y="1477"/>
                  </a:cubicBezTo>
                  <a:lnTo>
                    <a:pt x="1506" y="1477"/>
                  </a:lnTo>
                  <a:cubicBezTo>
                    <a:pt x="1499" y="1477"/>
                    <a:pt x="1493" y="1471"/>
                    <a:pt x="1493" y="1464"/>
                  </a:cubicBezTo>
                  <a:cubicBezTo>
                    <a:pt x="1493" y="1457"/>
                    <a:pt x="1499" y="1451"/>
                    <a:pt x="1506" y="1451"/>
                  </a:cubicBezTo>
                  <a:close/>
                  <a:moveTo>
                    <a:pt x="1583" y="1451"/>
                  </a:moveTo>
                  <a:lnTo>
                    <a:pt x="1608" y="1451"/>
                  </a:lnTo>
                  <a:cubicBezTo>
                    <a:pt x="1615" y="1451"/>
                    <a:pt x="1621" y="1457"/>
                    <a:pt x="1621" y="1464"/>
                  </a:cubicBezTo>
                  <a:cubicBezTo>
                    <a:pt x="1621" y="1471"/>
                    <a:pt x="1615" y="1477"/>
                    <a:pt x="1608" y="1477"/>
                  </a:cubicBezTo>
                  <a:lnTo>
                    <a:pt x="1583" y="1477"/>
                  </a:lnTo>
                  <a:cubicBezTo>
                    <a:pt x="1576" y="1477"/>
                    <a:pt x="1570" y="1471"/>
                    <a:pt x="1570" y="1464"/>
                  </a:cubicBezTo>
                  <a:cubicBezTo>
                    <a:pt x="1570" y="1457"/>
                    <a:pt x="1576" y="1451"/>
                    <a:pt x="1583" y="1451"/>
                  </a:cubicBezTo>
                  <a:close/>
                  <a:moveTo>
                    <a:pt x="1660" y="1451"/>
                  </a:moveTo>
                  <a:lnTo>
                    <a:pt x="1685" y="1451"/>
                  </a:lnTo>
                  <a:cubicBezTo>
                    <a:pt x="1692" y="1451"/>
                    <a:pt x="1698" y="1457"/>
                    <a:pt x="1698" y="1464"/>
                  </a:cubicBezTo>
                  <a:cubicBezTo>
                    <a:pt x="1698" y="1471"/>
                    <a:pt x="1692" y="1477"/>
                    <a:pt x="1685" y="1477"/>
                  </a:cubicBezTo>
                  <a:lnTo>
                    <a:pt x="1660" y="1477"/>
                  </a:lnTo>
                  <a:cubicBezTo>
                    <a:pt x="1652" y="1477"/>
                    <a:pt x="1647" y="1471"/>
                    <a:pt x="1647" y="1464"/>
                  </a:cubicBezTo>
                  <a:cubicBezTo>
                    <a:pt x="1647" y="1457"/>
                    <a:pt x="1652" y="1451"/>
                    <a:pt x="1660" y="1451"/>
                  </a:cubicBezTo>
                  <a:close/>
                  <a:moveTo>
                    <a:pt x="1736" y="1451"/>
                  </a:moveTo>
                  <a:lnTo>
                    <a:pt x="1762" y="1451"/>
                  </a:lnTo>
                  <a:cubicBezTo>
                    <a:pt x="1769" y="1451"/>
                    <a:pt x="1775" y="1457"/>
                    <a:pt x="1775" y="1464"/>
                  </a:cubicBezTo>
                  <a:cubicBezTo>
                    <a:pt x="1775" y="1471"/>
                    <a:pt x="1769" y="1477"/>
                    <a:pt x="1762" y="1477"/>
                  </a:cubicBezTo>
                  <a:lnTo>
                    <a:pt x="1736" y="1477"/>
                  </a:lnTo>
                  <a:cubicBezTo>
                    <a:pt x="1729" y="1477"/>
                    <a:pt x="1724" y="1471"/>
                    <a:pt x="1724" y="1464"/>
                  </a:cubicBezTo>
                  <a:cubicBezTo>
                    <a:pt x="1724" y="1457"/>
                    <a:pt x="1729" y="1451"/>
                    <a:pt x="1736" y="1451"/>
                  </a:cubicBezTo>
                  <a:close/>
                  <a:moveTo>
                    <a:pt x="1813" y="1451"/>
                  </a:moveTo>
                  <a:lnTo>
                    <a:pt x="1839" y="1451"/>
                  </a:lnTo>
                  <a:cubicBezTo>
                    <a:pt x="1846" y="1451"/>
                    <a:pt x="1852" y="1457"/>
                    <a:pt x="1852" y="1464"/>
                  </a:cubicBezTo>
                  <a:cubicBezTo>
                    <a:pt x="1852" y="1471"/>
                    <a:pt x="1846" y="1477"/>
                    <a:pt x="1839" y="1477"/>
                  </a:cubicBezTo>
                  <a:lnTo>
                    <a:pt x="1813" y="1477"/>
                  </a:lnTo>
                  <a:cubicBezTo>
                    <a:pt x="1806" y="1477"/>
                    <a:pt x="1800" y="1471"/>
                    <a:pt x="1800" y="1464"/>
                  </a:cubicBezTo>
                  <a:cubicBezTo>
                    <a:pt x="1800" y="1457"/>
                    <a:pt x="1806" y="1451"/>
                    <a:pt x="1813" y="1451"/>
                  </a:cubicBezTo>
                  <a:close/>
                  <a:moveTo>
                    <a:pt x="1890" y="1451"/>
                  </a:moveTo>
                  <a:lnTo>
                    <a:pt x="1916" y="1451"/>
                  </a:lnTo>
                  <a:cubicBezTo>
                    <a:pt x="1923" y="1451"/>
                    <a:pt x="1928" y="1457"/>
                    <a:pt x="1928" y="1464"/>
                  </a:cubicBezTo>
                  <a:cubicBezTo>
                    <a:pt x="1928" y="1471"/>
                    <a:pt x="1923" y="1477"/>
                    <a:pt x="1916" y="1477"/>
                  </a:cubicBezTo>
                  <a:lnTo>
                    <a:pt x="1890" y="1477"/>
                  </a:lnTo>
                  <a:cubicBezTo>
                    <a:pt x="1883" y="1477"/>
                    <a:pt x="1877" y="1471"/>
                    <a:pt x="1877" y="1464"/>
                  </a:cubicBezTo>
                  <a:cubicBezTo>
                    <a:pt x="1877" y="1457"/>
                    <a:pt x="1883" y="1451"/>
                    <a:pt x="1890" y="1451"/>
                  </a:cubicBezTo>
                  <a:close/>
                  <a:moveTo>
                    <a:pt x="1967" y="1451"/>
                  </a:moveTo>
                  <a:lnTo>
                    <a:pt x="1992" y="1451"/>
                  </a:lnTo>
                  <a:cubicBezTo>
                    <a:pt x="1999" y="1451"/>
                    <a:pt x="2005" y="1457"/>
                    <a:pt x="2005" y="1464"/>
                  </a:cubicBezTo>
                  <a:cubicBezTo>
                    <a:pt x="2005" y="1471"/>
                    <a:pt x="1999" y="1477"/>
                    <a:pt x="1992" y="1477"/>
                  </a:cubicBezTo>
                  <a:lnTo>
                    <a:pt x="1967" y="1477"/>
                  </a:lnTo>
                  <a:cubicBezTo>
                    <a:pt x="1960" y="1477"/>
                    <a:pt x="1954" y="1471"/>
                    <a:pt x="1954" y="1464"/>
                  </a:cubicBezTo>
                  <a:cubicBezTo>
                    <a:pt x="1954" y="1457"/>
                    <a:pt x="1960" y="1451"/>
                    <a:pt x="1967" y="1451"/>
                  </a:cubicBezTo>
                  <a:close/>
                  <a:moveTo>
                    <a:pt x="2044" y="1451"/>
                  </a:moveTo>
                  <a:lnTo>
                    <a:pt x="2069" y="1451"/>
                  </a:lnTo>
                  <a:cubicBezTo>
                    <a:pt x="2076" y="1451"/>
                    <a:pt x="2082" y="1457"/>
                    <a:pt x="2082" y="1464"/>
                  </a:cubicBezTo>
                  <a:cubicBezTo>
                    <a:pt x="2082" y="1471"/>
                    <a:pt x="2076" y="1477"/>
                    <a:pt x="2069" y="1477"/>
                  </a:cubicBezTo>
                  <a:lnTo>
                    <a:pt x="2044" y="1477"/>
                  </a:lnTo>
                  <a:cubicBezTo>
                    <a:pt x="2036" y="1477"/>
                    <a:pt x="2031" y="1471"/>
                    <a:pt x="2031" y="1464"/>
                  </a:cubicBezTo>
                  <a:cubicBezTo>
                    <a:pt x="2031" y="1457"/>
                    <a:pt x="2036" y="1451"/>
                    <a:pt x="2044" y="1451"/>
                  </a:cubicBezTo>
                  <a:close/>
                  <a:moveTo>
                    <a:pt x="2120" y="1451"/>
                  </a:moveTo>
                  <a:lnTo>
                    <a:pt x="2146" y="1451"/>
                  </a:lnTo>
                  <a:cubicBezTo>
                    <a:pt x="2153" y="1451"/>
                    <a:pt x="2159" y="1457"/>
                    <a:pt x="2159" y="1464"/>
                  </a:cubicBezTo>
                  <a:cubicBezTo>
                    <a:pt x="2159" y="1471"/>
                    <a:pt x="2153" y="1477"/>
                    <a:pt x="2146" y="1477"/>
                  </a:cubicBezTo>
                  <a:lnTo>
                    <a:pt x="2120" y="1477"/>
                  </a:lnTo>
                  <a:cubicBezTo>
                    <a:pt x="2113" y="1477"/>
                    <a:pt x="2108" y="1471"/>
                    <a:pt x="2108" y="1464"/>
                  </a:cubicBezTo>
                  <a:cubicBezTo>
                    <a:pt x="2108" y="1457"/>
                    <a:pt x="2113" y="1451"/>
                    <a:pt x="2120" y="1451"/>
                  </a:cubicBezTo>
                  <a:close/>
                  <a:moveTo>
                    <a:pt x="2197" y="1451"/>
                  </a:moveTo>
                  <a:lnTo>
                    <a:pt x="2223" y="1451"/>
                  </a:lnTo>
                  <a:cubicBezTo>
                    <a:pt x="2230" y="1451"/>
                    <a:pt x="2236" y="1457"/>
                    <a:pt x="2236" y="1464"/>
                  </a:cubicBezTo>
                  <a:cubicBezTo>
                    <a:pt x="2236" y="1471"/>
                    <a:pt x="2230" y="1477"/>
                    <a:pt x="2223" y="1477"/>
                  </a:cubicBezTo>
                  <a:lnTo>
                    <a:pt x="2197" y="1477"/>
                  </a:lnTo>
                  <a:cubicBezTo>
                    <a:pt x="2190" y="1477"/>
                    <a:pt x="2184" y="1471"/>
                    <a:pt x="2184" y="1464"/>
                  </a:cubicBezTo>
                  <a:cubicBezTo>
                    <a:pt x="2184" y="1457"/>
                    <a:pt x="2190" y="1451"/>
                    <a:pt x="2197" y="1451"/>
                  </a:cubicBezTo>
                  <a:close/>
                  <a:moveTo>
                    <a:pt x="2274" y="1451"/>
                  </a:moveTo>
                  <a:lnTo>
                    <a:pt x="2300" y="1451"/>
                  </a:lnTo>
                  <a:cubicBezTo>
                    <a:pt x="2307" y="1451"/>
                    <a:pt x="2312" y="1457"/>
                    <a:pt x="2312" y="1464"/>
                  </a:cubicBezTo>
                  <a:cubicBezTo>
                    <a:pt x="2312" y="1471"/>
                    <a:pt x="2307" y="1477"/>
                    <a:pt x="2300" y="1477"/>
                  </a:cubicBezTo>
                  <a:lnTo>
                    <a:pt x="2274" y="1477"/>
                  </a:lnTo>
                  <a:cubicBezTo>
                    <a:pt x="2267" y="1477"/>
                    <a:pt x="2261" y="1471"/>
                    <a:pt x="2261" y="1464"/>
                  </a:cubicBezTo>
                  <a:cubicBezTo>
                    <a:pt x="2261" y="1457"/>
                    <a:pt x="2267" y="1451"/>
                    <a:pt x="2274" y="1451"/>
                  </a:cubicBezTo>
                  <a:close/>
                  <a:moveTo>
                    <a:pt x="2351" y="1451"/>
                  </a:moveTo>
                  <a:lnTo>
                    <a:pt x="2376" y="1451"/>
                  </a:lnTo>
                  <a:cubicBezTo>
                    <a:pt x="2383" y="1451"/>
                    <a:pt x="2389" y="1457"/>
                    <a:pt x="2389" y="1464"/>
                  </a:cubicBezTo>
                  <a:cubicBezTo>
                    <a:pt x="2389" y="1471"/>
                    <a:pt x="2383" y="1477"/>
                    <a:pt x="2376" y="1477"/>
                  </a:cubicBezTo>
                  <a:lnTo>
                    <a:pt x="2351" y="1477"/>
                  </a:lnTo>
                  <a:cubicBezTo>
                    <a:pt x="2344" y="1477"/>
                    <a:pt x="2338" y="1471"/>
                    <a:pt x="2338" y="1464"/>
                  </a:cubicBezTo>
                  <a:cubicBezTo>
                    <a:pt x="2338" y="1457"/>
                    <a:pt x="2344" y="1451"/>
                    <a:pt x="2351" y="1451"/>
                  </a:cubicBezTo>
                  <a:close/>
                  <a:moveTo>
                    <a:pt x="2428" y="1451"/>
                  </a:moveTo>
                  <a:lnTo>
                    <a:pt x="2453" y="1451"/>
                  </a:lnTo>
                  <a:cubicBezTo>
                    <a:pt x="2460" y="1451"/>
                    <a:pt x="2466" y="1457"/>
                    <a:pt x="2466" y="1464"/>
                  </a:cubicBezTo>
                  <a:cubicBezTo>
                    <a:pt x="2466" y="1471"/>
                    <a:pt x="2460" y="1477"/>
                    <a:pt x="2453" y="1477"/>
                  </a:cubicBezTo>
                  <a:lnTo>
                    <a:pt x="2428" y="1477"/>
                  </a:lnTo>
                  <a:cubicBezTo>
                    <a:pt x="2420" y="1477"/>
                    <a:pt x="2415" y="1471"/>
                    <a:pt x="2415" y="1464"/>
                  </a:cubicBezTo>
                  <a:cubicBezTo>
                    <a:pt x="2415" y="1457"/>
                    <a:pt x="2420" y="1451"/>
                    <a:pt x="2428" y="1451"/>
                  </a:cubicBezTo>
                  <a:close/>
                  <a:moveTo>
                    <a:pt x="2504" y="1451"/>
                  </a:moveTo>
                  <a:lnTo>
                    <a:pt x="2530" y="1451"/>
                  </a:lnTo>
                  <a:cubicBezTo>
                    <a:pt x="2537" y="1451"/>
                    <a:pt x="2543" y="1457"/>
                    <a:pt x="2543" y="1464"/>
                  </a:cubicBezTo>
                  <a:cubicBezTo>
                    <a:pt x="2543" y="1471"/>
                    <a:pt x="2537" y="1477"/>
                    <a:pt x="2530" y="1477"/>
                  </a:cubicBezTo>
                  <a:lnTo>
                    <a:pt x="2504" y="1477"/>
                  </a:lnTo>
                  <a:cubicBezTo>
                    <a:pt x="2497" y="1477"/>
                    <a:pt x="2492" y="1471"/>
                    <a:pt x="2492" y="1464"/>
                  </a:cubicBezTo>
                  <a:cubicBezTo>
                    <a:pt x="2492" y="1457"/>
                    <a:pt x="2497" y="1451"/>
                    <a:pt x="2504" y="1451"/>
                  </a:cubicBezTo>
                  <a:close/>
                  <a:moveTo>
                    <a:pt x="2581" y="1451"/>
                  </a:moveTo>
                  <a:lnTo>
                    <a:pt x="2607" y="1451"/>
                  </a:lnTo>
                  <a:cubicBezTo>
                    <a:pt x="2614" y="1451"/>
                    <a:pt x="2620" y="1457"/>
                    <a:pt x="2620" y="1464"/>
                  </a:cubicBezTo>
                  <a:cubicBezTo>
                    <a:pt x="2620" y="1471"/>
                    <a:pt x="2614" y="1477"/>
                    <a:pt x="2607" y="1477"/>
                  </a:cubicBezTo>
                  <a:lnTo>
                    <a:pt x="2581" y="1477"/>
                  </a:lnTo>
                  <a:cubicBezTo>
                    <a:pt x="2574" y="1477"/>
                    <a:pt x="2568" y="1471"/>
                    <a:pt x="2568" y="1464"/>
                  </a:cubicBezTo>
                  <a:cubicBezTo>
                    <a:pt x="2568" y="1457"/>
                    <a:pt x="2574" y="1451"/>
                    <a:pt x="2581" y="1451"/>
                  </a:cubicBezTo>
                  <a:close/>
                  <a:moveTo>
                    <a:pt x="2658" y="1451"/>
                  </a:moveTo>
                  <a:lnTo>
                    <a:pt x="2684" y="1451"/>
                  </a:lnTo>
                  <a:cubicBezTo>
                    <a:pt x="2691" y="1451"/>
                    <a:pt x="2696" y="1457"/>
                    <a:pt x="2696" y="1464"/>
                  </a:cubicBezTo>
                  <a:cubicBezTo>
                    <a:pt x="2696" y="1471"/>
                    <a:pt x="2691" y="1477"/>
                    <a:pt x="2684" y="1477"/>
                  </a:cubicBezTo>
                  <a:lnTo>
                    <a:pt x="2658" y="1477"/>
                  </a:lnTo>
                  <a:cubicBezTo>
                    <a:pt x="2651" y="1477"/>
                    <a:pt x="2645" y="1471"/>
                    <a:pt x="2645" y="1464"/>
                  </a:cubicBezTo>
                  <a:cubicBezTo>
                    <a:pt x="2645" y="1457"/>
                    <a:pt x="2651" y="1451"/>
                    <a:pt x="2658" y="1451"/>
                  </a:cubicBezTo>
                  <a:close/>
                  <a:moveTo>
                    <a:pt x="2735" y="1451"/>
                  </a:moveTo>
                  <a:lnTo>
                    <a:pt x="2760" y="1451"/>
                  </a:lnTo>
                  <a:cubicBezTo>
                    <a:pt x="2767" y="1451"/>
                    <a:pt x="2773" y="1457"/>
                    <a:pt x="2773" y="1464"/>
                  </a:cubicBezTo>
                  <a:cubicBezTo>
                    <a:pt x="2773" y="1471"/>
                    <a:pt x="2767" y="1477"/>
                    <a:pt x="2760" y="1477"/>
                  </a:cubicBezTo>
                  <a:lnTo>
                    <a:pt x="2735" y="1477"/>
                  </a:lnTo>
                  <a:cubicBezTo>
                    <a:pt x="2728" y="1477"/>
                    <a:pt x="2722" y="1471"/>
                    <a:pt x="2722" y="1464"/>
                  </a:cubicBezTo>
                  <a:cubicBezTo>
                    <a:pt x="2722" y="1457"/>
                    <a:pt x="2728" y="1451"/>
                    <a:pt x="2735" y="1451"/>
                  </a:cubicBezTo>
                  <a:close/>
                  <a:moveTo>
                    <a:pt x="2812" y="1451"/>
                  </a:moveTo>
                  <a:lnTo>
                    <a:pt x="2837" y="1451"/>
                  </a:lnTo>
                  <a:cubicBezTo>
                    <a:pt x="2844" y="1451"/>
                    <a:pt x="2850" y="1457"/>
                    <a:pt x="2850" y="1464"/>
                  </a:cubicBezTo>
                  <a:cubicBezTo>
                    <a:pt x="2850" y="1471"/>
                    <a:pt x="2844" y="1477"/>
                    <a:pt x="2837" y="1477"/>
                  </a:cubicBezTo>
                  <a:lnTo>
                    <a:pt x="2812" y="1477"/>
                  </a:lnTo>
                  <a:cubicBezTo>
                    <a:pt x="2804" y="1477"/>
                    <a:pt x="2799" y="1471"/>
                    <a:pt x="2799" y="1464"/>
                  </a:cubicBezTo>
                  <a:cubicBezTo>
                    <a:pt x="2799" y="1457"/>
                    <a:pt x="2804" y="1451"/>
                    <a:pt x="2812" y="1451"/>
                  </a:cubicBezTo>
                  <a:close/>
                  <a:moveTo>
                    <a:pt x="2888" y="1451"/>
                  </a:moveTo>
                  <a:lnTo>
                    <a:pt x="2914" y="1451"/>
                  </a:lnTo>
                  <a:cubicBezTo>
                    <a:pt x="2921" y="1451"/>
                    <a:pt x="2927" y="1457"/>
                    <a:pt x="2927" y="1464"/>
                  </a:cubicBezTo>
                  <a:cubicBezTo>
                    <a:pt x="2927" y="1471"/>
                    <a:pt x="2921" y="1477"/>
                    <a:pt x="2914" y="1477"/>
                  </a:cubicBezTo>
                  <a:lnTo>
                    <a:pt x="2888" y="1477"/>
                  </a:lnTo>
                  <a:cubicBezTo>
                    <a:pt x="2881" y="1477"/>
                    <a:pt x="2876" y="1471"/>
                    <a:pt x="2876" y="1464"/>
                  </a:cubicBezTo>
                  <a:cubicBezTo>
                    <a:pt x="2876" y="1457"/>
                    <a:pt x="2881" y="1451"/>
                    <a:pt x="2888" y="1451"/>
                  </a:cubicBezTo>
                  <a:close/>
                  <a:moveTo>
                    <a:pt x="2965" y="1451"/>
                  </a:moveTo>
                  <a:lnTo>
                    <a:pt x="2991" y="1451"/>
                  </a:lnTo>
                  <a:cubicBezTo>
                    <a:pt x="2998" y="1451"/>
                    <a:pt x="3004" y="1457"/>
                    <a:pt x="3004" y="1464"/>
                  </a:cubicBezTo>
                  <a:cubicBezTo>
                    <a:pt x="3004" y="1471"/>
                    <a:pt x="2998" y="1477"/>
                    <a:pt x="2991" y="1477"/>
                  </a:cubicBezTo>
                  <a:lnTo>
                    <a:pt x="2965" y="1477"/>
                  </a:lnTo>
                  <a:cubicBezTo>
                    <a:pt x="2958" y="1477"/>
                    <a:pt x="2952" y="1471"/>
                    <a:pt x="2952" y="1464"/>
                  </a:cubicBezTo>
                  <a:cubicBezTo>
                    <a:pt x="2952" y="1457"/>
                    <a:pt x="2958" y="1451"/>
                    <a:pt x="2965" y="1451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6"/>
                    <a:pt x="3030" y="1421"/>
                    <a:pt x="3037" y="1421"/>
                  </a:cubicBezTo>
                  <a:cubicBezTo>
                    <a:pt x="3044" y="1421"/>
                    <a:pt x="3050" y="1426"/>
                    <a:pt x="3050" y="1434"/>
                  </a:cubicBezTo>
                  <a:lnTo>
                    <a:pt x="3050" y="1459"/>
                  </a:lnTo>
                  <a:cubicBezTo>
                    <a:pt x="3050" y="1466"/>
                    <a:pt x="3044" y="1472"/>
                    <a:pt x="3037" y="1472"/>
                  </a:cubicBezTo>
                  <a:cubicBezTo>
                    <a:pt x="3030" y="1472"/>
                    <a:pt x="3024" y="1466"/>
                    <a:pt x="3024" y="1459"/>
                  </a:cubicBezTo>
                  <a:close/>
                  <a:moveTo>
                    <a:pt x="3024" y="1382"/>
                  </a:moveTo>
                  <a:lnTo>
                    <a:pt x="3024" y="1357"/>
                  </a:lnTo>
                  <a:cubicBezTo>
                    <a:pt x="3024" y="1350"/>
                    <a:pt x="3030" y="1344"/>
                    <a:pt x="3037" y="1344"/>
                  </a:cubicBezTo>
                  <a:cubicBezTo>
                    <a:pt x="3044" y="1344"/>
                    <a:pt x="3050" y="1350"/>
                    <a:pt x="3050" y="1357"/>
                  </a:cubicBezTo>
                  <a:lnTo>
                    <a:pt x="3050" y="1382"/>
                  </a:lnTo>
                  <a:cubicBezTo>
                    <a:pt x="3050" y="1389"/>
                    <a:pt x="3044" y="1395"/>
                    <a:pt x="3037" y="1395"/>
                  </a:cubicBezTo>
                  <a:cubicBezTo>
                    <a:pt x="3030" y="1395"/>
                    <a:pt x="3024" y="1389"/>
                    <a:pt x="3024" y="1382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30" y="1267"/>
                    <a:pt x="3037" y="1267"/>
                  </a:cubicBezTo>
                  <a:cubicBezTo>
                    <a:pt x="3044" y="1267"/>
                    <a:pt x="3050" y="1273"/>
                    <a:pt x="3050" y="1280"/>
                  </a:cubicBezTo>
                  <a:lnTo>
                    <a:pt x="3050" y="1306"/>
                  </a:lnTo>
                  <a:cubicBezTo>
                    <a:pt x="3050" y="1313"/>
                    <a:pt x="3044" y="1318"/>
                    <a:pt x="3037" y="1318"/>
                  </a:cubicBezTo>
                  <a:cubicBezTo>
                    <a:pt x="3030" y="1318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30" y="1190"/>
                    <a:pt x="3037" y="1190"/>
                  </a:cubicBezTo>
                  <a:cubicBezTo>
                    <a:pt x="3044" y="1190"/>
                    <a:pt x="3050" y="1196"/>
                    <a:pt x="3050" y="1203"/>
                  </a:cubicBezTo>
                  <a:lnTo>
                    <a:pt x="3050" y="1229"/>
                  </a:lnTo>
                  <a:cubicBezTo>
                    <a:pt x="3050" y="1236"/>
                    <a:pt x="3044" y="1242"/>
                    <a:pt x="3037" y="1242"/>
                  </a:cubicBezTo>
                  <a:cubicBezTo>
                    <a:pt x="3030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6"/>
                  </a:lnTo>
                  <a:cubicBezTo>
                    <a:pt x="3024" y="1119"/>
                    <a:pt x="3030" y="1114"/>
                    <a:pt x="3037" y="1114"/>
                  </a:cubicBezTo>
                  <a:cubicBezTo>
                    <a:pt x="3044" y="1114"/>
                    <a:pt x="3050" y="1119"/>
                    <a:pt x="3050" y="1126"/>
                  </a:cubicBezTo>
                  <a:lnTo>
                    <a:pt x="3050" y="1152"/>
                  </a:lnTo>
                  <a:cubicBezTo>
                    <a:pt x="3050" y="1159"/>
                    <a:pt x="3044" y="1165"/>
                    <a:pt x="3037" y="1165"/>
                  </a:cubicBezTo>
                  <a:cubicBezTo>
                    <a:pt x="3030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2"/>
                    <a:pt x="3030" y="1037"/>
                    <a:pt x="3037" y="1037"/>
                  </a:cubicBezTo>
                  <a:cubicBezTo>
                    <a:pt x="3044" y="1037"/>
                    <a:pt x="3050" y="1042"/>
                    <a:pt x="3050" y="1050"/>
                  </a:cubicBezTo>
                  <a:lnTo>
                    <a:pt x="3050" y="1075"/>
                  </a:lnTo>
                  <a:cubicBezTo>
                    <a:pt x="3050" y="1082"/>
                    <a:pt x="3044" y="1088"/>
                    <a:pt x="3037" y="1088"/>
                  </a:cubicBezTo>
                  <a:cubicBezTo>
                    <a:pt x="3030" y="1088"/>
                    <a:pt x="3024" y="1082"/>
                    <a:pt x="3024" y="1075"/>
                  </a:cubicBezTo>
                  <a:close/>
                  <a:moveTo>
                    <a:pt x="3024" y="998"/>
                  </a:moveTo>
                  <a:lnTo>
                    <a:pt x="3024" y="973"/>
                  </a:lnTo>
                  <a:cubicBezTo>
                    <a:pt x="3024" y="966"/>
                    <a:pt x="3030" y="960"/>
                    <a:pt x="3037" y="960"/>
                  </a:cubicBezTo>
                  <a:cubicBezTo>
                    <a:pt x="3044" y="960"/>
                    <a:pt x="3050" y="966"/>
                    <a:pt x="3050" y="973"/>
                  </a:cubicBezTo>
                  <a:lnTo>
                    <a:pt x="3050" y="998"/>
                  </a:lnTo>
                  <a:cubicBezTo>
                    <a:pt x="3050" y="1005"/>
                    <a:pt x="3044" y="1011"/>
                    <a:pt x="3037" y="1011"/>
                  </a:cubicBezTo>
                  <a:cubicBezTo>
                    <a:pt x="3030" y="1011"/>
                    <a:pt x="3024" y="1005"/>
                    <a:pt x="3024" y="998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30" y="883"/>
                    <a:pt x="3037" y="883"/>
                  </a:cubicBezTo>
                  <a:cubicBezTo>
                    <a:pt x="3044" y="883"/>
                    <a:pt x="3050" y="889"/>
                    <a:pt x="3050" y="896"/>
                  </a:cubicBezTo>
                  <a:lnTo>
                    <a:pt x="3050" y="922"/>
                  </a:lnTo>
                  <a:cubicBezTo>
                    <a:pt x="3050" y="929"/>
                    <a:pt x="3044" y="934"/>
                    <a:pt x="3037" y="934"/>
                  </a:cubicBezTo>
                  <a:cubicBezTo>
                    <a:pt x="3030" y="934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30" y="806"/>
                    <a:pt x="3037" y="806"/>
                  </a:cubicBezTo>
                  <a:cubicBezTo>
                    <a:pt x="3044" y="806"/>
                    <a:pt x="3050" y="812"/>
                    <a:pt x="3050" y="819"/>
                  </a:cubicBezTo>
                  <a:lnTo>
                    <a:pt x="3050" y="845"/>
                  </a:lnTo>
                  <a:cubicBezTo>
                    <a:pt x="3050" y="852"/>
                    <a:pt x="3044" y="858"/>
                    <a:pt x="3037" y="858"/>
                  </a:cubicBezTo>
                  <a:cubicBezTo>
                    <a:pt x="3030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2"/>
                  </a:lnTo>
                  <a:cubicBezTo>
                    <a:pt x="3024" y="735"/>
                    <a:pt x="3030" y="730"/>
                    <a:pt x="3037" y="730"/>
                  </a:cubicBezTo>
                  <a:cubicBezTo>
                    <a:pt x="3044" y="730"/>
                    <a:pt x="3050" y="735"/>
                    <a:pt x="3050" y="742"/>
                  </a:cubicBezTo>
                  <a:lnTo>
                    <a:pt x="3050" y="768"/>
                  </a:lnTo>
                  <a:cubicBezTo>
                    <a:pt x="3050" y="775"/>
                    <a:pt x="3044" y="781"/>
                    <a:pt x="3037" y="781"/>
                  </a:cubicBezTo>
                  <a:cubicBezTo>
                    <a:pt x="3030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8"/>
                    <a:pt x="3030" y="653"/>
                    <a:pt x="3037" y="653"/>
                  </a:cubicBezTo>
                  <a:cubicBezTo>
                    <a:pt x="3044" y="653"/>
                    <a:pt x="3050" y="658"/>
                    <a:pt x="3050" y="666"/>
                  </a:cubicBezTo>
                  <a:lnTo>
                    <a:pt x="3050" y="691"/>
                  </a:lnTo>
                  <a:cubicBezTo>
                    <a:pt x="3050" y="698"/>
                    <a:pt x="3044" y="704"/>
                    <a:pt x="3037" y="704"/>
                  </a:cubicBezTo>
                  <a:cubicBezTo>
                    <a:pt x="3030" y="704"/>
                    <a:pt x="3024" y="698"/>
                    <a:pt x="3024" y="691"/>
                  </a:cubicBezTo>
                  <a:close/>
                  <a:moveTo>
                    <a:pt x="3024" y="614"/>
                  </a:moveTo>
                  <a:lnTo>
                    <a:pt x="3024" y="589"/>
                  </a:lnTo>
                  <a:cubicBezTo>
                    <a:pt x="3024" y="582"/>
                    <a:pt x="3030" y="576"/>
                    <a:pt x="3037" y="576"/>
                  </a:cubicBezTo>
                  <a:cubicBezTo>
                    <a:pt x="3044" y="576"/>
                    <a:pt x="3050" y="582"/>
                    <a:pt x="3050" y="589"/>
                  </a:cubicBezTo>
                  <a:lnTo>
                    <a:pt x="3050" y="614"/>
                  </a:lnTo>
                  <a:cubicBezTo>
                    <a:pt x="3050" y="621"/>
                    <a:pt x="3044" y="627"/>
                    <a:pt x="3037" y="627"/>
                  </a:cubicBezTo>
                  <a:cubicBezTo>
                    <a:pt x="3030" y="627"/>
                    <a:pt x="3024" y="621"/>
                    <a:pt x="3024" y="614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30" y="499"/>
                    <a:pt x="3037" y="499"/>
                  </a:cubicBezTo>
                  <a:cubicBezTo>
                    <a:pt x="3044" y="499"/>
                    <a:pt x="3050" y="505"/>
                    <a:pt x="3050" y="512"/>
                  </a:cubicBezTo>
                  <a:lnTo>
                    <a:pt x="3050" y="538"/>
                  </a:lnTo>
                  <a:cubicBezTo>
                    <a:pt x="3050" y="545"/>
                    <a:pt x="3044" y="550"/>
                    <a:pt x="3037" y="550"/>
                  </a:cubicBezTo>
                  <a:cubicBezTo>
                    <a:pt x="3030" y="550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30" y="422"/>
                    <a:pt x="3037" y="422"/>
                  </a:cubicBezTo>
                  <a:cubicBezTo>
                    <a:pt x="3044" y="422"/>
                    <a:pt x="3050" y="428"/>
                    <a:pt x="3050" y="435"/>
                  </a:cubicBezTo>
                  <a:lnTo>
                    <a:pt x="3050" y="461"/>
                  </a:lnTo>
                  <a:cubicBezTo>
                    <a:pt x="3050" y="468"/>
                    <a:pt x="3044" y="474"/>
                    <a:pt x="3037" y="474"/>
                  </a:cubicBezTo>
                  <a:cubicBezTo>
                    <a:pt x="3030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8"/>
                  </a:lnTo>
                  <a:cubicBezTo>
                    <a:pt x="3024" y="351"/>
                    <a:pt x="3030" y="346"/>
                    <a:pt x="3037" y="346"/>
                  </a:cubicBezTo>
                  <a:cubicBezTo>
                    <a:pt x="3044" y="346"/>
                    <a:pt x="3050" y="351"/>
                    <a:pt x="3050" y="358"/>
                  </a:cubicBezTo>
                  <a:lnTo>
                    <a:pt x="3050" y="384"/>
                  </a:lnTo>
                  <a:cubicBezTo>
                    <a:pt x="3050" y="391"/>
                    <a:pt x="3044" y="397"/>
                    <a:pt x="3037" y="397"/>
                  </a:cubicBezTo>
                  <a:cubicBezTo>
                    <a:pt x="3030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4"/>
                    <a:pt x="3030" y="269"/>
                    <a:pt x="3037" y="269"/>
                  </a:cubicBezTo>
                  <a:cubicBezTo>
                    <a:pt x="3044" y="269"/>
                    <a:pt x="3050" y="274"/>
                    <a:pt x="3050" y="282"/>
                  </a:cubicBezTo>
                  <a:lnTo>
                    <a:pt x="3050" y="307"/>
                  </a:lnTo>
                  <a:cubicBezTo>
                    <a:pt x="3050" y="314"/>
                    <a:pt x="3044" y="320"/>
                    <a:pt x="3037" y="320"/>
                  </a:cubicBezTo>
                  <a:cubicBezTo>
                    <a:pt x="3030" y="320"/>
                    <a:pt x="3024" y="314"/>
                    <a:pt x="3024" y="307"/>
                  </a:cubicBezTo>
                  <a:close/>
                  <a:moveTo>
                    <a:pt x="3024" y="230"/>
                  </a:moveTo>
                  <a:lnTo>
                    <a:pt x="3024" y="205"/>
                  </a:lnTo>
                  <a:cubicBezTo>
                    <a:pt x="3024" y="198"/>
                    <a:pt x="3030" y="192"/>
                    <a:pt x="3037" y="192"/>
                  </a:cubicBezTo>
                  <a:cubicBezTo>
                    <a:pt x="3044" y="192"/>
                    <a:pt x="3050" y="198"/>
                    <a:pt x="3050" y="205"/>
                  </a:cubicBezTo>
                  <a:lnTo>
                    <a:pt x="3050" y="230"/>
                  </a:lnTo>
                  <a:cubicBezTo>
                    <a:pt x="3050" y="237"/>
                    <a:pt x="3044" y="243"/>
                    <a:pt x="3037" y="243"/>
                  </a:cubicBezTo>
                  <a:cubicBezTo>
                    <a:pt x="3030" y="243"/>
                    <a:pt x="3024" y="237"/>
                    <a:pt x="3024" y="230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30" y="115"/>
                    <a:pt x="3037" y="115"/>
                  </a:cubicBezTo>
                  <a:cubicBezTo>
                    <a:pt x="3044" y="115"/>
                    <a:pt x="3050" y="121"/>
                    <a:pt x="3050" y="128"/>
                  </a:cubicBezTo>
                  <a:lnTo>
                    <a:pt x="3050" y="154"/>
                  </a:lnTo>
                  <a:cubicBezTo>
                    <a:pt x="3050" y="161"/>
                    <a:pt x="3044" y="166"/>
                    <a:pt x="3037" y="166"/>
                  </a:cubicBezTo>
                  <a:cubicBezTo>
                    <a:pt x="3030" y="166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30" y="38"/>
                    <a:pt x="3037" y="38"/>
                  </a:cubicBezTo>
                  <a:cubicBezTo>
                    <a:pt x="3044" y="38"/>
                    <a:pt x="3050" y="44"/>
                    <a:pt x="3050" y="51"/>
                  </a:cubicBezTo>
                  <a:lnTo>
                    <a:pt x="3050" y="77"/>
                  </a:lnTo>
                  <a:cubicBezTo>
                    <a:pt x="3050" y="84"/>
                    <a:pt x="3044" y="90"/>
                    <a:pt x="3037" y="90"/>
                  </a:cubicBezTo>
                  <a:cubicBezTo>
                    <a:pt x="3030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6" y="20"/>
                    <a:pt x="2986" y="13"/>
                  </a:cubicBezTo>
                  <a:cubicBezTo>
                    <a:pt x="2986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7" y="6"/>
                    <a:pt x="3037" y="13"/>
                  </a:cubicBezTo>
                  <a:cubicBezTo>
                    <a:pt x="3037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2" y="26"/>
                  </a:lnTo>
                  <a:cubicBezTo>
                    <a:pt x="2914" y="26"/>
                    <a:pt x="2909" y="20"/>
                    <a:pt x="2909" y="13"/>
                  </a:cubicBezTo>
                  <a:cubicBezTo>
                    <a:pt x="2909" y="6"/>
                    <a:pt x="2914" y="0"/>
                    <a:pt x="2922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5" y="26"/>
                  </a:lnTo>
                  <a:cubicBezTo>
                    <a:pt x="2838" y="26"/>
                    <a:pt x="2832" y="20"/>
                    <a:pt x="2832" y="13"/>
                  </a:cubicBezTo>
                  <a:cubicBezTo>
                    <a:pt x="2832" y="6"/>
                    <a:pt x="2838" y="0"/>
                    <a:pt x="2845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4" y="26"/>
                  </a:moveTo>
                  <a:lnTo>
                    <a:pt x="2768" y="26"/>
                  </a:lnTo>
                  <a:cubicBezTo>
                    <a:pt x="2761" y="26"/>
                    <a:pt x="2755" y="20"/>
                    <a:pt x="2755" y="13"/>
                  </a:cubicBezTo>
                  <a:cubicBezTo>
                    <a:pt x="2755" y="6"/>
                    <a:pt x="2761" y="0"/>
                    <a:pt x="2768" y="0"/>
                  </a:cubicBezTo>
                  <a:lnTo>
                    <a:pt x="2794" y="0"/>
                  </a:lnTo>
                  <a:cubicBezTo>
                    <a:pt x="2801" y="0"/>
                    <a:pt x="2806" y="6"/>
                    <a:pt x="2806" y="13"/>
                  </a:cubicBezTo>
                  <a:cubicBezTo>
                    <a:pt x="2806" y="20"/>
                    <a:pt x="2801" y="26"/>
                    <a:pt x="2794" y="26"/>
                  </a:cubicBezTo>
                  <a:close/>
                  <a:moveTo>
                    <a:pt x="2717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7" y="0"/>
                  </a:lnTo>
                  <a:cubicBezTo>
                    <a:pt x="2724" y="0"/>
                    <a:pt x="2730" y="6"/>
                    <a:pt x="2730" y="13"/>
                  </a:cubicBezTo>
                  <a:cubicBezTo>
                    <a:pt x="2730" y="20"/>
                    <a:pt x="2724" y="26"/>
                    <a:pt x="2717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2" y="20"/>
                    <a:pt x="2602" y="13"/>
                  </a:cubicBezTo>
                  <a:cubicBezTo>
                    <a:pt x="2602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3" y="6"/>
                    <a:pt x="2653" y="13"/>
                  </a:cubicBezTo>
                  <a:cubicBezTo>
                    <a:pt x="2653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8" y="26"/>
                  </a:lnTo>
                  <a:cubicBezTo>
                    <a:pt x="2530" y="26"/>
                    <a:pt x="2525" y="20"/>
                    <a:pt x="2525" y="13"/>
                  </a:cubicBezTo>
                  <a:cubicBezTo>
                    <a:pt x="2525" y="6"/>
                    <a:pt x="2530" y="0"/>
                    <a:pt x="2538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1" y="26"/>
                  </a:lnTo>
                  <a:cubicBezTo>
                    <a:pt x="2454" y="26"/>
                    <a:pt x="2448" y="20"/>
                    <a:pt x="2448" y="13"/>
                  </a:cubicBezTo>
                  <a:cubicBezTo>
                    <a:pt x="2448" y="6"/>
                    <a:pt x="2454" y="0"/>
                    <a:pt x="2461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10" y="26"/>
                  </a:moveTo>
                  <a:lnTo>
                    <a:pt x="2384" y="26"/>
                  </a:lnTo>
                  <a:cubicBezTo>
                    <a:pt x="2377" y="26"/>
                    <a:pt x="2371" y="20"/>
                    <a:pt x="2371" y="13"/>
                  </a:cubicBezTo>
                  <a:cubicBezTo>
                    <a:pt x="2371" y="6"/>
                    <a:pt x="2377" y="0"/>
                    <a:pt x="2384" y="0"/>
                  </a:cubicBezTo>
                  <a:lnTo>
                    <a:pt x="2410" y="0"/>
                  </a:lnTo>
                  <a:cubicBezTo>
                    <a:pt x="2417" y="0"/>
                    <a:pt x="2422" y="6"/>
                    <a:pt x="2422" y="13"/>
                  </a:cubicBezTo>
                  <a:cubicBezTo>
                    <a:pt x="2422" y="20"/>
                    <a:pt x="2417" y="26"/>
                    <a:pt x="2410" y="26"/>
                  </a:cubicBezTo>
                  <a:close/>
                  <a:moveTo>
                    <a:pt x="2333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3" y="0"/>
                  </a:lnTo>
                  <a:cubicBezTo>
                    <a:pt x="2340" y="0"/>
                    <a:pt x="2346" y="6"/>
                    <a:pt x="2346" y="13"/>
                  </a:cubicBezTo>
                  <a:cubicBezTo>
                    <a:pt x="2346" y="20"/>
                    <a:pt x="2340" y="26"/>
                    <a:pt x="2333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8" y="20"/>
                    <a:pt x="2218" y="13"/>
                  </a:cubicBezTo>
                  <a:cubicBezTo>
                    <a:pt x="2218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9" y="6"/>
                    <a:pt x="2269" y="13"/>
                  </a:cubicBezTo>
                  <a:cubicBezTo>
                    <a:pt x="2269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4" y="26"/>
                  </a:lnTo>
                  <a:cubicBezTo>
                    <a:pt x="2146" y="26"/>
                    <a:pt x="2141" y="20"/>
                    <a:pt x="2141" y="13"/>
                  </a:cubicBezTo>
                  <a:cubicBezTo>
                    <a:pt x="2141" y="6"/>
                    <a:pt x="2146" y="0"/>
                    <a:pt x="2154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7" y="26"/>
                  </a:lnTo>
                  <a:cubicBezTo>
                    <a:pt x="2070" y="26"/>
                    <a:pt x="2064" y="20"/>
                    <a:pt x="2064" y="13"/>
                  </a:cubicBezTo>
                  <a:cubicBezTo>
                    <a:pt x="2064" y="6"/>
                    <a:pt x="2070" y="0"/>
                    <a:pt x="2077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6" y="26"/>
                  </a:moveTo>
                  <a:lnTo>
                    <a:pt x="2000" y="26"/>
                  </a:lnTo>
                  <a:cubicBezTo>
                    <a:pt x="1993" y="26"/>
                    <a:pt x="1987" y="20"/>
                    <a:pt x="1987" y="13"/>
                  </a:cubicBezTo>
                  <a:cubicBezTo>
                    <a:pt x="1987" y="6"/>
                    <a:pt x="1993" y="0"/>
                    <a:pt x="2000" y="0"/>
                  </a:cubicBezTo>
                  <a:lnTo>
                    <a:pt x="2026" y="0"/>
                  </a:lnTo>
                  <a:cubicBezTo>
                    <a:pt x="2033" y="0"/>
                    <a:pt x="2038" y="6"/>
                    <a:pt x="2038" y="13"/>
                  </a:cubicBezTo>
                  <a:cubicBezTo>
                    <a:pt x="2038" y="20"/>
                    <a:pt x="2033" y="26"/>
                    <a:pt x="2026" y="26"/>
                  </a:cubicBezTo>
                  <a:close/>
                  <a:moveTo>
                    <a:pt x="1949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9" y="0"/>
                  </a:lnTo>
                  <a:cubicBezTo>
                    <a:pt x="1956" y="0"/>
                    <a:pt x="1962" y="6"/>
                    <a:pt x="1962" y="13"/>
                  </a:cubicBezTo>
                  <a:cubicBezTo>
                    <a:pt x="1962" y="20"/>
                    <a:pt x="1956" y="26"/>
                    <a:pt x="1949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4" y="20"/>
                    <a:pt x="1834" y="13"/>
                  </a:cubicBezTo>
                  <a:cubicBezTo>
                    <a:pt x="1834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5" y="6"/>
                    <a:pt x="1885" y="13"/>
                  </a:cubicBezTo>
                  <a:cubicBezTo>
                    <a:pt x="1885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70" y="26"/>
                  </a:lnTo>
                  <a:cubicBezTo>
                    <a:pt x="1762" y="26"/>
                    <a:pt x="1757" y="20"/>
                    <a:pt x="1757" y="13"/>
                  </a:cubicBezTo>
                  <a:cubicBezTo>
                    <a:pt x="1757" y="6"/>
                    <a:pt x="1762" y="0"/>
                    <a:pt x="1770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3" y="26"/>
                  </a:lnTo>
                  <a:cubicBezTo>
                    <a:pt x="1686" y="26"/>
                    <a:pt x="1680" y="20"/>
                    <a:pt x="1680" y="13"/>
                  </a:cubicBezTo>
                  <a:cubicBezTo>
                    <a:pt x="1680" y="6"/>
                    <a:pt x="1686" y="0"/>
                    <a:pt x="1693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2" y="26"/>
                  </a:moveTo>
                  <a:lnTo>
                    <a:pt x="1616" y="26"/>
                  </a:lnTo>
                  <a:cubicBezTo>
                    <a:pt x="1609" y="26"/>
                    <a:pt x="1603" y="20"/>
                    <a:pt x="1603" y="13"/>
                  </a:cubicBezTo>
                  <a:cubicBezTo>
                    <a:pt x="1603" y="6"/>
                    <a:pt x="1609" y="0"/>
                    <a:pt x="1616" y="0"/>
                  </a:cubicBezTo>
                  <a:lnTo>
                    <a:pt x="1642" y="0"/>
                  </a:lnTo>
                  <a:cubicBezTo>
                    <a:pt x="1649" y="0"/>
                    <a:pt x="1654" y="6"/>
                    <a:pt x="1654" y="13"/>
                  </a:cubicBezTo>
                  <a:cubicBezTo>
                    <a:pt x="1654" y="20"/>
                    <a:pt x="1649" y="26"/>
                    <a:pt x="1642" y="26"/>
                  </a:cubicBezTo>
                  <a:close/>
                  <a:moveTo>
                    <a:pt x="1565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5" y="0"/>
                  </a:lnTo>
                  <a:cubicBezTo>
                    <a:pt x="1572" y="0"/>
                    <a:pt x="1578" y="6"/>
                    <a:pt x="1578" y="13"/>
                  </a:cubicBezTo>
                  <a:cubicBezTo>
                    <a:pt x="1578" y="20"/>
                    <a:pt x="1572" y="26"/>
                    <a:pt x="1565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50" y="20"/>
                    <a:pt x="1450" y="13"/>
                  </a:cubicBezTo>
                  <a:cubicBezTo>
                    <a:pt x="1450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1" y="6"/>
                    <a:pt x="1501" y="13"/>
                  </a:cubicBezTo>
                  <a:cubicBezTo>
                    <a:pt x="1501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6" y="26"/>
                  </a:lnTo>
                  <a:cubicBezTo>
                    <a:pt x="1378" y="26"/>
                    <a:pt x="1373" y="20"/>
                    <a:pt x="1373" y="13"/>
                  </a:cubicBezTo>
                  <a:cubicBezTo>
                    <a:pt x="1373" y="6"/>
                    <a:pt x="1378" y="0"/>
                    <a:pt x="1386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9" y="26"/>
                  </a:lnTo>
                  <a:cubicBezTo>
                    <a:pt x="1302" y="26"/>
                    <a:pt x="1296" y="20"/>
                    <a:pt x="1296" y="13"/>
                  </a:cubicBezTo>
                  <a:cubicBezTo>
                    <a:pt x="1296" y="6"/>
                    <a:pt x="1302" y="0"/>
                    <a:pt x="1309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8" y="26"/>
                  </a:moveTo>
                  <a:lnTo>
                    <a:pt x="1232" y="26"/>
                  </a:lnTo>
                  <a:cubicBezTo>
                    <a:pt x="1225" y="26"/>
                    <a:pt x="1219" y="20"/>
                    <a:pt x="1219" y="13"/>
                  </a:cubicBezTo>
                  <a:cubicBezTo>
                    <a:pt x="1219" y="6"/>
                    <a:pt x="1225" y="0"/>
                    <a:pt x="1232" y="0"/>
                  </a:cubicBezTo>
                  <a:lnTo>
                    <a:pt x="1258" y="0"/>
                  </a:lnTo>
                  <a:cubicBezTo>
                    <a:pt x="1265" y="0"/>
                    <a:pt x="1270" y="6"/>
                    <a:pt x="1270" y="13"/>
                  </a:cubicBezTo>
                  <a:cubicBezTo>
                    <a:pt x="1270" y="20"/>
                    <a:pt x="1265" y="26"/>
                    <a:pt x="1258" y="26"/>
                  </a:cubicBezTo>
                  <a:close/>
                  <a:moveTo>
                    <a:pt x="1181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1" y="0"/>
                  </a:lnTo>
                  <a:cubicBezTo>
                    <a:pt x="1188" y="0"/>
                    <a:pt x="1194" y="6"/>
                    <a:pt x="1194" y="13"/>
                  </a:cubicBezTo>
                  <a:cubicBezTo>
                    <a:pt x="1194" y="20"/>
                    <a:pt x="1188" y="26"/>
                    <a:pt x="1181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6" y="20"/>
                    <a:pt x="1066" y="13"/>
                  </a:cubicBezTo>
                  <a:cubicBezTo>
                    <a:pt x="1066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7" y="6"/>
                    <a:pt x="1117" y="13"/>
                  </a:cubicBezTo>
                  <a:cubicBezTo>
                    <a:pt x="1117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2" y="26"/>
                  </a:lnTo>
                  <a:cubicBezTo>
                    <a:pt x="994" y="26"/>
                    <a:pt x="989" y="20"/>
                    <a:pt x="989" y="13"/>
                  </a:cubicBezTo>
                  <a:cubicBezTo>
                    <a:pt x="989" y="6"/>
                    <a:pt x="994" y="0"/>
                    <a:pt x="1002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5" y="26"/>
                  </a:lnTo>
                  <a:cubicBezTo>
                    <a:pt x="918" y="26"/>
                    <a:pt x="912" y="20"/>
                    <a:pt x="912" y="13"/>
                  </a:cubicBezTo>
                  <a:cubicBezTo>
                    <a:pt x="912" y="6"/>
                    <a:pt x="918" y="0"/>
                    <a:pt x="925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4" y="26"/>
                  </a:moveTo>
                  <a:lnTo>
                    <a:pt x="848" y="26"/>
                  </a:lnTo>
                  <a:cubicBezTo>
                    <a:pt x="841" y="26"/>
                    <a:pt x="835" y="20"/>
                    <a:pt x="835" y="13"/>
                  </a:cubicBezTo>
                  <a:cubicBezTo>
                    <a:pt x="835" y="6"/>
                    <a:pt x="841" y="0"/>
                    <a:pt x="848" y="0"/>
                  </a:cubicBezTo>
                  <a:lnTo>
                    <a:pt x="874" y="0"/>
                  </a:lnTo>
                  <a:cubicBezTo>
                    <a:pt x="881" y="0"/>
                    <a:pt x="886" y="6"/>
                    <a:pt x="886" y="13"/>
                  </a:cubicBezTo>
                  <a:cubicBezTo>
                    <a:pt x="886" y="20"/>
                    <a:pt x="881" y="26"/>
                    <a:pt x="874" y="26"/>
                  </a:cubicBezTo>
                  <a:close/>
                  <a:moveTo>
                    <a:pt x="797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7" y="0"/>
                  </a:lnTo>
                  <a:cubicBezTo>
                    <a:pt x="804" y="0"/>
                    <a:pt x="810" y="6"/>
                    <a:pt x="810" y="13"/>
                  </a:cubicBezTo>
                  <a:cubicBezTo>
                    <a:pt x="810" y="20"/>
                    <a:pt x="804" y="26"/>
                    <a:pt x="797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2" y="20"/>
                    <a:pt x="682" y="13"/>
                  </a:cubicBezTo>
                  <a:cubicBezTo>
                    <a:pt x="682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3" y="6"/>
                    <a:pt x="733" y="13"/>
                  </a:cubicBezTo>
                  <a:cubicBezTo>
                    <a:pt x="733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8" y="26"/>
                  </a:lnTo>
                  <a:cubicBezTo>
                    <a:pt x="610" y="26"/>
                    <a:pt x="605" y="20"/>
                    <a:pt x="605" y="13"/>
                  </a:cubicBezTo>
                  <a:cubicBezTo>
                    <a:pt x="605" y="6"/>
                    <a:pt x="610" y="0"/>
                    <a:pt x="618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1" y="26"/>
                  </a:lnTo>
                  <a:cubicBezTo>
                    <a:pt x="534" y="26"/>
                    <a:pt x="528" y="20"/>
                    <a:pt x="528" y="13"/>
                  </a:cubicBezTo>
                  <a:cubicBezTo>
                    <a:pt x="528" y="6"/>
                    <a:pt x="534" y="0"/>
                    <a:pt x="541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90" y="26"/>
                  </a:moveTo>
                  <a:lnTo>
                    <a:pt x="464" y="26"/>
                  </a:lnTo>
                  <a:cubicBezTo>
                    <a:pt x="457" y="26"/>
                    <a:pt x="451" y="20"/>
                    <a:pt x="451" y="13"/>
                  </a:cubicBezTo>
                  <a:cubicBezTo>
                    <a:pt x="451" y="6"/>
                    <a:pt x="457" y="0"/>
                    <a:pt x="464" y="0"/>
                  </a:cubicBezTo>
                  <a:lnTo>
                    <a:pt x="490" y="0"/>
                  </a:lnTo>
                  <a:cubicBezTo>
                    <a:pt x="497" y="0"/>
                    <a:pt x="502" y="6"/>
                    <a:pt x="502" y="13"/>
                  </a:cubicBezTo>
                  <a:cubicBezTo>
                    <a:pt x="502" y="20"/>
                    <a:pt x="497" y="26"/>
                    <a:pt x="490" y="26"/>
                  </a:cubicBezTo>
                  <a:close/>
                  <a:moveTo>
                    <a:pt x="413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3" y="0"/>
                  </a:lnTo>
                  <a:cubicBezTo>
                    <a:pt x="420" y="0"/>
                    <a:pt x="426" y="6"/>
                    <a:pt x="426" y="13"/>
                  </a:cubicBezTo>
                  <a:cubicBezTo>
                    <a:pt x="426" y="20"/>
                    <a:pt x="420" y="26"/>
                    <a:pt x="413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8" y="20"/>
                    <a:pt x="298" y="13"/>
                  </a:cubicBezTo>
                  <a:cubicBezTo>
                    <a:pt x="298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9" y="6"/>
                    <a:pt x="349" y="13"/>
                  </a:cubicBezTo>
                  <a:cubicBezTo>
                    <a:pt x="349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4" y="26"/>
                  </a:lnTo>
                  <a:cubicBezTo>
                    <a:pt x="226" y="26"/>
                    <a:pt x="221" y="20"/>
                    <a:pt x="221" y="13"/>
                  </a:cubicBezTo>
                  <a:cubicBezTo>
                    <a:pt x="221" y="6"/>
                    <a:pt x="226" y="0"/>
                    <a:pt x="234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7" y="26"/>
                  </a:lnTo>
                  <a:cubicBezTo>
                    <a:pt x="150" y="26"/>
                    <a:pt x="144" y="20"/>
                    <a:pt x="144" y="13"/>
                  </a:cubicBezTo>
                  <a:cubicBezTo>
                    <a:pt x="144" y="6"/>
                    <a:pt x="150" y="0"/>
                    <a:pt x="157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6" y="26"/>
                  </a:moveTo>
                  <a:lnTo>
                    <a:pt x="80" y="26"/>
                  </a:lnTo>
                  <a:cubicBezTo>
                    <a:pt x="73" y="26"/>
                    <a:pt x="67" y="20"/>
                    <a:pt x="67" y="13"/>
                  </a:cubicBezTo>
                  <a:cubicBezTo>
                    <a:pt x="67" y="6"/>
                    <a:pt x="73" y="0"/>
                    <a:pt x="80" y="0"/>
                  </a:cubicBezTo>
                  <a:lnTo>
                    <a:pt x="106" y="0"/>
                  </a:lnTo>
                  <a:cubicBezTo>
                    <a:pt x="113" y="0"/>
                    <a:pt x="118" y="6"/>
                    <a:pt x="118" y="13"/>
                  </a:cubicBezTo>
                  <a:cubicBezTo>
                    <a:pt x="118" y="20"/>
                    <a:pt x="113" y="26"/>
                    <a:pt x="106" y="26"/>
                  </a:cubicBezTo>
                  <a:close/>
                  <a:moveTo>
                    <a:pt x="29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9" y="0"/>
                  </a:lnTo>
                  <a:cubicBezTo>
                    <a:pt x="36" y="0"/>
                    <a:pt x="42" y="6"/>
                    <a:pt x="42" y="13"/>
                  </a:cubicBezTo>
                  <a:cubicBezTo>
                    <a:pt x="42" y="20"/>
                    <a:pt x="36" y="26"/>
                    <a:pt x="29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2" name="Line 91"/>
            <p:cNvSpPr>
              <a:spLocks noChangeShapeType="1"/>
            </p:cNvSpPr>
            <p:nvPr/>
          </p:nvSpPr>
          <p:spPr bwMode="auto">
            <a:xfrm>
              <a:off x="5221173" y="3746376"/>
              <a:ext cx="533276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3" name="Freeform 92"/>
            <p:cNvSpPr>
              <a:spLocks/>
            </p:cNvSpPr>
            <p:nvPr/>
          </p:nvSpPr>
          <p:spPr bwMode="auto">
            <a:xfrm>
              <a:off x="5746512" y="3709862"/>
              <a:ext cx="66660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4" name="Line 94"/>
            <p:cNvSpPr>
              <a:spLocks noChangeShapeType="1"/>
            </p:cNvSpPr>
            <p:nvPr/>
          </p:nvSpPr>
          <p:spPr bwMode="auto">
            <a:xfrm>
              <a:off x="5943317" y="3535229"/>
              <a:ext cx="76182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5" name="Line 95"/>
            <p:cNvSpPr>
              <a:spLocks noChangeShapeType="1"/>
            </p:cNvSpPr>
            <p:nvPr/>
          </p:nvSpPr>
          <p:spPr bwMode="auto">
            <a:xfrm>
              <a:off x="6432153" y="3535229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6" name="Freeform 96"/>
            <p:cNvSpPr>
              <a:spLocks/>
            </p:cNvSpPr>
            <p:nvPr/>
          </p:nvSpPr>
          <p:spPr bwMode="auto">
            <a:xfrm>
              <a:off x="6519446" y="3498714"/>
              <a:ext cx="68246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7" name="Line 97"/>
            <p:cNvSpPr>
              <a:spLocks noChangeShapeType="1"/>
            </p:cNvSpPr>
            <p:nvPr/>
          </p:nvSpPr>
          <p:spPr bwMode="auto">
            <a:xfrm>
              <a:off x="5943317" y="3960700"/>
              <a:ext cx="76182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8" name="Line 98"/>
            <p:cNvSpPr>
              <a:spLocks noChangeShapeType="1"/>
            </p:cNvSpPr>
            <p:nvPr/>
          </p:nvSpPr>
          <p:spPr bwMode="auto">
            <a:xfrm>
              <a:off x="6432153" y="3960700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9" name="Freeform 99"/>
            <p:cNvSpPr>
              <a:spLocks/>
            </p:cNvSpPr>
            <p:nvPr/>
          </p:nvSpPr>
          <p:spPr bwMode="auto">
            <a:xfrm>
              <a:off x="6519446" y="3924185"/>
              <a:ext cx="68246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0" name="Line 100"/>
            <p:cNvSpPr>
              <a:spLocks noChangeShapeType="1"/>
            </p:cNvSpPr>
            <p:nvPr/>
          </p:nvSpPr>
          <p:spPr bwMode="auto">
            <a:xfrm>
              <a:off x="5944904" y="3746376"/>
              <a:ext cx="76182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1" name="Line 101"/>
            <p:cNvSpPr>
              <a:spLocks noChangeShapeType="1"/>
            </p:cNvSpPr>
            <p:nvPr/>
          </p:nvSpPr>
          <p:spPr bwMode="auto">
            <a:xfrm>
              <a:off x="6433741" y="3746376"/>
              <a:ext cx="95228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2" name="Freeform 102"/>
            <p:cNvSpPr>
              <a:spLocks/>
            </p:cNvSpPr>
            <p:nvPr/>
          </p:nvSpPr>
          <p:spPr bwMode="auto">
            <a:xfrm>
              <a:off x="6521032" y="3709862"/>
              <a:ext cx="68247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3" name="Rectangle 103"/>
            <p:cNvSpPr>
              <a:spLocks noChangeArrowheads="1"/>
            </p:cNvSpPr>
            <p:nvPr/>
          </p:nvSpPr>
          <p:spPr bwMode="auto">
            <a:xfrm>
              <a:off x="6019499" y="3668585"/>
              <a:ext cx="412654" cy="1508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4" name="Rectangle 104"/>
            <p:cNvSpPr>
              <a:spLocks noChangeArrowheads="1"/>
            </p:cNvSpPr>
            <p:nvPr/>
          </p:nvSpPr>
          <p:spPr bwMode="auto">
            <a:xfrm>
              <a:off x="6019499" y="3668585"/>
              <a:ext cx="412654" cy="150819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5" name="Rectangle 107"/>
            <p:cNvSpPr>
              <a:spLocks noChangeArrowheads="1"/>
            </p:cNvSpPr>
            <p:nvPr/>
          </p:nvSpPr>
          <p:spPr bwMode="auto">
            <a:xfrm>
              <a:off x="6019499" y="3881321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6" name="Rectangle 108"/>
            <p:cNvSpPr>
              <a:spLocks noChangeArrowheads="1"/>
            </p:cNvSpPr>
            <p:nvPr/>
          </p:nvSpPr>
          <p:spPr bwMode="auto">
            <a:xfrm>
              <a:off x="6019499" y="3881321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7" name="Freeform 109"/>
            <p:cNvSpPr>
              <a:spLocks/>
            </p:cNvSpPr>
            <p:nvPr/>
          </p:nvSpPr>
          <p:spPr bwMode="auto">
            <a:xfrm>
              <a:off x="5811585" y="4181373"/>
              <a:ext cx="128557" cy="57470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6"/>
                </a:cxn>
              </a:cxnLst>
              <a:rect l="0" t="0" r="r" b="b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8" name="Freeform 110"/>
            <p:cNvSpPr>
              <a:spLocks/>
            </p:cNvSpPr>
            <p:nvPr/>
          </p:nvSpPr>
          <p:spPr bwMode="auto">
            <a:xfrm>
              <a:off x="5811585" y="4181373"/>
              <a:ext cx="128557" cy="57470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6"/>
                </a:cxn>
              </a:cxnLst>
              <a:rect l="0" t="0" r="r" b="b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9" name="Freeform 111"/>
            <p:cNvSpPr>
              <a:spLocks/>
            </p:cNvSpPr>
            <p:nvPr/>
          </p:nvSpPr>
          <p:spPr bwMode="auto">
            <a:xfrm>
              <a:off x="6584518" y="4181373"/>
              <a:ext cx="130145" cy="574703"/>
            </a:xfrm>
            <a:custGeom>
              <a:avLst/>
              <a:gdLst/>
              <a:ahLst/>
              <a:cxnLst>
                <a:cxn ang="0">
                  <a:pos x="128" y="86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6"/>
                </a:cxn>
              </a:cxnLst>
              <a:rect l="0" t="0" r="r" b="b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0" name="Freeform 112"/>
            <p:cNvSpPr>
              <a:spLocks/>
            </p:cNvSpPr>
            <p:nvPr/>
          </p:nvSpPr>
          <p:spPr bwMode="auto">
            <a:xfrm>
              <a:off x="6584518" y="4181373"/>
              <a:ext cx="130145" cy="574703"/>
            </a:xfrm>
            <a:custGeom>
              <a:avLst/>
              <a:gdLst/>
              <a:ahLst/>
              <a:cxnLst>
                <a:cxn ang="0">
                  <a:pos x="128" y="86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6"/>
                </a:cxn>
              </a:cxnLst>
              <a:rect l="0" t="0" r="r" b="b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1" name="Rectangle 113"/>
            <p:cNvSpPr>
              <a:spLocks noChangeArrowheads="1"/>
            </p:cNvSpPr>
            <p:nvPr/>
          </p:nvSpPr>
          <p:spPr bwMode="auto">
            <a:xfrm>
              <a:off x="6017912" y="4179786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2" name="Rectangle 114"/>
            <p:cNvSpPr>
              <a:spLocks noChangeArrowheads="1"/>
            </p:cNvSpPr>
            <p:nvPr/>
          </p:nvSpPr>
          <p:spPr bwMode="auto">
            <a:xfrm>
              <a:off x="6017912" y="4179786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3" name="Freeform 117"/>
            <p:cNvSpPr>
              <a:spLocks noEditPoints="1"/>
            </p:cNvSpPr>
            <p:nvPr/>
          </p:nvSpPr>
          <p:spPr bwMode="auto">
            <a:xfrm>
              <a:off x="5471939" y="4117870"/>
              <a:ext cx="1299860" cy="687422"/>
            </a:xfrm>
            <a:custGeom>
              <a:avLst/>
              <a:gdLst/>
              <a:ahLst/>
              <a:cxnLst>
                <a:cxn ang="0">
                  <a:pos x="13" y="103"/>
                </a:cxn>
                <a:cxn ang="0">
                  <a:pos x="0" y="269"/>
                </a:cxn>
                <a:cxn ang="0">
                  <a:pos x="0" y="448"/>
                </a:cxn>
                <a:cxn ang="0">
                  <a:pos x="13" y="615"/>
                </a:cxn>
                <a:cxn ang="0">
                  <a:pos x="26" y="755"/>
                </a:cxn>
                <a:cxn ang="0">
                  <a:pos x="26" y="883"/>
                </a:cxn>
                <a:cxn ang="0">
                  <a:pos x="26" y="960"/>
                </a:cxn>
                <a:cxn ang="0">
                  <a:pos x="13" y="1101"/>
                </a:cxn>
                <a:cxn ang="0">
                  <a:pos x="0" y="1267"/>
                </a:cxn>
                <a:cxn ang="0">
                  <a:pos x="0" y="1447"/>
                </a:cxn>
                <a:cxn ang="0">
                  <a:pos x="162" y="1464"/>
                </a:cxn>
                <a:cxn ang="0">
                  <a:pos x="302" y="1451"/>
                </a:cxn>
                <a:cxn ang="0">
                  <a:pos x="430" y="1451"/>
                </a:cxn>
                <a:cxn ang="0">
                  <a:pos x="507" y="1451"/>
                </a:cxn>
                <a:cxn ang="0">
                  <a:pos x="648" y="1464"/>
                </a:cxn>
                <a:cxn ang="0">
                  <a:pos x="814" y="1477"/>
                </a:cxn>
                <a:cxn ang="0">
                  <a:pos x="994" y="1477"/>
                </a:cxn>
                <a:cxn ang="0">
                  <a:pos x="1160" y="1464"/>
                </a:cxn>
                <a:cxn ang="0">
                  <a:pos x="1301" y="1451"/>
                </a:cxn>
                <a:cxn ang="0">
                  <a:pos x="1429" y="1451"/>
                </a:cxn>
                <a:cxn ang="0">
                  <a:pos x="1506" y="1451"/>
                </a:cxn>
                <a:cxn ang="0">
                  <a:pos x="1646" y="1464"/>
                </a:cxn>
                <a:cxn ang="0">
                  <a:pos x="1813" y="1477"/>
                </a:cxn>
                <a:cxn ang="0">
                  <a:pos x="1992" y="1477"/>
                </a:cxn>
                <a:cxn ang="0">
                  <a:pos x="2158" y="1464"/>
                </a:cxn>
                <a:cxn ang="0">
                  <a:pos x="2299" y="1451"/>
                </a:cxn>
                <a:cxn ang="0">
                  <a:pos x="2427" y="1451"/>
                </a:cxn>
                <a:cxn ang="0">
                  <a:pos x="2504" y="1451"/>
                </a:cxn>
                <a:cxn ang="0">
                  <a:pos x="2645" y="1464"/>
                </a:cxn>
                <a:cxn ang="0">
                  <a:pos x="2811" y="1477"/>
                </a:cxn>
                <a:cxn ang="0">
                  <a:pos x="2990" y="1477"/>
                </a:cxn>
                <a:cxn ang="0">
                  <a:pos x="3037" y="1344"/>
                </a:cxn>
                <a:cxn ang="0">
                  <a:pos x="3024" y="1203"/>
                </a:cxn>
                <a:cxn ang="0">
                  <a:pos x="3024" y="1075"/>
                </a:cxn>
                <a:cxn ang="0">
                  <a:pos x="3024" y="998"/>
                </a:cxn>
                <a:cxn ang="0">
                  <a:pos x="3037" y="858"/>
                </a:cxn>
                <a:cxn ang="0">
                  <a:pos x="3049" y="691"/>
                </a:cxn>
                <a:cxn ang="0">
                  <a:pos x="3049" y="512"/>
                </a:cxn>
                <a:cxn ang="0">
                  <a:pos x="3037" y="346"/>
                </a:cxn>
                <a:cxn ang="0">
                  <a:pos x="3024" y="205"/>
                </a:cxn>
                <a:cxn ang="0">
                  <a:pos x="3024" y="77"/>
                </a:cxn>
                <a:cxn ang="0">
                  <a:pos x="3024" y="26"/>
                </a:cxn>
                <a:cxn ang="0">
                  <a:pos x="2883" y="13"/>
                </a:cxn>
                <a:cxn ang="0">
                  <a:pos x="2716" y="0"/>
                </a:cxn>
                <a:cxn ang="0">
                  <a:pos x="2537" y="0"/>
                </a:cxn>
                <a:cxn ang="0">
                  <a:pos x="2371" y="13"/>
                </a:cxn>
                <a:cxn ang="0">
                  <a:pos x="2230" y="26"/>
                </a:cxn>
                <a:cxn ang="0">
                  <a:pos x="2102" y="26"/>
                </a:cxn>
                <a:cxn ang="0">
                  <a:pos x="2025" y="26"/>
                </a:cxn>
                <a:cxn ang="0">
                  <a:pos x="1884" y="13"/>
                </a:cxn>
                <a:cxn ang="0">
                  <a:pos x="1718" y="0"/>
                </a:cxn>
                <a:cxn ang="0">
                  <a:pos x="1539" y="0"/>
                </a:cxn>
                <a:cxn ang="0">
                  <a:pos x="1372" y="13"/>
                </a:cxn>
                <a:cxn ang="0">
                  <a:pos x="1232" y="26"/>
                </a:cxn>
                <a:cxn ang="0">
                  <a:pos x="1104" y="26"/>
                </a:cxn>
                <a:cxn ang="0">
                  <a:pos x="1027" y="26"/>
                </a:cxn>
                <a:cxn ang="0">
                  <a:pos x="886" y="13"/>
                </a:cxn>
                <a:cxn ang="0">
                  <a:pos x="720" y="0"/>
                </a:cxn>
                <a:cxn ang="0">
                  <a:pos x="540" y="0"/>
                </a:cxn>
                <a:cxn ang="0">
                  <a:pos x="374" y="13"/>
                </a:cxn>
                <a:cxn ang="0">
                  <a:pos x="233" y="26"/>
                </a:cxn>
                <a:cxn ang="0">
                  <a:pos x="105" y="26"/>
                </a:cxn>
                <a:cxn ang="0">
                  <a:pos x="28" y="26"/>
                </a:cxn>
              </a:cxnLst>
              <a:rect l="0" t="0" r="r" b="b"/>
              <a:pathLst>
                <a:path w="3049" h="1477">
                  <a:moveTo>
                    <a:pt x="26" y="39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9"/>
                  </a:lnTo>
                  <a:cubicBezTo>
                    <a:pt x="0" y="31"/>
                    <a:pt x="6" y="26"/>
                    <a:pt x="13" y="26"/>
                  </a:cubicBezTo>
                  <a:cubicBezTo>
                    <a:pt x="20" y="26"/>
                    <a:pt x="26" y="31"/>
                    <a:pt x="26" y="39"/>
                  </a:cubicBezTo>
                  <a:close/>
                  <a:moveTo>
                    <a:pt x="26" y="115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5"/>
                  </a:lnTo>
                  <a:cubicBezTo>
                    <a:pt x="0" y="108"/>
                    <a:pt x="6" y="103"/>
                    <a:pt x="13" y="103"/>
                  </a:cubicBezTo>
                  <a:cubicBezTo>
                    <a:pt x="20" y="103"/>
                    <a:pt x="26" y="108"/>
                    <a:pt x="26" y="115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79"/>
                    <a:pt x="13" y="179"/>
                  </a:cubicBezTo>
                  <a:cubicBezTo>
                    <a:pt x="20" y="179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7"/>
                    <a:pt x="13" y="307"/>
                  </a:cubicBezTo>
                  <a:cubicBezTo>
                    <a:pt x="6" y="307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1"/>
                  </a:lnTo>
                  <a:cubicBezTo>
                    <a:pt x="26" y="378"/>
                    <a:pt x="20" y="384"/>
                    <a:pt x="13" y="384"/>
                  </a:cubicBezTo>
                  <a:cubicBezTo>
                    <a:pt x="6" y="384"/>
                    <a:pt x="0" y="378"/>
                    <a:pt x="0" y="371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3"/>
                  </a:lnTo>
                  <a:cubicBezTo>
                    <a:pt x="0" y="415"/>
                    <a:pt x="6" y="410"/>
                    <a:pt x="13" y="410"/>
                  </a:cubicBezTo>
                  <a:cubicBezTo>
                    <a:pt x="20" y="410"/>
                    <a:pt x="26" y="415"/>
                    <a:pt x="26" y="423"/>
                  </a:cubicBezTo>
                  <a:close/>
                  <a:moveTo>
                    <a:pt x="26" y="499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499"/>
                  </a:lnTo>
                  <a:cubicBezTo>
                    <a:pt x="0" y="492"/>
                    <a:pt x="6" y="487"/>
                    <a:pt x="13" y="487"/>
                  </a:cubicBezTo>
                  <a:cubicBezTo>
                    <a:pt x="20" y="487"/>
                    <a:pt x="26" y="492"/>
                    <a:pt x="26" y="499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3"/>
                    <a:pt x="13" y="563"/>
                  </a:cubicBezTo>
                  <a:cubicBezTo>
                    <a:pt x="20" y="563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1"/>
                    <a:pt x="13" y="691"/>
                  </a:cubicBezTo>
                  <a:cubicBezTo>
                    <a:pt x="6" y="691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5"/>
                  </a:lnTo>
                  <a:cubicBezTo>
                    <a:pt x="26" y="762"/>
                    <a:pt x="20" y="768"/>
                    <a:pt x="13" y="768"/>
                  </a:cubicBezTo>
                  <a:cubicBezTo>
                    <a:pt x="6" y="768"/>
                    <a:pt x="0" y="762"/>
                    <a:pt x="0" y="755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7"/>
                  </a:lnTo>
                  <a:cubicBezTo>
                    <a:pt x="0" y="799"/>
                    <a:pt x="6" y="794"/>
                    <a:pt x="13" y="794"/>
                  </a:cubicBezTo>
                  <a:cubicBezTo>
                    <a:pt x="20" y="794"/>
                    <a:pt x="26" y="799"/>
                    <a:pt x="26" y="807"/>
                  </a:cubicBezTo>
                  <a:close/>
                  <a:moveTo>
                    <a:pt x="26" y="883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3"/>
                  </a:lnTo>
                  <a:cubicBezTo>
                    <a:pt x="0" y="876"/>
                    <a:pt x="6" y="871"/>
                    <a:pt x="13" y="871"/>
                  </a:cubicBezTo>
                  <a:cubicBezTo>
                    <a:pt x="20" y="871"/>
                    <a:pt x="26" y="876"/>
                    <a:pt x="26" y="883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7"/>
                    <a:pt x="13" y="947"/>
                  </a:cubicBezTo>
                  <a:cubicBezTo>
                    <a:pt x="20" y="947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5"/>
                    <a:pt x="13" y="1075"/>
                  </a:cubicBezTo>
                  <a:cubicBezTo>
                    <a:pt x="6" y="1075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39"/>
                  </a:lnTo>
                  <a:cubicBezTo>
                    <a:pt x="26" y="1146"/>
                    <a:pt x="20" y="1152"/>
                    <a:pt x="13" y="1152"/>
                  </a:cubicBezTo>
                  <a:cubicBezTo>
                    <a:pt x="6" y="1152"/>
                    <a:pt x="0" y="1146"/>
                    <a:pt x="0" y="1139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1"/>
                  </a:lnTo>
                  <a:cubicBezTo>
                    <a:pt x="0" y="1183"/>
                    <a:pt x="6" y="1178"/>
                    <a:pt x="13" y="1178"/>
                  </a:cubicBezTo>
                  <a:cubicBezTo>
                    <a:pt x="20" y="1178"/>
                    <a:pt x="26" y="1183"/>
                    <a:pt x="26" y="1191"/>
                  </a:cubicBezTo>
                  <a:close/>
                  <a:moveTo>
                    <a:pt x="26" y="1267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7"/>
                  </a:lnTo>
                  <a:cubicBezTo>
                    <a:pt x="0" y="1260"/>
                    <a:pt x="6" y="1255"/>
                    <a:pt x="13" y="1255"/>
                  </a:cubicBezTo>
                  <a:cubicBezTo>
                    <a:pt x="20" y="1255"/>
                    <a:pt x="26" y="1260"/>
                    <a:pt x="26" y="1267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1"/>
                    <a:pt x="13" y="1331"/>
                  </a:cubicBezTo>
                  <a:cubicBezTo>
                    <a:pt x="20" y="1331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59"/>
                    <a:pt x="13" y="1459"/>
                  </a:cubicBezTo>
                  <a:cubicBezTo>
                    <a:pt x="6" y="1459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6" y="1451"/>
                  </a:moveTo>
                  <a:lnTo>
                    <a:pt x="72" y="1451"/>
                  </a:lnTo>
                  <a:cubicBezTo>
                    <a:pt x="79" y="1451"/>
                    <a:pt x="85" y="1457"/>
                    <a:pt x="85" y="1464"/>
                  </a:cubicBezTo>
                  <a:cubicBezTo>
                    <a:pt x="85" y="1471"/>
                    <a:pt x="79" y="1477"/>
                    <a:pt x="72" y="1477"/>
                  </a:cubicBezTo>
                  <a:lnTo>
                    <a:pt x="46" y="1477"/>
                  </a:lnTo>
                  <a:cubicBezTo>
                    <a:pt x="39" y="1477"/>
                    <a:pt x="34" y="1471"/>
                    <a:pt x="34" y="1464"/>
                  </a:cubicBezTo>
                  <a:cubicBezTo>
                    <a:pt x="34" y="1457"/>
                    <a:pt x="39" y="1451"/>
                    <a:pt x="46" y="1451"/>
                  </a:cubicBezTo>
                  <a:close/>
                  <a:moveTo>
                    <a:pt x="123" y="1451"/>
                  </a:moveTo>
                  <a:lnTo>
                    <a:pt x="149" y="1451"/>
                  </a:lnTo>
                  <a:cubicBezTo>
                    <a:pt x="156" y="1451"/>
                    <a:pt x="162" y="1457"/>
                    <a:pt x="162" y="1464"/>
                  </a:cubicBezTo>
                  <a:cubicBezTo>
                    <a:pt x="162" y="1471"/>
                    <a:pt x="156" y="1477"/>
                    <a:pt x="149" y="1477"/>
                  </a:cubicBezTo>
                  <a:lnTo>
                    <a:pt x="123" y="1477"/>
                  </a:lnTo>
                  <a:cubicBezTo>
                    <a:pt x="116" y="1477"/>
                    <a:pt x="110" y="1471"/>
                    <a:pt x="110" y="1464"/>
                  </a:cubicBezTo>
                  <a:cubicBezTo>
                    <a:pt x="110" y="1457"/>
                    <a:pt x="116" y="1451"/>
                    <a:pt x="123" y="1451"/>
                  </a:cubicBezTo>
                  <a:close/>
                  <a:moveTo>
                    <a:pt x="200" y="1451"/>
                  </a:moveTo>
                  <a:lnTo>
                    <a:pt x="226" y="1451"/>
                  </a:lnTo>
                  <a:cubicBezTo>
                    <a:pt x="233" y="1451"/>
                    <a:pt x="238" y="1457"/>
                    <a:pt x="238" y="1464"/>
                  </a:cubicBezTo>
                  <a:cubicBezTo>
                    <a:pt x="238" y="1471"/>
                    <a:pt x="233" y="1477"/>
                    <a:pt x="226" y="1477"/>
                  </a:cubicBezTo>
                  <a:lnTo>
                    <a:pt x="200" y="1477"/>
                  </a:lnTo>
                  <a:cubicBezTo>
                    <a:pt x="193" y="1477"/>
                    <a:pt x="187" y="1471"/>
                    <a:pt x="187" y="1464"/>
                  </a:cubicBezTo>
                  <a:cubicBezTo>
                    <a:pt x="187" y="1457"/>
                    <a:pt x="193" y="1451"/>
                    <a:pt x="200" y="1451"/>
                  </a:cubicBezTo>
                  <a:close/>
                  <a:moveTo>
                    <a:pt x="277" y="1451"/>
                  </a:moveTo>
                  <a:lnTo>
                    <a:pt x="302" y="1451"/>
                  </a:lnTo>
                  <a:cubicBezTo>
                    <a:pt x="309" y="1451"/>
                    <a:pt x="315" y="1457"/>
                    <a:pt x="315" y="1464"/>
                  </a:cubicBezTo>
                  <a:cubicBezTo>
                    <a:pt x="315" y="1471"/>
                    <a:pt x="309" y="1477"/>
                    <a:pt x="302" y="1477"/>
                  </a:cubicBezTo>
                  <a:lnTo>
                    <a:pt x="277" y="1477"/>
                  </a:lnTo>
                  <a:cubicBezTo>
                    <a:pt x="270" y="1477"/>
                    <a:pt x="264" y="1471"/>
                    <a:pt x="264" y="1464"/>
                  </a:cubicBezTo>
                  <a:cubicBezTo>
                    <a:pt x="264" y="1457"/>
                    <a:pt x="270" y="1451"/>
                    <a:pt x="277" y="1451"/>
                  </a:cubicBezTo>
                  <a:close/>
                  <a:moveTo>
                    <a:pt x="354" y="1451"/>
                  </a:moveTo>
                  <a:lnTo>
                    <a:pt x="379" y="1451"/>
                  </a:lnTo>
                  <a:cubicBezTo>
                    <a:pt x="386" y="1451"/>
                    <a:pt x="392" y="1457"/>
                    <a:pt x="392" y="1464"/>
                  </a:cubicBezTo>
                  <a:cubicBezTo>
                    <a:pt x="392" y="1471"/>
                    <a:pt x="386" y="1477"/>
                    <a:pt x="379" y="1477"/>
                  </a:cubicBezTo>
                  <a:lnTo>
                    <a:pt x="354" y="1477"/>
                  </a:lnTo>
                  <a:cubicBezTo>
                    <a:pt x="346" y="1477"/>
                    <a:pt x="341" y="1471"/>
                    <a:pt x="341" y="1464"/>
                  </a:cubicBezTo>
                  <a:cubicBezTo>
                    <a:pt x="341" y="1457"/>
                    <a:pt x="346" y="1451"/>
                    <a:pt x="354" y="1451"/>
                  </a:cubicBezTo>
                  <a:close/>
                  <a:moveTo>
                    <a:pt x="430" y="1451"/>
                  </a:moveTo>
                  <a:lnTo>
                    <a:pt x="456" y="1451"/>
                  </a:lnTo>
                  <a:cubicBezTo>
                    <a:pt x="463" y="1451"/>
                    <a:pt x="469" y="1457"/>
                    <a:pt x="469" y="1464"/>
                  </a:cubicBezTo>
                  <a:cubicBezTo>
                    <a:pt x="469" y="1471"/>
                    <a:pt x="463" y="1477"/>
                    <a:pt x="456" y="1477"/>
                  </a:cubicBezTo>
                  <a:lnTo>
                    <a:pt x="430" y="1477"/>
                  </a:lnTo>
                  <a:cubicBezTo>
                    <a:pt x="423" y="1477"/>
                    <a:pt x="418" y="1471"/>
                    <a:pt x="418" y="1464"/>
                  </a:cubicBezTo>
                  <a:cubicBezTo>
                    <a:pt x="418" y="1457"/>
                    <a:pt x="423" y="1451"/>
                    <a:pt x="430" y="1451"/>
                  </a:cubicBezTo>
                  <a:close/>
                  <a:moveTo>
                    <a:pt x="507" y="1451"/>
                  </a:moveTo>
                  <a:lnTo>
                    <a:pt x="533" y="1451"/>
                  </a:lnTo>
                  <a:cubicBezTo>
                    <a:pt x="540" y="1451"/>
                    <a:pt x="546" y="1457"/>
                    <a:pt x="546" y="1464"/>
                  </a:cubicBezTo>
                  <a:cubicBezTo>
                    <a:pt x="546" y="1471"/>
                    <a:pt x="540" y="1477"/>
                    <a:pt x="533" y="1477"/>
                  </a:cubicBezTo>
                  <a:lnTo>
                    <a:pt x="507" y="1477"/>
                  </a:lnTo>
                  <a:cubicBezTo>
                    <a:pt x="500" y="1477"/>
                    <a:pt x="494" y="1471"/>
                    <a:pt x="494" y="1464"/>
                  </a:cubicBezTo>
                  <a:cubicBezTo>
                    <a:pt x="494" y="1457"/>
                    <a:pt x="500" y="1451"/>
                    <a:pt x="507" y="1451"/>
                  </a:cubicBezTo>
                  <a:close/>
                  <a:moveTo>
                    <a:pt x="584" y="1451"/>
                  </a:moveTo>
                  <a:lnTo>
                    <a:pt x="610" y="1451"/>
                  </a:lnTo>
                  <a:cubicBezTo>
                    <a:pt x="617" y="1451"/>
                    <a:pt x="622" y="1457"/>
                    <a:pt x="622" y="1464"/>
                  </a:cubicBezTo>
                  <a:cubicBezTo>
                    <a:pt x="622" y="1471"/>
                    <a:pt x="617" y="1477"/>
                    <a:pt x="610" y="1477"/>
                  </a:cubicBezTo>
                  <a:lnTo>
                    <a:pt x="584" y="1477"/>
                  </a:lnTo>
                  <a:cubicBezTo>
                    <a:pt x="577" y="1477"/>
                    <a:pt x="571" y="1471"/>
                    <a:pt x="571" y="1464"/>
                  </a:cubicBezTo>
                  <a:cubicBezTo>
                    <a:pt x="571" y="1457"/>
                    <a:pt x="577" y="1451"/>
                    <a:pt x="584" y="1451"/>
                  </a:cubicBezTo>
                  <a:close/>
                  <a:moveTo>
                    <a:pt x="661" y="1451"/>
                  </a:moveTo>
                  <a:lnTo>
                    <a:pt x="686" y="1451"/>
                  </a:lnTo>
                  <a:cubicBezTo>
                    <a:pt x="693" y="1451"/>
                    <a:pt x="699" y="1457"/>
                    <a:pt x="699" y="1464"/>
                  </a:cubicBezTo>
                  <a:cubicBezTo>
                    <a:pt x="699" y="1471"/>
                    <a:pt x="693" y="1477"/>
                    <a:pt x="686" y="1477"/>
                  </a:cubicBezTo>
                  <a:lnTo>
                    <a:pt x="661" y="1477"/>
                  </a:lnTo>
                  <a:cubicBezTo>
                    <a:pt x="654" y="1477"/>
                    <a:pt x="648" y="1471"/>
                    <a:pt x="648" y="1464"/>
                  </a:cubicBezTo>
                  <a:cubicBezTo>
                    <a:pt x="648" y="1457"/>
                    <a:pt x="654" y="1451"/>
                    <a:pt x="661" y="1451"/>
                  </a:cubicBezTo>
                  <a:close/>
                  <a:moveTo>
                    <a:pt x="738" y="1451"/>
                  </a:moveTo>
                  <a:lnTo>
                    <a:pt x="763" y="1451"/>
                  </a:lnTo>
                  <a:cubicBezTo>
                    <a:pt x="770" y="1451"/>
                    <a:pt x="776" y="1457"/>
                    <a:pt x="776" y="1464"/>
                  </a:cubicBezTo>
                  <a:cubicBezTo>
                    <a:pt x="776" y="1471"/>
                    <a:pt x="770" y="1477"/>
                    <a:pt x="763" y="1477"/>
                  </a:cubicBezTo>
                  <a:lnTo>
                    <a:pt x="738" y="1477"/>
                  </a:lnTo>
                  <a:cubicBezTo>
                    <a:pt x="730" y="1477"/>
                    <a:pt x="725" y="1471"/>
                    <a:pt x="725" y="1464"/>
                  </a:cubicBezTo>
                  <a:cubicBezTo>
                    <a:pt x="725" y="1457"/>
                    <a:pt x="730" y="1451"/>
                    <a:pt x="738" y="1451"/>
                  </a:cubicBezTo>
                  <a:close/>
                  <a:moveTo>
                    <a:pt x="814" y="1451"/>
                  </a:moveTo>
                  <a:lnTo>
                    <a:pt x="840" y="1451"/>
                  </a:lnTo>
                  <a:cubicBezTo>
                    <a:pt x="847" y="1451"/>
                    <a:pt x="853" y="1457"/>
                    <a:pt x="853" y="1464"/>
                  </a:cubicBezTo>
                  <a:cubicBezTo>
                    <a:pt x="853" y="1471"/>
                    <a:pt x="847" y="1477"/>
                    <a:pt x="840" y="1477"/>
                  </a:cubicBezTo>
                  <a:lnTo>
                    <a:pt x="814" y="1477"/>
                  </a:lnTo>
                  <a:cubicBezTo>
                    <a:pt x="807" y="1477"/>
                    <a:pt x="802" y="1471"/>
                    <a:pt x="802" y="1464"/>
                  </a:cubicBezTo>
                  <a:cubicBezTo>
                    <a:pt x="802" y="1457"/>
                    <a:pt x="807" y="1451"/>
                    <a:pt x="814" y="1451"/>
                  </a:cubicBezTo>
                  <a:close/>
                  <a:moveTo>
                    <a:pt x="891" y="1451"/>
                  </a:moveTo>
                  <a:lnTo>
                    <a:pt x="917" y="1451"/>
                  </a:lnTo>
                  <a:cubicBezTo>
                    <a:pt x="924" y="1451"/>
                    <a:pt x="930" y="1457"/>
                    <a:pt x="930" y="1464"/>
                  </a:cubicBezTo>
                  <a:cubicBezTo>
                    <a:pt x="930" y="1471"/>
                    <a:pt x="924" y="1477"/>
                    <a:pt x="917" y="1477"/>
                  </a:cubicBezTo>
                  <a:lnTo>
                    <a:pt x="891" y="1477"/>
                  </a:lnTo>
                  <a:cubicBezTo>
                    <a:pt x="884" y="1477"/>
                    <a:pt x="878" y="1471"/>
                    <a:pt x="878" y="1464"/>
                  </a:cubicBezTo>
                  <a:cubicBezTo>
                    <a:pt x="878" y="1457"/>
                    <a:pt x="884" y="1451"/>
                    <a:pt x="891" y="1451"/>
                  </a:cubicBezTo>
                  <a:close/>
                  <a:moveTo>
                    <a:pt x="968" y="1451"/>
                  </a:moveTo>
                  <a:lnTo>
                    <a:pt x="994" y="1451"/>
                  </a:lnTo>
                  <a:cubicBezTo>
                    <a:pt x="1001" y="1451"/>
                    <a:pt x="1006" y="1457"/>
                    <a:pt x="1006" y="1464"/>
                  </a:cubicBezTo>
                  <a:cubicBezTo>
                    <a:pt x="1006" y="1471"/>
                    <a:pt x="1001" y="1477"/>
                    <a:pt x="994" y="1477"/>
                  </a:cubicBezTo>
                  <a:lnTo>
                    <a:pt x="968" y="1477"/>
                  </a:lnTo>
                  <a:cubicBezTo>
                    <a:pt x="961" y="1477"/>
                    <a:pt x="955" y="1471"/>
                    <a:pt x="955" y="1464"/>
                  </a:cubicBezTo>
                  <a:cubicBezTo>
                    <a:pt x="955" y="1457"/>
                    <a:pt x="961" y="1451"/>
                    <a:pt x="968" y="1451"/>
                  </a:cubicBezTo>
                  <a:close/>
                  <a:moveTo>
                    <a:pt x="1045" y="1451"/>
                  </a:moveTo>
                  <a:lnTo>
                    <a:pt x="1070" y="1451"/>
                  </a:lnTo>
                  <a:cubicBezTo>
                    <a:pt x="1077" y="1451"/>
                    <a:pt x="1083" y="1457"/>
                    <a:pt x="1083" y="1464"/>
                  </a:cubicBezTo>
                  <a:cubicBezTo>
                    <a:pt x="1083" y="1471"/>
                    <a:pt x="1077" y="1477"/>
                    <a:pt x="1070" y="1477"/>
                  </a:cubicBezTo>
                  <a:lnTo>
                    <a:pt x="1045" y="1477"/>
                  </a:lnTo>
                  <a:cubicBezTo>
                    <a:pt x="1038" y="1477"/>
                    <a:pt x="1032" y="1471"/>
                    <a:pt x="1032" y="1464"/>
                  </a:cubicBezTo>
                  <a:cubicBezTo>
                    <a:pt x="1032" y="1457"/>
                    <a:pt x="1038" y="1451"/>
                    <a:pt x="1045" y="1451"/>
                  </a:cubicBezTo>
                  <a:close/>
                  <a:moveTo>
                    <a:pt x="1122" y="1451"/>
                  </a:moveTo>
                  <a:lnTo>
                    <a:pt x="1147" y="1451"/>
                  </a:lnTo>
                  <a:cubicBezTo>
                    <a:pt x="1154" y="1451"/>
                    <a:pt x="1160" y="1457"/>
                    <a:pt x="1160" y="1464"/>
                  </a:cubicBezTo>
                  <a:cubicBezTo>
                    <a:pt x="1160" y="1471"/>
                    <a:pt x="1154" y="1477"/>
                    <a:pt x="1147" y="1477"/>
                  </a:cubicBezTo>
                  <a:lnTo>
                    <a:pt x="1122" y="1477"/>
                  </a:lnTo>
                  <a:cubicBezTo>
                    <a:pt x="1114" y="1477"/>
                    <a:pt x="1109" y="1471"/>
                    <a:pt x="1109" y="1464"/>
                  </a:cubicBezTo>
                  <a:cubicBezTo>
                    <a:pt x="1109" y="1457"/>
                    <a:pt x="1114" y="1451"/>
                    <a:pt x="1122" y="1451"/>
                  </a:cubicBezTo>
                  <a:close/>
                  <a:moveTo>
                    <a:pt x="1198" y="1451"/>
                  </a:moveTo>
                  <a:lnTo>
                    <a:pt x="1224" y="1451"/>
                  </a:lnTo>
                  <a:cubicBezTo>
                    <a:pt x="1231" y="1451"/>
                    <a:pt x="1237" y="1457"/>
                    <a:pt x="1237" y="1464"/>
                  </a:cubicBezTo>
                  <a:cubicBezTo>
                    <a:pt x="1237" y="1471"/>
                    <a:pt x="1231" y="1477"/>
                    <a:pt x="1224" y="1477"/>
                  </a:cubicBezTo>
                  <a:lnTo>
                    <a:pt x="1198" y="1477"/>
                  </a:lnTo>
                  <a:cubicBezTo>
                    <a:pt x="1191" y="1477"/>
                    <a:pt x="1186" y="1471"/>
                    <a:pt x="1186" y="1464"/>
                  </a:cubicBezTo>
                  <a:cubicBezTo>
                    <a:pt x="1186" y="1457"/>
                    <a:pt x="1191" y="1451"/>
                    <a:pt x="1198" y="1451"/>
                  </a:cubicBezTo>
                  <a:close/>
                  <a:moveTo>
                    <a:pt x="1275" y="1451"/>
                  </a:moveTo>
                  <a:lnTo>
                    <a:pt x="1301" y="1451"/>
                  </a:lnTo>
                  <a:cubicBezTo>
                    <a:pt x="1308" y="1451"/>
                    <a:pt x="1314" y="1457"/>
                    <a:pt x="1314" y="1464"/>
                  </a:cubicBezTo>
                  <a:cubicBezTo>
                    <a:pt x="1314" y="1471"/>
                    <a:pt x="1308" y="1477"/>
                    <a:pt x="1301" y="1477"/>
                  </a:cubicBezTo>
                  <a:lnTo>
                    <a:pt x="1275" y="1477"/>
                  </a:lnTo>
                  <a:cubicBezTo>
                    <a:pt x="1268" y="1477"/>
                    <a:pt x="1262" y="1471"/>
                    <a:pt x="1262" y="1464"/>
                  </a:cubicBezTo>
                  <a:cubicBezTo>
                    <a:pt x="1262" y="1457"/>
                    <a:pt x="1268" y="1451"/>
                    <a:pt x="1275" y="1451"/>
                  </a:cubicBezTo>
                  <a:close/>
                  <a:moveTo>
                    <a:pt x="1352" y="1451"/>
                  </a:moveTo>
                  <a:lnTo>
                    <a:pt x="1378" y="1451"/>
                  </a:lnTo>
                  <a:cubicBezTo>
                    <a:pt x="1385" y="1451"/>
                    <a:pt x="1390" y="1457"/>
                    <a:pt x="1390" y="1464"/>
                  </a:cubicBezTo>
                  <a:cubicBezTo>
                    <a:pt x="1390" y="1471"/>
                    <a:pt x="1385" y="1477"/>
                    <a:pt x="1378" y="1477"/>
                  </a:cubicBezTo>
                  <a:lnTo>
                    <a:pt x="1352" y="1477"/>
                  </a:lnTo>
                  <a:cubicBezTo>
                    <a:pt x="1345" y="1477"/>
                    <a:pt x="1339" y="1471"/>
                    <a:pt x="1339" y="1464"/>
                  </a:cubicBezTo>
                  <a:cubicBezTo>
                    <a:pt x="1339" y="1457"/>
                    <a:pt x="1345" y="1451"/>
                    <a:pt x="1352" y="1451"/>
                  </a:cubicBezTo>
                  <a:close/>
                  <a:moveTo>
                    <a:pt x="1429" y="1451"/>
                  </a:moveTo>
                  <a:lnTo>
                    <a:pt x="1454" y="1451"/>
                  </a:lnTo>
                  <a:cubicBezTo>
                    <a:pt x="1461" y="1451"/>
                    <a:pt x="1467" y="1457"/>
                    <a:pt x="1467" y="1464"/>
                  </a:cubicBezTo>
                  <a:cubicBezTo>
                    <a:pt x="1467" y="1471"/>
                    <a:pt x="1461" y="1477"/>
                    <a:pt x="1454" y="1477"/>
                  </a:cubicBezTo>
                  <a:lnTo>
                    <a:pt x="1429" y="1477"/>
                  </a:lnTo>
                  <a:cubicBezTo>
                    <a:pt x="1422" y="1477"/>
                    <a:pt x="1416" y="1471"/>
                    <a:pt x="1416" y="1464"/>
                  </a:cubicBezTo>
                  <a:cubicBezTo>
                    <a:pt x="1416" y="1457"/>
                    <a:pt x="1422" y="1451"/>
                    <a:pt x="1429" y="1451"/>
                  </a:cubicBezTo>
                  <a:close/>
                  <a:moveTo>
                    <a:pt x="1506" y="1451"/>
                  </a:moveTo>
                  <a:lnTo>
                    <a:pt x="1531" y="1451"/>
                  </a:lnTo>
                  <a:cubicBezTo>
                    <a:pt x="1538" y="1451"/>
                    <a:pt x="1544" y="1457"/>
                    <a:pt x="1544" y="1464"/>
                  </a:cubicBezTo>
                  <a:cubicBezTo>
                    <a:pt x="1544" y="1471"/>
                    <a:pt x="1538" y="1477"/>
                    <a:pt x="1531" y="1477"/>
                  </a:cubicBezTo>
                  <a:lnTo>
                    <a:pt x="1506" y="1477"/>
                  </a:lnTo>
                  <a:cubicBezTo>
                    <a:pt x="1498" y="1477"/>
                    <a:pt x="1493" y="1471"/>
                    <a:pt x="1493" y="1464"/>
                  </a:cubicBezTo>
                  <a:cubicBezTo>
                    <a:pt x="1493" y="1457"/>
                    <a:pt x="1498" y="1451"/>
                    <a:pt x="1506" y="1451"/>
                  </a:cubicBezTo>
                  <a:close/>
                  <a:moveTo>
                    <a:pt x="1582" y="1451"/>
                  </a:moveTo>
                  <a:lnTo>
                    <a:pt x="1608" y="1451"/>
                  </a:lnTo>
                  <a:cubicBezTo>
                    <a:pt x="1615" y="1451"/>
                    <a:pt x="1621" y="1457"/>
                    <a:pt x="1621" y="1464"/>
                  </a:cubicBezTo>
                  <a:cubicBezTo>
                    <a:pt x="1621" y="1471"/>
                    <a:pt x="1615" y="1477"/>
                    <a:pt x="1608" y="1477"/>
                  </a:cubicBezTo>
                  <a:lnTo>
                    <a:pt x="1582" y="1477"/>
                  </a:lnTo>
                  <a:cubicBezTo>
                    <a:pt x="1575" y="1477"/>
                    <a:pt x="1570" y="1471"/>
                    <a:pt x="1570" y="1464"/>
                  </a:cubicBezTo>
                  <a:cubicBezTo>
                    <a:pt x="1570" y="1457"/>
                    <a:pt x="1575" y="1451"/>
                    <a:pt x="1582" y="1451"/>
                  </a:cubicBezTo>
                  <a:close/>
                  <a:moveTo>
                    <a:pt x="1659" y="1451"/>
                  </a:moveTo>
                  <a:lnTo>
                    <a:pt x="1685" y="1451"/>
                  </a:lnTo>
                  <a:cubicBezTo>
                    <a:pt x="1692" y="1451"/>
                    <a:pt x="1698" y="1457"/>
                    <a:pt x="1698" y="1464"/>
                  </a:cubicBezTo>
                  <a:cubicBezTo>
                    <a:pt x="1698" y="1471"/>
                    <a:pt x="1692" y="1477"/>
                    <a:pt x="1685" y="1477"/>
                  </a:cubicBezTo>
                  <a:lnTo>
                    <a:pt x="1659" y="1477"/>
                  </a:lnTo>
                  <a:cubicBezTo>
                    <a:pt x="1652" y="1477"/>
                    <a:pt x="1646" y="1471"/>
                    <a:pt x="1646" y="1464"/>
                  </a:cubicBezTo>
                  <a:cubicBezTo>
                    <a:pt x="1646" y="1457"/>
                    <a:pt x="1652" y="1451"/>
                    <a:pt x="1659" y="1451"/>
                  </a:cubicBezTo>
                  <a:close/>
                  <a:moveTo>
                    <a:pt x="1736" y="1451"/>
                  </a:moveTo>
                  <a:lnTo>
                    <a:pt x="1762" y="1451"/>
                  </a:lnTo>
                  <a:cubicBezTo>
                    <a:pt x="1769" y="1451"/>
                    <a:pt x="1774" y="1457"/>
                    <a:pt x="1774" y="1464"/>
                  </a:cubicBezTo>
                  <a:cubicBezTo>
                    <a:pt x="1774" y="1471"/>
                    <a:pt x="1769" y="1477"/>
                    <a:pt x="1762" y="1477"/>
                  </a:cubicBezTo>
                  <a:lnTo>
                    <a:pt x="1736" y="1477"/>
                  </a:lnTo>
                  <a:cubicBezTo>
                    <a:pt x="1729" y="1477"/>
                    <a:pt x="1723" y="1471"/>
                    <a:pt x="1723" y="1464"/>
                  </a:cubicBezTo>
                  <a:cubicBezTo>
                    <a:pt x="1723" y="1457"/>
                    <a:pt x="1729" y="1451"/>
                    <a:pt x="1736" y="1451"/>
                  </a:cubicBezTo>
                  <a:close/>
                  <a:moveTo>
                    <a:pt x="1813" y="1451"/>
                  </a:moveTo>
                  <a:lnTo>
                    <a:pt x="1838" y="1451"/>
                  </a:lnTo>
                  <a:cubicBezTo>
                    <a:pt x="1845" y="1451"/>
                    <a:pt x="1851" y="1457"/>
                    <a:pt x="1851" y="1464"/>
                  </a:cubicBezTo>
                  <a:cubicBezTo>
                    <a:pt x="1851" y="1471"/>
                    <a:pt x="1845" y="1477"/>
                    <a:pt x="1838" y="1477"/>
                  </a:cubicBezTo>
                  <a:lnTo>
                    <a:pt x="1813" y="1477"/>
                  </a:lnTo>
                  <a:cubicBezTo>
                    <a:pt x="1806" y="1477"/>
                    <a:pt x="1800" y="1471"/>
                    <a:pt x="1800" y="1464"/>
                  </a:cubicBezTo>
                  <a:cubicBezTo>
                    <a:pt x="1800" y="1457"/>
                    <a:pt x="1806" y="1451"/>
                    <a:pt x="1813" y="1451"/>
                  </a:cubicBezTo>
                  <a:close/>
                  <a:moveTo>
                    <a:pt x="1890" y="1451"/>
                  </a:moveTo>
                  <a:lnTo>
                    <a:pt x="1915" y="1451"/>
                  </a:lnTo>
                  <a:cubicBezTo>
                    <a:pt x="1922" y="1451"/>
                    <a:pt x="1928" y="1457"/>
                    <a:pt x="1928" y="1464"/>
                  </a:cubicBezTo>
                  <a:cubicBezTo>
                    <a:pt x="1928" y="1471"/>
                    <a:pt x="1922" y="1477"/>
                    <a:pt x="1915" y="1477"/>
                  </a:cubicBezTo>
                  <a:lnTo>
                    <a:pt x="1890" y="1477"/>
                  </a:lnTo>
                  <a:cubicBezTo>
                    <a:pt x="1882" y="1477"/>
                    <a:pt x="1877" y="1471"/>
                    <a:pt x="1877" y="1464"/>
                  </a:cubicBezTo>
                  <a:cubicBezTo>
                    <a:pt x="1877" y="1457"/>
                    <a:pt x="1882" y="1451"/>
                    <a:pt x="1890" y="1451"/>
                  </a:cubicBezTo>
                  <a:close/>
                  <a:moveTo>
                    <a:pt x="1966" y="1451"/>
                  </a:moveTo>
                  <a:lnTo>
                    <a:pt x="1992" y="1451"/>
                  </a:lnTo>
                  <a:cubicBezTo>
                    <a:pt x="1999" y="1451"/>
                    <a:pt x="2005" y="1457"/>
                    <a:pt x="2005" y="1464"/>
                  </a:cubicBezTo>
                  <a:cubicBezTo>
                    <a:pt x="2005" y="1471"/>
                    <a:pt x="1999" y="1477"/>
                    <a:pt x="1992" y="1477"/>
                  </a:cubicBezTo>
                  <a:lnTo>
                    <a:pt x="1966" y="1477"/>
                  </a:lnTo>
                  <a:cubicBezTo>
                    <a:pt x="1959" y="1477"/>
                    <a:pt x="1954" y="1471"/>
                    <a:pt x="1954" y="1464"/>
                  </a:cubicBezTo>
                  <a:cubicBezTo>
                    <a:pt x="1954" y="1457"/>
                    <a:pt x="1959" y="1451"/>
                    <a:pt x="1966" y="1451"/>
                  </a:cubicBezTo>
                  <a:close/>
                  <a:moveTo>
                    <a:pt x="2043" y="1451"/>
                  </a:moveTo>
                  <a:lnTo>
                    <a:pt x="2069" y="1451"/>
                  </a:lnTo>
                  <a:cubicBezTo>
                    <a:pt x="2076" y="1451"/>
                    <a:pt x="2082" y="1457"/>
                    <a:pt x="2082" y="1464"/>
                  </a:cubicBezTo>
                  <a:cubicBezTo>
                    <a:pt x="2082" y="1471"/>
                    <a:pt x="2076" y="1477"/>
                    <a:pt x="2069" y="1477"/>
                  </a:cubicBezTo>
                  <a:lnTo>
                    <a:pt x="2043" y="1477"/>
                  </a:lnTo>
                  <a:cubicBezTo>
                    <a:pt x="2036" y="1477"/>
                    <a:pt x="2030" y="1471"/>
                    <a:pt x="2030" y="1464"/>
                  </a:cubicBezTo>
                  <a:cubicBezTo>
                    <a:pt x="2030" y="1457"/>
                    <a:pt x="2036" y="1451"/>
                    <a:pt x="2043" y="1451"/>
                  </a:cubicBezTo>
                  <a:close/>
                  <a:moveTo>
                    <a:pt x="2120" y="1451"/>
                  </a:moveTo>
                  <a:lnTo>
                    <a:pt x="2146" y="1451"/>
                  </a:lnTo>
                  <a:cubicBezTo>
                    <a:pt x="2153" y="1451"/>
                    <a:pt x="2158" y="1457"/>
                    <a:pt x="2158" y="1464"/>
                  </a:cubicBezTo>
                  <a:cubicBezTo>
                    <a:pt x="2158" y="1471"/>
                    <a:pt x="2153" y="1477"/>
                    <a:pt x="2146" y="1477"/>
                  </a:cubicBezTo>
                  <a:lnTo>
                    <a:pt x="2120" y="1477"/>
                  </a:lnTo>
                  <a:cubicBezTo>
                    <a:pt x="2113" y="1477"/>
                    <a:pt x="2107" y="1471"/>
                    <a:pt x="2107" y="1464"/>
                  </a:cubicBezTo>
                  <a:cubicBezTo>
                    <a:pt x="2107" y="1457"/>
                    <a:pt x="2113" y="1451"/>
                    <a:pt x="2120" y="1451"/>
                  </a:cubicBezTo>
                  <a:close/>
                  <a:moveTo>
                    <a:pt x="2197" y="1451"/>
                  </a:moveTo>
                  <a:lnTo>
                    <a:pt x="2222" y="1451"/>
                  </a:lnTo>
                  <a:cubicBezTo>
                    <a:pt x="2229" y="1451"/>
                    <a:pt x="2235" y="1457"/>
                    <a:pt x="2235" y="1464"/>
                  </a:cubicBezTo>
                  <a:cubicBezTo>
                    <a:pt x="2235" y="1471"/>
                    <a:pt x="2229" y="1477"/>
                    <a:pt x="2222" y="1477"/>
                  </a:cubicBezTo>
                  <a:lnTo>
                    <a:pt x="2197" y="1477"/>
                  </a:lnTo>
                  <a:cubicBezTo>
                    <a:pt x="2190" y="1477"/>
                    <a:pt x="2184" y="1471"/>
                    <a:pt x="2184" y="1464"/>
                  </a:cubicBezTo>
                  <a:cubicBezTo>
                    <a:pt x="2184" y="1457"/>
                    <a:pt x="2190" y="1451"/>
                    <a:pt x="2197" y="1451"/>
                  </a:cubicBezTo>
                  <a:close/>
                  <a:moveTo>
                    <a:pt x="2274" y="1451"/>
                  </a:moveTo>
                  <a:lnTo>
                    <a:pt x="2299" y="1451"/>
                  </a:lnTo>
                  <a:cubicBezTo>
                    <a:pt x="2306" y="1451"/>
                    <a:pt x="2312" y="1457"/>
                    <a:pt x="2312" y="1464"/>
                  </a:cubicBezTo>
                  <a:cubicBezTo>
                    <a:pt x="2312" y="1471"/>
                    <a:pt x="2306" y="1477"/>
                    <a:pt x="2299" y="1477"/>
                  </a:cubicBezTo>
                  <a:lnTo>
                    <a:pt x="2274" y="1477"/>
                  </a:lnTo>
                  <a:cubicBezTo>
                    <a:pt x="2266" y="1477"/>
                    <a:pt x="2261" y="1471"/>
                    <a:pt x="2261" y="1464"/>
                  </a:cubicBezTo>
                  <a:cubicBezTo>
                    <a:pt x="2261" y="1457"/>
                    <a:pt x="2266" y="1451"/>
                    <a:pt x="2274" y="1451"/>
                  </a:cubicBezTo>
                  <a:close/>
                  <a:moveTo>
                    <a:pt x="2350" y="1451"/>
                  </a:moveTo>
                  <a:lnTo>
                    <a:pt x="2376" y="1451"/>
                  </a:lnTo>
                  <a:cubicBezTo>
                    <a:pt x="2383" y="1451"/>
                    <a:pt x="2389" y="1457"/>
                    <a:pt x="2389" y="1464"/>
                  </a:cubicBezTo>
                  <a:cubicBezTo>
                    <a:pt x="2389" y="1471"/>
                    <a:pt x="2383" y="1477"/>
                    <a:pt x="2376" y="1477"/>
                  </a:cubicBezTo>
                  <a:lnTo>
                    <a:pt x="2350" y="1477"/>
                  </a:lnTo>
                  <a:cubicBezTo>
                    <a:pt x="2343" y="1477"/>
                    <a:pt x="2338" y="1471"/>
                    <a:pt x="2338" y="1464"/>
                  </a:cubicBezTo>
                  <a:cubicBezTo>
                    <a:pt x="2338" y="1457"/>
                    <a:pt x="2343" y="1451"/>
                    <a:pt x="2350" y="1451"/>
                  </a:cubicBezTo>
                  <a:close/>
                  <a:moveTo>
                    <a:pt x="2427" y="1451"/>
                  </a:moveTo>
                  <a:lnTo>
                    <a:pt x="2453" y="1451"/>
                  </a:lnTo>
                  <a:cubicBezTo>
                    <a:pt x="2460" y="1451"/>
                    <a:pt x="2466" y="1457"/>
                    <a:pt x="2466" y="1464"/>
                  </a:cubicBezTo>
                  <a:cubicBezTo>
                    <a:pt x="2466" y="1471"/>
                    <a:pt x="2460" y="1477"/>
                    <a:pt x="2453" y="1477"/>
                  </a:cubicBezTo>
                  <a:lnTo>
                    <a:pt x="2427" y="1477"/>
                  </a:lnTo>
                  <a:cubicBezTo>
                    <a:pt x="2420" y="1477"/>
                    <a:pt x="2414" y="1471"/>
                    <a:pt x="2414" y="1464"/>
                  </a:cubicBezTo>
                  <a:cubicBezTo>
                    <a:pt x="2414" y="1457"/>
                    <a:pt x="2420" y="1451"/>
                    <a:pt x="2427" y="1451"/>
                  </a:cubicBezTo>
                  <a:close/>
                  <a:moveTo>
                    <a:pt x="2504" y="1451"/>
                  </a:moveTo>
                  <a:lnTo>
                    <a:pt x="2530" y="1451"/>
                  </a:lnTo>
                  <a:cubicBezTo>
                    <a:pt x="2537" y="1451"/>
                    <a:pt x="2542" y="1457"/>
                    <a:pt x="2542" y="1464"/>
                  </a:cubicBezTo>
                  <a:cubicBezTo>
                    <a:pt x="2542" y="1471"/>
                    <a:pt x="2537" y="1477"/>
                    <a:pt x="2530" y="1477"/>
                  </a:cubicBezTo>
                  <a:lnTo>
                    <a:pt x="2504" y="1477"/>
                  </a:lnTo>
                  <a:cubicBezTo>
                    <a:pt x="2497" y="1477"/>
                    <a:pt x="2491" y="1471"/>
                    <a:pt x="2491" y="1464"/>
                  </a:cubicBezTo>
                  <a:cubicBezTo>
                    <a:pt x="2491" y="1457"/>
                    <a:pt x="2497" y="1451"/>
                    <a:pt x="2504" y="1451"/>
                  </a:cubicBezTo>
                  <a:close/>
                  <a:moveTo>
                    <a:pt x="2581" y="1451"/>
                  </a:moveTo>
                  <a:lnTo>
                    <a:pt x="2606" y="1451"/>
                  </a:lnTo>
                  <a:cubicBezTo>
                    <a:pt x="2613" y="1451"/>
                    <a:pt x="2619" y="1457"/>
                    <a:pt x="2619" y="1464"/>
                  </a:cubicBezTo>
                  <a:cubicBezTo>
                    <a:pt x="2619" y="1471"/>
                    <a:pt x="2613" y="1477"/>
                    <a:pt x="2606" y="1477"/>
                  </a:cubicBezTo>
                  <a:lnTo>
                    <a:pt x="2581" y="1477"/>
                  </a:lnTo>
                  <a:cubicBezTo>
                    <a:pt x="2574" y="1477"/>
                    <a:pt x="2568" y="1471"/>
                    <a:pt x="2568" y="1464"/>
                  </a:cubicBezTo>
                  <a:cubicBezTo>
                    <a:pt x="2568" y="1457"/>
                    <a:pt x="2574" y="1451"/>
                    <a:pt x="2581" y="1451"/>
                  </a:cubicBezTo>
                  <a:close/>
                  <a:moveTo>
                    <a:pt x="2658" y="1451"/>
                  </a:moveTo>
                  <a:lnTo>
                    <a:pt x="2683" y="1451"/>
                  </a:lnTo>
                  <a:cubicBezTo>
                    <a:pt x="2690" y="1451"/>
                    <a:pt x="2696" y="1457"/>
                    <a:pt x="2696" y="1464"/>
                  </a:cubicBezTo>
                  <a:cubicBezTo>
                    <a:pt x="2696" y="1471"/>
                    <a:pt x="2690" y="1477"/>
                    <a:pt x="2683" y="1477"/>
                  </a:cubicBezTo>
                  <a:lnTo>
                    <a:pt x="2658" y="1477"/>
                  </a:lnTo>
                  <a:cubicBezTo>
                    <a:pt x="2650" y="1477"/>
                    <a:pt x="2645" y="1471"/>
                    <a:pt x="2645" y="1464"/>
                  </a:cubicBezTo>
                  <a:cubicBezTo>
                    <a:pt x="2645" y="1457"/>
                    <a:pt x="2650" y="1451"/>
                    <a:pt x="2658" y="1451"/>
                  </a:cubicBezTo>
                  <a:close/>
                  <a:moveTo>
                    <a:pt x="2734" y="1451"/>
                  </a:moveTo>
                  <a:lnTo>
                    <a:pt x="2760" y="1451"/>
                  </a:lnTo>
                  <a:cubicBezTo>
                    <a:pt x="2767" y="1451"/>
                    <a:pt x="2773" y="1457"/>
                    <a:pt x="2773" y="1464"/>
                  </a:cubicBezTo>
                  <a:cubicBezTo>
                    <a:pt x="2773" y="1471"/>
                    <a:pt x="2767" y="1477"/>
                    <a:pt x="2760" y="1477"/>
                  </a:cubicBezTo>
                  <a:lnTo>
                    <a:pt x="2734" y="1477"/>
                  </a:lnTo>
                  <a:cubicBezTo>
                    <a:pt x="2727" y="1477"/>
                    <a:pt x="2722" y="1471"/>
                    <a:pt x="2722" y="1464"/>
                  </a:cubicBezTo>
                  <a:cubicBezTo>
                    <a:pt x="2722" y="1457"/>
                    <a:pt x="2727" y="1451"/>
                    <a:pt x="2734" y="1451"/>
                  </a:cubicBezTo>
                  <a:close/>
                  <a:moveTo>
                    <a:pt x="2811" y="1451"/>
                  </a:moveTo>
                  <a:lnTo>
                    <a:pt x="2837" y="1451"/>
                  </a:lnTo>
                  <a:cubicBezTo>
                    <a:pt x="2844" y="1451"/>
                    <a:pt x="2850" y="1457"/>
                    <a:pt x="2850" y="1464"/>
                  </a:cubicBezTo>
                  <a:cubicBezTo>
                    <a:pt x="2850" y="1471"/>
                    <a:pt x="2844" y="1477"/>
                    <a:pt x="2837" y="1477"/>
                  </a:cubicBezTo>
                  <a:lnTo>
                    <a:pt x="2811" y="1477"/>
                  </a:lnTo>
                  <a:cubicBezTo>
                    <a:pt x="2804" y="1477"/>
                    <a:pt x="2798" y="1471"/>
                    <a:pt x="2798" y="1464"/>
                  </a:cubicBezTo>
                  <a:cubicBezTo>
                    <a:pt x="2798" y="1457"/>
                    <a:pt x="2804" y="1451"/>
                    <a:pt x="2811" y="1451"/>
                  </a:cubicBezTo>
                  <a:close/>
                  <a:moveTo>
                    <a:pt x="2888" y="1451"/>
                  </a:moveTo>
                  <a:lnTo>
                    <a:pt x="2914" y="1451"/>
                  </a:lnTo>
                  <a:cubicBezTo>
                    <a:pt x="2921" y="1451"/>
                    <a:pt x="2926" y="1457"/>
                    <a:pt x="2926" y="1464"/>
                  </a:cubicBezTo>
                  <a:cubicBezTo>
                    <a:pt x="2926" y="1471"/>
                    <a:pt x="2921" y="1477"/>
                    <a:pt x="2914" y="1477"/>
                  </a:cubicBezTo>
                  <a:lnTo>
                    <a:pt x="2888" y="1477"/>
                  </a:lnTo>
                  <a:cubicBezTo>
                    <a:pt x="2881" y="1477"/>
                    <a:pt x="2875" y="1471"/>
                    <a:pt x="2875" y="1464"/>
                  </a:cubicBezTo>
                  <a:cubicBezTo>
                    <a:pt x="2875" y="1457"/>
                    <a:pt x="2881" y="1451"/>
                    <a:pt x="2888" y="1451"/>
                  </a:cubicBezTo>
                  <a:close/>
                  <a:moveTo>
                    <a:pt x="2965" y="1451"/>
                  </a:moveTo>
                  <a:lnTo>
                    <a:pt x="2990" y="1451"/>
                  </a:lnTo>
                  <a:cubicBezTo>
                    <a:pt x="2997" y="1451"/>
                    <a:pt x="3003" y="1457"/>
                    <a:pt x="3003" y="1464"/>
                  </a:cubicBezTo>
                  <a:cubicBezTo>
                    <a:pt x="3003" y="1471"/>
                    <a:pt x="2997" y="1477"/>
                    <a:pt x="2990" y="1477"/>
                  </a:cubicBezTo>
                  <a:lnTo>
                    <a:pt x="2965" y="1477"/>
                  </a:lnTo>
                  <a:cubicBezTo>
                    <a:pt x="2958" y="1477"/>
                    <a:pt x="2952" y="1471"/>
                    <a:pt x="2952" y="1464"/>
                  </a:cubicBezTo>
                  <a:cubicBezTo>
                    <a:pt x="2952" y="1457"/>
                    <a:pt x="2958" y="1451"/>
                    <a:pt x="2965" y="1451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7"/>
                    <a:pt x="3029" y="1421"/>
                    <a:pt x="3037" y="1421"/>
                  </a:cubicBezTo>
                  <a:cubicBezTo>
                    <a:pt x="3044" y="1421"/>
                    <a:pt x="3049" y="1427"/>
                    <a:pt x="3049" y="1434"/>
                  </a:cubicBezTo>
                  <a:lnTo>
                    <a:pt x="3049" y="1459"/>
                  </a:lnTo>
                  <a:cubicBezTo>
                    <a:pt x="3049" y="1466"/>
                    <a:pt x="3044" y="1472"/>
                    <a:pt x="3037" y="1472"/>
                  </a:cubicBezTo>
                  <a:cubicBezTo>
                    <a:pt x="3029" y="1472"/>
                    <a:pt x="3024" y="1466"/>
                    <a:pt x="3024" y="1459"/>
                  </a:cubicBezTo>
                  <a:close/>
                  <a:moveTo>
                    <a:pt x="3024" y="1382"/>
                  </a:moveTo>
                  <a:lnTo>
                    <a:pt x="3024" y="1357"/>
                  </a:lnTo>
                  <a:cubicBezTo>
                    <a:pt x="3024" y="1350"/>
                    <a:pt x="3029" y="1344"/>
                    <a:pt x="3037" y="1344"/>
                  </a:cubicBezTo>
                  <a:cubicBezTo>
                    <a:pt x="3044" y="1344"/>
                    <a:pt x="3049" y="1350"/>
                    <a:pt x="3049" y="1357"/>
                  </a:cubicBezTo>
                  <a:lnTo>
                    <a:pt x="3049" y="1382"/>
                  </a:lnTo>
                  <a:cubicBezTo>
                    <a:pt x="3049" y="1390"/>
                    <a:pt x="3044" y="1395"/>
                    <a:pt x="3037" y="1395"/>
                  </a:cubicBezTo>
                  <a:cubicBezTo>
                    <a:pt x="3029" y="1395"/>
                    <a:pt x="3024" y="1390"/>
                    <a:pt x="3024" y="1382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29" y="1267"/>
                    <a:pt x="3037" y="1267"/>
                  </a:cubicBezTo>
                  <a:cubicBezTo>
                    <a:pt x="3044" y="1267"/>
                    <a:pt x="3049" y="1273"/>
                    <a:pt x="3049" y="1280"/>
                  </a:cubicBezTo>
                  <a:lnTo>
                    <a:pt x="3049" y="1306"/>
                  </a:lnTo>
                  <a:cubicBezTo>
                    <a:pt x="3049" y="1313"/>
                    <a:pt x="3044" y="1318"/>
                    <a:pt x="3037" y="1318"/>
                  </a:cubicBezTo>
                  <a:cubicBezTo>
                    <a:pt x="3029" y="1318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29" y="1190"/>
                    <a:pt x="3037" y="1190"/>
                  </a:cubicBezTo>
                  <a:cubicBezTo>
                    <a:pt x="3044" y="1190"/>
                    <a:pt x="3049" y="1196"/>
                    <a:pt x="3049" y="1203"/>
                  </a:cubicBezTo>
                  <a:lnTo>
                    <a:pt x="3049" y="1229"/>
                  </a:lnTo>
                  <a:cubicBezTo>
                    <a:pt x="3049" y="1236"/>
                    <a:pt x="3044" y="1242"/>
                    <a:pt x="3037" y="1242"/>
                  </a:cubicBezTo>
                  <a:cubicBezTo>
                    <a:pt x="3029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6"/>
                  </a:lnTo>
                  <a:cubicBezTo>
                    <a:pt x="3024" y="1119"/>
                    <a:pt x="3029" y="1114"/>
                    <a:pt x="3037" y="1114"/>
                  </a:cubicBezTo>
                  <a:cubicBezTo>
                    <a:pt x="3044" y="1114"/>
                    <a:pt x="3049" y="1119"/>
                    <a:pt x="3049" y="1126"/>
                  </a:cubicBezTo>
                  <a:lnTo>
                    <a:pt x="3049" y="1152"/>
                  </a:lnTo>
                  <a:cubicBezTo>
                    <a:pt x="3049" y="1159"/>
                    <a:pt x="3044" y="1165"/>
                    <a:pt x="3037" y="1165"/>
                  </a:cubicBezTo>
                  <a:cubicBezTo>
                    <a:pt x="3029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3"/>
                    <a:pt x="3029" y="1037"/>
                    <a:pt x="3037" y="1037"/>
                  </a:cubicBezTo>
                  <a:cubicBezTo>
                    <a:pt x="3044" y="1037"/>
                    <a:pt x="3049" y="1043"/>
                    <a:pt x="3049" y="1050"/>
                  </a:cubicBezTo>
                  <a:lnTo>
                    <a:pt x="3049" y="1075"/>
                  </a:lnTo>
                  <a:cubicBezTo>
                    <a:pt x="3049" y="1082"/>
                    <a:pt x="3044" y="1088"/>
                    <a:pt x="3037" y="1088"/>
                  </a:cubicBezTo>
                  <a:cubicBezTo>
                    <a:pt x="3029" y="1088"/>
                    <a:pt x="3024" y="1082"/>
                    <a:pt x="3024" y="1075"/>
                  </a:cubicBezTo>
                  <a:close/>
                  <a:moveTo>
                    <a:pt x="3024" y="998"/>
                  </a:moveTo>
                  <a:lnTo>
                    <a:pt x="3024" y="973"/>
                  </a:lnTo>
                  <a:cubicBezTo>
                    <a:pt x="3024" y="966"/>
                    <a:pt x="3029" y="960"/>
                    <a:pt x="3037" y="960"/>
                  </a:cubicBezTo>
                  <a:cubicBezTo>
                    <a:pt x="3044" y="960"/>
                    <a:pt x="3049" y="966"/>
                    <a:pt x="3049" y="973"/>
                  </a:cubicBezTo>
                  <a:lnTo>
                    <a:pt x="3049" y="998"/>
                  </a:lnTo>
                  <a:cubicBezTo>
                    <a:pt x="3049" y="1006"/>
                    <a:pt x="3044" y="1011"/>
                    <a:pt x="3037" y="1011"/>
                  </a:cubicBezTo>
                  <a:cubicBezTo>
                    <a:pt x="3029" y="1011"/>
                    <a:pt x="3024" y="1006"/>
                    <a:pt x="3024" y="998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29" y="883"/>
                    <a:pt x="3037" y="883"/>
                  </a:cubicBezTo>
                  <a:cubicBezTo>
                    <a:pt x="3044" y="883"/>
                    <a:pt x="3049" y="889"/>
                    <a:pt x="3049" y="896"/>
                  </a:cubicBezTo>
                  <a:lnTo>
                    <a:pt x="3049" y="922"/>
                  </a:lnTo>
                  <a:cubicBezTo>
                    <a:pt x="3049" y="929"/>
                    <a:pt x="3044" y="934"/>
                    <a:pt x="3037" y="934"/>
                  </a:cubicBezTo>
                  <a:cubicBezTo>
                    <a:pt x="3029" y="934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29" y="806"/>
                    <a:pt x="3037" y="806"/>
                  </a:cubicBezTo>
                  <a:cubicBezTo>
                    <a:pt x="3044" y="806"/>
                    <a:pt x="3049" y="812"/>
                    <a:pt x="3049" y="819"/>
                  </a:cubicBezTo>
                  <a:lnTo>
                    <a:pt x="3049" y="845"/>
                  </a:lnTo>
                  <a:cubicBezTo>
                    <a:pt x="3049" y="852"/>
                    <a:pt x="3044" y="858"/>
                    <a:pt x="3037" y="858"/>
                  </a:cubicBezTo>
                  <a:cubicBezTo>
                    <a:pt x="3029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2"/>
                  </a:lnTo>
                  <a:cubicBezTo>
                    <a:pt x="3024" y="735"/>
                    <a:pt x="3029" y="730"/>
                    <a:pt x="3037" y="730"/>
                  </a:cubicBezTo>
                  <a:cubicBezTo>
                    <a:pt x="3044" y="730"/>
                    <a:pt x="3049" y="735"/>
                    <a:pt x="3049" y="742"/>
                  </a:cubicBezTo>
                  <a:lnTo>
                    <a:pt x="3049" y="768"/>
                  </a:lnTo>
                  <a:cubicBezTo>
                    <a:pt x="3049" y="775"/>
                    <a:pt x="3044" y="781"/>
                    <a:pt x="3037" y="781"/>
                  </a:cubicBezTo>
                  <a:cubicBezTo>
                    <a:pt x="3029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9"/>
                    <a:pt x="3029" y="653"/>
                    <a:pt x="3037" y="653"/>
                  </a:cubicBezTo>
                  <a:cubicBezTo>
                    <a:pt x="3044" y="653"/>
                    <a:pt x="3049" y="659"/>
                    <a:pt x="3049" y="666"/>
                  </a:cubicBezTo>
                  <a:lnTo>
                    <a:pt x="3049" y="691"/>
                  </a:lnTo>
                  <a:cubicBezTo>
                    <a:pt x="3049" y="698"/>
                    <a:pt x="3044" y="704"/>
                    <a:pt x="3037" y="704"/>
                  </a:cubicBezTo>
                  <a:cubicBezTo>
                    <a:pt x="3029" y="704"/>
                    <a:pt x="3024" y="698"/>
                    <a:pt x="3024" y="691"/>
                  </a:cubicBezTo>
                  <a:close/>
                  <a:moveTo>
                    <a:pt x="3024" y="614"/>
                  </a:moveTo>
                  <a:lnTo>
                    <a:pt x="3024" y="589"/>
                  </a:lnTo>
                  <a:cubicBezTo>
                    <a:pt x="3024" y="582"/>
                    <a:pt x="3029" y="576"/>
                    <a:pt x="3037" y="576"/>
                  </a:cubicBezTo>
                  <a:cubicBezTo>
                    <a:pt x="3044" y="576"/>
                    <a:pt x="3049" y="582"/>
                    <a:pt x="3049" y="589"/>
                  </a:cubicBezTo>
                  <a:lnTo>
                    <a:pt x="3049" y="614"/>
                  </a:lnTo>
                  <a:cubicBezTo>
                    <a:pt x="3049" y="622"/>
                    <a:pt x="3044" y="627"/>
                    <a:pt x="3037" y="627"/>
                  </a:cubicBezTo>
                  <a:cubicBezTo>
                    <a:pt x="3029" y="627"/>
                    <a:pt x="3024" y="622"/>
                    <a:pt x="3024" y="614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29" y="499"/>
                    <a:pt x="3037" y="499"/>
                  </a:cubicBezTo>
                  <a:cubicBezTo>
                    <a:pt x="3044" y="499"/>
                    <a:pt x="3049" y="505"/>
                    <a:pt x="3049" y="512"/>
                  </a:cubicBezTo>
                  <a:lnTo>
                    <a:pt x="3049" y="538"/>
                  </a:lnTo>
                  <a:cubicBezTo>
                    <a:pt x="3049" y="545"/>
                    <a:pt x="3044" y="550"/>
                    <a:pt x="3037" y="550"/>
                  </a:cubicBezTo>
                  <a:cubicBezTo>
                    <a:pt x="3029" y="550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29" y="422"/>
                    <a:pt x="3037" y="422"/>
                  </a:cubicBezTo>
                  <a:cubicBezTo>
                    <a:pt x="3044" y="422"/>
                    <a:pt x="3049" y="428"/>
                    <a:pt x="3049" y="435"/>
                  </a:cubicBezTo>
                  <a:lnTo>
                    <a:pt x="3049" y="461"/>
                  </a:lnTo>
                  <a:cubicBezTo>
                    <a:pt x="3049" y="468"/>
                    <a:pt x="3044" y="474"/>
                    <a:pt x="3037" y="474"/>
                  </a:cubicBezTo>
                  <a:cubicBezTo>
                    <a:pt x="3029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8"/>
                  </a:lnTo>
                  <a:cubicBezTo>
                    <a:pt x="3024" y="351"/>
                    <a:pt x="3029" y="346"/>
                    <a:pt x="3037" y="346"/>
                  </a:cubicBezTo>
                  <a:cubicBezTo>
                    <a:pt x="3044" y="346"/>
                    <a:pt x="3049" y="351"/>
                    <a:pt x="3049" y="358"/>
                  </a:cubicBezTo>
                  <a:lnTo>
                    <a:pt x="3049" y="384"/>
                  </a:lnTo>
                  <a:cubicBezTo>
                    <a:pt x="3049" y="391"/>
                    <a:pt x="3044" y="397"/>
                    <a:pt x="3037" y="397"/>
                  </a:cubicBezTo>
                  <a:cubicBezTo>
                    <a:pt x="3029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5"/>
                    <a:pt x="3029" y="269"/>
                    <a:pt x="3037" y="269"/>
                  </a:cubicBezTo>
                  <a:cubicBezTo>
                    <a:pt x="3044" y="269"/>
                    <a:pt x="3049" y="275"/>
                    <a:pt x="3049" y="282"/>
                  </a:cubicBezTo>
                  <a:lnTo>
                    <a:pt x="3049" y="307"/>
                  </a:lnTo>
                  <a:cubicBezTo>
                    <a:pt x="3049" y="314"/>
                    <a:pt x="3044" y="320"/>
                    <a:pt x="3037" y="320"/>
                  </a:cubicBezTo>
                  <a:cubicBezTo>
                    <a:pt x="3029" y="320"/>
                    <a:pt x="3024" y="314"/>
                    <a:pt x="3024" y="307"/>
                  </a:cubicBezTo>
                  <a:close/>
                  <a:moveTo>
                    <a:pt x="3024" y="230"/>
                  </a:moveTo>
                  <a:lnTo>
                    <a:pt x="3024" y="205"/>
                  </a:lnTo>
                  <a:cubicBezTo>
                    <a:pt x="3024" y="198"/>
                    <a:pt x="3029" y="192"/>
                    <a:pt x="3037" y="192"/>
                  </a:cubicBezTo>
                  <a:cubicBezTo>
                    <a:pt x="3044" y="192"/>
                    <a:pt x="3049" y="198"/>
                    <a:pt x="3049" y="205"/>
                  </a:cubicBezTo>
                  <a:lnTo>
                    <a:pt x="3049" y="230"/>
                  </a:lnTo>
                  <a:cubicBezTo>
                    <a:pt x="3049" y="238"/>
                    <a:pt x="3044" y="243"/>
                    <a:pt x="3037" y="243"/>
                  </a:cubicBezTo>
                  <a:cubicBezTo>
                    <a:pt x="3029" y="243"/>
                    <a:pt x="3024" y="238"/>
                    <a:pt x="3024" y="230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29" y="115"/>
                    <a:pt x="3037" y="115"/>
                  </a:cubicBezTo>
                  <a:cubicBezTo>
                    <a:pt x="3044" y="115"/>
                    <a:pt x="3049" y="121"/>
                    <a:pt x="3049" y="128"/>
                  </a:cubicBezTo>
                  <a:lnTo>
                    <a:pt x="3049" y="154"/>
                  </a:lnTo>
                  <a:cubicBezTo>
                    <a:pt x="3049" y="161"/>
                    <a:pt x="3044" y="166"/>
                    <a:pt x="3037" y="166"/>
                  </a:cubicBezTo>
                  <a:cubicBezTo>
                    <a:pt x="3029" y="166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29" y="38"/>
                    <a:pt x="3037" y="38"/>
                  </a:cubicBezTo>
                  <a:cubicBezTo>
                    <a:pt x="3044" y="38"/>
                    <a:pt x="3049" y="44"/>
                    <a:pt x="3049" y="51"/>
                  </a:cubicBezTo>
                  <a:lnTo>
                    <a:pt x="3049" y="77"/>
                  </a:lnTo>
                  <a:cubicBezTo>
                    <a:pt x="3049" y="84"/>
                    <a:pt x="3044" y="90"/>
                    <a:pt x="3037" y="90"/>
                  </a:cubicBezTo>
                  <a:cubicBezTo>
                    <a:pt x="3029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5" y="20"/>
                    <a:pt x="2985" y="13"/>
                  </a:cubicBezTo>
                  <a:cubicBezTo>
                    <a:pt x="2985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6" y="6"/>
                    <a:pt x="3036" y="13"/>
                  </a:cubicBezTo>
                  <a:cubicBezTo>
                    <a:pt x="3036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1" y="26"/>
                  </a:lnTo>
                  <a:cubicBezTo>
                    <a:pt x="2914" y="26"/>
                    <a:pt x="2908" y="20"/>
                    <a:pt x="2908" y="13"/>
                  </a:cubicBezTo>
                  <a:cubicBezTo>
                    <a:pt x="2908" y="6"/>
                    <a:pt x="2914" y="0"/>
                    <a:pt x="2921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4" y="26"/>
                  </a:lnTo>
                  <a:cubicBezTo>
                    <a:pt x="2837" y="26"/>
                    <a:pt x="2832" y="20"/>
                    <a:pt x="2832" y="13"/>
                  </a:cubicBezTo>
                  <a:cubicBezTo>
                    <a:pt x="2832" y="6"/>
                    <a:pt x="2837" y="0"/>
                    <a:pt x="2844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3" y="26"/>
                  </a:moveTo>
                  <a:lnTo>
                    <a:pt x="2768" y="26"/>
                  </a:lnTo>
                  <a:cubicBezTo>
                    <a:pt x="2761" y="26"/>
                    <a:pt x="2755" y="20"/>
                    <a:pt x="2755" y="13"/>
                  </a:cubicBezTo>
                  <a:cubicBezTo>
                    <a:pt x="2755" y="6"/>
                    <a:pt x="2761" y="0"/>
                    <a:pt x="2768" y="0"/>
                  </a:cubicBezTo>
                  <a:lnTo>
                    <a:pt x="2793" y="0"/>
                  </a:lnTo>
                  <a:cubicBezTo>
                    <a:pt x="2800" y="0"/>
                    <a:pt x="2806" y="6"/>
                    <a:pt x="2806" y="13"/>
                  </a:cubicBezTo>
                  <a:cubicBezTo>
                    <a:pt x="2806" y="20"/>
                    <a:pt x="2800" y="26"/>
                    <a:pt x="2793" y="26"/>
                  </a:cubicBezTo>
                  <a:close/>
                  <a:moveTo>
                    <a:pt x="2716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6" y="0"/>
                  </a:lnTo>
                  <a:cubicBezTo>
                    <a:pt x="2723" y="0"/>
                    <a:pt x="2729" y="6"/>
                    <a:pt x="2729" y="13"/>
                  </a:cubicBezTo>
                  <a:cubicBezTo>
                    <a:pt x="2729" y="20"/>
                    <a:pt x="2723" y="26"/>
                    <a:pt x="2716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1" y="20"/>
                    <a:pt x="2601" y="13"/>
                  </a:cubicBezTo>
                  <a:cubicBezTo>
                    <a:pt x="2601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2" y="6"/>
                    <a:pt x="2652" y="13"/>
                  </a:cubicBezTo>
                  <a:cubicBezTo>
                    <a:pt x="2652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7" y="26"/>
                  </a:lnTo>
                  <a:cubicBezTo>
                    <a:pt x="2530" y="26"/>
                    <a:pt x="2524" y="20"/>
                    <a:pt x="2524" y="13"/>
                  </a:cubicBezTo>
                  <a:cubicBezTo>
                    <a:pt x="2524" y="6"/>
                    <a:pt x="2530" y="0"/>
                    <a:pt x="2537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0" y="26"/>
                  </a:lnTo>
                  <a:cubicBezTo>
                    <a:pt x="2453" y="26"/>
                    <a:pt x="2448" y="20"/>
                    <a:pt x="2448" y="13"/>
                  </a:cubicBezTo>
                  <a:cubicBezTo>
                    <a:pt x="2448" y="6"/>
                    <a:pt x="2453" y="0"/>
                    <a:pt x="2460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09" y="26"/>
                  </a:moveTo>
                  <a:lnTo>
                    <a:pt x="2384" y="26"/>
                  </a:lnTo>
                  <a:cubicBezTo>
                    <a:pt x="2377" y="26"/>
                    <a:pt x="2371" y="20"/>
                    <a:pt x="2371" y="13"/>
                  </a:cubicBezTo>
                  <a:cubicBezTo>
                    <a:pt x="2371" y="6"/>
                    <a:pt x="2377" y="0"/>
                    <a:pt x="2384" y="0"/>
                  </a:cubicBezTo>
                  <a:lnTo>
                    <a:pt x="2409" y="0"/>
                  </a:lnTo>
                  <a:cubicBezTo>
                    <a:pt x="2416" y="0"/>
                    <a:pt x="2422" y="6"/>
                    <a:pt x="2422" y="13"/>
                  </a:cubicBezTo>
                  <a:cubicBezTo>
                    <a:pt x="2422" y="20"/>
                    <a:pt x="2416" y="26"/>
                    <a:pt x="2409" y="26"/>
                  </a:cubicBezTo>
                  <a:close/>
                  <a:moveTo>
                    <a:pt x="2332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2" y="0"/>
                  </a:lnTo>
                  <a:cubicBezTo>
                    <a:pt x="2339" y="0"/>
                    <a:pt x="2345" y="6"/>
                    <a:pt x="2345" y="13"/>
                  </a:cubicBezTo>
                  <a:cubicBezTo>
                    <a:pt x="2345" y="20"/>
                    <a:pt x="2339" y="26"/>
                    <a:pt x="2332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7" y="20"/>
                    <a:pt x="2217" y="13"/>
                  </a:cubicBezTo>
                  <a:cubicBezTo>
                    <a:pt x="2217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8" y="6"/>
                    <a:pt x="2268" y="13"/>
                  </a:cubicBezTo>
                  <a:cubicBezTo>
                    <a:pt x="2268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3" y="26"/>
                  </a:lnTo>
                  <a:cubicBezTo>
                    <a:pt x="2146" y="26"/>
                    <a:pt x="2140" y="20"/>
                    <a:pt x="2140" y="13"/>
                  </a:cubicBezTo>
                  <a:cubicBezTo>
                    <a:pt x="2140" y="6"/>
                    <a:pt x="2146" y="0"/>
                    <a:pt x="2153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6" y="26"/>
                  </a:lnTo>
                  <a:cubicBezTo>
                    <a:pt x="2069" y="26"/>
                    <a:pt x="2064" y="20"/>
                    <a:pt x="2064" y="13"/>
                  </a:cubicBezTo>
                  <a:cubicBezTo>
                    <a:pt x="2064" y="6"/>
                    <a:pt x="2069" y="0"/>
                    <a:pt x="2076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5" y="26"/>
                  </a:moveTo>
                  <a:lnTo>
                    <a:pt x="2000" y="26"/>
                  </a:lnTo>
                  <a:cubicBezTo>
                    <a:pt x="1993" y="26"/>
                    <a:pt x="1987" y="20"/>
                    <a:pt x="1987" y="13"/>
                  </a:cubicBezTo>
                  <a:cubicBezTo>
                    <a:pt x="1987" y="6"/>
                    <a:pt x="1993" y="0"/>
                    <a:pt x="2000" y="0"/>
                  </a:cubicBezTo>
                  <a:lnTo>
                    <a:pt x="2025" y="0"/>
                  </a:lnTo>
                  <a:cubicBezTo>
                    <a:pt x="2032" y="0"/>
                    <a:pt x="2038" y="6"/>
                    <a:pt x="2038" y="13"/>
                  </a:cubicBezTo>
                  <a:cubicBezTo>
                    <a:pt x="2038" y="20"/>
                    <a:pt x="2032" y="26"/>
                    <a:pt x="2025" y="26"/>
                  </a:cubicBezTo>
                  <a:close/>
                  <a:moveTo>
                    <a:pt x="1948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8" y="0"/>
                  </a:lnTo>
                  <a:cubicBezTo>
                    <a:pt x="1955" y="0"/>
                    <a:pt x="1961" y="6"/>
                    <a:pt x="1961" y="13"/>
                  </a:cubicBezTo>
                  <a:cubicBezTo>
                    <a:pt x="1961" y="20"/>
                    <a:pt x="1955" y="26"/>
                    <a:pt x="1948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3" y="20"/>
                    <a:pt x="1833" y="13"/>
                  </a:cubicBezTo>
                  <a:cubicBezTo>
                    <a:pt x="1833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4" y="6"/>
                    <a:pt x="1884" y="13"/>
                  </a:cubicBezTo>
                  <a:cubicBezTo>
                    <a:pt x="1884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69" y="26"/>
                  </a:lnTo>
                  <a:cubicBezTo>
                    <a:pt x="1762" y="26"/>
                    <a:pt x="1756" y="20"/>
                    <a:pt x="1756" y="13"/>
                  </a:cubicBezTo>
                  <a:cubicBezTo>
                    <a:pt x="1756" y="6"/>
                    <a:pt x="1762" y="0"/>
                    <a:pt x="1769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2" y="26"/>
                  </a:lnTo>
                  <a:cubicBezTo>
                    <a:pt x="1685" y="26"/>
                    <a:pt x="1680" y="20"/>
                    <a:pt x="1680" y="13"/>
                  </a:cubicBezTo>
                  <a:cubicBezTo>
                    <a:pt x="1680" y="6"/>
                    <a:pt x="1685" y="0"/>
                    <a:pt x="1692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1" y="26"/>
                  </a:moveTo>
                  <a:lnTo>
                    <a:pt x="1616" y="26"/>
                  </a:lnTo>
                  <a:cubicBezTo>
                    <a:pt x="1609" y="26"/>
                    <a:pt x="1603" y="20"/>
                    <a:pt x="1603" y="13"/>
                  </a:cubicBezTo>
                  <a:cubicBezTo>
                    <a:pt x="1603" y="6"/>
                    <a:pt x="1609" y="0"/>
                    <a:pt x="1616" y="0"/>
                  </a:cubicBezTo>
                  <a:lnTo>
                    <a:pt x="1641" y="0"/>
                  </a:lnTo>
                  <a:cubicBezTo>
                    <a:pt x="1648" y="0"/>
                    <a:pt x="1654" y="6"/>
                    <a:pt x="1654" y="13"/>
                  </a:cubicBezTo>
                  <a:cubicBezTo>
                    <a:pt x="1654" y="20"/>
                    <a:pt x="1648" y="26"/>
                    <a:pt x="1641" y="26"/>
                  </a:cubicBezTo>
                  <a:close/>
                  <a:moveTo>
                    <a:pt x="1564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4" y="0"/>
                  </a:lnTo>
                  <a:cubicBezTo>
                    <a:pt x="1571" y="0"/>
                    <a:pt x="1577" y="6"/>
                    <a:pt x="1577" y="13"/>
                  </a:cubicBezTo>
                  <a:cubicBezTo>
                    <a:pt x="1577" y="20"/>
                    <a:pt x="1571" y="26"/>
                    <a:pt x="1564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49" y="20"/>
                    <a:pt x="1449" y="13"/>
                  </a:cubicBezTo>
                  <a:cubicBezTo>
                    <a:pt x="1449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0" y="6"/>
                    <a:pt x="1500" y="13"/>
                  </a:cubicBezTo>
                  <a:cubicBezTo>
                    <a:pt x="1500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5" y="26"/>
                  </a:lnTo>
                  <a:cubicBezTo>
                    <a:pt x="1378" y="26"/>
                    <a:pt x="1372" y="20"/>
                    <a:pt x="1372" y="13"/>
                  </a:cubicBezTo>
                  <a:cubicBezTo>
                    <a:pt x="1372" y="6"/>
                    <a:pt x="1378" y="0"/>
                    <a:pt x="1385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8" y="26"/>
                  </a:lnTo>
                  <a:cubicBezTo>
                    <a:pt x="1301" y="26"/>
                    <a:pt x="1296" y="20"/>
                    <a:pt x="1296" y="13"/>
                  </a:cubicBezTo>
                  <a:cubicBezTo>
                    <a:pt x="1296" y="6"/>
                    <a:pt x="1301" y="0"/>
                    <a:pt x="1308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7" y="26"/>
                  </a:moveTo>
                  <a:lnTo>
                    <a:pt x="1232" y="26"/>
                  </a:lnTo>
                  <a:cubicBezTo>
                    <a:pt x="1225" y="26"/>
                    <a:pt x="1219" y="20"/>
                    <a:pt x="1219" y="13"/>
                  </a:cubicBezTo>
                  <a:cubicBezTo>
                    <a:pt x="1219" y="6"/>
                    <a:pt x="1225" y="0"/>
                    <a:pt x="1232" y="0"/>
                  </a:cubicBezTo>
                  <a:lnTo>
                    <a:pt x="1257" y="0"/>
                  </a:lnTo>
                  <a:cubicBezTo>
                    <a:pt x="1264" y="0"/>
                    <a:pt x="1270" y="6"/>
                    <a:pt x="1270" y="13"/>
                  </a:cubicBezTo>
                  <a:cubicBezTo>
                    <a:pt x="1270" y="20"/>
                    <a:pt x="1264" y="26"/>
                    <a:pt x="1257" y="26"/>
                  </a:cubicBezTo>
                  <a:close/>
                  <a:moveTo>
                    <a:pt x="1180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0" y="0"/>
                  </a:lnTo>
                  <a:cubicBezTo>
                    <a:pt x="1187" y="0"/>
                    <a:pt x="1193" y="6"/>
                    <a:pt x="1193" y="13"/>
                  </a:cubicBezTo>
                  <a:cubicBezTo>
                    <a:pt x="1193" y="20"/>
                    <a:pt x="1187" y="26"/>
                    <a:pt x="1180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5" y="20"/>
                    <a:pt x="1065" y="13"/>
                  </a:cubicBezTo>
                  <a:cubicBezTo>
                    <a:pt x="1065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6" y="6"/>
                    <a:pt x="1116" y="13"/>
                  </a:cubicBezTo>
                  <a:cubicBezTo>
                    <a:pt x="1116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1" y="26"/>
                  </a:lnTo>
                  <a:cubicBezTo>
                    <a:pt x="994" y="26"/>
                    <a:pt x="988" y="20"/>
                    <a:pt x="988" y="13"/>
                  </a:cubicBezTo>
                  <a:cubicBezTo>
                    <a:pt x="988" y="6"/>
                    <a:pt x="994" y="0"/>
                    <a:pt x="1001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4" y="26"/>
                  </a:lnTo>
                  <a:cubicBezTo>
                    <a:pt x="917" y="26"/>
                    <a:pt x="912" y="20"/>
                    <a:pt x="912" y="13"/>
                  </a:cubicBezTo>
                  <a:cubicBezTo>
                    <a:pt x="912" y="6"/>
                    <a:pt x="917" y="0"/>
                    <a:pt x="924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3" y="26"/>
                  </a:moveTo>
                  <a:lnTo>
                    <a:pt x="848" y="26"/>
                  </a:lnTo>
                  <a:cubicBezTo>
                    <a:pt x="841" y="26"/>
                    <a:pt x="835" y="20"/>
                    <a:pt x="835" y="13"/>
                  </a:cubicBezTo>
                  <a:cubicBezTo>
                    <a:pt x="835" y="6"/>
                    <a:pt x="841" y="0"/>
                    <a:pt x="848" y="0"/>
                  </a:cubicBezTo>
                  <a:lnTo>
                    <a:pt x="873" y="0"/>
                  </a:lnTo>
                  <a:cubicBezTo>
                    <a:pt x="880" y="0"/>
                    <a:pt x="886" y="6"/>
                    <a:pt x="886" y="13"/>
                  </a:cubicBezTo>
                  <a:cubicBezTo>
                    <a:pt x="886" y="20"/>
                    <a:pt x="880" y="26"/>
                    <a:pt x="873" y="26"/>
                  </a:cubicBezTo>
                  <a:close/>
                  <a:moveTo>
                    <a:pt x="796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6" y="0"/>
                  </a:lnTo>
                  <a:cubicBezTo>
                    <a:pt x="803" y="0"/>
                    <a:pt x="809" y="6"/>
                    <a:pt x="809" y="13"/>
                  </a:cubicBezTo>
                  <a:cubicBezTo>
                    <a:pt x="809" y="20"/>
                    <a:pt x="803" y="26"/>
                    <a:pt x="796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1" y="20"/>
                    <a:pt x="681" y="13"/>
                  </a:cubicBezTo>
                  <a:cubicBezTo>
                    <a:pt x="681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2" y="6"/>
                    <a:pt x="732" y="13"/>
                  </a:cubicBezTo>
                  <a:cubicBezTo>
                    <a:pt x="732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7" y="26"/>
                  </a:lnTo>
                  <a:cubicBezTo>
                    <a:pt x="610" y="26"/>
                    <a:pt x="604" y="20"/>
                    <a:pt x="604" y="13"/>
                  </a:cubicBezTo>
                  <a:cubicBezTo>
                    <a:pt x="604" y="6"/>
                    <a:pt x="610" y="0"/>
                    <a:pt x="617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0" y="26"/>
                  </a:lnTo>
                  <a:cubicBezTo>
                    <a:pt x="533" y="26"/>
                    <a:pt x="528" y="20"/>
                    <a:pt x="528" y="13"/>
                  </a:cubicBezTo>
                  <a:cubicBezTo>
                    <a:pt x="528" y="6"/>
                    <a:pt x="533" y="0"/>
                    <a:pt x="540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89" y="26"/>
                  </a:moveTo>
                  <a:lnTo>
                    <a:pt x="464" y="26"/>
                  </a:lnTo>
                  <a:cubicBezTo>
                    <a:pt x="457" y="26"/>
                    <a:pt x="451" y="20"/>
                    <a:pt x="451" y="13"/>
                  </a:cubicBezTo>
                  <a:cubicBezTo>
                    <a:pt x="451" y="6"/>
                    <a:pt x="457" y="0"/>
                    <a:pt x="464" y="0"/>
                  </a:cubicBezTo>
                  <a:lnTo>
                    <a:pt x="489" y="0"/>
                  </a:lnTo>
                  <a:cubicBezTo>
                    <a:pt x="496" y="0"/>
                    <a:pt x="502" y="6"/>
                    <a:pt x="502" y="13"/>
                  </a:cubicBezTo>
                  <a:cubicBezTo>
                    <a:pt x="502" y="20"/>
                    <a:pt x="496" y="26"/>
                    <a:pt x="489" y="26"/>
                  </a:cubicBezTo>
                  <a:close/>
                  <a:moveTo>
                    <a:pt x="412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2" y="0"/>
                  </a:lnTo>
                  <a:cubicBezTo>
                    <a:pt x="419" y="0"/>
                    <a:pt x="425" y="6"/>
                    <a:pt x="425" y="13"/>
                  </a:cubicBezTo>
                  <a:cubicBezTo>
                    <a:pt x="425" y="20"/>
                    <a:pt x="419" y="26"/>
                    <a:pt x="412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7" y="20"/>
                    <a:pt x="297" y="13"/>
                  </a:cubicBezTo>
                  <a:cubicBezTo>
                    <a:pt x="297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8" y="6"/>
                    <a:pt x="348" y="13"/>
                  </a:cubicBezTo>
                  <a:cubicBezTo>
                    <a:pt x="348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3" y="26"/>
                  </a:lnTo>
                  <a:cubicBezTo>
                    <a:pt x="226" y="26"/>
                    <a:pt x="220" y="20"/>
                    <a:pt x="220" y="13"/>
                  </a:cubicBezTo>
                  <a:cubicBezTo>
                    <a:pt x="220" y="6"/>
                    <a:pt x="226" y="0"/>
                    <a:pt x="233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6" y="26"/>
                  </a:lnTo>
                  <a:cubicBezTo>
                    <a:pt x="149" y="26"/>
                    <a:pt x="144" y="20"/>
                    <a:pt x="144" y="13"/>
                  </a:cubicBezTo>
                  <a:cubicBezTo>
                    <a:pt x="144" y="6"/>
                    <a:pt x="149" y="0"/>
                    <a:pt x="156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5" y="26"/>
                  </a:moveTo>
                  <a:lnTo>
                    <a:pt x="80" y="26"/>
                  </a:lnTo>
                  <a:cubicBezTo>
                    <a:pt x="73" y="26"/>
                    <a:pt x="67" y="20"/>
                    <a:pt x="67" y="13"/>
                  </a:cubicBezTo>
                  <a:cubicBezTo>
                    <a:pt x="67" y="6"/>
                    <a:pt x="73" y="0"/>
                    <a:pt x="80" y="0"/>
                  </a:cubicBezTo>
                  <a:lnTo>
                    <a:pt x="105" y="0"/>
                  </a:lnTo>
                  <a:cubicBezTo>
                    <a:pt x="112" y="0"/>
                    <a:pt x="118" y="6"/>
                    <a:pt x="118" y="13"/>
                  </a:cubicBezTo>
                  <a:cubicBezTo>
                    <a:pt x="118" y="20"/>
                    <a:pt x="112" y="26"/>
                    <a:pt x="105" y="26"/>
                  </a:cubicBezTo>
                  <a:close/>
                  <a:moveTo>
                    <a:pt x="28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8" y="0"/>
                  </a:lnTo>
                  <a:cubicBezTo>
                    <a:pt x="35" y="0"/>
                    <a:pt x="41" y="6"/>
                    <a:pt x="41" y="13"/>
                  </a:cubicBezTo>
                  <a:cubicBezTo>
                    <a:pt x="41" y="20"/>
                    <a:pt x="35" y="26"/>
                    <a:pt x="28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4" name="Line 118"/>
            <p:cNvSpPr>
              <a:spLocks noChangeShapeType="1"/>
            </p:cNvSpPr>
            <p:nvPr/>
          </p:nvSpPr>
          <p:spPr bwMode="auto">
            <a:xfrm>
              <a:off x="5217998" y="4467137"/>
              <a:ext cx="534863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5" name="Freeform 119"/>
            <p:cNvSpPr>
              <a:spLocks/>
            </p:cNvSpPr>
            <p:nvPr/>
          </p:nvSpPr>
          <p:spPr bwMode="auto">
            <a:xfrm>
              <a:off x="5743338" y="4430623"/>
              <a:ext cx="68247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6" name="Line 121"/>
            <p:cNvSpPr>
              <a:spLocks noChangeShapeType="1"/>
            </p:cNvSpPr>
            <p:nvPr/>
          </p:nvSpPr>
          <p:spPr bwMode="auto">
            <a:xfrm>
              <a:off x="5940142" y="4255989"/>
              <a:ext cx="77770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7" name="Line 122"/>
            <p:cNvSpPr>
              <a:spLocks noChangeShapeType="1"/>
            </p:cNvSpPr>
            <p:nvPr/>
          </p:nvSpPr>
          <p:spPr bwMode="auto">
            <a:xfrm>
              <a:off x="6430566" y="4255989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8" name="Freeform 123"/>
            <p:cNvSpPr>
              <a:spLocks/>
            </p:cNvSpPr>
            <p:nvPr/>
          </p:nvSpPr>
          <p:spPr bwMode="auto">
            <a:xfrm>
              <a:off x="6517858" y="4219475"/>
              <a:ext cx="66660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9" name="Line 124"/>
            <p:cNvSpPr>
              <a:spLocks noChangeShapeType="1"/>
            </p:cNvSpPr>
            <p:nvPr/>
          </p:nvSpPr>
          <p:spPr bwMode="auto">
            <a:xfrm>
              <a:off x="5940142" y="4681461"/>
              <a:ext cx="77770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0" name="Line 125"/>
            <p:cNvSpPr>
              <a:spLocks noChangeShapeType="1"/>
            </p:cNvSpPr>
            <p:nvPr/>
          </p:nvSpPr>
          <p:spPr bwMode="auto">
            <a:xfrm>
              <a:off x="6430566" y="4681461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1" name="Freeform 126"/>
            <p:cNvSpPr>
              <a:spLocks/>
            </p:cNvSpPr>
            <p:nvPr/>
          </p:nvSpPr>
          <p:spPr bwMode="auto">
            <a:xfrm>
              <a:off x="6517858" y="4644946"/>
              <a:ext cx="66660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2" name="Line 127"/>
            <p:cNvSpPr>
              <a:spLocks noChangeShapeType="1"/>
            </p:cNvSpPr>
            <p:nvPr/>
          </p:nvSpPr>
          <p:spPr bwMode="auto">
            <a:xfrm>
              <a:off x="5943317" y="4467137"/>
              <a:ext cx="76182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3" name="Line 128"/>
            <p:cNvSpPr>
              <a:spLocks noChangeShapeType="1"/>
            </p:cNvSpPr>
            <p:nvPr/>
          </p:nvSpPr>
          <p:spPr bwMode="auto">
            <a:xfrm>
              <a:off x="6432153" y="4467137"/>
              <a:ext cx="96815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4" name="Freeform 129"/>
            <p:cNvSpPr>
              <a:spLocks/>
            </p:cNvSpPr>
            <p:nvPr/>
          </p:nvSpPr>
          <p:spPr bwMode="auto">
            <a:xfrm>
              <a:off x="6519446" y="4430623"/>
              <a:ext cx="68246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5" name="Rectangle 130"/>
            <p:cNvSpPr>
              <a:spLocks noChangeArrowheads="1"/>
            </p:cNvSpPr>
            <p:nvPr/>
          </p:nvSpPr>
          <p:spPr bwMode="auto">
            <a:xfrm>
              <a:off x="6017912" y="4387758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6" name="Rectangle 131"/>
            <p:cNvSpPr>
              <a:spLocks noChangeArrowheads="1"/>
            </p:cNvSpPr>
            <p:nvPr/>
          </p:nvSpPr>
          <p:spPr bwMode="auto">
            <a:xfrm>
              <a:off x="6017912" y="4387758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7" name="Rectangle 134"/>
            <p:cNvSpPr>
              <a:spLocks noChangeArrowheads="1"/>
            </p:cNvSpPr>
            <p:nvPr/>
          </p:nvSpPr>
          <p:spPr bwMode="auto">
            <a:xfrm>
              <a:off x="6017912" y="4603669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8" name="Rectangle 135"/>
            <p:cNvSpPr>
              <a:spLocks noChangeArrowheads="1"/>
            </p:cNvSpPr>
            <p:nvPr/>
          </p:nvSpPr>
          <p:spPr bwMode="auto">
            <a:xfrm>
              <a:off x="6017912" y="4603669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9" name="Freeform 138"/>
            <p:cNvSpPr>
              <a:spLocks/>
            </p:cNvSpPr>
            <p:nvPr/>
          </p:nvSpPr>
          <p:spPr bwMode="auto">
            <a:xfrm>
              <a:off x="5808411" y="4902133"/>
              <a:ext cx="128557" cy="573116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7"/>
                </a:cxn>
              </a:cxnLst>
              <a:rect l="0" t="0" r="r" b="b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0" name="Freeform 139"/>
            <p:cNvSpPr>
              <a:spLocks/>
            </p:cNvSpPr>
            <p:nvPr/>
          </p:nvSpPr>
          <p:spPr bwMode="auto">
            <a:xfrm>
              <a:off x="5808411" y="4902133"/>
              <a:ext cx="128557" cy="573116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7"/>
                </a:cxn>
              </a:cxnLst>
              <a:rect l="0" t="0" r="r" b="b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1" name="Freeform 140"/>
            <p:cNvSpPr>
              <a:spLocks/>
            </p:cNvSpPr>
            <p:nvPr/>
          </p:nvSpPr>
          <p:spPr bwMode="auto">
            <a:xfrm>
              <a:off x="6581343" y="4902133"/>
              <a:ext cx="130145" cy="573116"/>
            </a:xfrm>
            <a:custGeom>
              <a:avLst/>
              <a:gdLst/>
              <a:ahLst/>
              <a:cxnLst>
                <a:cxn ang="0">
                  <a:pos x="128" y="87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7"/>
                </a:cxn>
              </a:cxnLst>
              <a:rect l="0" t="0" r="r" b="b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2" name="Freeform 141"/>
            <p:cNvSpPr>
              <a:spLocks/>
            </p:cNvSpPr>
            <p:nvPr/>
          </p:nvSpPr>
          <p:spPr bwMode="auto">
            <a:xfrm>
              <a:off x="6581343" y="4902133"/>
              <a:ext cx="130145" cy="573116"/>
            </a:xfrm>
            <a:custGeom>
              <a:avLst/>
              <a:gdLst/>
              <a:ahLst/>
              <a:cxnLst>
                <a:cxn ang="0">
                  <a:pos x="128" y="87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7"/>
                </a:cxn>
              </a:cxnLst>
              <a:rect l="0" t="0" r="r" b="b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3" name="Rectangle 142"/>
            <p:cNvSpPr>
              <a:spLocks noChangeArrowheads="1"/>
            </p:cNvSpPr>
            <p:nvPr/>
          </p:nvSpPr>
          <p:spPr bwMode="auto">
            <a:xfrm>
              <a:off x="6014738" y="4902133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4" name="Rectangle 143"/>
            <p:cNvSpPr>
              <a:spLocks noChangeArrowheads="1"/>
            </p:cNvSpPr>
            <p:nvPr/>
          </p:nvSpPr>
          <p:spPr bwMode="auto">
            <a:xfrm>
              <a:off x="6014738" y="4902133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5" name="Freeform 146"/>
            <p:cNvSpPr>
              <a:spLocks noEditPoints="1"/>
            </p:cNvSpPr>
            <p:nvPr/>
          </p:nvSpPr>
          <p:spPr bwMode="auto">
            <a:xfrm>
              <a:off x="5467177" y="4838630"/>
              <a:ext cx="1299861" cy="687422"/>
            </a:xfrm>
            <a:custGeom>
              <a:avLst/>
              <a:gdLst/>
              <a:ahLst/>
              <a:cxnLst>
                <a:cxn ang="0">
                  <a:pos x="13" y="103"/>
                </a:cxn>
                <a:cxn ang="0">
                  <a:pos x="0" y="269"/>
                </a:cxn>
                <a:cxn ang="0">
                  <a:pos x="0" y="448"/>
                </a:cxn>
                <a:cxn ang="0">
                  <a:pos x="13" y="615"/>
                </a:cxn>
                <a:cxn ang="0">
                  <a:pos x="26" y="755"/>
                </a:cxn>
                <a:cxn ang="0">
                  <a:pos x="26" y="883"/>
                </a:cxn>
                <a:cxn ang="0">
                  <a:pos x="26" y="960"/>
                </a:cxn>
                <a:cxn ang="0">
                  <a:pos x="13" y="1101"/>
                </a:cxn>
                <a:cxn ang="0">
                  <a:pos x="0" y="1267"/>
                </a:cxn>
                <a:cxn ang="0">
                  <a:pos x="0" y="1447"/>
                </a:cxn>
                <a:cxn ang="0">
                  <a:pos x="162" y="1464"/>
                </a:cxn>
                <a:cxn ang="0">
                  <a:pos x="303" y="1452"/>
                </a:cxn>
                <a:cxn ang="0">
                  <a:pos x="431" y="1452"/>
                </a:cxn>
                <a:cxn ang="0">
                  <a:pos x="507" y="1452"/>
                </a:cxn>
                <a:cxn ang="0">
                  <a:pos x="648" y="1464"/>
                </a:cxn>
                <a:cxn ang="0">
                  <a:pos x="815" y="1477"/>
                </a:cxn>
                <a:cxn ang="0">
                  <a:pos x="994" y="1477"/>
                </a:cxn>
                <a:cxn ang="0">
                  <a:pos x="1160" y="1464"/>
                </a:cxn>
                <a:cxn ang="0">
                  <a:pos x="1301" y="1452"/>
                </a:cxn>
                <a:cxn ang="0">
                  <a:pos x="1429" y="1452"/>
                </a:cxn>
                <a:cxn ang="0">
                  <a:pos x="1506" y="1452"/>
                </a:cxn>
                <a:cxn ang="0">
                  <a:pos x="1647" y="1464"/>
                </a:cxn>
                <a:cxn ang="0">
                  <a:pos x="1813" y="1477"/>
                </a:cxn>
                <a:cxn ang="0">
                  <a:pos x="1992" y="1477"/>
                </a:cxn>
                <a:cxn ang="0">
                  <a:pos x="2159" y="1464"/>
                </a:cxn>
                <a:cxn ang="0">
                  <a:pos x="2299" y="1452"/>
                </a:cxn>
                <a:cxn ang="0">
                  <a:pos x="2427" y="1452"/>
                </a:cxn>
                <a:cxn ang="0">
                  <a:pos x="2504" y="1452"/>
                </a:cxn>
                <a:cxn ang="0">
                  <a:pos x="2645" y="1464"/>
                </a:cxn>
                <a:cxn ang="0">
                  <a:pos x="2811" y="1477"/>
                </a:cxn>
                <a:cxn ang="0">
                  <a:pos x="2991" y="1477"/>
                </a:cxn>
                <a:cxn ang="0">
                  <a:pos x="3037" y="1344"/>
                </a:cxn>
                <a:cxn ang="0">
                  <a:pos x="3024" y="1203"/>
                </a:cxn>
                <a:cxn ang="0">
                  <a:pos x="3024" y="1075"/>
                </a:cxn>
                <a:cxn ang="0">
                  <a:pos x="3024" y="999"/>
                </a:cxn>
                <a:cxn ang="0">
                  <a:pos x="3037" y="858"/>
                </a:cxn>
                <a:cxn ang="0">
                  <a:pos x="3050" y="691"/>
                </a:cxn>
                <a:cxn ang="0">
                  <a:pos x="3050" y="512"/>
                </a:cxn>
                <a:cxn ang="0">
                  <a:pos x="3037" y="346"/>
                </a:cxn>
                <a:cxn ang="0">
                  <a:pos x="3024" y="205"/>
                </a:cxn>
                <a:cxn ang="0">
                  <a:pos x="3024" y="77"/>
                </a:cxn>
                <a:cxn ang="0">
                  <a:pos x="3024" y="26"/>
                </a:cxn>
                <a:cxn ang="0">
                  <a:pos x="2883" y="13"/>
                </a:cxn>
                <a:cxn ang="0">
                  <a:pos x="2717" y="0"/>
                </a:cxn>
                <a:cxn ang="0">
                  <a:pos x="2537" y="0"/>
                </a:cxn>
                <a:cxn ang="0">
                  <a:pos x="2371" y="13"/>
                </a:cxn>
                <a:cxn ang="0">
                  <a:pos x="2230" y="26"/>
                </a:cxn>
                <a:cxn ang="0">
                  <a:pos x="2102" y="26"/>
                </a:cxn>
                <a:cxn ang="0">
                  <a:pos x="2025" y="26"/>
                </a:cxn>
                <a:cxn ang="0">
                  <a:pos x="1885" y="13"/>
                </a:cxn>
                <a:cxn ang="0">
                  <a:pos x="1718" y="0"/>
                </a:cxn>
                <a:cxn ang="0">
                  <a:pos x="1539" y="0"/>
                </a:cxn>
                <a:cxn ang="0">
                  <a:pos x="1373" y="13"/>
                </a:cxn>
                <a:cxn ang="0">
                  <a:pos x="1232" y="26"/>
                </a:cxn>
                <a:cxn ang="0">
                  <a:pos x="1104" y="26"/>
                </a:cxn>
                <a:cxn ang="0">
                  <a:pos x="1027" y="26"/>
                </a:cxn>
                <a:cxn ang="0">
                  <a:pos x="886" y="13"/>
                </a:cxn>
                <a:cxn ang="0">
                  <a:pos x="720" y="0"/>
                </a:cxn>
                <a:cxn ang="0">
                  <a:pos x="541" y="0"/>
                </a:cxn>
                <a:cxn ang="0">
                  <a:pos x="374" y="13"/>
                </a:cxn>
                <a:cxn ang="0">
                  <a:pos x="233" y="26"/>
                </a:cxn>
                <a:cxn ang="0">
                  <a:pos x="105" y="26"/>
                </a:cxn>
                <a:cxn ang="0">
                  <a:pos x="29" y="26"/>
                </a:cxn>
              </a:cxnLst>
              <a:rect l="0" t="0" r="r" b="b"/>
              <a:pathLst>
                <a:path w="3050" h="1477">
                  <a:moveTo>
                    <a:pt x="26" y="39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9"/>
                  </a:lnTo>
                  <a:cubicBezTo>
                    <a:pt x="0" y="32"/>
                    <a:pt x="6" y="26"/>
                    <a:pt x="13" y="26"/>
                  </a:cubicBezTo>
                  <a:cubicBezTo>
                    <a:pt x="20" y="26"/>
                    <a:pt x="26" y="32"/>
                    <a:pt x="26" y="39"/>
                  </a:cubicBezTo>
                  <a:close/>
                  <a:moveTo>
                    <a:pt x="26" y="115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5"/>
                  </a:lnTo>
                  <a:cubicBezTo>
                    <a:pt x="0" y="108"/>
                    <a:pt x="6" y="103"/>
                    <a:pt x="13" y="103"/>
                  </a:cubicBezTo>
                  <a:cubicBezTo>
                    <a:pt x="20" y="103"/>
                    <a:pt x="26" y="108"/>
                    <a:pt x="26" y="115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79"/>
                    <a:pt x="13" y="179"/>
                  </a:cubicBezTo>
                  <a:cubicBezTo>
                    <a:pt x="20" y="179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7"/>
                    <a:pt x="13" y="307"/>
                  </a:cubicBezTo>
                  <a:cubicBezTo>
                    <a:pt x="6" y="307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1"/>
                  </a:lnTo>
                  <a:cubicBezTo>
                    <a:pt x="26" y="379"/>
                    <a:pt x="20" y="384"/>
                    <a:pt x="13" y="384"/>
                  </a:cubicBezTo>
                  <a:cubicBezTo>
                    <a:pt x="6" y="384"/>
                    <a:pt x="0" y="379"/>
                    <a:pt x="0" y="371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3"/>
                  </a:lnTo>
                  <a:cubicBezTo>
                    <a:pt x="0" y="416"/>
                    <a:pt x="6" y="410"/>
                    <a:pt x="13" y="410"/>
                  </a:cubicBezTo>
                  <a:cubicBezTo>
                    <a:pt x="20" y="410"/>
                    <a:pt x="26" y="416"/>
                    <a:pt x="26" y="423"/>
                  </a:cubicBezTo>
                  <a:close/>
                  <a:moveTo>
                    <a:pt x="26" y="499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499"/>
                  </a:lnTo>
                  <a:cubicBezTo>
                    <a:pt x="0" y="492"/>
                    <a:pt x="6" y="487"/>
                    <a:pt x="13" y="487"/>
                  </a:cubicBezTo>
                  <a:cubicBezTo>
                    <a:pt x="20" y="487"/>
                    <a:pt x="26" y="492"/>
                    <a:pt x="26" y="499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3"/>
                    <a:pt x="13" y="563"/>
                  </a:cubicBezTo>
                  <a:cubicBezTo>
                    <a:pt x="20" y="563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1"/>
                    <a:pt x="13" y="691"/>
                  </a:cubicBezTo>
                  <a:cubicBezTo>
                    <a:pt x="6" y="691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5"/>
                  </a:lnTo>
                  <a:cubicBezTo>
                    <a:pt x="26" y="763"/>
                    <a:pt x="20" y="768"/>
                    <a:pt x="13" y="768"/>
                  </a:cubicBezTo>
                  <a:cubicBezTo>
                    <a:pt x="6" y="768"/>
                    <a:pt x="0" y="763"/>
                    <a:pt x="0" y="755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7"/>
                  </a:lnTo>
                  <a:cubicBezTo>
                    <a:pt x="0" y="800"/>
                    <a:pt x="6" y="794"/>
                    <a:pt x="13" y="794"/>
                  </a:cubicBezTo>
                  <a:cubicBezTo>
                    <a:pt x="20" y="794"/>
                    <a:pt x="26" y="800"/>
                    <a:pt x="26" y="807"/>
                  </a:cubicBezTo>
                  <a:close/>
                  <a:moveTo>
                    <a:pt x="26" y="883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3"/>
                  </a:lnTo>
                  <a:cubicBezTo>
                    <a:pt x="0" y="876"/>
                    <a:pt x="6" y="871"/>
                    <a:pt x="13" y="871"/>
                  </a:cubicBezTo>
                  <a:cubicBezTo>
                    <a:pt x="20" y="871"/>
                    <a:pt x="26" y="876"/>
                    <a:pt x="26" y="883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7"/>
                    <a:pt x="13" y="947"/>
                  </a:cubicBezTo>
                  <a:cubicBezTo>
                    <a:pt x="20" y="947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5"/>
                    <a:pt x="13" y="1075"/>
                  </a:cubicBezTo>
                  <a:cubicBezTo>
                    <a:pt x="6" y="1075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39"/>
                  </a:lnTo>
                  <a:cubicBezTo>
                    <a:pt x="26" y="1147"/>
                    <a:pt x="20" y="1152"/>
                    <a:pt x="13" y="1152"/>
                  </a:cubicBezTo>
                  <a:cubicBezTo>
                    <a:pt x="6" y="1152"/>
                    <a:pt x="0" y="1147"/>
                    <a:pt x="0" y="1139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1"/>
                  </a:lnTo>
                  <a:cubicBezTo>
                    <a:pt x="0" y="1184"/>
                    <a:pt x="6" y="1178"/>
                    <a:pt x="13" y="1178"/>
                  </a:cubicBezTo>
                  <a:cubicBezTo>
                    <a:pt x="20" y="1178"/>
                    <a:pt x="26" y="1184"/>
                    <a:pt x="26" y="1191"/>
                  </a:cubicBezTo>
                  <a:close/>
                  <a:moveTo>
                    <a:pt x="26" y="1267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7"/>
                  </a:lnTo>
                  <a:cubicBezTo>
                    <a:pt x="0" y="1260"/>
                    <a:pt x="6" y="1255"/>
                    <a:pt x="13" y="1255"/>
                  </a:cubicBezTo>
                  <a:cubicBezTo>
                    <a:pt x="20" y="1255"/>
                    <a:pt x="26" y="1260"/>
                    <a:pt x="26" y="1267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1"/>
                    <a:pt x="13" y="1331"/>
                  </a:cubicBezTo>
                  <a:cubicBezTo>
                    <a:pt x="20" y="1331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59"/>
                    <a:pt x="13" y="1459"/>
                  </a:cubicBezTo>
                  <a:cubicBezTo>
                    <a:pt x="6" y="1459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7" y="1452"/>
                  </a:moveTo>
                  <a:lnTo>
                    <a:pt x="72" y="1452"/>
                  </a:lnTo>
                  <a:cubicBezTo>
                    <a:pt x="79" y="1452"/>
                    <a:pt x="85" y="1457"/>
                    <a:pt x="85" y="1464"/>
                  </a:cubicBezTo>
                  <a:cubicBezTo>
                    <a:pt x="85" y="1471"/>
                    <a:pt x="79" y="1477"/>
                    <a:pt x="72" y="1477"/>
                  </a:cubicBezTo>
                  <a:lnTo>
                    <a:pt x="47" y="1477"/>
                  </a:lnTo>
                  <a:cubicBezTo>
                    <a:pt x="40" y="1477"/>
                    <a:pt x="34" y="1471"/>
                    <a:pt x="34" y="1464"/>
                  </a:cubicBezTo>
                  <a:cubicBezTo>
                    <a:pt x="34" y="1457"/>
                    <a:pt x="40" y="1452"/>
                    <a:pt x="47" y="1452"/>
                  </a:cubicBezTo>
                  <a:close/>
                  <a:moveTo>
                    <a:pt x="123" y="1452"/>
                  </a:moveTo>
                  <a:lnTo>
                    <a:pt x="149" y="1452"/>
                  </a:lnTo>
                  <a:cubicBezTo>
                    <a:pt x="156" y="1452"/>
                    <a:pt x="162" y="1457"/>
                    <a:pt x="162" y="1464"/>
                  </a:cubicBezTo>
                  <a:cubicBezTo>
                    <a:pt x="162" y="1471"/>
                    <a:pt x="156" y="1477"/>
                    <a:pt x="149" y="1477"/>
                  </a:cubicBezTo>
                  <a:lnTo>
                    <a:pt x="123" y="1477"/>
                  </a:lnTo>
                  <a:cubicBezTo>
                    <a:pt x="116" y="1477"/>
                    <a:pt x="111" y="1471"/>
                    <a:pt x="111" y="1464"/>
                  </a:cubicBezTo>
                  <a:cubicBezTo>
                    <a:pt x="111" y="1457"/>
                    <a:pt x="116" y="1452"/>
                    <a:pt x="123" y="1452"/>
                  </a:cubicBezTo>
                  <a:close/>
                  <a:moveTo>
                    <a:pt x="200" y="1452"/>
                  </a:moveTo>
                  <a:lnTo>
                    <a:pt x="226" y="1452"/>
                  </a:lnTo>
                  <a:cubicBezTo>
                    <a:pt x="233" y="1452"/>
                    <a:pt x="239" y="1457"/>
                    <a:pt x="239" y="1464"/>
                  </a:cubicBezTo>
                  <a:cubicBezTo>
                    <a:pt x="239" y="1471"/>
                    <a:pt x="233" y="1477"/>
                    <a:pt x="226" y="1477"/>
                  </a:cubicBezTo>
                  <a:lnTo>
                    <a:pt x="200" y="1477"/>
                  </a:lnTo>
                  <a:cubicBezTo>
                    <a:pt x="193" y="1477"/>
                    <a:pt x="187" y="1471"/>
                    <a:pt x="187" y="1464"/>
                  </a:cubicBezTo>
                  <a:cubicBezTo>
                    <a:pt x="187" y="1457"/>
                    <a:pt x="193" y="1452"/>
                    <a:pt x="200" y="1452"/>
                  </a:cubicBezTo>
                  <a:close/>
                  <a:moveTo>
                    <a:pt x="277" y="1452"/>
                  </a:moveTo>
                  <a:lnTo>
                    <a:pt x="303" y="1452"/>
                  </a:lnTo>
                  <a:cubicBezTo>
                    <a:pt x="310" y="1452"/>
                    <a:pt x="315" y="1457"/>
                    <a:pt x="315" y="1464"/>
                  </a:cubicBezTo>
                  <a:cubicBezTo>
                    <a:pt x="315" y="1471"/>
                    <a:pt x="310" y="1477"/>
                    <a:pt x="303" y="1477"/>
                  </a:cubicBezTo>
                  <a:lnTo>
                    <a:pt x="277" y="1477"/>
                  </a:lnTo>
                  <a:cubicBezTo>
                    <a:pt x="270" y="1477"/>
                    <a:pt x="264" y="1471"/>
                    <a:pt x="264" y="1464"/>
                  </a:cubicBezTo>
                  <a:cubicBezTo>
                    <a:pt x="264" y="1457"/>
                    <a:pt x="270" y="1452"/>
                    <a:pt x="277" y="1452"/>
                  </a:cubicBezTo>
                  <a:close/>
                  <a:moveTo>
                    <a:pt x="354" y="1452"/>
                  </a:moveTo>
                  <a:lnTo>
                    <a:pt x="379" y="1452"/>
                  </a:lnTo>
                  <a:cubicBezTo>
                    <a:pt x="386" y="1452"/>
                    <a:pt x="392" y="1457"/>
                    <a:pt x="392" y="1464"/>
                  </a:cubicBezTo>
                  <a:cubicBezTo>
                    <a:pt x="392" y="1471"/>
                    <a:pt x="386" y="1477"/>
                    <a:pt x="379" y="1477"/>
                  </a:cubicBezTo>
                  <a:lnTo>
                    <a:pt x="354" y="1477"/>
                  </a:lnTo>
                  <a:cubicBezTo>
                    <a:pt x="347" y="1477"/>
                    <a:pt x="341" y="1471"/>
                    <a:pt x="341" y="1464"/>
                  </a:cubicBezTo>
                  <a:cubicBezTo>
                    <a:pt x="341" y="1457"/>
                    <a:pt x="347" y="1452"/>
                    <a:pt x="354" y="1452"/>
                  </a:cubicBezTo>
                  <a:close/>
                  <a:moveTo>
                    <a:pt x="431" y="1452"/>
                  </a:moveTo>
                  <a:lnTo>
                    <a:pt x="456" y="1452"/>
                  </a:lnTo>
                  <a:cubicBezTo>
                    <a:pt x="463" y="1452"/>
                    <a:pt x="469" y="1457"/>
                    <a:pt x="469" y="1464"/>
                  </a:cubicBezTo>
                  <a:cubicBezTo>
                    <a:pt x="469" y="1471"/>
                    <a:pt x="463" y="1477"/>
                    <a:pt x="456" y="1477"/>
                  </a:cubicBezTo>
                  <a:lnTo>
                    <a:pt x="431" y="1477"/>
                  </a:lnTo>
                  <a:cubicBezTo>
                    <a:pt x="424" y="1477"/>
                    <a:pt x="418" y="1471"/>
                    <a:pt x="418" y="1464"/>
                  </a:cubicBezTo>
                  <a:cubicBezTo>
                    <a:pt x="418" y="1457"/>
                    <a:pt x="424" y="1452"/>
                    <a:pt x="431" y="1452"/>
                  </a:cubicBezTo>
                  <a:close/>
                  <a:moveTo>
                    <a:pt x="507" y="1452"/>
                  </a:moveTo>
                  <a:lnTo>
                    <a:pt x="533" y="1452"/>
                  </a:lnTo>
                  <a:cubicBezTo>
                    <a:pt x="540" y="1452"/>
                    <a:pt x="546" y="1457"/>
                    <a:pt x="546" y="1464"/>
                  </a:cubicBezTo>
                  <a:cubicBezTo>
                    <a:pt x="546" y="1471"/>
                    <a:pt x="540" y="1477"/>
                    <a:pt x="533" y="1477"/>
                  </a:cubicBezTo>
                  <a:lnTo>
                    <a:pt x="507" y="1477"/>
                  </a:lnTo>
                  <a:cubicBezTo>
                    <a:pt x="500" y="1477"/>
                    <a:pt x="495" y="1471"/>
                    <a:pt x="495" y="1464"/>
                  </a:cubicBezTo>
                  <a:cubicBezTo>
                    <a:pt x="495" y="1457"/>
                    <a:pt x="500" y="1452"/>
                    <a:pt x="507" y="1452"/>
                  </a:cubicBezTo>
                  <a:close/>
                  <a:moveTo>
                    <a:pt x="584" y="1452"/>
                  </a:moveTo>
                  <a:lnTo>
                    <a:pt x="610" y="1452"/>
                  </a:lnTo>
                  <a:cubicBezTo>
                    <a:pt x="617" y="1452"/>
                    <a:pt x="623" y="1457"/>
                    <a:pt x="623" y="1464"/>
                  </a:cubicBezTo>
                  <a:cubicBezTo>
                    <a:pt x="623" y="1471"/>
                    <a:pt x="617" y="1477"/>
                    <a:pt x="610" y="1477"/>
                  </a:cubicBezTo>
                  <a:lnTo>
                    <a:pt x="584" y="1477"/>
                  </a:lnTo>
                  <a:cubicBezTo>
                    <a:pt x="577" y="1477"/>
                    <a:pt x="571" y="1471"/>
                    <a:pt x="571" y="1464"/>
                  </a:cubicBezTo>
                  <a:cubicBezTo>
                    <a:pt x="571" y="1457"/>
                    <a:pt x="577" y="1452"/>
                    <a:pt x="584" y="1452"/>
                  </a:cubicBezTo>
                  <a:close/>
                  <a:moveTo>
                    <a:pt x="661" y="1452"/>
                  </a:moveTo>
                  <a:lnTo>
                    <a:pt x="687" y="1452"/>
                  </a:lnTo>
                  <a:cubicBezTo>
                    <a:pt x="694" y="1452"/>
                    <a:pt x="699" y="1457"/>
                    <a:pt x="699" y="1464"/>
                  </a:cubicBezTo>
                  <a:cubicBezTo>
                    <a:pt x="699" y="1471"/>
                    <a:pt x="694" y="1477"/>
                    <a:pt x="687" y="1477"/>
                  </a:cubicBezTo>
                  <a:lnTo>
                    <a:pt x="661" y="1477"/>
                  </a:lnTo>
                  <a:cubicBezTo>
                    <a:pt x="654" y="1477"/>
                    <a:pt x="648" y="1471"/>
                    <a:pt x="648" y="1464"/>
                  </a:cubicBezTo>
                  <a:cubicBezTo>
                    <a:pt x="648" y="1457"/>
                    <a:pt x="654" y="1452"/>
                    <a:pt x="661" y="1452"/>
                  </a:cubicBezTo>
                  <a:close/>
                  <a:moveTo>
                    <a:pt x="738" y="1452"/>
                  </a:moveTo>
                  <a:lnTo>
                    <a:pt x="763" y="1452"/>
                  </a:lnTo>
                  <a:cubicBezTo>
                    <a:pt x="770" y="1452"/>
                    <a:pt x="776" y="1457"/>
                    <a:pt x="776" y="1464"/>
                  </a:cubicBezTo>
                  <a:cubicBezTo>
                    <a:pt x="776" y="1471"/>
                    <a:pt x="770" y="1477"/>
                    <a:pt x="763" y="1477"/>
                  </a:cubicBezTo>
                  <a:lnTo>
                    <a:pt x="738" y="1477"/>
                  </a:lnTo>
                  <a:cubicBezTo>
                    <a:pt x="731" y="1477"/>
                    <a:pt x="725" y="1471"/>
                    <a:pt x="725" y="1464"/>
                  </a:cubicBezTo>
                  <a:cubicBezTo>
                    <a:pt x="725" y="1457"/>
                    <a:pt x="731" y="1452"/>
                    <a:pt x="738" y="1452"/>
                  </a:cubicBezTo>
                  <a:close/>
                  <a:moveTo>
                    <a:pt x="815" y="1452"/>
                  </a:moveTo>
                  <a:lnTo>
                    <a:pt x="840" y="1452"/>
                  </a:lnTo>
                  <a:cubicBezTo>
                    <a:pt x="847" y="1452"/>
                    <a:pt x="853" y="1457"/>
                    <a:pt x="853" y="1464"/>
                  </a:cubicBezTo>
                  <a:cubicBezTo>
                    <a:pt x="853" y="1471"/>
                    <a:pt x="847" y="1477"/>
                    <a:pt x="840" y="1477"/>
                  </a:cubicBezTo>
                  <a:lnTo>
                    <a:pt x="815" y="1477"/>
                  </a:lnTo>
                  <a:cubicBezTo>
                    <a:pt x="808" y="1477"/>
                    <a:pt x="802" y="1471"/>
                    <a:pt x="802" y="1464"/>
                  </a:cubicBezTo>
                  <a:cubicBezTo>
                    <a:pt x="802" y="1457"/>
                    <a:pt x="808" y="1452"/>
                    <a:pt x="815" y="1452"/>
                  </a:cubicBezTo>
                  <a:close/>
                  <a:moveTo>
                    <a:pt x="891" y="1452"/>
                  </a:moveTo>
                  <a:lnTo>
                    <a:pt x="917" y="1452"/>
                  </a:lnTo>
                  <a:cubicBezTo>
                    <a:pt x="924" y="1452"/>
                    <a:pt x="930" y="1457"/>
                    <a:pt x="930" y="1464"/>
                  </a:cubicBezTo>
                  <a:cubicBezTo>
                    <a:pt x="930" y="1471"/>
                    <a:pt x="924" y="1477"/>
                    <a:pt x="917" y="1477"/>
                  </a:cubicBezTo>
                  <a:lnTo>
                    <a:pt x="891" y="1477"/>
                  </a:lnTo>
                  <a:cubicBezTo>
                    <a:pt x="884" y="1477"/>
                    <a:pt x="879" y="1471"/>
                    <a:pt x="879" y="1464"/>
                  </a:cubicBezTo>
                  <a:cubicBezTo>
                    <a:pt x="879" y="1457"/>
                    <a:pt x="884" y="1452"/>
                    <a:pt x="891" y="1452"/>
                  </a:cubicBezTo>
                  <a:close/>
                  <a:moveTo>
                    <a:pt x="968" y="1452"/>
                  </a:moveTo>
                  <a:lnTo>
                    <a:pt x="994" y="1452"/>
                  </a:lnTo>
                  <a:cubicBezTo>
                    <a:pt x="1001" y="1452"/>
                    <a:pt x="1007" y="1457"/>
                    <a:pt x="1007" y="1464"/>
                  </a:cubicBezTo>
                  <a:cubicBezTo>
                    <a:pt x="1007" y="1471"/>
                    <a:pt x="1001" y="1477"/>
                    <a:pt x="994" y="1477"/>
                  </a:cubicBezTo>
                  <a:lnTo>
                    <a:pt x="968" y="1477"/>
                  </a:lnTo>
                  <a:cubicBezTo>
                    <a:pt x="961" y="1477"/>
                    <a:pt x="955" y="1471"/>
                    <a:pt x="955" y="1464"/>
                  </a:cubicBezTo>
                  <a:cubicBezTo>
                    <a:pt x="955" y="1457"/>
                    <a:pt x="961" y="1452"/>
                    <a:pt x="968" y="1452"/>
                  </a:cubicBezTo>
                  <a:close/>
                  <a:moveTo>
                    <a:pt x="1045" y="1452"/>
                  </a:moveTo>
                  <a:lnTo>
                    <a:pt x="1071" y="1452"/>
                  </a:lnTo>
                  <a:cubicBezTo>
                    <a:pt x="1078" y="1452"/>
                    <a:pt x="1083" y="1457"/>
                    <a:pt x="1083" y="1464"/>
                  </a:cubicBezTo>
                  <a:cubicBezTo>
                    <a:pt x="1083" y="1471"/>
                    <a:pt x="1078" y="1477"/>
                    <a:pt x="1071" y="1477"/>
                  </a:cubicBezTo>
                  <a:lnTo>
                    <a:pt x="1045" y="1477"/>
                  </a:lnTo>
                  <a:cubicBezTo>
                    <a:pt x="1038" y="1477"/>
                    <a:pt x="1032" y="1471"/>
                    <a:pt x="1032" y="1464"/>
                  </a:cubicBezTo>
                  <a:cubicBezTo>
                    <a:pt x="1032" y="1457"/>
                    <a:pt x="1038" y="1452"/>
                    <a:pt x="1045" y="1452"/>
                  </a:cubicBezTo>
                  <a:close/>
                  <a:moveTo>
                    <a:pt x="1122" y="1452"/>
                  </a:moveTo>
                  <a:lnTo>
                    <a:pt x="1147" y="1452"/>
                  </a:lnTo>
                  <a:cubicBezTo>
                    <a:pt x="1154" y="1452"/>
                    <a:pt x="1160" y="1457"/>
                    <a:pt x="1160" y="1464"/>
                  </a:cubicBezTo>
                  <a:cubicBezTo>
                    <a:pt x="1160" y="1471"/>
                    <a:pt x="1154" y="1477"/>
                    <a:pt x="1147" y="1477"/>
                  </a:cubicBezTo>
                  <a:lnTo>
                    <a:pt x="1122" y="1477"/>
                  </a:lnTo>
                  <a:cubicBezTo>
                    <a:pt x="1115" y="1477"/>
                    <a:pt x="1109" y="1471"/>
                    <a:pt x="1109" y="1464"/>
                  </a:cubicBezTo>
                  <a:cubicBezTo>
                    <a:pt x="1109" y="1457"/>
                    <a:pt x="1115" y="1452"/>
                    <a:pt x="1122" y="1452"/>
                  </a:cubicBezTo>
                  <a:close/>
                  <a:moveTo>
                    <a:pt x="1199" y="1452"/>
                  </a:moveTo>
                  <a:lnTo>
                    <a:pt x="1224" y="1452"/>
                  </a:lnTo>
                  <a:cubicBezTo>
                    <a:pt x="1231" y="1452"/>
                    <a:pt x="1237" y="1457"/>
                    <a:pt x="1237" y="1464"/>
                  </a:cubicBezTo>
                  <a:cubicBezTo>
                    <a:pt x="1237" y="1471"/>
                    <a:pt x="1231" y="1477"/>
                    <a:pt x="1224" y="1477"/>
                  </a:cubicBezTo>
                  <a:lnTo>
                    <a:pt x="1199" y="1477"/>
                  </a:lnTo>
                  <a:cubicBezTo>
                    <a:pt x="1192" y="1477"/>
                    <a:pt x="1186" y="1471"/>
                    <a:pt x="1186" y="1464"/>
                  </a:cubicBezTo>
                  <a:cubicBezTo>
                    <a:pt x="1186" y="1457"/>
                    <a:pt x="1192" y="1452"/>
                    <a:pt x="1199" y="1452"/>
                  </a:cubicBezTo>
                  <a:close/>
                  <a:moveTo>
                    <a:pt x="1275" y="1452"/>
                  </a:moveTo>
                  <a:lnTo>
                    <a:pt x="1301" y="1452"/>
                  </a:lnTo>
                  <a:cubicBezTo>
                    <a:pt x="1308" y="1452"/>
                    <a:pt x="1314" y="1457"/>
                    <a:pt x="1314" y="1464"/>
                  </a:cubicBezTo>
                  <a:cubicBezTo>
                    <a:pt x="1314" y="1471"/>
                    <a:pt x="1308" y="1477"/>
                    <a:pt x="1301" y="1477"/>
                  </a:cubicBezTo>
                  <a:lnTo>
                    <a:pt x="1275" y="1477"/>
                  </a:lnTo>
                  <a:cubicBezTo>
                    <a:pt x="1268" y="1477"/>
                    <a:pt x="1263" y="1471"/>
                    <a:pt x="1263" y="1464"/>
                  </a:cubicBezTo>
                  <a:cubicBezTo>
                    <a:pt x="1263" y="1457"/>
                    <a:pt x="1268" y="1452"/>
                    <a:pt x="1275" y="1452"/>
                  </a:cubicBezTo>
                  <a:close/>
                  <a:moveTo>
                    <a:pt x="1352" y="1452"/>
                  </a:moveTo>
                  <a:lnTo>
                    <a:pt x="1378" y="1452"/>
                  </a:lnTo>
                  <a:cubicBezTo>
                    <a:pt x="1385" y="1452"/>
                    <a:pt x="1391" y="1457"/>
                    <a:pt x="1391" y="1464"/>
                  </a:cubicBezTo>
                  <a:cubicBezTo>
                    <a:pt x="1391" y="1471"/>
                    <a:pt x="1385" y="1477"/>
                    <a:pt x="1378" y="1477"/>
                  </a:cubicBezTo>
                  <a:lnTo>
                    <a:pt x="1352" y="1477"/>
                  </a:lnTo>
                  <a:cubicBezTo>
                    <a:pt x="1345" y="1477"/>
                    <a:pt x="1339" y="1471"/>
                    <a:pt x="1339" y="1464"/>
                  </a:cubicBezTo>
                  <a:cubicBezTo>
                    <a:pt x="1339" y="1457"/>
                    <a:pt x="1345" y="1452"/>
                    <a:pt x="1352" y="1452"/>
                  </a:cubicBezTo>
                  <a:close/>
                  <a:moveTo>
                    <a:pt x="1429" y="1452"/>
                  </a:moveTo>
                  <a:lnTo>
                    <a:pt x="1455" y="1452"/>
                  </a:lnTo>
                  <a:cubicBezTo>
                    <a:pt x="1462" y="1452"/>
                    <a:pt x="1467" y="1457"/>
                    <a:pt x="1467" y="1464"/>
                  </a:cubicBezTo>
                  <a:cubicBezTo>
                    <a:pt x="1467" y="1471"/>
                    <a:pt x="1462" y="1477"/>
                    <a:pt x="1455" y="1477"/>
                  </a:cubicBezTo>
                  <a:lnTo>
                    <a:pt x="1429" y="1477"/>
                  </a:lnTo>
                  <a:cubicBezTo>
                    <a:pt x="1422" y="1477"/>
                    <a:pt x="1416" y="1471"/>
                    <a:pt x="1416" y="1464"/>
                  </a:cubicBezTo>
                  <a:cubicBezTo>
                    <a:pt x="1416" y="1457"/>
                    <a:pt x="1422" y="1452"/>
                    <a:pt x="1429" y="1452"/>
                  </a:cubicBezTo>
                  <a:close/>
                  <a:moveTo>
                    <a:pt x="1506" y="1452"/>
                  </a:moveTo>
                  <a:lnTo>
                    <a:pt x="1531" y="1452"/>
                  </a:lnTo>
                  <a:cubicBezTo>
                    <a:pt x="1538" y="1452"/>
                    <a:pt x="1544" y="1457"/>
                    <a:pt x="1544" y="1464"/>
                  </a:cubicBezTo>
                  <a:cubicBezTo>
                    <a:pt x="1544" y="1471"/>
                    <a:pt x="1538" y="1477"/>
                    <a:pt x="1531" y="1477"/>
                  </a:cubicBezTo>
                  <a:lnTo>
                    <a:pt x="1506" y="1477"/>
                  </a:lnTo>
                  <a:cubicBezTo>
                    <a:pt x="1499" y="1477"/>
                    <a:pt x="1493" y="1471"/>
                    <a:pt x="1493" y="1464"/>
                  </a:cubicBezTo>
                  <a:cubicBezTo>
                    <a:pt x="1493" y="1457"/>
                    <a:pt x="1499" y="1452"/>
                    <a:pt x="1506" y="1452"/>
                  </a:cubicBezTo>
                  <a:close/>
                  <a:moveTo>
                    <a:pt x="1583" y="1452"/>
                  </a:moveTo>
                  <a:lnTo>
                    <a:pt x="1608" y="1452"/>
                  </a:lnTo>
                  <a:cubicBezTo>
                    <a:pt x="1615" y="1452"/>
                    <a:pt x="1621" y="1457"/>
                    <a:pt x="1621" y="1464"/>
                  </a:cubicBezTo>
                  <a:cubicBezTo>
                    <a:pt x="1621" y="1471"/>
                    <a:pt x="1615" y="1477"/>
                    <a:pt x="1608" y="1477"/>
                  </a:cubicBezTo>
                  <a:lnTo>
                    <a:pt x="1583" y="1477"/>
                  </a:lnTo>
                  <a:cubicBezTo>
                    <a:pt x="1576" y="1477"/>
                    <a:pt x="1570" y="1471"/>
                    <a:pt x="1570" y="1464"/>
                  </a:cubicBezTo>
                  <a:cubicBezTo>
                    <a:pt x="1570" y="1457"/>
                    <a:pt x="1576" y="1452"/>
                    <a:pt x="1583" y="1452"/>
                  </a:cubicBezTo>
                  <a:close/>
                  <a:moveTo>
                    <a:pt x="1659" y="1452"/>
                  </a:moveTo>
                  <a:lnTo>
                    <a:pt x="1685" y="1452"/>
                  </a:lnTo>
                  <a:cubicBezTo>
                    <a:pt x="1692" y="1452"/>
                    <a:pt x="1698" y="1457"/>
                    <a:pt x="1698" y="1464"/>
                  </a:cubicBezTo>
                  <a:cubicBezTo>
                    <a:pt x="1698" y="1471"/>
                    <a:pt x="1692" y="1477"/>
                    <a:pt x="1685" y="1477"/>
                  </a:cubicBezTo>
                  <a:lnTo>
                    <a:pt x="1659" y="1477"/>
                  </a:lnTo>
                  <a:cubicBezTo>
                    <a:pt x="1652" y="1477"/>
                    <a:pt x="1647" y="1471"/>
                    <a:pt x="1647" y="1464"/>
                  </a:cubicBezTo>
                  <a:cubicBezTo>
                    <a:pt x="1647" y="1457"/>
                    <a:pt x="1652" y="1452"/>
                    <a:pt x="1659" y="1452"/>
                  </a:cubicBezTo>
                  <a:close/>
                  <a:moveTo>
                    <a:pt x="1736" y="1452"/>
                  </a:moveTo>
                  <a:lnTo>
                    <a:pt x="1762" y="1452"/>
                  </a:lnTo>
                  <a:cubicBezTo>
                    <a:pt x="1769" y="1452"/>
                    <a:pt x="1775" y="1457"/>
                    <a:pt x="1775" y="1464"/>
                  </a:cubicBezTo>
                  <a:cubicBezTo>
                    <a:pt x="1775" y="1471"/>
                    <a:pt x="1769" y="1477"/>
                    <a:pt x="1762" y="1477"/>
                  </a:cubicBezTo>
                  <a:lnTo>
                    <a:pt x="1736" y="1477"/>
                  </a:lnTo>
                  <a:cubicBezTo>
                    <a:pt x="1729" y="1477"/>
                    <a:pt x="1723" y="1471"/>
                    <a:pt x="1723" y="1464"/>
                  </a:cubicBezTo>
                  <a:cubicBezTo>
                    <a:pt x="1723" y="1457"/>
                    <a:pt x="1729" y="1452"/>
                    <a:pt x="1736" y="1452"/>
                  </a:cubicBezTo>
                  <a:close/>
                  <a:moveTo>
                    <a:pt x="1813" y="1452"/>
                  </a:moveTo>
                  <a:lnTo>
                    <a:pt x="1839" y="1452"/>
                  </a:lnTo>
                  <a:cubicBezTo>
                    <a:pt x="1846" y="1452"/>
                    <a:pt x="1851" y="1457"/>
                    <a:pt x="1851" y="1464"/>
                  </a:cubicBezTo>
                  <a:cubicBezTo>
                    <a:pt x="1851" y="1471"/>
                    <a:pt x="1846" y="1477"/>
                    <a:pt x="1839" y="1477"/>
                  </a:cubicBezTo>
                  <a:lnTo>
                    <a:pt x="1813" y="1477"/>
                  </a:lnTo>
                  <a:cubicBezTo>
                    <a:pt x="1806" y="1477"/>
                    <a:pt x="1800" y="1471"/>
                    <a:pt x="1800" y="1464"/>
                  </a:cubicBezTo>
                  <a:cubicBezTo>
                    <a:pt x="1800" y="1457"/>
                    <a:pt x="1806" y="1452"/>
                    <a:pt x="1813" y="1452"/>
                  </a:cubicBezTo>
                  <a:close/>
                  <a:moveTo>
                    <a:pt x="1890" y="1452"/>
                  </a:moveTo>
                  <a:lnTo>
                    <a:pt x="1915" y="1452"/>
                  </a:lnTo>
                  <a:cubicBezTo>
                    <a:pt x="1922" y="1452"/>
                    <a:pt x="1928" y="1457"/>
                    <a:pt x="1928" y="1464"/>
                  </a:cubicBezTo>
                  <a:cubicBezTo>
                    <a:pt x="1928" y="1471"/>
                    <a:pt x="1922" y="1477"/>
                    <a:pt x="1915" y="1477"/>
                  </a:cubicBezTo>
                  <a:lnTo>
                    <a:pt x="1890" y="1477"/>
                  </a:lnTo>
                  <a:cubicBezTo>
                    <a:pt x="1883" y="1477"/>
                    <a:pt x="1877" y="1471"/>
                    <a:pt x="1877" y="1464"/>
                  </a:cubicBezTo>
                  <a:cubicBezTo>
                    <a:pt x="1877" y="1457"/>
                    <a:pt x="1883" y="1452"/>
                    <a:pt x="1890" y="1452"/>
                  </a:cubicBezTo>
                  <a:close/>
                  <a:moveTo>
                    <a:pt x="1967" y="1452"/>
                  </a:moveTo>
                  <a:lnTo>
                    <a:pt x="1992" y="1452"/>
                  </a:lnTo>
                  <a:cubicBezTo>
                    <a:pt x="1999" y="1452"/>
                    <a:pt x="2005" y="1457"/>
                    <a:pt x="2005" y="1464"/>
                  </a:cubicBezTo>
                  <a:cubicBezTo>
                    <a:pt x="2005" y="1471"/>
                    <a:pt x="1999" y="1477"/>
                    <a:pt x="1992" y="1477"/>
                  </a:cubicBezTo>
                  <a:lnTo>
                    <a:pt x="1967" y="1477"/>
                  </a:lnTo>
                  <a:cubicBezTo>
                    <a:pt x="1960" y="1477"/>
                    <a:pt x="1954" y="1471"/>
                    <a:pt x="1954" y="1464"/>
                  </a:cubicBezTo>
                  <a:cubicBezTo>
                    <a:pt x="1954" y="1457"/>
                    <a:pt x="1960" y="1452"/>
                    <a:pt x="1967" y="1452"/>
                  </a:cubicBezTo>
                  <a:close/>
                  <a:moveTo>
                    <a:pt x="2043" y="1452"/>
                  </a:moveTo>
                  <a:lnTo>
                    <a:pt x="2069" y="1452"/>
                  </a:lnTo>
                  <a:cubicBezTo>
                    <a:pt x="2076" y="1452"/>
                    <a:pt x="2082" y="1457"/>
                    <a:pt x="2082" y="1464"/>
                  </a:cubicBezTo>
                  <a:cubicBezTo>
                    <a:pt x="2082" y="1471"/>
                    <a:pt x="2076" y="1477"/>
                    <a:pt x="2069" y="1477"/>
                  </a:cubicBezTo>
                  <a:lnTo>
                    <a:pt x="2043" y="1477"/>
                  </a:lnTo>
                  <a:cubicBezTo>
                    <a:pt x="2036" y="1477"/>
                    <a:pt x="2031" y="1471"/>
                    <a:pt x="2031" y="1464"/>
                  </a:cubicBezTo>
                  <a:cubicBezTo>
                    <a:pt x="2031" y="1457"/>
                    <a:pt x="2036" y="1452"/>
                    <a:pt x="2043" y="1452"/>
                  </a:cubicBezTo>
                  <a:close/>
                  <a:moveTo>
                    <a:pt x="2120" y="1452"/>
                  </a:moveTo>
                  <a:lnTo>
                    <a:pt x="2146" y="1452"/>
                  </a:lnTo>
                  <a:cubicBezTo>
                    <a:pt x="2153" y="1452"/>
                    <a:pt x="2159" y="1457"/>
                    <a:pt x="2159" y="1464"/>
                  </a:cubicBezTo>
                  <a:cubicBezTo>
                    <a:pt x="2159" y="1471"/>
                    <a:pt x="2153" y="1477"/>
                    <a:pt x="2146" y="1477"/>
                  </a:cubicBezTo>
                  <a:lnTo>
                    <a:pt x="2120" y="1477"/>
                  </a:lnTo>
                  <a:cubicBezTo>
                    <a:pt x="2113" y="1477"/>
                    <a:pt x="2107" y="1471"/>
                    <a:pt x="2107" y="1464"/>
                  </a:cubicBezTo>
                  <a:cubicBezTo>
                    <a:pt x="2107" y="1457"/>
                    <a:pt x="2113" y="1452"/>
                    <a:pt x="2120" y="1452"/>
                  </a:cubicBezTo>
                  <a:close/>
                  <a:moveTo>
                    <a:pt x="2197" y="1452"/>
                  </a:moveTo>
                  <a:lnTo>
                    <a:pt x="2223" y="1452"/>
                  </a:lnTo>
                  <a:cubicBezTo>
                    <a:pt x="2230" y="1452"/>
                    <a:pt x="2235" y="1457"/>
                    <a:pt x="2235" y="1464"/>
                  </a:cubicBezTo>
                  <a:cubicBezTo>
                    <a:pt x="2235" y="1471"/>
                    <a:pt x="2230" y="1477"/>
                    <a:pt x="2223" y="1477"/>
                  </a:cubicBezTo>
                  <a:lnTo>
                    <a:pt x="2197" y="1477"/>
                  </a:lnTo>
                  <a:cubicBezTo>
                    <a:pt x="2190" y="1477"/>
                    <a:pt x="2184" y="1471"/>
                    <a:pt x="2184" y="1464"/>
                  </a:cubicBezTo>
                  <a:cubicBezTo>
                    <a:pt x="2184" y="1457"/>
                    <a:pt x="2190" y="1452"/>
                    <a:pt x="2197" y="1452"/>
                  </a:cubicBezTo>
                  <a:close/>
                  <a:moveTo>
                    <a:pt x="2274" y="1452"/>
                  </a:moveTo>
                  <a:lnTo>
                    <a:pt x="2299" y="1452"/>
                  </a:lnTo>
                  <a:cubicBezTo>
                    <a:pt x="2306" y="1452"/>
                    <a:pt x="2312" y="1457"/>
                    <a:pt x="2312" y="1464"/>
                  </a:cubicBezTo>
                  <a:cubicBezTo>
                    <a:pt x="2312" y="1471"/>
                    <a:pt x="2306" y="1477"/>
                    <a:pt x="2299" y="1477"/>
                  </a:cubicBezTo>
                  <a:lnTo>
                    <a:pt x="2274" y="1477"/>
                  </a:lnTo>
                  <a:cubicBezTo>
                    <a:pt x="2267" y="1477"/>
                    <a:pt x="2261" y="1471"/>
                    <a:pt x="2261" y="1464"/>
                  </a:cubicBezTo>
                  <a:cubicBezTo>
                    <a:pt x="2261" y="1457"/>
                    <a:pt x="2267" y="1452"/>
                    <a:pt x="2274" y="1452"/>
                  </a:cubicBezTo>
                  <a:close/>
                  <a:moveTo>
                    <a:pt x="2351" y="1452"/>
                  </a:moveTo>
                  <a:lnTo>
                    <a:pt x="2376" y="1452"/>
                  </a:lnTo>
                  <a:cubicBezTo>
                    <a:pt x="2383" y="1452"/>
                    <a:pt x="2389" y="1457"/>
                    <a:pt x="2389" y="1464"/>
                  </a:cubicBezTo>
                  <a:cubicBezTo>
                    <a:pt x="2389" y="1471"/>
                    <a:pt x="2383" y="1477"/>
                    <a:pt x="2376" y="1477"/>
                  </a:cubicBezTo>
                  <a:lnTo>
                    <a:pt x="2351" y="1477"/>
                  </a:lnTo>
                  <a:cubicBezTo>
                    <a:pt x="2344" y="1477"/>
                    <a:pt x="2338" y="1471"/>
                    <a:pt x="2338" y="1464"/>
                  </a:cubicBezTo>
                  <a:cubicBezTo>
                    <a:pt x="2338" y="1457"/>
                    <a:pt x="2344" y="1452"/>
                    <a:pt x="2351" y="1452"/>
                  </a:cubicBezTo>
                  <a:close/>
                  <a:moveTo>
                    <a:pt x="2427" y="1452"/>
                  </a:moveTo>
                  <a:lnTo>
                    <a:pt x="2453" y="1452"/>
                  </a:lnTo>
                  <a:cubicBezTo>
                    <a:pt x="2460" y="1452"/>
                    <a:pt x="2466" y="1457"/>
                    <a:pt x="2466" y="1464"/>
                  </a:cubicBezTo>
                  <a:cubicBezTo>
                    <a:pt x="2466" y="1471"/>
                    <a:pt x="2460" y="1477"/>
                    <a:pt x="2453" y="1477"/>
                  </a:cubicBezTo>
                  <a:lnTo>
                    <a:pt x="2427" y="1477"/>
                  </a:lnTo>
                  <a:cubicBezTo>
                    <a:pt x="2420" y="1477"/>
                    <a:pt x="2415" y="1471"/>
                    <a:pt x="2415" y="1464"/>
                  </a:cubicBezTo>
                  <a:cubicBezTo>
                    <a:pt x="2415" y="1457"/>
                    <a:pt x="2420" y="1452"/>
                    <a:pt x="2427" y="1452"/>
                  </a:cubicBezTo>
                  <a:close/>
                  <a:moveTo>
                    <a:pt x="2504" y="1452"/>
                  </a:moveTo>
                  <a:lnTo>
                    <a:pt x="2530" y="1452"/>
                  </a:lnTo>
                  <a:cubicBezTo>
                    <a:pt x="2537" y="1452"/>
                    <a:pt x="2543" y="1457"/>
                    <a:pt x="2543" y="1464"/>
                  </a:cubicBezTo>
                  <a:cubicBezTo>
                    <a:pt x="2543" y="1471"/>
                    <a:pt x="2537" y="1477"/>
                    <a:pt x="2530" y="1477"/>
                  </a:cubicBezTo>
                  <a:lnTo>
                    <a:pt x="2504" y="1477"/>
                  </a:lnTo>
                  <a:cubicBezTo>
                    <a:pt x="2497" y="1477"/>
                    <a:pt x="2491" y="1471"/>
                    <a:pt x="2491" y="1464"/>
                  </a:cubicBezTo>
                  <a:cubicBezTo>
                    <a:pt x="2491" y="1457"/>
                    <a:pt x="2497" y="1452"/>
                    <a:pt x="2504" y="1452"/>
                  </a:cubicBezTo>
                  <a:close/>
                  <a:moveTo>
                    <a:pt x="2581" y="1452"/>
                  </a:moveTo>
                  <a:lnTo>
                    <a:pt x="2607" y="1452"/>
                  </a:lnTo>
                  <a:cubicBezTo>
                    <a:pt x="2614" y="1452"/>
                    <a:pt x="2619" y="1457"/>
                    <a:pt x="2619" y="1464"/>
                  </a:cubicBezTo>
                  <a:cubicBezTo>
                    <a:pt x="2619" y="1471"/>
                    <a:pt x="2614" y="1477"/>
                    <a:pt x="2607" y="1477"/>
                  </a:cubicBezTo>
                  <a:lnTo>
                    <a:pt x="2581" y="1477"/>
                  </a:lnTo>
                  <a:cubicBezTo>
                    <a:pt x="2574" y="1477"/>
                    <a:pt x="2568" y="1471"/>
                    <a:pt x="2568" y="1464"/>
                  </a:cubicBezTo>
                  <a:cubicBezTo>
                    <a:pt x="2568" y="1457"/>
                    <a:pt x="2574" y="1452"/>
                    <a:pt x="2581" y="1452"/>
                  </a:cubicBezTo>
                  <a:close/>
                  <a:moveTo>
                    <a:pt x="2658" y="1452"/>
                  </a:moveTo>
                  <a:lnTo>
                    <a:pt x="2683" y="1452"/>
                  </a:lnTo>
                  <a:cubicBezTo>
                    <a:pt x="2690" y="1452"/>
                    <a:pt x="2696" y="1457"/>
                    <a:pt x="2696" y="1464"/>
                  </a:cubicBezTo>
                  <a:cubicBezTo>
                    <a:pt x="2696" y="1471"/>
                    <a:pt x="2690" y="1477"/>
                    <a:pt x="2683" y="1477"/>
                  </a:cubicBezTo>
                  <a:lnTo>
                    <a:pt x="2658" y="1477"/>
                  </a:lnTo>
                  <a:cubicBezTo>
                    <a:pt x="2651" y="1477"/>
                    <a:pt x="2645" y="1471"/>
                    <a:pt x="2645" y="1464"/>
                  </a:cubicBezTo>
                  <a:cubicBezTo>
                    <a:pt x="2645" y="1457"/>
                    <a:pt x="2651" y="1452"/>
                    <a:pt x="2658" y="1452"/>
                  </a:cubicBezTo>
                  <a:close/>
                  <a:moveTo>
                    <a:pt x="2735" y="1452"/>
                  </a:moveTo>
                  <a:lnTo>
                    <a:pt x="2760" y="1452"/>
                  </a:lnTo>
                  <a:cubicBezTo>
                    <a:pt x="2767" y="1452"/>
                    <a:pt x="2773" y="1457"/>
                    <a:pt x="2773" y="1464"/>
                  </a:cubicBezTo>
                  <a:cubicBezTo>
                    <a:pt x="2773" y="1471"/>
                    <a:pt x="2767" y="1477"/>
                    <a:pt x="2760" y="1477"/>
                  </a:cubicBezTo>
                  <a:lnTo>
                    <a:pt x="2735" y="1477"/>
                  </a:lnTo>
                  <a:cubicBezTo>
                    <a:pt x="2728" y="1477"/>
                    <a:pt x="2722" y="1471"/>
                    <a:pt x="2722" y="1464"/>
                  </a:cubicBezTo>
                  <a:cubicBezTo>
                    <a:pt x="2722" y="1457"/>
                    <a:pt x="2728" y="1452"/>
                    <a:pt x="2735" y="1452"/>
                  </a:cubicBezTo>
                  <a:close/>
                  <a:moveTo>
                    <a:pt x="2811" y="1452"/>
                  </a:moveTo>
                  <a:lnTo>
                    <a:pt x="2837" y="1452"/>
                  </a:lnTo>
                  <a:cubicBezTo>
                    <a:pt x="2844" y="1452"/>
                    <a:pt x="2850" y="1457"/>
                    <a:pt x="2850" y="1464"/>
                  </a:cubicBezTo>
                  <a:cubicBezTo>
                    <a:pt x="2850" y="1471"/>
                    <a:pt x="2844" y="1477"/>
                    <a:pt x="2837" y="1477"/>
                  </a:cubicBezTo>
                  <a:lnTo>
                    <a:pt x="2811" y="1477"/>
                  </a:lnTo>
                  <a:cubicBezTo>
                    <a:pt x="2804" y="1477"/>
                    <a:pt x="2799" y="1471"/>
                    <a:pt x="2799" y="1464"/>
                  </a:cubicBezTo>
                  <a:cubicBezTo>
                    <a:pt x="2799" y="1457"/>
                    <a:pt x="2804" y="1452"/>
                    <a:pt x="2811" y="1452"/>
                  </a:cubicBezTo>
                  <a:close/>
                  <a:moveTo>
                    <a:pt x="2888" y="1452"/>
                  </a:moveTo>
                  <a:lnTo>
                    <a:pt x="2914" y="1452"/>
                  </a:lnTo>
                  <a:cubicBezTo>
                    <a:pt x="2921" y="1452"/>
                    <a:pt x="2927" y="1457"/>
                    <a:pt x="2927" y="1464"/>
                  </a:cubicBezTo>
                  <a:cubicBezTo>
                    <a:pt x="2927" y="1471"/>
                    <a:pt x="2921" y="1477"/>
                    <a:pt x="2914" y="1477"/>
                  </a:cubicBezTo>
                  <a:lnTo>
                    <a:pt x="2888" y="1477"/>
                  </a:lnTo>
                  <a:cubicBezTo>
                    <a:pt x="2881" y="1477"/>
                    <a:pt x="2875" y="1471"/>
                    <a:pt x="2875" y="1464"/>
                  </a:cubicBezTo>
                  <a:cubicBezTo>
                    <a:pt x="2875" y="1457"/>
                    <a:pt x="2881" y="1452"/>
                    <a:pt x="2888" y="1452"/>
                  </a:cubicBezTo>
                  <a:close/>
                  <a:moveTo>
                    <a:pt x="2965" y="1452"/>
                  </a:moveTo>
                  <a:lnTo>
                    <a:pt x="2991" y="1452"/>
                  </a:lnTo>
                  <a:cubicBezTo>
                    <a:pt x="2998" y="1452"/>
                    <a:pt x="3003" y="1457"/>
                    <a:pt x="3003" y="1464"/>
                  </a:cubicBezTo>
                  <a:cubicBezTo>
                    <a:pt x="3003" y="1471"/>
                    <a:pt x="2998" y="1477"/>
                    <a:pt x="2991" y="1477"/>
                  </a:cubicBezTo>
                  <a:lnTo>
                    <a:pt x="2965" y="1477"/>
                  </a:lnTo>
                  <a:cubicBezTo>
                    <a:pt x="2958" y="1477"/>
                    <a:pt x="2952" y="1471"/>
                    <a:pt x="2952" y="1464"/>
                  </a:cubicBezTo>
                  <a:cubicBezTo>
                    <a:pt x="2952" y="1457"/>
                    <a:pt x="2958" y="1452"/>
                    <a:pt x="2965" y="1452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7"/>
                    <a:pt x="3030" y="1421"/>
                    <a:pt x="3037" y="1421"/>
                  </a:cubicBezTo>
                  <a:cubicBezTo>
                    <a:pt x="3044" y="1421"/>
                    <a:pt x="3050" y="1427"/>
                    <a:pt x="3050" y="1434"/>
                  </a:cubicBezTo>
                  <a:lnTo>
                    <a:pt x="3050" y="1459"/>
                  </a:lnTo>
                  <a:cubicBezTo>
                    <a:pt x="3050" y="1466"/>
                    <a:pt x="3044" y="1472"/>
                    <a:pt x="3037" y="1472"/>
                  </a:cubicBezTo>
                  <a:cubicBezTo>
                    <a:pt x="3030" y="1472"/>
                    <a:pt x="3024" y="1466"/>
                    <a:pt x="3024" y="1459"/>
                  </a:cubicBezTo>
                  <a:close/>
                  <a:moveTo>
                    <a:pt x="3024" y="1383"/>
                  </a:moveTo>
                  <a:lnTo>
                    <a:pt x="3024" y="1357"/>
                  </a:lnTo>
                  <a:cubicBezTo>
                    <a:pt x="3024" y="1350"/>
                    <a:pt x="3030" y="1344"/>
                    <a:pt x="3037" y="1344"/>
                  </a:cubicBezTo>
                  <a:cubicBezTo>
                    <a:pt x="3044" y="1344"/>
                    <a:pt x="3050" y="1350"/>
                    <a:pt x="3050" y="1357"/>
                  </a:cubicBezTo>
                  <a:lnTo>
                    <a:pt x="3050" y="1383"/>
                  </a:lnTo>
                  <a:cubicBezTo>
                    <a:pt x="3050" y="1390"/>
                    <a:pt x="3044" y="1395"/>
                    <a:pt x="3037" y="1395"/>
                  </a:cubicBezTo>
                  <a:cubicBezTo>
                    <a:pt x="3030" y="1395"/>
                    <a:pt x="3024" y="1390"/>
                    <a:pt x="3024" y="1383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30" y="1267"/>
                    <a:pt x="3037" y="1267"/>
                  </a:cubicBezTo>
                  <a:cubicBezTo>
                    <a:pt x="3044" y="1267"/>
                    <a:pt x="3050" y="1273"/>
                    <a:pt x="3050" y="1280"/>
                  </a:cubicBezTo>
                  <a:lnTo>
                    <a:pt x="3050" y="1306"/>
                  </a:lnTo>
                  <a:cubicBezTo>
                    <a:pt x="3050" y="1313"/>
                    <a:pt x="3044" y="1319"/>
                    <a:pt x="3037" y="1319"/>
                  </a:cubicBezTo>
                  <a:cubicBezTo>
                    <a:pt x="3030" y="1319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30" y="1191"/>
                    <a:pt x="3037" y="1191"/>
                  </a:cubicBezTo>
                  <a:cubicBezTo>
                    <a:pt x="3044" y="1191"/>
                    <a:pt x="3050" y="1196"/>
                    <a:pt x="3050" y="1203"/>
                  </a:cubicBezTo>
                  <a:lnTo>
                    <a:pt x="3050" y="1229"/>
                  </a:lnTo>
                  <a:cubicBezTo>
                    <a:pt x="3050" y="1236"/>
                    <a:pt x="3044" y="1242"/>
                    <a:pt x="3037" y="1242"/>
                  </a:cubicBezTo>
                  <a:cubicBezTo>
                    <a:pt x="3030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7"/>
                  </a:lnTo>
                  <a:cubicBezTo>
                    <a:pt x="3024" y="1119"/>
                    <a:pt x="3030" y="1114"/>
                    <a:pt x="3037" y="1114"/>
                  </a:cubicBezTo>
                  <a:cubicBezTo>
                    <a:pt x="3044" y="1114"/>
                    <a:pt x="3050" y="1119"/>
                    <a:pt x="3050" y="1127"/>
                  </a:cubicBezTo>
                  <a:lnTo>
                    <a:pt x="3050" y="1152"/>
                  </a:lnTo>
                  <a:cubicBezTo>
                    <a:pt x="3050" y="1159"/>
                    <a:pt x="3044" y="1165"/>
                    <a:pt x="3037" y="1165"/>
                  </a:cubicBezTo>
                  <a:cubicBezTo>
                    <a:pt x="3030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3"/>
                    <a:pt x="3030" y="1037"/>
                    <a:pt x="3037" y="1037"/>
                  </a:cubicBezTo>
                  <a:cubicBezTo>
                    <a:pt x="3044" y="1037"/>
                    <a:pt x="3050" y="1043"/>
                    <a:pt x="3050" y="1050"/>
                  </a:cubicBezTo>
                  <a:lnTo>
                    <a:pt x="3050" y="1075"/>
                  </a:lnTo>
                  <a:cubicBezTo>
                    <a:pt x="3050" y="1082"/>
                    <a:pt x="3044" y="1088"/>
                    <a:pt x="3037" y="1088"/>
                  </a:cubicBezTo>
                  <a:cubicBezTo>
                    <a:pt x="3030" y="1088"/>
                    <a:pt x="3024" y="1082"/>
                    <a:pt x="3024" y="1075"/>
                  </a:cubicBezTo>
                  <a:close/>
                  <a:moveTo>
                    <a:pt x="3024" y="999"/>
                  </a:moveTo>
                  <a:lnTo>
                    <a:pt x="3024" y="973"/>
                  </a:lnTo>
                  <a:cubicBezTo>
                    <a:pt x="3024" y="966"/>
                    <a:pt x="3030" y="960"/>
                    <a:pt x="3037" y="960"/>
                  </a:cubicBezTo>
                  <a:cubicBezTo>
                    <a:pt x="3044" y="960"/>
                    <a:pt x="3050" y="966"/>
                    <a:pt x="3050" y="973"/>
                  </a:cubicBezTo>
                  <a:lnTo>
                    <a:pt x="3050" y="999"/>
                  </a:lnTo>
                  <a:cubicBezTo>
                    <a:pt x="3050" y="1006"/>
                    <a:pt x="3044" y="1011"/>
                    <a:pt x="3037" y="1011"/>
                  </a:cubicBezTo>
                  <a:cubicBezTo>
                    <a:pt x="3030" y="1011"/>
                    <a:pt x="3024" y="1006"/>
                    <a:pt x="3024" y="999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30" y="883"/>
                    <a:pt x="3037" y="883"/>
                  </a:cubicBezTo>
                  <a:cubicBezTo>
                    <a:pt x="3044" y="883"/>
                    <a:pt x="3050" y="889"/>
                    <a:pt x="3050" y="896"/>
                  </a:cubicBezTo>
                  <a:lnTo>
                    <a:pt x="3050" y="922"/>
                  </a:lnTo>
                  <a:cubicBezTo>
                    <a:pt x="3050" y="929"/>
                    <a:pt x="3044" y="935"/>
                    <a:pt x="3037" y="935"/>
                  </a:cubicBezTo>
                  <a:cubicBezTo>
                    <a:pt x="3030" y="935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30" y="807"/>
                    <a:pt x="3037" y="807"/>
                  </a:cubicBezTo>
                  <a:cubicBezTo>
                    <a:pt x="3044" y="807"/>
                    <a:pt x="3050" y="812"/>
                    <a:pt x="3050" y="819"/>
                  </a:cubicBezTo>
                  <a:lnTo>
                    <a:pt x="3050" y="845"/>
                  </a:lnTo>
                  <a:cubicBezTo>
                    <a:pt x="3050" y="852"/>
                    <a:pt x="3044" y="858"/>
                    <a:pt x="3037" y="858"/>
                  </a:cubicBezTo>
                  <a:cubicBezTo>
                    <a:pt x="3030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3"/>
                  </a:lnTo>
                  <a:cubicBezTo>
                    <a:pt x="3024" y="735"/>
                    <a:pt x="3030" y="730"/>
                    <a:pt x="3037" y="730"/>
                  </a:cubicBezTo>
                  <a:cubicBezTo>
                    <a:pt x="3044" y="730"/>
                    <a:pt x="3050" y="735"/>
                    <a:pt x="3050" y="743"/>
                  </a:cubicBezTo>
                  <a:lnTo>
                    <a:pt x="3050" y="768"/>
                  </a:lnTo>
                  <a:cubicBezTo>
                    <a:pt x="3050" y="775"/>
                    <a:pt x="3044" y="781"/>
                    <a:pt x="3037" y="781"/>
                  </a:cubicBezTo>
                  <a:cubicBezTo>
                    <a:pt x="3030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9"/>
                    <a:pt x="3030" y="653"/>
                    <a:pt x="3037" y="653"/>
                  </a:cubicBezTo>
                  <a:cubicBezTo>
                    <a:pt x="3044" y="653"/>
                    <a:pt x="3050" y="659"/>
                    <a:pt x="3050" y="666"/>
                  </a:cubicBezTo>
                  <a:lnTo>
                    <a:pt x="3050" y="691"/>
                  </a:lnTo>
                  <a:cubicBezTo>
                    <a:pt x="3050" y="698"/>
                    <a:pt x="3044" y="704"/>
                    <a:pt x="3037" y="704"/>
                  </a:cubicBezTo>
                  <a:cubicBezTo>
                    <a:pt x="3030" y="704"/>
                    <a:pt x="3024" y="698"/>
                    <a:pt x="3024" y="691"/>
                  </a:cubicBezTo>
                  <a:close/>
                  <a:moveTo>
                    <a:pt x="3024" y="615"/>
                  </a:moveTo>
                  <a:lnTo>
                    <a:pt x="3024" y="589"/>
                  </a:lnTo>
                  <a:cubicBezTo>
                    <a:pt x="3024" y="582"/>
                    <a:pt x="3030" y="576"/>
                    <a:pt x="3037" y="576"/>
                  </a:cubicBezTo>
                  <a:cubicBezTo>
                    <a:pt x="3044" y="576"/>
                    <a:pt x="3050" y="582"/>
                    <a:pt x="3050" y="589"/>
                  </a:cubicBezTo>
                  <a:lnTo>
                    <a:pt x="3050" y="615"/>
                  </a:lnTo>
                  <a:cubicBezTo>
                    <a:pt x="3050" y="622"/>
                    <a:pt x="3044" y="627"/>
                    <a:pt x="3037" y="627"/>
                  </a:cubicBezTo>
                  <a:cubicBezTo>
                    <a:pt x="3030" y="627"/>
                    <a:pt x="3024" y="622"/>
                    <a:pt x="3024" y="615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30" y="499"/>
                    <a:pt x="3037" y="499"/>
                  </a:cubicBezTo>
                  <a:cubicBezTo>
                    <a:pt x="3044" y="499"/>
                    <a:pt x="3050" y="505"/>
                    <a:pt x="3050" y="512"/>
                  </a:cubicBezTo>
                  <a:lnTo>
                    <a:pt x="3050" y="538"/>
                  </a:lnTo>
                  <a:cubicBezTo>
                    <a:pt x="3050" y="545"/>
                    <a:pt x="3044" y="551"/>
                    <a:pt x="3037" y="551"/>
                  </a:cubicBezTo>
                  <a:cubicBezTo>
                    <a:pt x="3030" y="551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30" y="423"/>
                    <a:pt x="3037" y="423"/>
                  </a:cubicBezTo>
                  <a:cubicBezTo>
                    <a:pt x="3044" y="423"/>
                    <a:pt x="3050" y="428"/>
                    <a:pt x="3050" y="435"/>
                  </a:cubicBezTo>
                  <a:lnTo>
                    <a:pt x="3050" y="461"/>
                  </a:lnTo>
                  <a:cubicBezTo>
                    <a:pt x="3050" y="468"/>
                    <a:pt x="3044" y="474"/>
                    <a:pt x="3037" y="474"/>
                  </a:cubicBezTo>
                  <a:cubicBezTo>
                    <a:pt x="3030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9"/>
                  </a:lnTo>
                  <a:cubicBezTo>
                    <a:pt x="3024" y="351"/>
                    <a:pt x="3030" y="346"/>
                    <a:pt x="3037" y="346"/>
                  </a:cubicBezTo>
                  <a:cubicBezTo>
                    <a:pt x="3044" y="346"/>
                    <a:pt x="3050" y="351"/>
                    <a:pt x="3050" y="359"/>
                  </a:cubicBezTo>
                  <a:lnTo>
                    <a:pt x="3050" y="384"/>
                  </a:lnTo>
                  <a:cubicBezTo>
                    <a:pt x="3050" y="391"/>
                    <a:pt x="3044" y="397"/>
                    <a:pt x="3037" y="397"/>
                  </a:cubicBezTo>
                  <a:cubicBezTo>
                    <a:pt x="3030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5"/>
                    <a:pt x="3030" y="269"/>
                    <a:pt x="3037" y="269"/>
                  </a:cubicBezTo>
                  <a:cubicBezTo>
                    <a:pt x="3044" y="269"/>
                    <a:pt x="3050" y="275"/>
                    <a:pt x="3050" y="282"/>
                  </a:cubicBezTo>
                  <a:lnTo>
                    <a:pt x="3050" y="307"/>
                  </a:lnTo>
                  <a:cubicBezTo>
                    <a:pt x="3050" y="314"/>
                    <a:pt x="3044" y="320"/>
                    <a:pt x="3037" y="320"/>
                  </a:cubicBezTo>
                  <a:cubicBezTo>
                    <a:pt x="3030" y="320"/>
                    <a:pt x="3024" y="314"/>
                    <a:pt x="3024" y="307"/>
                  </a:cubicBezTo>
                  <a:close/>
                  <a:moveTo>
                    <a:pt x="3024" y="231"/>
                  </a:moveTo>
                  <a:lnTo>
                    <a:pt x="3024" y="205"/>
                  </a:lnTo>
                  <a:cubicBezTo>
                    <a:pt x="3024" y="198"/>
                    <a:pt x="3030" y="192"/>
                    <a:pt x="3037" y="192"/>
                  </a:cubicBezTo>
                  <a:cubicBezTo>
                    <a:pt x="3044" y="192"/>
                    <a:pt x="3050" y="198"/>
                    <a:pt x="3050" y="205"/>
                  </a:cubicBezTo>
                  <a:lnTo>
                    <a:pt x="3050" y="231"/>
                  </a:lnTo>
                  <a:cubicBezTo>
                    <a:pt x="3050" y="238"/>
                    <a:pt x="3044" y="243"/>
                    <a:pt x="3037" y="243"/>
                  </a:cubicBezTo>
                  <a:cubicBezTo>
                    <a:pt x="3030" y="243"/>
                    <a:pt x="3024" y="238"/>
                    <a:pt x="3024" y="231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30" y="115"/>
                    <a:pt x="3037" y="115"/>
                  </a:cubicBezTo>
                  <a:cubicBezTo>
                    <a:pt x="3044" y="115"/>
                    <a:pt x="3050" y="121"/>
                    <a:pt x="3050" y="128"/>
                  </a:cubicBezTo>
                  <a:lnTo>
                    <a:pt x="3050" y="154"/>
                  </a:lnTo>
                  <a:cubicBezTo>
                    <a:pt x="3050" y="161"/>
                    <a:pt x="3044" y="167"/>
                    <a:pt x="3037" y="167"/>
                  </a:cubicBezTo>
                  <a:cubicBezTo>
                    <a:pt x="3030" y="167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30" y="39"/>
                    <a:pt x="3037" y="39"/>
                  </a:cubicBezTo>
                  <a:cubicBezTo>
                    <a:pt x="3044" y="39"/>
                    <a:pt x="3050" y="44"/>
                    <a:pt x="3050" y="51"/>
                  </a:cubicBezTo>
                  <a:lnTo>
                    <a:pt x="3050" y="77"/>
                  </a:lnTo>
                  <a:cubicBezTo>
                    <a:pt x="3050" y="84"/>
                    <a:pt x="3044" y="90"/>
                    <a:pt x="3037" y="90"/>
                  </a:cubicBezTo>
                  <a:cubicBezTo>
                    <a:pt x="3030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5" y="20"/>
                    <a:pt x="2985" y="13"/>
                  </a:cubicBezTo>
                  <a:cubicBezTo>
                    <a:pt x="2985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7" y="6"/>
                    <a:pt x="3037" y="13"/>
                  </a:cubicBezTo>
                  <a:cubicBezTo>
                    <a:pt x="3037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1" y="26"/>
                  </a:lnTo>
                  <a:cubicBezTo>
                    <a:pt x="2914" y="26"/>
                    <a:pt x="2909" y="20"/>
                    <a:pt x="2909" y="13"/>
                  </a:cubicBezTo>
                  <a:cubicBezTo>
                    <a:pt x="2909" y="6"/>
                    <a:pt x="2914" y="0"/>
                    <a:pt x="2921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5" y="26"/>
                  </a:lnTo>
                  <a:cubicBezTo>
                    <a:pt x="2838" y="26"/>
                    <a:pt x="2832" y="20"/>
                    <a:pt x="2832" y="13"/>
                  </a:cubicBezTo>
                  <a:cubicBezTo>
                    <a:pt x="2832" y="6"/>
                    <a:pt x="2838" y="0"/>
                    <a:pt x="2845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3" y="26"/>
                  </a:moveTo>
                  <a:lnTo>
                    <a:pt x="2768" y="26"/>
                  </a:lnTo>
                  <a:cubicBezTo>
                    <a:pt x="2761" y="26"/>
                    <a:pt x="2755" y="20"/>
                    <a:pt x="2755" y="13"/>
                  </a:cubicBezTo>
                  <a:cubicBezTo>
                    <a:pt x="2755" y="6"/>
                    <a:pt x="2761" y="0"/>
                    <a:pt x="2768" y="0"/>
                  </a:cubicBezTo>
                  <a:lnTo>
                    <a:pt x="2793" y="0"/>
                  </a:lnTo>
                  <a:cubicBezTo>
                    <a:pt x="2801" y="0"/>
                    <a:pt x="2806" y="6"/>
                    <a:pt x="2806" y="13"/>
                  </a:cubicBezTo>
                  <a:cubicBezTo>
                    <a:pt x="2806" y="20"/>
                    <a:pt x="2801" y="26"/>
                    <a:pt x="2793" y="26"/>
                  </a:cubicBezTo>
                  <a:close/>
                  <a:moveTo>
                    <a:pt x="2717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7" y="0"/>
                  </a:lnTo>
                  <a:cubicBezTo>
                    <a:pt x="2724" y="0"/>
                    <a:pt x="2729" y="6"/>
                    <a:pt x="2729" y="13"/>
                  </a:cubicBezTo>
                  <a:cubicBezTo>
                    <a:pt x="2729" y="20"/>
                    <a:pt x="2724" y="26"/>
                    <a:pt x="2717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1" y="20"/>
                    <a:pt x="2601" y="13"/>
                  </a:cubicBezTo>
                  <a:cubicBezTo>
                    <a:pt x="2601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3" y="6"/>
                    <a:pt x="2653" y="13"/>
                  </a:cubicBezTo>
                  <a:cubicBezTo>
                    <a:pt x="2653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7" y="26"/>
                  </a:lnTo>
                  <a:cubicBezTo>
                    <a:pt x="2530" y="26"/>
                    <a:pt x="2525" y="20"/>
                    <a:pt x="2525" y="13"/>
                  </a:cubicBezTo>
                  <a:cubicBezTo>
                    <a:pt x="2525" y="6"/>
                    <a:pt x="2530" y="0"/>
                    <a:pt x="2537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1" y="26"/>
                  </a:lnTo>
                  <a:cubicBezTo>
                    <a:pt x="2454" y="26"/>
                    <a:pt x="2448" y="20"/>
                    <a:pt x="2448" y="13"/>
                  </a:cubicBezTo>
                  <a:cubicBezTo>
                    <a:pt x="2448" y="6"/>
                    <a:pt x="2454" y="0"/>
                    <a:pt x="2461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09" y="26"/>
                  </a:moveTo>
                  <a:lnTo>
                    <a:pt x="2384" y="26"/>
                  </a:lnTo>
                  <a:cubicBezTo>
                    <a:pt x="2377" y="26"/>
                    <a:pt x="2371" y="20"/>
                    <a:pt x="2371" y="13"/>
                  </a:cubicBezTo>
                  <a:cubicBezTo>
                    <a:pt x="2371" y="6"/>
                    <a:pt x="2377" y="0"/>
                    <a:pt x="2384" y="0"/>
                  </a:cubicBezTo>
                  <a:lnTo>
                    <a:pt x="2409" y="0"/>
                  </a:lnTo>
                  <a:cubicBezTo>
                    <a:pt x="2417" y="0"/>
                    <a:pt x="2422" y="6"/>
                    <a:pt x="2422" y="13"/>
                  </a:cubicBezTo>
                  <a:cubicBezTo>
                    <a:pt x="2422" y="20"/>
                    <a:pt x="2417" y="26"/>
                    <a:pt x="2409" y="26"/>
                  </a:cubicBezTo>
                  <a:close/>
                  <a:moveTo>
                    <a:pt x="2333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3" y="0"/>
                  </a:lnTo>
                  <a:cubicBezTo>
                    <a:pt x="2340" y="0"/>
                    <a:pt x="2345" y="6"/>
                    <a:pt x="2345" y="13"/>
                  </a:cubicBezTo>
                  <a:cubicBezTo>
                    <a:pt x="2345" y="20"/>
                    <a:pt x="2340" y="26"/>
                    <a:pt x="2333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7" y="20"/>
                    <a:pt x="2217" y="13"/>
                  </a:cubicBezTo>
                  <a:cubicBezTo>
                    <a:pt x="2217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9" y="6"/>
                    <a:pt x="2269" y="13"/>
                  </a:cubicBezTo>
                  <a:cubicBezTo>
                    <a:pt x="2269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3" y="26"/>
                  </a:lnTo>
                  <a:cubicBezTo>
                    <a:pt x="2146" y="26"/>
                    <a:pt x="2141" y="20"/>
                    <a:pt x="2141" y="13"/>
                  </a:cubicBezTo>
                  <a:cubicBezTo>
                    <a:pt x="2141" y="6"/>
                    <a:pt x="2146" y="0"/>
                    <a:pt x="2153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7" y="26"/>
                  </a:lnTo>
                  <a:cubicBezTo>
                    <a:pt x="2070" y="26"/>
                    <a:pt x="2064" y="20"/>
                    <a:pt x="2064" y="13"/>
                  </a:cubicBezTo>
                  <a:cubicBezTo>
                    <a:pt x="2064" y="6"/>
                    <a:pt x="2070" y="0"/>
                    <a:pt x="2077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5" y="26"/>
                  </a:moveTo>
                  <a:lnTo>
                    <a:pt x="2000" y="26"/>
                  </a:lnTo>
                  <a:cubicBezTo>
                    <a:pt x="1993" y="26"/>
                    <a:pt x="1987" y="20"/>
                    <a:pt x="1987" y="13"/>
                  </a:cubicBezTo>
                  <a:cubicBezTo>
                    <a:pt x="1987" y="6"/>
                    <a:pt x="1993" y="0"/>
                    <a:pt x="2000" y="0"/>
                  </a:cubicBezTo>
                  <a:lnTo>
                    <a:pt x="2025" y="0"/>
                  </a:lnTo>
                  <a:cubicBezTo>
                    <a:pt x="2033" y="0"/>
                    <a:pt x="2038" y="6"/>
                    <a:pt x="2038" y="13"/>
                  </a:cubicBezTo>
                  <a:cubicBezTo>
                    <a:pt x="2038" y="20"/>
                    <a:pt x="2033" y="26"/>
                    <a:pt x="2025" y="26"/>
                  </a:cubicBezTo>
                  <a:close/>
                  <a:moveTo>
                    <a:pt x="1949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9" y="0"/>
                  </a:lnTo>
                  <a:cubicBezTo>
                    <a:pt x="1956" y="0"/>
                    <a:pt x="1961" y="6"/>
                    <a:pt x="1961" y="13"/>
                  </a:cubicBezTo>
                  <a:cubicBezTo>
                    <a:pt x="1961" y="20"/>
                    <a:pt x="1956" y="26"/>
                    <a:pt x="1949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3" y="20"/>
                    <a:pt x="1833" y="13"/>
                  </a:cubicBezTo>
                  <a:cubicBezTo>
                    <a:pt x="1833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5" y="6"/>
                    <a:pt x="1885" y="13"/>
                  </a:cubicBezTo>
                  <a:cubicBezTo>
                    <a:pt x="1885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69" y="26"/>
                  </a:lnTo>
                  <a:cubicBezTo>
                    <a:pt x="1762" y="26"/>
                    <a:pt x="1757" y="20"/>
                    <a:pt x="1757" y="13"/>
                  </a:cubicBezTo>
                  <a:cubicBezTo>
                    <a:pt x="1757" y="6"/>
                    <a:pt x="1762" y="0"/>
                    <a:pt x="1769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3" y="26"/>
                  </a:lnTo>
                  <a:cubicBezTo>
                    <a:pt x="1686" y="26"/>
                    <a:pt x="1680" y="20"/>
                    <a:pt x="1680" y="13"/>
                  </a:cubicBezTo>
                  <a:cubicBezTo>
                    <a:pt x="1680" y="6"/>
                    <a:pt x="1686" y="0"/>
                    <a:pt x="1693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1" y="26"/>
                  </a:moveTo>
                  <a:lnTo>
                    <a:pt x="1616" y="26"/>
                  </a:lnTo>
                  <a:cubicBezTo>
                    <a:pt x="1609" y="26"/>
                    <a:pt x="1603" y="20"/>
                    <a:pt x="1603" y="13"/>
                  </a:cubicBezTo>
                  <a:cubicBezTo>
                    <a:pt x="1603" y="6"/>
                    <a:pt x="1609" y="0"/>
                    <a:pt x="1616" y="0"/>
                  </a:cubicBezTo>
                  <a:lnTo>
                    <a:pt x="1641" y="0"/>
                  </a:lnTo>
                  <a:cubicBezTo>
                    <a:pt x="1649" y="0"/>
                    <a:pt x="1654" y="6"/>
                    <a:pt x="1654" y="13"/>
                  </a:cubicBezTo>
                  <a:cubicBezTo>
                    <a:pt x="1654" y="20"/>
                    <a:pt x="1649" y="26"/>
                    <a:pt x="1641" y="26"/>
                  </a:cubicBezTo>
                  <a:close/>
                  <a:moveTo>
                    <a:pt x="1565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5" y="0"/>
                  </a:lnTo>
                  <a:cubicBezTo>
                    <a:pt x="1572" y="0"/>
                    <a:pt x="1577" y="6"/>
                    <a:pt x="1577" y="13"/>
                  </a:cubicBezTo>
                  <a:cubicBezTo>
                    <a:pt x="1577" y="20"/>
                    <a:pt x="1572" y="26"/>
                    <a:pt x="1565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49" y="20"/>
                    <a:pt x="1449" y="13"/>
                  </a:cubicBezTo>
                  <a:cubicBezTo>
                    <a:pt x="1449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1" y="6"/>
                    <a:pt x="1501" y="13"/>
                  </a:cubicBezTo>
                  <a:cubicBezTo>
                    <a:pt x="1501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5" y="26"/>
                  </a:lnTo>
                  <a:cubicBezTo>
                    <a:pt x="1378" y="26"/>
                    <a:pt x="1373" y="20"/>
                    <a:pt x="1373" y="13"/>
                  </a:cubicBezTo>
                  <a:cubicBezTo>
                    <a:pt x="1373" y="6"/>
                    <a:pt x="1378" y="0"/>
                    <a:pt x="1385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9" y="26"/>
                  </a:lnTo>
                  <a:cubicBezTo>
                    <a:pt x="1302" y="26"/>
                    <a:pt x="1296" y="20"/>
                    <a:pt x="1296" y="13"/>
                  </a:cubicBezTo>
                  <a:cubicBezTo>
                    <a:pt x="1296" y="6"/>
                    <a:pt x="1302" y="0"/>
                    <a:pt x="1309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7" y="26"/>
                  </a:moveTo>
                  <a:lnTo>
                    <a:pt x="1232" y="26"/>
                  </a:lnTo>
                  <a:cubicBezTo>
                    <a:pt x="1225" y="26"/>
                    <a:pt x="1219" y="20"/>
                    <a:pt x="1219" y="13"/>
                  </a:cubicBezTo>
                  <a:cubicBezTo>
                    <a:pt x="1219" y="6"/>
                    <a:pt x="1225" y="0"/>
                    <a:pt x="1232" y="0"/>
                  </a:cubicBezTo>
                  <a:lnTo>
                    <a:pt x="1257" y="0"/>
                  </a:lnTo>
                  <a:cubicBezTo>
                    <a:pt x="1265" y="0"/>
                    <a:pt x="1270" y="6"/>
                    <a:pt x="1270" y="13"/>
                  </a:cubicBezTo>
                  <a:cubicBezTo>
                    <a:pt x="1270" y="20"/>
                    <a:pt x="1265" y="26"/>
                    <a:pt x="1257" y="26"/>
                  </a:cubicBezTo>
                  <a:close/>
                  <a:moveTo>
                    <a:pt x="1181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1" y="0"/>
                  </a:lnTo>
                  <a:cubicBezTo>
                    <a:pt x="1188" y="0"/>
                    <a:pt x="1193" y="6"/>
                    <a:pt x="1193" y="13"/>
                  </a:cubicBezTo>
                  <a:cubicBezTo>
                    <a:pt x="1193" y="20"/>
                    <a:pt x="1188" y="26"/>
                    <a:pt x="1181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5" y="20"/>
                    <a:pt x="1065" y="13"/>
                  </a:cubicBezTo>
                  <a:cubicBezTo>
                    <a:pt x="1065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7" y="6"/>
                    <a:pt x="1117" y="13"/>
                  </a:cubicBezTo>
                  <a:cubicBezTo>
                    <a:pt x="1117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1" y="26"/>
                  </a:lnTo>
                  <a:cubicBezTo>
                    <a:pt x="994" y="26"/>
                    <a:pt x="989" y="20"/>
                    <a:pt x="989" y="13"/>
                  </a:cubicBezTo>
                  <a:cubicBezTo>
                    <a:pt x="989" y="6"/>
                    <a:pt x="994" y="0"/>
                    <a:pt x="1001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5" y="26"/>
                  </a:lnTo>
                  <a:cubicBezTo>
                    <a:pt x="918" y="26"/>
                    <a:pt x="912" y="20"/>
                    <a:pt x="912" y="13"/>
                  </a:cubicBezTo>
                  <a:cubicBezTo>
                    <a:pt x="912" y="6"/>
                    <a:pt x="918" y="0"/>
                    <a:pt x="925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3" y="26"/>
                  </a:moveTo>
                  <a:lnTo>
                    <a:pt x="848" y="26"/>
                  </a:lnTo>
                  <a:cubicBezTo>
                    <a:pt x="841" y="26"/>
                    <a:pt x="835" y="20"/>
                    <a:pt x="835" y="13"/>
                  </a:cubicBezTo>
                  <a:cubicBezTo>
                    <a:pt x="835" y="6"/>
                    <a:pt x="841" y="0"/>
                    <a:pt x="848" y="0"/>
                  </a:cubicBezTo>
                  <a:lnTo>
                    <a:pt x="873" y="0"/>
                  </a:lnTo>
                  <a:cubicBezTo>
                    <a:pt x="881" y="0"/>
                    <a:pt x="886" y="6"/>
                    <a:pt x="886" y="13"/>
                  </a:cubicBezTo>
                  <a:cubicBezTo>
                    <a:pt x="886" y="20"/>
                    <a:pt x="881" y="26"/>
                    <a:pt x="873" y="26"/>
                  </a:cubicBezTo>
                  <a:close/>
                  <a:moveTo>
                    <a:pt x="797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7" y="0"/>
                  </a:lnTo>
                  <a:cubicBezTo>
                    <a:pt x="804" y="0"/>
                    <a:pt x="809" y="6"/>
                    <a:pt x="809" y="13"/>
                  </a:cubicBezTo>
                  <a:cubicBezTo>
                    <a:pt x="809" y="20"/>
                    <a:pt x="804" y="26"/>
                    <a:pt x="797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1" y="20"/>
                    <a:pt x="681" y="13"/>
                  </a:cubicBezTo>
                  <a:cubicBezTo>
                    <a:pt x="681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3" y="6"/>
                    <a:pt x="733" y="13"/>
                  </a:cubicBezTo>
                  <a:cubicBezTo>
                    <a:pt x="733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7" y="26"/>
                  </a:lnTo>
                  <a:cubicBezTo>
                    <a:pt x="610" y="26"/>
                    <a:pt x="605" y="20"/>
                    <a:pt x="605" y="13"/>
                  </a:cubicBezTo>
                  <a:cubicBezTo>
                    <a:pt x="605" y="6"/>
                    <a:pt x="610" y="0"/>
                    <a:pt x="617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1" y="26"/>
                  </a:lnTo>
                  <a:cubicBezTo>
                    <a:pt x="534" y="26"/>
                    <a:pt x="528" y="20"/>
                    <a:pt x="528" y="13"/>
                  </a:cubicBezTo>
                  <a:cubicBezTo>
                    <a:pt x="528" y="6"/>
                    <a:pt x="534" y="0"/>
                    <a:pt x="541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89" y="26"/>
                  </a:moveTo>
                  <a:lnTo>
                    <a:pt x="464" y="26"/>
                  </a:lnTo>
                  <a:cubicBezTo>
                    <a:pt x="457" y="26"/>
                    <a:pt x="451" y="20"/>
                    <a:pt x="451" y="13"/>
                  </a:cubicBezTo>
                  <a:cubicBezTo>
                    <a:pt x="451" y="6"/>
                    <a:pt x="457" y="0"/>
                    <a:pt x="464" y="0"/>
                  </a:cubicBezTo>
                  <a:lnTo>
                    <a:pt x="489" y="0"/>
                  </a:lnTo>
                  <a:cubicBezTo>
                    <a:pt x="497" y="0"/>
                    <a:pt x="502" y="6"/>
                    <a:pt x="502" y="13"/>
                  </a:cubicBezTo>
                  <a:cubicBezTo>
                    <a:pt x="502" y="20"/>
                    <a:pt x="497" y="26"/>
                    <a:pt x="489" y="26"/>
                  </a:cubicBezTo>
                  <a:close/>
                  <a:moveTo>
                    <a:pt x="413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3" y="0"/>
                  </a:lnTo>
                  <a:cubicBezTo>
                    <a:pt x="420" y="0"/>
                    <a:pt x="425" y="6"/>
                    <a:pt x="425" y="13"/>
                  </a:cubicBezTo>
                  <a:cubicBezTo>
                    <a:pt x="425" y="20"/>
                    <a:pt x="420" y="26"/>
                    <a:pt x="413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7" y="20"/>
                    <a:pt x="297" y="13"/>
                  </a:cubicBezTo>
                  <a:cubicBezTo>
                    <a:pt x="297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9" y="6"/>
                    <a:pt x="349" y="13"/>
                  </a:cubicBezTo>
                  <a:cubicBezTo>
                    <a:pt x="349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3" y="26"/>
                  </a:lnTo>
                  <a:cubicBezTo>
                    <a:pt x="226" y="26"/>
                    <a:pt x="221" y="20"/>
                    <a:pt x="221" y="13"/>
                  </a:cubicBezTo>
                  <a:cubicBezTo>
                    <a:pt x="221" y="6"/>
                    <a:pt x="226" y="0"/>
                    <a:pt x="233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7" y="26"/>
                  </a:lnTo>
                  <a:cubicBezTo>
                    <a:pt x="150" y="26"/>
                    <a:pt x="144" y="20"/>
                    <a:pt x="144" y="13"/>
                  </a:cubicBezTo>
                  <a:cubicBezTo>
                    <a:pt x="144" y="6"/>
                    <a:pt x="150" y="0"/>
                    <a:pt x="157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5" y="26"/>
                  </a:moveTo>
                  <a:lnTo>
                    <a:pt x="80" y="26"/>
                  </a:lnTo>
                  <a:cubicBezTo>
                    <a:pt x="73" y="26"/>
                    <a:pt x="67" y="20"/>
                    <a:pt x="67" y="13"/>
                  </a:cubicBezTo>
                  <a:cubicBezTo>
                    <a:pt x="67" y="6"/>
                    <a:pt x="73" y="0"/>
                    <a:pt x="80" y="0"/>
                  </a:cubicBezTo>
                  <a:lnTo>
                    <a:pt x="105" y="0"/>
                  </a:lnTo>
                  <a:cubicBezTo>
                    <a:pt x="113" y="0"/>
                    <a:pt x="118" y="6"/>
                    <a:pt x="118" y="13"/>
                  </a:cubicBezTo>
                  <a:cubicBezTo>
                    <a:pt x="118" y="20"/>
                    <a:pt x="113" y="26"/>
                    <a:pt x="105" y="26"/>
                  </a:cubicBezTo>
                  <a:close/>
                  <a:moveTo>
                    <a:pt x="29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9" y="0"/>
                  </a:lnTo>
                  <a:cubicBezTo>
                    <a:pt x="36" y="0"/>
                    <a:pt x="41" y="6"/>
                    <a:pt x="41" y="13"/>
                  </a:cubicBezTo>
                  <a:cubicBezTo>
                    <a:pt x="41" y="20"/>
                    <a:pt x="36" y="26"/>
                    <a:pt x="29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6" name="Line 147"/>
            <p:cNvSpPr>
              <a:spLocks noChangeShapeType="1"/>
            </p:cNvSpPr>
            <p:nvPr/>
          </p:nvSpPr>
          <p:spPr bwMode="auto">
            <a:xfrm>
              <a:off x="5214824" y="5189486"/>
              <a:ext cx="534863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7" name="Freeform 148"/>
            <p:cNvSpPr>
              <a:spLocks/>
            </p:cNvSpPr>
            <p:nvPr/>
          </p:nvSpPr>
          <p:spPr bwMode="auto">
            <a:xfrm>
              <a:off x="5740164" y="5151384"/>
              <a:ext cx="68247" cy="746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8" name="Line 150"/>
            <p:cNvSpPr>
              <a:spLocks noChangeShapeType="1"/>
            </p:cNvSpPr>
            <p:nvPr/>
          </p:nvSpPr>
          <p:spPr bwMode="auto">
            <a:xfrm>
              <a:off x="5936968" y="4978337"/>
              <a:ext cx="77770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9" name="Line 151"/>
            <p:cNvSpPr>
              <a:spLocks noChangeShapeType="1"/>
            </p:cNvSpPr>
            <p:nvPr/>
          </p:nvSpPr>
          <p:spPr bwMode="auto">
            <a:xfrm>
              <a:off x="6427392" y="4978337"/>
              <a:ext cx="95228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0" name="Freeform 152"/>
            <p:cNvSpPr>
              <a:spLocks/>
            </p:cNvSpPr>
            <p:nvPr/>
          </p:nvSpPr>
          <p:spPr bwMode="auto">
            <a:xfrm>
              <a:off x="6514684" y="4940235"/>
              <a:ext cx="66660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1" name="Line 153"/>
            <p:cNvSpPr>
              <a:spLocks noChangeShapeType="1"/>
            </p:cNvSpPr>
            <p:nvPr/>
          </p:nvSpPr>
          <p:spPr bwMode="auto">
            <a:xfrm>
              <a:off x="5936968" y="5403808"/>
              <a:ext cx="77770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2" name="Line 154"/>
            <p:cNvSpPr>
              <a:spLocks noChangeShapeType="1"/>
            </p:cNvSpPr>
            <p:nvPr/>
          </p:nvSpPr>
          <p:spPr bwMode="auto">
            <a:xfrm>
              <a:off x="6427392" y="5403808"/>
              <a:ext cx="95228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3" name="Freeform 155"/>
            <p:cNvSpPr>
              <a:spLocks/>
            </p:cNvSpPr>
            <p:nvPr/>
          </p:nvSpPr>
          <p:spPr bwMode="auto">
            <a:xfrm>
              <a:off x="6514684" y="5365706"/>
              <a:ext cx="66660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4" name="Line 156"/>
            <p:cNvSpPr>
              <a:spLocks noChangeShapeType="1"/>
            </p:cNvSpPr>
            <p:nvPr/>
          </p:nvSpPr>
          <p:spPr bwMode="auto">
            <a:xfrm>
              <a:off x="5938556" y="5189486"/>
              <a:ext cx="77769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5" name="Line 157"/>
            <p:cNvSpPr>
              <a:spLocks noChangeShapeType="1"/>
            </p:cNvSpPr>
            <p:nvPr/>
          </p:nvSpPr>
          <p:spPr bwMode="auto">
            <a:xfrm>
              <a:off x="6428979" y="5189486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6" name="Freeform 158"/>
            <p:cNvSpPr>
              <a:spLocks/>
            </p:cNvSpPr>
            <p:nvPr/>
          </p:nvSpPr>
          <p:spPr bwMode="auto">
            <a:xfrm>
              <a:off x="6514684" y="5151384"/>
              <a:ext cx="69834" cy="746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8" h="67">
                  <a:moveTo>
                    <a:pt x="0" y="0"/>
                  </a:moveTo>
                  <a:lnTo>
                    <a:pt x="68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7" name="Rectangle 159"/>
            <p:cNvSpPr>
              <a:spLocks noChangeArrowheads="1"/>
            </p:cNvSpPr>
            <p:nvPr/>
          </p:nvSpPr>
          <p:spPr bwMode="auto">
            <a:xfrm>
              <a:off x="6014738" y="5110107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8" name="Rectangle 160"/>
            <p:cNvSpPr>
              <a:spLocks noChangeArrowheads="1"/>
            </p:cNvSpPr>
            <p:nvPr/>
          </p:nvSpPr>
          <p:spPr bwMode="auto">
            <a:xfrm>
              <a:off x="6014738" y="5110107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9" name="Rectangle 163"/>
            <p:cNvSpPr>
              <a:spLocks noChangeArrowheads="1"/>
            </p:cNvSpPr>
            <p:nvPr/>
          </p:nvSpPr>
          <p:spPr bwMode="auto">
            <a:xfrm>
              <a:off x="6014738" y="5324429"/>
              <a:ext cx="412654" cy="1508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0" name="Rectangle 164"/>
            <p:cNvSpPr>
              <a:spLocks noChangeArrowheads="1"/>
            </p:cNvSpPr>
            <p:nvPr/>
          </p:nvSpPr>
          <p:spPr bwMode="auto">
            <a:xfrm>
              <a:off x="6014738" y="5324429"/>
              <a:ext cx="412654" cy="150820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1" name="Freeform 165"/>
            <p:cNvSpPr>
              <a:spLocks/>
            </p:cNvSpPr>
            <p:nvPr/>
          </p:nvSpPr>
          <p:spPr bwMode="auto">
            <a:xfrm>
              <a:off x="5806823" y="5622894"/>
              <a:ext cx="128558" cy="57470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6"/>
                </a:cxn>
              </a:cxnLst>
              <a:rect l="0" t="0" r="r" b="b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2" name="Freeform 166"/>
            <p:cNvSpPr>
              <a:spLocks/>
            </p:cNvSpPr>
            <p:nvPr/>
          </p:nvSpPr>
          <p:spPr bwMode="auto">
            <a:xfrm>
              <a:off x="5806823" y="5622894"/>
              <a:ext cx="128558" cy="57470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6"/>
                </a:cxn>
              </a:cxnLst>
              <a:rect l="0" t="0" r="r" b="b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3" name="Freeform 167"/>
            <p:cNvSpPr>
              <a:spLocks/>
            </p:cNvSpPr>
            <p:nvPr/>
          </p:nvSpPr>
          <p:spPr bwMode="auto">
            <a:xfrm>
              <a:off x="6579757" y="5622894"/>
              <a:ext cx="128557" cy="574703"/>
            </a:xfrm>
            <a:custGeom>
              <a:avLst/>
              <a:gdLst/>
              <a:ahLst/>
              <a:cxnLst>
                <a:cxn ang="0">
                  <a:pos x="128" y="86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6"/>
                </a:cxn>
              </a:cxnLst>
              <a:rect l="0" t="0" r="r" b="b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4" name="Freeform 168"/>
            <p:cNvSpPr>
              <a:spLocks/>
            </p:cNvSpPr>
            <p:nvPr/>
          </p:nvSpPr>
          <p:spPr bwMode="auto">
            <a:xfrm>
              <a:off x="6579757" y="5622894"/>
              <a:ext cx="128557" cy="574703"/>
            </a:xfrm>
            <a:custGeom>
              <a:avLst/>
              <a:gdLst/>
              <a:ahLst/>
              <a:cxnLst>
                <a:cxn ang="0">
                  <a:pos x="128" y="86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6"/>
                </a:cxn>
              </a:cxnLst>
              <a:rect l="0" t="0" r="r" b="b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5" name="Rectangle 169"/>
            <p:cNvSpPr>
              <a:spLocks noChangeArrowheads="1"/>
            </p:cNvSpPr>
            <p:nvPr/>
          </p:nvSpPr>
          <p:spPr bwMode="auto">
            <a:xfrm>
              <a:off x="6013150" y="5622894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6" name="Rectangle 170"/>
            <p:cNvSpPr>
              <a:spLocks noChangeArrowheads="1"/>
            </p:cNvSpPr>
            <p:nvPr/>
          </p:nvSpPr>
          <p:spPr bwMode="auto">
            <a:xfrm>
              <a:off x="6013150" y="5622894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7" name="Freeform 173"/>
            <p:cNvSpPr>
              <a:spLocks noEditPoints="1"/>
            </p:cNvSpPr>
            <p:nvPr/>
          </p:nvSpPr>
          <p:spPr bwMode="auto">
            <a:xfrm>
              <a:off x="5467177" y="5559391"/>
              <a:ext cx="1299861" cy="689009"/>
            </a:xfrm>
            <a:custGeom>
              <a:avLst/>
              <a:gdLst/>
              <a:ahLst/>
              <a:cxnLst>
                <a:cxn ang="0">
                  <a:pos x="13" y="103"/>
                </a:cxn>
                <a:cxn ang="0">
                  <a:pos x="0" y="269"/>
                </a:cxn>
                <a:cxn ang="0">
                  <a:pos x="0" y="448"/>
                </a:cxn>
                <a:cxn ang="0">
                  <a:pos x="13" y="615"/>
                </a:cxn>
                <a:cxn ang="0">
                  <a:pos x="26" y="756"/>
                </a:cxn>
                <a:cxn ang="0">
                  <a:pos x="26" y="884"/>
                </a:cxn>
                <a:cxn ang="0">
                  <a:pos x="26" y="960"/>
                </a:cxn>
                <a:cxn ang="0">
                  <a:pos x="13" y="1101"/>
                </a:cxn>
                <a:cxn ang="0">
                  <a:pos x="0" y="1268"/>
                </a:cxn>
                <a:cxn ang="0">
                  <a:pos x="0" y="1447"/>
                </a:cxn>
                <a:cxn ang="0">
                  <a:pos x="161" y="1464"/>
                </a:cxn>
                <a:cxn ang="0">
                  <a:pos x="302" y="1452"/>
                </a:cxn>
                <a:cxn ang="0">
                  <a:pos x="430" y="1452"/>
                </a:cxn>
                <a:cxn ang="0">
                  <a:pos x="507" y="1452"/>
                </a:cxn>
                <a:cxn ang="0">
                  <a:pos x="648" y="1464"/>
                </a:cxn>
                <a:cxn ang="0">
                  <a:pos x="814" y="1477"/>
                </a:cxn>
                <a:cxn ang="0">
                  <a:pos x="993" y="1477"/>
                </a:cxn>
                <a:cxn ang="0">
                  <a:pos x="1160" y="1464"/>
                </a:cxn>
                <a:cxn ang="0">
                  <a:pos x="1301" y="1452"/>
                </a:cxn>
                <a:cxn ang="0">
                  <a:pos x="1429" y="1452"/>
                </a:cxn>
                <a:cxn ang="0">
                  <a:pos x="1505" y="1452"/>
                </a:cxn>
                <a:cxn ang="0">
                  <a:pos x="1646" y="1464"/>
                </a:cxn>
                <a:cxn ang="0">
                  <a:pos x="1813" y="1477"/>
                </a:cxn>
                <a:cxn ang="0">
                  <a:pos x="1992" y="1477"/>
                </a:cxn>
                <a:cxn ang="0">
                  <a:pos x="2158" y="1464"/>
                </a:cxn>
                <a:cxn ang="0">
                  <a:pos x="2299" y="1452"/>
                </a:cxn>
                <a:cxn ang="0">
                  <a:pos x="2427" y="1452"/>
                </a:cxn>
                <a:cxn ang="0">
                  <a:pos x="2504" y="1452"/>
                </a:cxn>
                <a:cxn ang="0">
                  <a:pos x="2645" y="1464"/>
                </a:cxn>
                <a:cxn ang="0">
                  <a:pos x="2811" y="1477"/>
                </a:cxn>
                <a:cxn ang="0">
                  <a:pos x="2990" y="1477"/>
                </a:cxn>
                <a:cxn ang="0">
                  <a:pos x="3036" y="1344"/>
                </a:cxn>
                <a:cxn ang="0">
                  <a:pos x="3024" y="1203"/>
                </a:cxn>
                <a:cxn ang="0">
                  <a:pos x="3024" y="1075"/>
                </a:cxn>
                <a:cxn ang="0">
                  <a:pos x="3024" y="999"/>
                </a:cxn>
                <a:cxn ang="0">
                  <a:pos x="3036" y="858"/>
                </a:cxn>
                <a:cxn ang="0">
                  <a:pos x="3049" y="691"/>
                </a:cxn>
                <a:cxn ang="0">
                  <a:pos x="3049" y="512"/>
                </a:cxn>
                <a:cxn ang="0">
                  <a:pos x="3036" y="346"/>
                </a:cxn>
                <a:cxn ang="0">
                  <a:pos x="3024" y="205"/>
                </a:cxn>
                <a:cxn ang="0">
                  <a:pos x="3024" y="77"/>
                </a:cxn>
                <a:cxn ang="0">
                  <a:pos x="3024" y="26"/>
                </a:cxn>
                <a:cxn ang="0">
                  <a:pos x="2883" y="13"/>
                </a:cxn>
                <a:cxn ang="0">
                  <a:pos x="2716" y="0"/>
                </a:cxn>
                <a:cxn ang="0">
                  <a:pos x="2537" y="0"/>
                </a:cxn>
                <a:cxn ang="0">
                  <a:pos x="2371" y="13"/>
                </a:cxn>
                <a:cxn ang="0">
                  <a:pos x="2230" y="26"/>
                </a:cxn>
                <a:cxn ang="0">
                  <a:pos x="2102" y="26"/>
                </a:cxn>
                <a:cxn ang="0">
                  <a:pos x="2025" y="26"/>
                </a:cxn>
                <a:cxn ang="0">
                  <a:pos x="1884" y="13"/>
                </a:cxn>
                <a:cxn ang="0">
                  <a:pos x="1718" y="0"/>
                </a:cxn>
                <a:cxn ang="0">
                  <a:pos x="1539" y="0"/>
                </a:cxn>
                <a:cxn ang="0">
                  <a:pos x="1372" y="13"/>
                </a:cxn>
                <a:cxn ang="0">
                  <a:pos x="1232" y="26"/>
                </a:cxn>
                <a:cxn ang="0">
                  <a:pos x="1104" y="26"/>
                </a:cxn>
                <a:cxn ang="0">
                  <a:pos x="1027" y="26"/>
                </a:cxn>
                <a:cxn ang="0">
                  <a:pos x="886" y="13"/>
                </a:cxn>
                <a:cxn ang="0">
                  <a:pos x="720" y="0"/>
                </a:cxn>
                <a:cxn ang="0">
                  <a:pos x="540" y="0"/>
                </a:cxn>
                <a:cxn ang="0">
                  <a:pos x="374" y="13"/>
                </a:cxn>
                <a:cxn ang="0">
                  <a:pos x="233" y="26"/>
                </a:cxn>
                <a:cxn ang="0">
                  <a:pos x="105" y="26"/>
                </a:cxn>
                <a:cxn ang="0">
                  <a:pos x="28" y="26"/>
                </a:cxn>
              </a:cxnLst>
              <a:rect l="0" t="0" r="r" b="b"/>
              <a:pathLst>
                <a:path w="3049" h="1477">
                  <a:moveTo>
                    <a:pt x="26" y="39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9"/>
                  </a:lnTo>
                  <a:cubicBezTo>
                    <a:pt x="0" y="32"/>
                    <a:pt x="6" y="26"/>
                    <a:pt x="13" y="26"/>
                  </a:cubicBezTo>
                  <a:cubicBezTo>
                    <a:pt x="20" y="26"/>
                    <a:pt x="26" y="32"/>
                    <a:pt x="26" y="39"/>
                  </a:cubicBezTo>
                  <a:close/>
                  <a:moveTo>
                    <a:pt x="26" y="116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6"/>
                  </a:lnTo>
                  <a:cubicBezTo>
                    <a:pt x="0" y="108"/>
                    <a:pt x="6" y="103"/>
                    <a:pt x="13" y="103"/>
                  </a:cubicBezTo>
                  <a:cubicBezTo>
                    <a:pt x="20" y="103"/>
                    <a:pt x="26" y="108"/>
                    <a:pt x="26" y="116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80"/>
                    <a:pt x="13" y="180"/>
                  </a:cubicBezTo>
                  <a:cubicBezTo>
                    <a:pt x="20" y="180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8"/>
                    <a:pt x="13" y="308"/>
                  </a:cubicBezTo>
                  <a:cubicBezTo>
                    <a:pt x="6" y="308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2"/>
                  </a:lnTo>
                  <a:cubicBezTo>
                    <a:pt x="26" y="379"/>
                    <a:pt x="20" y="384"/>
                    <a:pt x="13" y="384"/>
                  </a:cubicBezTo>
                  <a:cubicBezTo>
                    <a:pt x="6" y="384"/>
                    <a:pt x="0" y="379"/>
                    <a:pt x="0" y="372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3"/>
                  </a:lnTo>
                  <a:cubicBezTo>
                    <a:pt x="0" y="416"/>
                    <a:pt x="6" y="410"/>
                    <a:pt x="13" y="410"/>
                  </a:cubicBezTo>
                  <a:cubicBezTo>
                    <a:pt x="20" y="410"/>
                    <a:pt x="26" y="416"/>
                    <a:pt x="26" y="423"/>
                  </a:cubicBezTo>
                  <a:close/>
                  <a:moveTo>
                    <a:pt x="26" y="500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500"/>
                  </a:lnTo>
                  <a:cubicBezTo>
                    <a:pt x="0" y="492"/>
                    <a:pt x="6" y="487"/>
                    <a:pt x="13" y="487"/>
                  </a:cubicBezTo>
                  <a:cubicBezTo>
                    <a:pt x="20" y="487"/>
                    <a:pt x="26" y="492"/>
                    <a:pt x="26" y="500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4"/>
                    <a:pt x="13" y="564"/>
                  </a:cubicBezTo>
                  <a:cubicBezTo>
                    <a:pt x="20" y="564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2"/>
                    <a:pt x="13" y="692"/>
                  </a:cubicBezTo>
                  <a:cubicBezTo>
                    <a:pt x="6" y="692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6"/>
                  </a:lnTo>
                  <a:cubicBezTo>
                    <a:pt x="26" y="763"/>
                    <a:pt x="20" y="768"/>
                    <a:pt x="13" y="768"/>
                  </a:cubicBezTo>
                  <a:cubicBezTo>
                    <a:pt x="6" y="768"/>
                    <a:pt x="0" y="763"/>
                    <a:pt x="0" y="756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7"/>
                  </a:lnTo>
                  <a:cubicBezTo>
                    <a:pt x="0" y="800"/>
                    <a:pt x="6" y="794"/>
                    <a:pt x="13" y="794"/>
                  </a:cubicBezTo>
                  <a:cubicBezTo>
                    <a:pt x="20" y="794"/>
                    <a:pt x="26" y="800"/>
                    <a:pt x="26" y="807"/>
                  </a:cubicBezTo>
                  <a:close/>
                  <a:moveTo>
                    <a:pt x="26" y="884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4"/>
                  </a:lnTo>
                  <a:cubicBezTo>
                    <a:pt x="0" y="876"/>
                    <a:pt x="6" y="871"/>
                    <a:pt x="13" y="871"/>
                  </a:cubicBezTo>
                  <a:cubicBezTo>
                    <a:pt x="20" y="871"/>
                    <a:pt x="26" y="876"/>
                    <a:pt x="26" y="884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8"/>
                    <a:pt x="13" y="948"/>
                  </a:cubicBezTo>
                  <a:cubicBezTo>
                    <a:pt x="20" y="948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6"/>
                    <a:pt x="13" y="1076"/>
                  </a:cubicBezTo>
                  <a:cubicBezTo>
                    <a:pt x="6" y="1076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40"/>
                  </a:lnTo>
                  <a:cubicBezTo>
                    <a:pt x="26" y="1147"/>
                    <a:pt x="20" y="1152"/>
                    <a:pt x="13" y="1152"/>
                  </a:cubicBezTo>
                  <a:cubicBezTo>
                    <a:pt x="6" y="1152"/>
                    <a:pt x="0" y="1147"/>
                    <a:pt x="0" y="1140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1"/>
                  </a:lnTo>
                  <a:cubicBezTo>
                    <a:pt x="0" y="1184"/>
                    <a:pt x="6" y="1178"/>
                    <a:pt x="13" y="1178"/>
                  </a:cubicBezTo>
                  <a:cubicBezTo>
                    <a:pt x="20" y="1178"/>
                    <a:pt x="26" y="1184"/>
                    <a:pt x="26" y="1191"/>
                  </a:cubicBezTo>
                  <a:close/>
                  <a:moveTo>
                    <a:pt x="26" y="1268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8"/>
                  </a:lnTo>
                  <a:cubicBezTo>
                    <a:pt x="0" y="1260"/>
                    <a:pt x="6" y="1255"/>
                    <a:pt x="13" y="1255"/>
                  </a:cubicBezTo>
                  <a:cubicBezTo>
                    <a:pt x="20" y="1255"/>
                    <a:pt x="26" y="1260"/>
                    <a:pt x="26" y="1268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2"/>
                    <a:pt x="13" y="1332"/>
                  </a:cubicBezTo>
                  <a:cubicBezTo>
                    <a:pt x="20" y="1332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60"/>
                    <a:pt x="13" y="1460"/>
                  </a:cubicBezTo>
                  <a:cubicBezTo>
                    <a:pt x="6" y="1460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6" y="1452"/>
                  </a:moveTo>
                  <a:lnTo>
                    <a:pt x="72" y="1452"/>
                  </a:lnTo>
                  <a:cubicBezTo>
                    <a:pt x="79" y="1452"/>
                    <a:pt x="85" y="1457"/>
                    <a:pt x="85" y="1464"/>
                  </a:cubicBezTo>
                  <a:cubicBezTo>
                    <a:pt x="85" y="1472"/>
                    <a:pt x="79" y="1477"/>
                    <a:pt x="72" y="1477"/>
                  </a:cubicBezTo>
                  <a:lnTo>
                    <a:pt x="46" y="1477"/>
                  </a:lnTo>
                  <a:cubicBezTo>
                    <a:pt x="39" y="1477"/>
                    <a:pt x="33" y="1472"/>
                    <a:pt x="33" y="1464"/>
                  </a:cubicBezTo>
                  <a:cubicBezTo>
                    <a:pt x="33" y="1457"/>
                    <a:pt x="39" y="1452"/>
                    <a:pt x="46" y="1452"/>
                  </a:cubicBezTo>
                  <a:close/>
                  <a:moveTo>
                    <a:pt x="123" y="1452"/>
                  </a:moveTo>
                  <a:lnTo>
                    <a:pt x="149" y="1452"/>
                  </a:lnTo>
                  <a:cubicBezTo>
                    <a:pt x="156" y="1452"/>
                    <a:pt x="161" y="1457"/>
                    <a:pt x="161" y="1464"/>
                  </a:cubicBezTo>
                  <a:cubicBezTo>
                    <a:pt x="161" y="1472"/>
                    <a:pt x="156" y="1477"/>
                    <a:pt x="149" y="1477"/>
                  </a:cubicBezTo>
                  <a:lnTo>
                    <a:pt x="123" y="1477"/>
                  </a:lnTo>
                  <a:cubicBezTo>
                    <a:pt x="116" y="1477"/>
                    <a:pt x="110" y="1472"/>
                    <a:pt x="110" y="1464"/>
                  </a:cubicBezTo>
                  <a:cubicBezTo>
                    <a:pt x="110" y="1457"/>
                    <a:pt x="116" y="1452"/>
                    <a:pt x="123" y="1452"/>
                  </a:cubicBezTo>
                  <a:close/>
                  <a:moveTo>
                    <a:pt x="200" y="1452"/>
                  </a:moveTo>
                  <a:lnTo>
                    <a:pt x="225" y="1452"/>
                  </a:lnTo>
                  <a:cubicBezTo>
                    <a:pt x="233" y="1452"/>
                    <a:pt x="238" y="1457"/>
                    <a:pt x="238" y="1464"/>
                  </a:cubicBezTo>
                  <a:cubicBezTo>
                    <a:pt x="238" y="1472"/>
                    <a:pt x="233" y="1477"/>
                    <a:pt x="225" y="1477"/>
                  </a:cubicBezTo>
                  <a:lnTo>
                    <a:pt x="200" y="1477"/>
                  </a:lnTo>
                  <a:cubicBezTo>
                    <a:pt x="193" y="1477"/>
                    <a:pt x="187" y="1472"/>
                    <a:pt x="187" y="1464"/>
                  </a:cubicBezTo>
                  <a:cubicBezTo>
                    <a:pt x="187" y="1457"/>
                    <a:pt x="193" y="1452"/>
                    <a:pt x="200" y="1452"/>
                  </a:cubicBezTo>
                  <a:close/>
                  <a:moveTo>
                    <a:pt x="277" y="1452"/>
                  </a:moveTo>
                  <a:lnTo>
                    <a:pt x="302" y="1452"/>
                  </a:lnTo>
                  <a:cubicBezTo>
                    <a:pt x="309" y="1452"/>
                    <a:pt x="315" y="1457"/>
                    <a:pt x="315" y="1464"/>
                  </a:cubicBezTo>
                  <a:cubicBezTo>
                    <a:pt x="315" y="1472"/>
                    <a:pt x="309" y="1477"/>
                    <a:pt x="302" y="1477"/>
                  </a:cubicBezTo>
                  <a:lnTo>
                    <a:pt x="277" y="1477"/>
                  </a:lnTo>
                  <a:cubicBezTo>
                    <a:pt x="270" y="1477"/>
                    <a:pt x="264" y="1472"/>
                    <a:pt x="264" y="1464"/>
                  </a:cubicBezTo>
                  <a:cubicBezTo>
                    <a:pt x="264" y="1457"/>
                    <a:pt x="270" y="1452"/>
                    <a:pt x="277" y="1452"/>
                  </a:cubicBezTo>
                  <a:close/>
                  <a:moveTo>
                    <a:pt x="353" y="1452"/>
                  </a:moveTo>
                  <a:lnTo>
                    <a:pt x="379" y="1452"/>
                  </a:lnTo>
                  <a:cubicBezTo>
                    <a:pt x="386" y="1452"/>
                    <a:pt x="392" y="1457"/>
                    <a:pt x="392" y="1464"/>
                  </a:cubicBezTo>
                  <a:cubicBezTo>
                    <a:pt x="392" y="1472"/>
                    <a:pt x="386" y="1477"/>
                    <a:pt x="379" y="1477"/>
                  </a:cubicBezTo>
                  <a:lnTo>
                    <a:pt x="353" y="1477"/>
                  </a:lnTo>
                  <a:cubicBezTo>
                    <a:pt x="346" y="1477"/>
                    <a:pt x="341" y="1472"/>
                    <a:pt x="341" y="1464"/>
                  </a:cubicBezTo>
                  <a:cubicBezTo>
                    <a:pt x="341" y="1457"/>
                    <a:pt x="346" y="1452"/>
                    <a:pt x="353" y="1452"/>
                  </a:cubicBezTo>
                  <a:close/>
                  <a:moveTo>
                    <a:pt x="430" y="1452"/>
                  </a:moveTo>
                  <a:lnTo>
                    <a:pt x="456" y="1452"/>
                  </a:lnTo>
                  <a:cubicBezTo>
                    <a:pt x="463" y="1452"/>
                    <a:pt x="469" y="1457"/>
                    <a:pt x="469" y="1464"/>
                  </a:cubicBezTo>
                  <a:cubicBezTo>
                    <a:pt x="469" y="1472"/>
                    <a:pt x="463" y="1477"/>
                    <a:pt x="456" y="1477"/>
                  </a:cubicBezTo>
                  <a:lnTo>
                    <a:pt x="430" y="1477"/>
                  </a:lnTo>
                  <a:cubicBezTo>
                    <a:pt x="423" y="1477"/>
                    <a:pt x="417" y="1472"/>
                    <a:pt x="417" y="1464"/>
                  </a:cubicBezTo>
                  <a:cubicBezTo>
                    <a:pt x="417" y="1457"/>
                    <a:pt x="423" y="1452"/>
                    <a:pt x="430" y="1452"/>
                  </a:cubicBezTo>
                  <a:close/>
                  <a:moveTo>
                    <a:pt x="507" y="1452"/>
                  </a:moveTo>
                  <a:lnTo>
                    <a:pt x="533" y="1452"/>
                  </a:lnTo>
                  <a:cubicBezTo>
                    <a:pt x="540" y="1452"/>
                    <a:pt x="545" y="1457"/>
                    <a:pt x="545" y="1464"/>
                  </a:cubicBezTo>
                  <a:cubicBezTo>
                    <a:pt x="545" y="1472"/>
                    <a:pt x="540" y="1477"/>
                    <a:pt x="533" y="1477"/>
                  </a:cubicBezTo>
                  <a:lnTo>
                    <a:pt x="507" y="1477"/>
                  </a:lnTo>
                  <a:cubicBezTo>
                    <a:pt x="500" y="1477"/>
                    <a:pt x="494" y="1472"/>
                    <a:pt x="494" y="1464"/>
                  </a:cubicBezTo>
                  <a:cubicBezTo>
                    <a:pt x="494" y="1457"/>
                    <a:pt x="500" y="1452"/>
                    <a:pt x="507" y="1452"/>
                  </a:cubicBezTo>
                  <a:close/>
                  <a:moveTo>
                    <a:pt x="584" y="1452"/>
                  </a:moveTo>
                  <a:lnTo>
                    <a:pt x="609" y="1452"/>
                  </a:lnTo>
                  <a:cubicBezTo>
                    <a:pt x="617" y="1452"/>
                    <a:pt x="622" y="1457"/>
                    <a:pt x="622" y="1464"/>
                  </a:cubicBezTo>
                  <a:cubicBezTo>
                    <a:pt x="622" y="1472"/>
                    <a:pt x="617" y="1477"/>
                    <a:pt x="609" y="1477"/>
                  </a:cubicBezTo>
                  <a:lnTo>
                    <a:pt x="584" y="1477"/>
                  </a:lnTo>
                  <a:cubicBezTo>
                    <a:pt x="577" y="1477"/>
                    <a:pt x="571" y="1472"/>
                    <a:pt x="571" y="1464"/>
                  </a:cubicBezTo>
                  <a:cubicBezTo>
                    <a:pt x="571" y="1457"/>
                    <a:pt x="577" y="1452"/>
                    <a:pt x="584" y="1452"/>
                  </a:cubicBezTo>
                  <a:close/>
                  <a:moveTo>
                    <a:pt x="661" y="1452"/>
                  </a:moveTo>
                  <a:lnTo>
                    <a:pt x="686" y="1452"/>
                  </a:lnTo>
                  <a:cubicBezTo>
                    <a:pt x="693" y="1452"/>
                    <a:pt x="699" y="1457"/>
                    <a:pt x="699" y="1464"/>
                  </a:cubicBezTo>
                  <a:cubicBezTo>
                    <a:pt x="699" y="1472"/>
                    <a:pt x="693" y="1477"/>
                    <a:pt x="686" y="1477"/>
                  </a:cubicBezTo>
                  <a:lnTo>
                    <a:pt x="661" y="1477"/>
                  </a:lnTo>
                  <a:cubicBezTo>
                    <a:pt x="654" y="1477"/>
                    <a:pt x="648" y="1472"/>
                    <a:pt x="648" y="1464"/>
                  </a:cubicBezTo>
                  <a:cubicBezTo>
                    <a:pt x="648" y="1457"/>
                    <a:pt x="654" y="1452"/>
                    <a:pt x="661" y="1452"/>
                  </a:cubicBezTo>
                  <a:close/>
                  <a:moveTo>
                    <a:pt x="737" y="1452"/>
                  </a:moveTo>
                  <a:lnTo>
                    <a:pt x="763" y="1452"/>
                  </a:lnTo>
                  <a:cubicBezTo>
                    <a:pt x="770" y="1452"/>
                    <a:pt x="776" y="1457"/>
                    <a:pt x="776" y="1464"/>
                  </a:cubicBezTo>
                  <a:cubicBezTo>
                    <a:pt x="776" y="1472"/>
                    <a:pt x="770" y="1477"/>
                    <a:pt x="763" y="1477"/>
                  </a:cubicBezTo>
                  <a:lnTo>
                    <a:pt x="737" y="1477"/>
                  </a:lnTo>
                  <a:cubicBezTo>
                    <a:pt x="730" y="1477"/>
                    <a:pt x="725" y="1472"/>
                    <a:pt x="725" y="1464"/>
                  </a:cubicBezTo>
                  <a:cubicBezTo>
                    <a:pt x="725" y="1457"/>
                    <a:pt x="730" y="1452"/>
                    <a:pt x="737" y="1452"/>
                  </a:cubicBezTo>
                  <a:close/>
                  <a:moveTo>
                    <a:pt x="814" y="1452"/>
                  </a:moveTo>
                  <a:lnTo>
                    <a:pt x="840" y="1452"/>
                  </a:lnTo>
                  <a:cubicBezTo>
                    <a:pt x="847" y="1452"/>
                    <a:pt x="853" y="1457"/>
                    <a:pt x="853" y="1464"/>
                  </a:cubicBezTo>
                  <a:cubicBezTo>
                    <a:pt x="853" y="1472"/>
                    <a:pt x="847" y="1477"/>
                    <a:pt x="840" y="1477"/>
                  </a:cubicBezTo>
                  <a:lnTo>
                    <a:pt x="814" y="1477"/>
                  </a:lnTo>
                  <a:cubicBezTo>
                    <a:pt x="807" y="1477"/>
                    <a:pt x="801" y="1472"/>
                    <a:pt x="801" y="1464"/>
                  </a:cubicBezTo>
                  <a:cubicBezTo>
                    <a:pt x="801" y="1457"/>
                    <a:pt x="807" y="1452"/>
                    <a:pt x="814" y="1452"/>
                  </a:cubicBezTo>
                  <a:close/>
                  <a:moveTo>
                    <a:pt x="891" y="1452"/>
                  </a:moveTo>
                  <a:lnTo>
                    <a:pt x="917" y="1452"/>
                  </a:lnTo>
                  <a:cubicBezTo>
                    <a:pt x="924" y="1452"/>
                    <a:pt x="929" y="1457"/>
                    <a:pt x="929" y="1464"/>
                  </a:cubicBezTo>
                  <a:cubicBezTo>
                    <a:pt x="929" y="1472"/>
                    <a:pt x="924" y="1477"/>
                    <a:pt x="917" y="1477"/>
                  </a:cubicBezTo>
                  <a:lnTo>
                    <a:pt x="891" y="1477"/>
                  </a:lnTo>
                  <a:cubicBezTo>
                    <a:pt x="884" y="1477"/>
                    <a:pt x="878" y="1472"/>
                    <a:pt x="878" y="1464"/>
                  </a:cubicBezTo>
                  <a:cubicBezTo>
                    <a:pt x="878" y="1457"/>
                    <a:pt x="884" y="1452"/>
                    <a:pt x="891" y="1452"/>
                  </a:cubicBezTo>
                  <a:close/>
                  <a:moveTo>
                    <a:pt x="968" y="1452"/>
                  </a:moveTo>
                  <a:lnTo>
                    <a:pt x="993" y="1452"/>
                  </a:lnTo>
                  <a:cubicBezTo>
                    <a:pt x="1001" y="1452"/>
                    <a:pt x="1006" y="1457"/>
                    <a:pt x="1006" y="1464"/>
                  </a:cubicBezTo>
                  <a:cubicBezTo>
                    <a:pt x="1006" y="1472"/>
                    <a:pt x="1001" y="1477"/>
                    <a:pt x="993" y="1477"/>
                  </a:cubicBezTo>
                  <a:lnTo>
                    <a:pt x="968" y="1477"/>
                  </a:lnTo>
                  <a:cubicBezTo>
                    <a:pt x="961" y="1477"/>
                    <a:pt x="955" y="1472"/>
                    <a:pt x="955" y="1464"/>
                  </a:cubicBezTo>
                  <a:cubicBezTo>
                    <a:pt x="955" y="1457"/>
                    <a:pt x="961" y="1452"/>
                    <a:pt x="968" y="1452"/>
                  </a:cubicBezTo>
                  <a:close/>
                  <a:moveTo>
                    <a:pt x="1045" y="1452"/>
                  </a:moveTo>
                  <a:lnTo>
                    <a:pt x="1070" y="1452"/>
                  </a:lnTo>
                  <a:cubicBezTo>
                    <a:pt x="1077" y="1452"/>
                    <a:pt x="1083" y="1457"/>
                    <a:pt x="1083" y="1464"/>
                  </a:cubicBezTo>
                  <a:cubicBezTo>
                    <a:pt x="1083" y="1472"/>
                    <a:pt x="1077" y="1477"/>
                    <a:pt x="1070" y="1477"/>
                  </a:cubicBezTo>
                  <a:lnTo>
                    <a:pt x="1045" y="1477"/>
                  </a:lnTo>
                  <a:cubicBezTo>
                    <a:pt x="1038" y="1477"/>
                    <a:pt x="1032" y="1472"/>
                    <a:pt x="1032" y="1464"/>
                  </a:cubicBezTo>
                  <a:cubicBezTo>
                    <a:pt x="1032" y="1457"/>
                    <a:pt x="1038" y="1452"/>
                    <a:pt x="1045" y="1452"/>
                  </a:cubicBezTo>
                  <a:close/>
                  <a:moveTo>
                    <a:pt x="1121" y="1452"/>
                  </a:moveTo>
                  <a:lnTo>
                    <a:pt x="1147" y="1452"/>
                  </a:lnTo>
                  <a:cubicBezTo>
                    <a:pt x="1154" y="1452"/>
                    <a:pt x="1160" y="1457"/>
                    <a:pt x="1160" y="1464"/>
                  </a:cubicBezTo>
                  <a:cubicBezTo>
                    <a:pt x="1160" y="1472"/>
                    <a:pt x="1154" y="1477"/>
                    <a:pt x="1147" y="1477"/>
                  </a:cubicBezTo>
                  <a:lnTo>
                    <a:pt x="1121" y="1477"/>
                  </a:lnTo>
                  <a:cubicBezTo>
                    <a:pt x="1114" y="1477"/>
                    <a:pt x="1109" y="1472"/>
                    <a:pt x="1109" y="1464"/>
                  </a:cubicBezTo>
                  <a:cubicBezTo>
                    <a:pt x="1109" y="1457"/>
                    <a:pt x="1114" y="1452"/>
                    <a:pt x="1121" y="1452"/>
                  </a:cubicBezTo>
                  <a:close/>
                  <a:moveTo>
                    <a:pt x="1198" y="1452"/>
                  </a:moveTo>
                  <a:lnTo>
                    <a:pt x="1224" y="1452"/>
                  </a:lnTo>
                  <a:cubicBezTo>
                    <a:pt x="1231" y="1452"/>
                    <a:pt x="1237" y="1457"/>
                    <a:pt x="1237" y="1464"/>
                  </a:cubicBezTo>
                  <a:cubicBezTo>
                    <a:pt x="1237" y="1472"/>
                    <a:pt x="1231" y="1477"/>
                    <a:pt x="1224" y="1477"/>
                  </a:cubicBezTo>
                  <a:lnTo>
                    <a:pt x="1198" y="1477"/>
                  </a:lnTo>
                  <a:cubicBezTo>
                    <a:pt x="1191" y="1477"/>
                    <a:pt x="1185" y="1472"/>
                    <a:pt x="1185" y="1464"/>
                  </a:cubicBezTo>
                  <a:cubicBezTo>
                    <a:pt x="1185" y="1457"/>
                    <a:pt x="1191" y="1452"/>
                    <a:pt x="1198" y="1452"/>
                  </a:cubicBezTo>
                  <a:close/>
                  <a:moveTo>
                    <a:pt x="1275" y="1452"/>
                  </a:moveTo>
                  <a:lnTo>
                    <a:pt x="1301" y="1452"/>
                  </a:lnTo>
                  <a:cubicBezTo>
                    <a:pt x="1308" y="1452"/>
                    <a:pt x="1313" y="1457"/>
                    <a:pt x="1313" y="1464"/>
                  </a:cubicBezTo>
                  <a:cubicBezTo>
                    <a:pt x="1313" y="1472"/>
                    <a:pt x="1308" y="1477"/>
                    <a:pt x="1301" y="1477"/>
                  </a:cubicBezTo>
                  <a:lnTo>
                    <a:pt x="1275" y="1477"/>
                  </a:lnTo>
                  <a:cubicBezTo>
                    <a:pt x="1268" y="1477"/>
                    <a:pt x="1262" y="1472"/>
                    <a:pt x="1262" y="1464"/>
                  </a:cubicBezTo>
                  <a:cubicBezTo>
                    <a:pt x="1262" y="1457"/>
                    <a:pt x="1268" y="1452"/>
                    <a:pt x="1275" y="1452"/>
                  </a:cubicBezTo>
                  <a:close/>
                  <a:moveTo>
                    <a:pt x="1352" y="1452"/>
                  </a:moveTo>
                  <a:lnTo>
                    <a:pt x="1377" y="1452"/>
                  </a:lnTo>
                  <a:cubicBezTo>
                    <a:pt x="1385" y="1452"/>
                    <a:pt x="1390" y="1457"/>
                    <a:pt x="1390" y="1464"/>
                  </a:cubicBezTo>
                  <a:cubicBezTo>
                    <a:pt x="1390" y="1472"/>
                    <a:pt x="1385" y="1477"/>
                    <a:pt x="1377" y="1477"/>
                  </a:cubicBezTo>
                  <a:lnTo>
                    <a:pt x="1352" y="1477"/>
                  </a:lnTo>
                  <a:cubicBezTo>
                    <a:pt x="1345" y="1477"/>
                    <a:pt x="1339" y="1472"/>
                    <a:pt x="1339" y="1464"/>
                  </a:cubicBezTo>
                  <a:cubicBezTo>
                    <a:pt x="1339" y="1457"/>
                    <a:pt x="1345" y="1452"/>
                    <a:pt x="1352" y="1452"/>
                  </a:cubicBezTo>
                  <a:close/>
                  <a:moveTo>
                    <a:pt x="1429" y="1452"/>
                  </a:moveTo>
                  <a:lnTo>
                    <a:pt x="1454" y="1452"/>
                  </a:lnTo>
                  <a:cubicBezTo>
                    <a:pt x="1461" y="1452"/>
                    <a:pt x="1467" y="1457"/>
                    <a:pt x="1467" y="1464"/>
                  </a:cubicBezTo>
                  <a:cubicBezTo>
                    <a:pt x="1467" y="1472"/>
                    <a:pt x="1461" y="1477"/>
                    <a:pt x="1454" y="1477"/>
                  </a:cubicBezTo>
                  <a:lnTo>
                    <a:pt x="1429" y="1477"/>
                  </a:lnTo>
                  <a:cubicBezTo>
                    <a:pt x="1422" y="1477"/>
                    <a:pt x="1416" y="1472"/>
                    <a:pt x="1416" y="1464"/>
                  </a:cubicBezTo>
                  <a:cubicBezTo>
                    <a:pt x="1416" y="1457"/>
                    <a:pt x="1422" y="1452"/>
                    <a:pt x="1429" y="1452"/>
                  </a:cubicBezTo>
                  <a:close/>
                  <a:moveTo>
                    <a:pt x="1505" y="1452"/>
                  </a:moveTo>
                  <a:lnTo>
                    <a:pt x="1531" y="1452"/>
                  </a:lnTo>
                  <a:cubicBezTo>
                    <a:pt x="1538" y="1452"/>
                    <a:pt x="1544" y="1457"/>
                    <a:pt x="1544" y="1464"/>
                  </a:cubicBezTo>
                  <a:cubicBezTo>
                    <a:pt x="1544" y="1472"/>
                    <a:pt x="1538" y="1477"/>
                    <a:pt x="1531" y="1477"/>
                  </a:cubicBezTo>
                  <a:lnTo>
                    <a:pt x="1505" y="1477"/>
                  </a:lnTo>
                  <a:cubicBezTo>
                    <a:pt x="1498" y="1477"/>
                    <a:pt x="1493" y="1472"/>
                    <a:pt x="1493" y="1464"/>
                  </a:cubicBezTo>
                  <a:cubicBezTo>
                    <a:pt x="1493" y="1457"/>
                    <a:pt x="1498" y="1452"/>
                    <a:pt x="1505" y="1452"/>
                  </a:cubicBezTo>
                  <a:close/>
                  <a:moveTo>
                    <a:pt x="1582" y="1452"/>
                  </a:moveTo>
                  <a:lnTo>
                    <a:pt x="1608" y="1452"/>
                  </a:lnTo>
                  <a:cubicBezTo>
                    <a:pt x="1615" y="1452"/>
                    <a:pt x="1621" y="1457"/>
                    <a:pt x="1621" y="1464"/>
                  </a:cubicBezTo>
                  <a:cubicBezTo>
                    <a:pt x="1621" y="1472"/>
                    <a:pt x="1615" y="1477"/>
                    <a:pt x="1608" y="1477"/>
                  </a:cubicBezTo>
                  <a:lnTo>
                    <a:pt x="1582" y="1477"/>
                  </a:lnTo>
                  <a:cubicBezTo>
                    <a:pt x="1575" y="1477"/>
                    <a:pt x="1569" y="1472"/>
                    <a:pt x="1569" y="1464"/>
                  </a:cubicBezTo>
                  <a:cubicBezTo>
                    <a:pt x="1569" y="1457"/>
                    <a:pt x="1575" y="1452"/>
                    <a:pt x="1582" y="1452"/>
                  </a:cubicBezTo>
                  <a:close/>
                  <a:moveTo>
                    <a:pt x="1659" y="1452"/>
                  </a:moveTo>
                  <a:lnTo>
                    <a:pt x="1685" y="1452"/>
                  </a:lnTo>
                  <a:cubicBezTo>
                    <a:pt x="1692" y="1452"/>
                    <a:pt x="1697" y="1457"/>
                    <a:pt x="1697" y="1464"/>
                  </a:cubicBezTo>
                  <a:cubicBezTo>
                    <a:pt x="1697" y="1472"/>
                    <a:pt x="1692" y="1477"/>
                    <a:pt x="1685" y="1477"/>
                  </a:cubicBezTo>
                  <a:lnTo>
                    <a:pt x="1659" y="1477"/>
                  </a:lnTo>
                  <a:cubicBezTo>
                    <a:pt x="1652" y="1477"/>
                    <a:pt x="1646" y="1472"/>
                    <a:pt x="1646" y="1464"/>
                  </a:cubicBezTo>
                  <a:cubicBezTo>
                    <a:pt x="1646" y="1457"/>
                    <a:pt x="1652" y="1452"/>
                    <a:pt x="1659" y="1452"/>
                  </a:cubicBezTo>
                  <a:close/>
                  <a:moveTo>
                    <a:pt x="1736" y="1452"/>
                  </a:moveTo>
                  <a:lnTo>
                    <a:pt x="1761" y="1452"/>
                  </a:lnTo>
                  <a:cubicBezTo>
                    <a:pt x="1769" y="1452"/>
                    <a:pt x="1774" y="1457"/>
                    <a:pt x="1774" y="1464"/>
                  </a:cubicBezTo>
                  <a:cubicBezTo>
                    <a:pt x="1774" y="1472"/>
                    <a:pt x="1769" y="1477"/>
                    <a:pt x="1761" y="1477"/>
                  </a:cubicBezTo>
                  <a:lnTo>
                    <a:pt x="1736" y="1477"/>
                  </a:lnTo>
                  <a:cubicBezTo>
                    <a:pt x="1729" y="1477"/>
                    <a:pt x="1723" y="1472"/>
                    <a:pt x="1723" y="1464"/>
                  </a:cubicBezTo>
                  <a:cubicBezTo>
                    <a:pt x="1723" y="1457"/>
                    <a:pt x="1729" y="1452"/>
                    <a:pt x="1736" y="1452"/>
                  </a:cubicBezTo>
                  <a:close/>
                  <a:moveTo>
                    <a:pt x="1813" y="1452"/>
                  </a:moveTo>
                  <a:lnTo>
                    <a:pt x="1838" y="1452"/>
                  </a:lnTo>
                  <a:cubicBezTo>
                    <a:pt x="1845" y="1452"/>
                    <a:pt x="1851" y="1457"/>
                    <a:pt x="1851" y="1464"/>
                  </a:cubicBezTo>
                  <a:cubicBezTo>
                    <a:pt x="1851" y="1472"/>
                    <a:pt x="1845" y="1477"/>
                    <a:pt x="1838" y="1477"/>
                  </a:cubicBezTo>
                  <a:lnTo>
                    <a:pt x="1813" y="1477"/>
                  </a:lnTo>
                  <a:cubicBezTo>
                    <a:pt x="1806" y="1477"/>
                    <a:pt x="1800" y="1472"/>
                    <a:pt x="1800" y="1464"/>
                  </a:cubicBezTo>
                  <a:cubicBezTo>
                    <a:pt x="1800" y="1457"/>
                    <a:pt x="1806" y="1452"/>
                    <a:pt x="1813" y="1452"/>
                  </a:cubicBezTo>
                  <a:close/>
                  <a:moveTo>
                    <a:pt x="1889" y="1452"/>
                  </a:moveTo>
                  <a:lnTo>
                    <a:pt x="1915" y="1452"/>
                  </a:lnTo>
                  <a:cubicBezTo>
                    <a:pt x="1922" y="1452"/>
                    <a:pt x="1928" y="1457"/>
                    <a:pt x="1928" y="1464"/>
                  </a:cubicBezTo>
                  <a:cubicBezTo>
                    <a:pt x="1928" y="1472"/>
                    <a:pt x="1922" y="1477"/>
                    <a:pt x="1915" y="1477"/>
                  </a:cubicBezTo>
                  <a:lnTo>
                    <a:pt x="1889" y="1477"/>
                  </a:lnTo>
                  <a:cubicBezTo>
                    <a:pt x="1882" y="1477"/>
                    <a:pt x="1877" y="1472"/>
                    <a:pt x="1877" y="1464"/>
                  </a:cubicBezTo>
                  <a:cubicBezTo>
                    <a:pt x="1877" y="1457"/>
                    <a:pt x="1882" y="1452"/>
                    <a:pt x="1889" y="1452"/>
                  </a:cubicBezTo>
                  <a:close/>
                  <a:moveTo>
                    <a:pt x="1966" y="1452"/>
                  </a:moveTo>
                  <a:lnTo>
                    <a:pt x="1992" y="1452"/>
                  </a:lnTo>
                  <a:cubicBezTo>
                    <a:pt x="1999" y="1452"/>
                    <a:pt x="2005" y="1457"/>
                    <a:pt x="2005" y="1464"/>
                  </a:cubicBezTo>
                  <a:cubicBezTo>
                    <a:pt x="2005" y="1472"/>
                    <a:pt x="1999" y="1477"/>
                    <a:pt x="1992" y="1477"/>
                  </a:cubicBezTo>
                  <a:lnTo>
                    <a:pt x="1966" y="1477"/>
                  </a:lnTo>
                  <a:cubicBezTo>
                    <a:pt x="1959" y="1477"/>
                    <a:pt x="1953" y="1472"/>
                    <a:pt x="1953" y="1464"/>
                  </a:cubicBezTo>
                  <a:cubicBezTo>
                    <a:pt x="1953" y="1457"/>
                    <a:pt x="1959" y="1452"/>
                    <a:pt x="1966" y="1452"/>
                  </a:cubicBezTo>
                  <a:close/>
                  <a:moveTo>
                    <a:pt x="2043" y="1452"/>
                  </a:moveTo>
                  <a:lnTo>
                    <a:pt x="2069" y="1452"/>
                  </a:lnTo>
                  <a:cubicBezTo>
                    <a:pt x="2076" y="1452"/>
                    <a:pt x="2081" y="1457"/>
                    <a:pt x="2081" y="1464"/>
                  </a:cubicBezTo>
                  <a:cubicBezTo>
                    <a:pt x="2081" y="1472"/>
                    <a:pt x="2076" y="1477"/>
                    <a:pt x="2069" y="1477"/>
                  </a:cubicBezTo>
                  <a:lnTo>
                    <a:pt x="2043" y="1477"/>
                  </a:lnTo>
                  <a:cubicBezTo>
                    <a:pt x="2036" y="1477"/>
                    <a:pt x="2030" y="1472"/>
                    <a:pt x="2030" y="1464"/>
                  </a:cubicBezTo>
                  <a:cubicBezTo>
                    <a:pt x="2030" y="1457"/>
                    <a:pt x="2036" y="1452"/>
                    <a:pt x="2043" y="1452"/>
                  </a:cubicBezTo>
                  <a:close/>
                  <a:moveTo>
                    <a:pt x="2120" y="1452"/>
                  </a:moveTo>
                  <a:lnTo>
                    <a:pt x="2145" y="1452"/>
                  </a:lnTo>
                  <a:cubicBezTo>
                    <a:pt x="2153" y="1452"/>
                    <a:pt x="2158" y="1457"/>
                    <a:pt x="2158" y="1464"/>
                  </a:cubicBezTo>
                  <a:cubicBezTo>
                    <a:pt x="2158" y="1472"/>
                    <a:pt x="2153" y="1477"/>
                    <a:pt x="2145" y="1477"/>
                  </a:cubicBezTo>
                  <a:lnTo>
                    <a:pt x="2120" y="1477"/>
                  </a:lnTo>
                  <a:cubicBezTo>
                    <a:pt x="2113" y="1477"/>
                    <a:pt x="2107" y="1472"/>
                    <a:pt x="2107" y="1464"/>
                  </a:cubicBezTo>
                  <a:cubicBezTo>
                    <a:pt x="2107" y="1457"/>
                    <a:pt x="2113" y="1452"/>
                    <a:pt x="2120" y="1452"/>
                  </a:cubicBezTo>
                  <a:close/>
                  <a:moveTo>
                    <a:pt x="2197" y="1452"/>
                  </a:moveTo>
                  <a:lnTo>
                    <a:pt x="2222" y="1452"/>
                  </a:lnTo>
                  <a:cubicBezTo>
                    <a:pt x="2229" y="1452"/>
                    <a:pt x="2235" y="1457"/>
                    <a:pt x="2235" y="1464"/>
                  </a:cubicBezTo>
                  <a:cubicBezTo>
                    <a:pt x="2235" y="1472"/>
                    <a:pt x="2229" y="1477"/>
                    <a:pt x="2222" y="1477"/>
                  </a:cubicBezTo>
                  <a:lnTo>
                    <a:pt x="2197" y="1477"/>
                  </a:lnTo>
                  <a:cubicBezTo>
                    <a:pt x="2190" y="1477"/>
                    <a:pt x="2184" y="1472"/>
                    <a:pt x="2184" y="1464"/>
                  </a:cubicBezTo>
                  <a:cubicBezTo>
                    <a:pt x="2184" y="1457"/>
                    <a:pt x="2190" y="1452"/>
                    <a:pt x="2197" y="1452"/>
                  </a:cubicBezTo>
                  <a:close/>
                  <a:moveTo>
                    <a:pt x="2273" y="1452"/>
                  </a:moveTo>
                  <a:lnTo>
                    <a:pt x="2299" y="1452"/>
                  </a:lnTo>
                  <a:cubicBezTo>
                    <a:pt x="2306" y="1452"/>
                    <a:pt x="2312" y="1457"/>
                    <a:pt x="2312" y="1464"/>
                  </a:cubicBezTo>
                  <a:cubicBezTo>
                    <a:pt x="2312" y="1472"/>
                    <a:pt x="2306" y="1477"/>
                    <a:pt x="2299" y="1477"/>
                  </a:cubicBezTo>
                  <a:lnTo>
                    <a:pt x="2273" y="1477"/>
                  </a:lnTo>
                  <a:cubicBezTo>
                    <a:pt x="2266" y="1477"/>
                    <a:pt x="2261" y="1472"/>
                    <a:pt x="2261" y="1464"/>
                  </a:cubicBezTo>
                  <a:cubicBezTo>
                    <a:pt x="2261" y="1457"/>
                    <a:pt x="2266" y="1452"/>
                    <a:pt x="2273" y="1452"/>
                  </a:cubicBezTo>
                  <a:close/>
                  <a:moveTo>
                    <a:pt x="2350" y="1452"/>
                  </a:moveTo>
                  <a:lnTo>
                    <a:pt x="2376" y="1452"/>
                  </a:lnTo>
                  <a:cubicBezTo>
                    <a:pt x="2383" y="1452"/>
                    <a:pt x="2389" y="1457"/>
                    <a:pt x="2389" y="1464"/>
                  </a:cubicBezTo>
                  <a:cubicBezTo>
                    <a:pt x="2389" y="1472"/>
                    <a:pt x="2383" y="1477"/>
                    <a:pt x="2376" y="1477"/>
                  </a:cubicBezTo>
                  <a:lnTo>
                    <a:pt x="2350" y="1477"/>
                  </a:lnTo>
                  <a:cubicBezTo>
                    <a:pt x="2343" y="1477"/>
                    <a:pt x="2337" y="1472"/>
                    <a:pt x="2337" y="1464"/>
                  </a:cubicBezTo>
                  <a:cubicBezTo>
                    <a:pt x="2337" y="1457"/>
                    <a:pt x="2343" y="1452"/>
                    <a:pt x="2350" y="1452"/>
                  </a:cubicBezTo>
                  <a:close/>
                  <a:moveTo>
                    <a:pt x="2427" y="1452"/>
                  </a:moveTo>
                  <a:lnTo>
                    <a:pt x="2453" y="1452"/>
                  </a:lnTo>
                  <a:cubicBezTo>
                    <a:pt x="2460" y="1452"/>
                    <a:pt x="2465" y="1457"/>
                    <a:pt x="2465" y="1464"/>
                  </a:cubicBezTo>
                  <a:cubicBezTo>
                    <a:pt x="2465" y="1472"/>
                    <a:pt x="2460" y="1477"/>
                    <a:pt x="2453" y="1477"/>
                  </a:cubicBezTo>
                  <a:lnTo>
                    <a:pt x="2427" y="1477"/>
                  </a:lnTo>
                  <a:cubicBezTo>
                    <a:pt x="2420" y="1477"/>
                    <a:pt x="2414" y="1472"/>
                    <a:pt x="2414" y="1464"/>
                  </a:cubicBezTo>
                  <a:cubicBezTo>
                    <a:pt x="2414" y="1457"/>
                    <a:pt x="2420" y="1452"/>
                    <a:pt x="2427" y="1452"/>
                  </a:cubicBezTo>
                  <a:close/>
                  <a:moveTo>
                    <a:pt x="2504" y="1452"/>
                  </a:moveTo>
                  <a:lnTo>
                    <a:pt x="2529" y="1452"/>
                  </a:lnTo>
                  <a:cubicBezTo>
                    <a:pt x="2537" y="1452"/>
                    <a:pt x="2542" y="1457"/>
                    <a:pt x="2542" y="1464"/>
                  </a:cubicBezTo>
                  <a:cubicBezTo>
                    <a:pt x="2542" y="1472"/>
                    <a:pt x="2537" y="1477"/>
                    <a:pt x="2529" y="1477"/>
                  </a:cubicBezTo>
                  <a:lnTo>
                    <a:pt x="2504" y="1477"/>
                  </a:lnTo>
                  <a:cubicBezTo>
                    <a:pt x="2497" y="1477"/>
                    <a:pt x="2491" y="1472"/>
                    <a:pt x="2491" y="1464"/>
                  </a:cubicBezTo>
                  <a:cubicBezTo>
                    <a:pt x="2491" y="1457"/>
                    <a:pt x="2497" y="1452"/>
                    <a:pt x="2504" y="1452"/>
                  </a:cubicBezTo>
                  <a:close/>
                  <a:moveTo>
                    <a:pt x="2581" y="1452"/>
                  </a:moveTo>
                  <a:lnTo>
                    <a:pt x="2606" y="1452"/>
                  </a:lnTo>
                  <a:cubicBezTo>
                    <a:pt x="2613" y="1452"/>
                    <a:pt x="2619" y="1457"/>
                    <a:pt x="2619" y="1464"/>
                  </a:cubicBezTo>
                  <a:cubicBezTo>
                    <a:pt x="2619" y="1472"/>
                    <a:pt x="2613" y="1477"/>
                    <a:pt x="2606" y="1477"/>
                  </a:cubicBezTo>
                  <a:lnTo>
                    <a:pt x="2581" y="1477"/>
                  </a:lnTo>
                  <a:cubicBezTo>
                    <a:pt x="2574" y="1477"/>
                    <a:pt x="2568" y="1472"/>
                    <a:pt x="2568" y="1464"/>
                  </a:cubicBezTo>
                  <a:cubicBezTo>
                    <a:pt x="2568" y="1457"/>
                    <a:pt x="2574" y="1452"/>
                    <a:pt x="2581" y="1452"/>
                  </a:cubicBezTo>
                  <a:close/>
                  <a:moveTo>
                    <a:pt x="2657" y="1452"/>
                  </a:moveTo>
                  <a:lnTo>
                    <a:pt x="2683" y="1452"/>
                  </a:lnTo>
                  <a:cubicBezTo>
                    <a:pt x="2690" y="1452"/>
                    <a:pt x="2696" y="1457"/>
                    <a:pt x="2696" y="1464"/>
                  </a:cubicBezTo>
                  <a:cubicBezTo>
                    <a:pt x="2696" y="1472"/>
                    <a:pt x="2690" y="1477"/>
                    <a:pt x="2683" y="1477"/>
                  </a:cubicBezTo>
                  <a:lnTo>
                    <a:pt x="2657" y="1477"/>
                  </a:lnTo>
                  <a:cubicBezTo>
                    <a:pt x="2650" y="1477"/>
                    <a:pt x="2645" y="1472"/>
                    <a:pt x="2645" y="1464"/>
                  </a:cubicBezTo>
                  <a:cubicBezTo>
                    <a:pt x="2645" y="1457"/>
                    <a:pt x="2650" y="1452"/>
                    <a:pt x="2657" y="1452"/>
                  </a:cubicBezTo>
                  <a:close/>
                  <a:moveTo>
                    <a:pt x="2734" y="1452"/>
                  </a:moveTo>
                  <a:lnTo>
                    <a:pt x="2760" y="1452"/>
                  </a:lnTo>
                  <a:cubicBezTo>
                    <a:pt x="2767" y="1452"/>
                    <a:pt x="2773" y="1457"/>
                    <a:pt x="2773" y="1464"/>
                  </a:cubicBezTo>
                  <a:cubicBezTo>
                    <a:pt x="2773" y="1472"/>
                    <a:pt x="2767" y="1477"/>
                    <a:pt x="2760" y="1477"/>
                  </a:cubicBezTo>
                  <a:lnTo>
                    <a:pt x="2734" y="1477"/>
                  </a:lnTo>
                  <a:cubicBezTo>
                    <a:pt x="2727" y="1477"/>
                    <a:pt x="2721" y="1472"/>
                    <a:pt x="2721" y="1464"/>
                  </a:cubicBezTo>
                  <a:cubicBezTo>
                    <a:pt x="2721" y="1457"/>
                    <a:pt x="2727" y="1452"/>
                    <a:pt x="2734" y="1452"/>
                  </a:cubicBezTo>
                  <a:close/>
                  <a:moveTo>
                    <a:pt x="2811" y="1452"/>
                  </a:moveTo>
                  <a:lnTo>
                    <a:pt x="2837" y="1452"/>
                  </a:lnTo>
                  <a:cubicBezTo>
                    <a:pt x="2844" y="1452"/>
                    <a:pt x="2849" y="1457"/>
                    <a:pt x="2849" y="1464"/>
                  </a:cubicBezTo>
                  <a:cubicBezTo>
                    <a:pt x="2849" y="1472"/>
                    <a:pt x="2844" y="1477"/>
                    <a:pt x="2837" y="1477"/>
                  </a:cubicBezTo>
                  <a:lnTo>
                    <a:pt x="2811" y="1477"/>
                  </a:lnTo>
                  <a:cubicBezTo>
                    <a:pt x="2804" y="1477"/>
                    <a:pt x="2798" y="1472"/>
                    <a:pt x="2798" y="1464"/>
                  </a:cubicBezTo>
                  <a:cubicBezTo>
                    <a:pt x="2798" y="1457"/>
                    <a:pt x="2804" y="1452"/>
                    <a:pt x="2811" y="1452"/>
                  </a:cubicBezTo>
                  <a:close/>
                  <a:moveTo>
                    <a:pt x="2888" y="1452"/>
                  </a:moveTo>
                  <a:lnTo>
                    <a:pt x="2913" y="1452"/>
                  </a:lnTo>
                  <a:cubicBezTo>
                    <a:pt x="2921" y="1452"/>
                    <a:pt x="2926" y="1457"/>
                    <a:pt x="2926" y="1464"/>
                  </a:cubicBezTo>
                  <a:cubicBezTo>
                    <a:pt x="2926" y="1472"/>
                    <a:pt x="2921" y="1477"/>
                    <a:pt x="2913" y="1477"/>
                  </a:cubicBezTo>
                  <a:lnTo>
                    <a:pt x="2888" y="1477"/>
                  </a:lnTo>
                  <a:cubicBezTo>
                    <a:pt x="2881" y="1477"/>
                    <a:pt x="2875" y="1472"/>
                    <a:pt x="2875" y="1464"/>
                  </a:cubicBezTo>
                  <a:cubicBezTo>
                    <a:pt x="2875" y="1457"/>
                    <a:pt x="2881" y="1452"/>
                    <a:pt x="2888" y="1452"/>
                  </a:cubicBezTo>
                  <a:close/>
                  <a:moveTo>
                    <a:pt x="2965" y="1452"/>
                  </a:moveTo>
                  <a:lnTo>
                    <a:pt x="2990" y="1452"/>
                  </a:lnTo>
                  <a:cubicBezTo>
                    <a:pt x="2997" y="1452"/>
                    <a:pt x="3003" y="1457"/>
                    <a:pt x="3003" y="1464"/>
                  </a:cubicBezTo>
                  <a:cubicBezTo>
                    <a:pt x="3003" y="1472"/>
                    <a:pt x="2997" y="1477"/>
                    <a:pt x="2990" y="1477"/>
                  </a:cubicBezTo>
                  <a:lnTo>
                    <a:pt x="2965" y="1477"/>
                  </a:lnTo>
                  <a:cubicBezTo>
                    <a:pt x="2958" y="1477"/>
                    <a:pt x="2952" y="1472"/>
                    <a:pt x="2952" y="1464"/>
                  </a:cubicBezTo>
                  <a:cubicBezTo>
                    <a:pt x="2952" y="1457"/>
                    <a:pt x="2958" y="1452"/>
                    <a:pt x="2965" y="1452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7"/>
                    <a:pt x="3029" y="1421"/>
                    <a:pt x="3036" y="1421"/>
                  </a:cubicBezTo>
                  <a:cubicBezTo>
                    <a:pt x="3043" y="1421"/>
                    <a:pt x="3049" y="1427"/>
                    <a:pt x="3049" y="1434"/>
                  </a:cubicBezTo>
                  <a:lnTo>
                    <a:pt x="3049" y="1459"/>
                  </a:lnTo>
                  <a:cubicBezTo>
                    <a:pt x="3049" y="1467"/>
                    <a:pt x="3043" y="1472"/>
                    <a:pt x="3036" y="1472"/>
                  </a:cubicBezTo>
                  <a:cubicBezTo>
                    <a:pt x="3029" y="1472"/>
                    <a:pt x="3024" y="1467"/>
                    <a:pt x="3024" y="1459"/>
                  </a:cubicBezTo>
                  <a:close/>
                  <a:moveTo>
                    <a:pt x="3024" y="1383"/>
                  </a:moveTo>
                  <a:lnTo>
                    <a:pt x="3024" y="1357"/>
                  </a:lnTo>
                  <a:cubicBezTo>
                    <a:pt x="3024" y="1350"/>
                    <a:pt x="3029" y="1344"/>
                    <a:pt x="3036" y="1344"/>
                  </a:cubicBezTo>
                  <a:cubicBezTo>
                    <a:pt x="3043" y="1344"/>
                    <a:pt x="3049" y="1350"/>
                    <a:pt x="3049" y="1357"/>
                  </a:cubicBezTo>
                  <a:lnTo>
                    <a:pt x="3049" y="1383"/>
                  </a:lnTo>
                  <a:cubicBezTo>
                    <a:pt x="3049" y="1390"/>
                    <a:pt x="3043" y="1395"/>
                    <a:pt x="3036" y="1395"/>
                  </a:cubicBezTo>
                  <a:cubicBezTo>
                    <a:pt x="3029" y="1395"/>
                    <a:pt x="3024" y="1390"/>
                    <a:pt x="3024" y="1383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29" y="1267"/>
                    <a:pt x="3036" y="1267"/>
                  </a:cubicBezTo>
                  <a:cubicBezTo>
                    <a:pt x="3043" y="1267"/>
                    <a:pt x="3049" y="1273"/>
                    <a:pt x="3049" y="1280"/>
                  </a:cubicBezTo>
                  <a:lnTo>
                    <a:pt x="3049" y="1306"/>
                  </a:lnTo>
                  <a:cubicBezTo>
                    <a:pt x="3049" y="1313"/>
                    <a:pt x="3043" y="1319"/>
                    <a:pt x="3036" y="1319"/>
                  </a:cubicBezTo>
                  <a:cubicBezTo>
                    <a:pt x="3029" y="1319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29" y="1191"/>
                    <a:pt x="3036" y="1191"/>
                  </a:cubicBezTo>
                  <a:cubicBezTo>
                    <a:pt x="3043" y="1191"/>
                    <a:pt x="3049" y="1196"/>
                    <a:pt x="3049" y="1203"/>
                  </a:cubicBezTo>
                  <a:lnTo>
                    <a:pt x="3049" y="1229"/>
                  </a:lnTo>
                  <a:cubicBezTo>
                    <a:pt x="3049" y="1236"/>
                    <a:pt x="3043" y="1242"/>
                    <a:pt x="3036" y="1242"/>
                  </a:cubicBezTo>
                  <a:cubicBezTo>
                    <a:pt x="3029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7"/>
                  </a:lnTo>
                  <a:cubicBezTo>
                    <a:pt x="3024" y="1120"/>
                    <a:pt x="3029" y="1114"/>
                    <a:pt x="3036" y="1114"/>
                  </a:cubicBezTo>
                  <a:cubicBezTo>
                    <a:pt x="3043" y="1114"/>
                    <a:pt x="3049" y="1120"/>
                    <a:pt x="3049" y="1127"/>
                  </a:cubicBezTo>
                  <a:lnTo>
                    <a:pt x="3049" y="1152"/>
                  </a:lnTo>
                  <a:cubicBezTo>
                    <a:pt x="3049" y="1159"/>
                    <a:pt x="3043" y="1165"/>
                    <a:pt x="3036" y="1165"/>
                  </a:cubicBezTo>
                  <a:cubicBezTo>
                    <a:pt x="3029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3"/>
                    <a:pt x="3029" y="1037"/>
                    <a:pt x="3036" y="1037"/>
                  </a:cubicBezTo>
                  <a:cubicBezTo>
                    <a:pt x="3043" y="1037"/>
                    <a:pt x="3049" y="1043"/>
                    <a:pt x="3049" y="1050"/>
                  </a:cubicBezTo>
                  <a:lnTo>
                    <a:pt x="3049" y="1075"/>
                  </a:lnTo>
                  <a:cubicBezTo>
                    <a:pt x="3049" y="1083"/>
                    <a:pt x="3043" y="1088"/>
                    <a:pt x="3036" y="1088"/>
                  </a:cubicBezTo>
                  <a:cubicBezTo>
                    <a:pt x="3029" y="1088"/>
                    <a:pt x="3024" y="1083"/>
                    <a:pt x="3024" y="1075"/>
                  </a:cubicBezTo>
                  <a:close/>
                  <a:moveTo>
                    <a:pt x="3024" y="999"/>
                  </a:moveTo>
                  <a:lnTo>
                    <a:pt x="3024" y="973"/>
                  </a:lnTo>
                  <a:cubicBezTo>
                    <a:pt x="3024" y="966"/>
                    <a:pt x="3029" y="960"/>
                    <a:pt x="3036" y="960"/>
                  </a:cubicBezTo>
                  <a:cubicBezTo>
                    <a:pt x="3043" y="960"/>
                    <a:pt x="3049" y="966"/>
                    <a:pt x="3049" y="973"/>
                  </a:cubicBezTo>
                  <a:lnTo>
                    <a:pt x="3049" y="999"/>
                  </a:lnTo>
                  <a:cubicBezTo>
                    <a:pt x="3049" y="1006"/>
                    <a:pt x="3043" y="1011"/>
                    <a:pt x="3036" y="1011"/>
                  </a:cubicBezTo>
                  <a:cubicBezTo>
                    <a:pt x="3029" y="1011"/>
                    <a:pt x="3024" y="1006"/>
                    <a:pt x="3024" y="999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29" y="883"/>
                    <a:pt x="3036" y="883"/>
                  </a:cubicBezTo>
                  <a:cubicBezTo>
                    <a:pt x="3043" y="883"/>
                    <a:pt x="3049" y="889"/>
                    <a:pt x="3049" y="896"/>
                  </a:cubicBezTo>
                  <a:lnTo>
                    <a:pt x="3049" y="922"/>
                  </a:lnTo>
                  <a:cubicBezTo>
                    <a:pt x="3049" y="929"/>
                    <a:pt x="3043" y="935"/>
                    <a:pt x="3036" y="935"/>
                  </a:cubicBezTo>
                  <a:cubicBezTo>
                    <a:pt x="3029" y="935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29" y="807"/>
                    <a:pt x="3036" y="807"/>
                  </a:cubicBezTo>
                  <a:cubicBezTo>
                    <a:pt x="3043" y="807"/>
                    <a:pt x="3049" y="812"/>
                    <a:pt x="3049" y="819"/>
                  </a:cubicBezTo>
                  <a:lnTo>
                    <a:pt x="3049" y="845"/>
                  </a:lnTo>
                  <a:cubicBezTo>
                    <a:pt x="3049" y="852"/>
                    <a:pt x="3043" y="858"/>
                    <a:pt x="3036" y="858"/>
                  </a:cubicBezTo>
                  <a:cubicBezTo>
                    <a:pt x="3029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3"/>
                  </a:lnTo>
                  <a:cubicBezTo>
                    <a:pt x="3024" y="736"/>
                    <a:pt x="3029" y="730"/>
                    <a:pt x="3036" y="730"/>
                  </a:cubicBezTo>
                  <a:cubicBezTo>
                    <a:pt x="3043" y="730"/>
                    <a:pt x="3049" y="736"/>
                    <a:pt x="3049" y="743"/>
                  </a:cubicBezTo>
                  <a:lnTo>
                    <a:pt x="3049" y="768"/>
                  </a:lnTo>
                  <a:cubicBezTo>
                    <a:pt x="3049" y="775"/>
                    <a:pt x="3043" y="781"/>
                    <a:pt x="3036" y="781"/>
                  </a:cubicBezTo>
                  <a:cubicBezTo>
                    <a:pt x="3029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9"/>
                    <a:pt x="3029" y="653"/>
                    <a:pt x="3036" y="653"/>
                  </a:cubicBezTo>
                  <a:cubicBezTo>
                    <a:pt x="3043" y="653"/>
                    <a:pt x="3049" y="659"/>
                    <a:pt x="3049" y="666"/>
                  </a:cubicBezTo>
                  <a:lnTo>
                    <a:pt x="3049" y="691"/>
                  </a:lnTo>
                  <a:cubicBezTo>
                    <a:pt x="3049" y="699"/>
                    <a:pt x="3043" y="704"/>
                    <a:pt x="3036" y="704"/>
                  </a:cubicBezTo>
                  <a:cubicBezTo>
                    <a:pt x="3029" y="704"/>
                    <a:pt x="3024" y="699"/>
                    <a:pt x="3024" y="691"/>
                  </a:cubicBezTo>
                  <a:close/>
                  <a:moveTo>
                    <a:pt x="3024" y="615"/>
                  </a:moveTo>
                  <a:lnTo>
                    <a:pt x="3024" y="589"/>
                  </a:lnTo>
                  <a:cubicBezTo>
                    <a:pt x="3024" y="582"/>
                    <a:pt x="3029" y="576"/>
                    <a:pt x="3036" y="576"/>
                  </a:cubicBezTo>
                  <a:cubicBezTo>
                    <a:pt x="3043" y="576"/>
                    <a:pt x="3049" y="582"/>
                    <a:pt x="3049" y="589"/>
                  </a:cubicBezTo>
                  <a:lnTo>
                    <a:pt x="3049" y="615"/>
                  </a:lnTo>
                  <a:cubicBezTo>
                    <a:pt x="3049" y="622"/>
                    <a:pt x="3043" y="627"/>
                    <a:pt x="3036" y="627"/>
                  </a:cubicBezTo>
                  <a:cubicBezTo>
                    <a:pt x="3029" y="627"/>
                    <a:pt x="3024" y="622"/>
                    <a:pt x="3024" y="615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29" y="499"/>
                    <a:pt x="3036" y="499"/>
                  </a:cubicBezTo>
                  <a:cubicBezTo>
                    <a:pt x="3043" y="499"/>
                    <a:pt x="3049" y="505"/>
                    <a:pt x="3049" y="512"/>
                  </a:cubicBezTo>
                  <a:lnTo>
                    <a:pt x="3049" y="538"/>
                  </a:lnTo>
                  <a:cubicBezTo>
                    <a:pt x="3049" y="545"/>
                    <a:pt x="3043" y="551"/>
                    <a:pt x="3036" y="551"/>
                  </a:cubicBezTo>
                  <a:cubicBezTo>
                    <a:pt x="3029" y="551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29" y="423"/>
                    <a:pt x="3036" y="423"/>
                  </a:cubicBezTo>
                  <a:cubicBezTo>
                    <a:pt x="3043" y="423"/>
                    <a:pt x="3049" y="428"/>
                    <a:pt x="3049" y="435"/>
                  </a:cubicBezTo>
                  <a:lnTo>
                    <a:pt x="3049" y="461"/>
                  </a:lnTo>
                  <a:cubicBezTo>
                    <a:pt x="3049" y="468"/>
                    <a:pt x="3043" y="474"/>
                    <a:pt x="3036" y="474"/>
                  </a:cubicBezTo>
                  <a:cubicBezTo>
                    <a:pt x="3029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9"/>
                  </a:lnTo>
                  <a:cubicBezTo>
                    <a:pt x="3024" y="352"/>
                    <a:pt x="3029" y="346"/>
                    <a:pt x="3036" y="346"/>
                  </a:cubicBezTo>
                  <a:cubicBezTo>
                    <a:pt x="3043" y="346"/>
                    <a:pt x="3049" y="352"/>
                    <a:pt x="3049" y="359"/>
                  </a:cubicBezTo>
                  <a:lnTo>
                    <a:pt x="3049" y="384"/>
                  </a:lnTo>
                  <a:cubicBezTo>
                    <a:pt x="3049" y="391"/>
                    <a:pt x="3043" y="397"/>
                    <a:pt x="3036" y="397"/>
                  </a:cubicBezTo>
                  <a:cubicBezTo>
                    <a:pt x="3029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5"/>
                    <a:pt x="3029" y="269"/>
                    <a:pt x="3036" y="269"/>
                  </a:cubicBezTo>
                  <a:cubicBezTo>
                    <a:pt x="3043" y="269"/>
                    <a:pt x="3049" y="275"/>
                    <a:pt x="3049" y="282"/>
                  </a:cubicBezTo>
                  <a:lnTo>
                    <a:pt x="3049" y="307"/>
                  </a:lnTo>
                  <a:cubicBezTo>
                    <a:pt x="3049" y="314"/>
                    <a:pt x="3043" y="320"/>
                    <a:pt x="3036" y="320"/>
                  </a:cubicBezTo>
                  <a:cubicBezTo>
                    <a:pt x="3029" y="320"/>
                    <a:pt x="3024" y="314"/>
                    <a:pt x="3024" y="307"/>
                  </a:cubicBezTo>
                  <a:close/>
                  <a:moveTo>
                    <a:pt x="3024" y="231"/>
                  </a:moveTo>
                  <a:lnTo>
                    <a:pt x="3024" y="205"/>
                  </a:lnTo>
                  <a:cubicBezTo>
                    <a:pt x="3024" y="198"/>
                    <a:pt x="3029" y="192"/>
                    <a:pt x="3036" y="192"/>
                  </a:cubicBezTo>
                  <a:cubicBezTo>
                    <a:pt x="3043" y="192"/>
                    <a:pt x="3049" y="198"/>
                    <a:pt x="3049" y="205"/>
                  </a:cubicBezTo>
                  <a:lnTo>
                    <a:pt x="3049" y="231"/>
                  </a:lnTo>
                  <a:cubicBezTo>
                    <a:pt x="3049" y="238"/>
                    <a:pt x="3043" y="243"/>
                    <a:pt x="3036" y="243"/>
                  </a:cubicBezTo>
                  <a:cubicBezTo>
                    <a:pt x="3029" y="243"/>
                    <a:pt x="3024" y="238"/>
                    <a:pt x="3024" y="231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29" y="115"/>
                    <a:pt x="3036" y="115"/>
                  </a:cubicBezTo>
                  <a:cubicBezTo>
                    <a:pt x="3043" y="115"/>
                    <a:pt x="3049" y="121"/>
                    <a:pt x="3049" y="128"/>
                  </a:cubicBezTo>
                  <a:lnTo>
                    <a:pt x="3049" y="154"/>
                  </a:lnTo>
                  <a:cubicBezTo>
                    <a:pt x="3049" y="161"/>
                    <a:pt x="3043" y="167"/>
                    <a:pt x="3036" y="167"/>
                  </a:cubicBezTo>
                  <a:cubicBezTo>
                    <a:pt x="3029" y="167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29" y="39"/>
                    <a:pt x="3036" y="39"/>
                  </a:cubicBezTo>
                  <a:cubicBezTo>
                    <a:pt x="3043" y="39"/>
                    <a:pt x="3049" y="44"/>
                    <a:pt x="3049" y="51"/>
                  </a:cubicBezTo>
                  <a:lnTo>
                    <a:pt x="3049" y="77"/>
                  </a:lnTo>
                  <a:cubicBezTo>
                    <a:pt x="3049" y="84"/>
                    <a:pt x="3043" y="90"/>
                    <a:pt x="3036" y="90"/>
                  </a:cubicBezTo>
                  <a:cubicBezTo>
                    <a:pt x="3029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5" y="20"/>
                    <a:pt x="2985" y="13"/>
                  </a:cubicBezTo>
                  <a:cubicBezTo>
                    <a:pt x="2985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6" y="6"/>
                    <a:pt x="3036" y="13"/>
                  </a:cubicBezTo>
                  <a:cubicBezTo>
                    <a:pt x="3036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1" y="26"/>
                  </a:lnTo>
                  <a:cubicBezTo>
                    <a:pt x="2914" y="26"/>
                    <a:pt x="2908" y="20"/>
                    <a:pt x="2908" y="13"/>
                  </a:cubicBezTo>
                  <a:cubicBezTo>
                    <a:pt x="2908" y="6"/>
                    <a:pt x="2914" y="0"/>
                    <a:pt x="2921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4" y="26"/>
                  </a:lnTo>
                  <a:cubicBezTo>
                    <a:pt x="2837" y="26"/>
                    <a:pt x="2832" y="20"/>
                    <a:pt x="2832" y="13"/>
                  </a:cubicBezTo>
                  <a:cubicBezTo>
                    <a:pt x="2832" y="6"/>
                    <a:pt x="2837" y="0"/>
                    <a:pt x="2844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3" y="26"/>
                  </a:moveTo>
                  <a:lnTo>
                    <a:pt x="2768" y="26"/>
                  </a:lnTo>
                  <a:cubicBezTo>
                    <a:pt x="2760" y="26"/>
                    <a:pt x="2755" y="20"/>
                    <a:pt x="2755" y="13"/>
                  </a:cubicBezTo>
                  <a:cubicBezTo>
                    <a:pt x="2755" y="6"/>
                    <a:pt x="2760" y="0"/>
                    <a:pt x="2768" y="0"/>
                  </a:cubicBezTo>
                  <a:lnTo>
                    <a:pt x="2793" y="0"/>
                  </a:lnTo>
                  <a:cubicBezTo>
                    <a:pt x="2800" y="0"/>
                    <a:pt x="2806" y="6"/>
                    <a:pt x="2806" y="13"/>
                  </a:cubicBezTo>
                  <a:cubicBezTo>
                    <a:pt x="2806" y="20"/>
                    <a:pt x="2800" y="26"/>
                    <a:pt x="2793" y="26"/>
                  </a:cubicBezTo>
                  <a:close/>
                  <a:moveTo>
                    <a:pt x="2716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6" y="0"/>
                  </a:lnTo>
                  <a:cubicBezTo>
                    <a:pt x="2723" y="0"/>
                    <a:pt x="2729" y="6"/>
                    <a:pt x="2729" y="13"/>
                  </a:cubicBezTo>
                  <a:cubicBezTo>
                    <a:pt x="2729" y="20"/>
                    <a:pt x="2723" y="26"/>
                    <a:pt x="2716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1" y="20"/>
                    <a:pt x="2601" y="13"/>
                  </a:cubicBezTo>
                  <a:cubicBezTo>
                    <a:pt x="2601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2" y="6"/>
                    <a:pt x="2652" y="13"/>
                  </a:cubicBezTo>
                  <a:cubicBezTo>
                    <a:pt x="2652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7" y="26"/>
                  </a:lnTo>
                  <a:cubicBezTo>
                    <a:pt x="2530" y="26"/>
                    <a:pt x="2524" y="20"/>
                    <a:pt x="2524" y="13"/>
                  </a:cubicBezTo>
                  <a:cubicBezTo>
                    <a:pt x="2524" y="6"/>
                    <a:pt x="2530" y="0"/>
                    <a:pt x="2537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0" y="26"/>
                  </a:lnTo>
                  <a:cubicBezTo>
                    <a:pt x="2453" y="26"/>
                    <a:pt x="2448" y="20"/>
                    <a:pt x="2448" y="13"/>
                  </a:cubicBezTo>
                  <a:cubicBezTo>
                    <a:pt x="2448" y="6"/>
                    <a:pt x="2453" y="0"/>
                    <a:pt x="2460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09" y="26"/>
                  </a:moveTo>
                  <a:lnTo>
                    <a:pt x="2384" y="26"/>
                  </a:lnTo>
                  <a:cubicBezTo>
                    <a:pt x="2376" y="26"/>
                    <a:pt x="2371" y="20"/>
                    <a:pt x="2371" y="13"/>
                  </a:cubicBezTo>
                  <a:cubicBezTo>
                    <a:pt x="2371" y="6"/>
                    <a:pt x="2376" y="0"/>
                    <a:pt x="2384" y="0"/>
                  </a:cubicBezTo>
                  <a:lnTo>
                    <a:pt x="2409" y="0"/>
                  </a:lnTo>
                  <a:cubicBezTo>
                    <a:pt x="2416" y="0"/>
                    <a:pt x="2422" y="6"/>
                    <a:pt x="2422" y="13"/>
                  </a:cubicBezTo>
                  <a:cubicBezTo>
                    <a:pt x="2422" y="20"/>
                    <a:pt x="2416" y="26"/>
                    <a:pt x="2409" y="26"/>
                  </a:cubicBezTo>
                  <a:close/>
                  <a:moveTo>
                    <a:pt x="2332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2" y="0"/>
                  </a:lnTo>
                  <a:cubicBezTo>
                    <a:pt x="2339" y="0"/>
                    <a:pt x="2345" y="6"/>
                    <a:pt x="2345" y="13"/>
                  </a:cubicBezTo>
                  <a:cubicBezTo>
                    <a:pt x="2345" y="20"/>
                    <a:pt x="2339" y="26"/>
                    <a:pt x="2332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7" y="20"/>
                    <a:pt x="2217" y="13"/>
                  </a:cubicBezTo>
                  <a:cubicBezTo>
                    <a:pt x="2217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8" y="6"/>
                    <a:pt x="2268" y="13"/>
                  </a:cubicBezTo>
                  <a:cubicBezTo>
                    <a:pt x="2268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3" y="26"/>
                  </a:lnTo>
                  <a:cubicBezTo>
                    <a:pt x="2146" y="26"/>
                    <a:pt x="2140" y="20"/>
                    <a:pt x="2140" y="13"/>
                  </a:cubicBezTo>
                  <a:cubicBezTo>
                    <a:pt x="2140" y="6"/>
                    <a:pt x="2146" y="0"/>
                    <a:pt x="2153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6" y="26"/>
                  </a:lnTo>
                  <a:cubicBezTo>
                    <a:pt x="2069" y="26"/>
                    <a:pt x="2064" y="20"/>
                    <a:pt x="2064" y="13"/>
                  </a:cubicBezTo>
                  <a:cubicBezTo>
                    <a:pt x="2064" y="6"/>
                    <a:pt x="2069" y="0"/>
                    <a:pt x="2076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5" y="26"/>
                  </a:moveTo>
                  <a:lnTo>
                    <a:pt x="2000" y="26"/>
                  </a:lnTo>
                  <a:cubicBezTo>
                    <a:pt x="1992" y="26"/>
                    <a:pt x="1987" y="20"/>
                    <a:pt x="1987" y="13"/>
                  </a:cubicBezTo>
                  <a:cubicBezTo>
                    <a:pt x="1987" y="6"/>
                    <a:pt x="1992" y="0"/>
                    <a:pt x="2000" y="0"/>
                  </a:cubicBezTo>
                  <a:lnTo>
                    <a:pt x="2025" y="0"/>
                  </a:lnTo>
                  <a:cubicBezTo>
                    <a:pt x="2032" y="0"/>
                    <a:pt x="2038" y="6"/>
                    <a:pt x="2038" y="13"/>
                  </a:cubicBezTo>
                  <a:cubicBezTo>
                    <a:pt x="2038" y="20"/>
                    <a:pt x="2032" y="26"/>
                    <a:pt x="2025" y="26"/>
                  </a:cubicBezTo>
                  <a:close/>
                  <a:moveTo>
                    <a:pt x="1948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8" y="0"/>
                  </a:lnTo>
                  <a:cubicBezTo>
                    <a:pt x="1955" y="0"/>
                    <a:pt x="1961" y="6"/>
                    <a:pt x="1961" y="13"/>
                  </a:cubicBezTo>
                  <a:cubicBezTo>
                    <a:pt x="1961" y="20"/>
                    <a:pt x="1955" y="26"/>
                    <a:pt x="1948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3" y="20"/>
                    <a:pt x="1833" y="13"/>
                  </a:cubicBezTo>
                  <a:cubicBezTo>
                    <a:pt x="1833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4" y="6"/>
                    <a:pt x="1884" y="13"/>
                  </a:cubicBezTo>
                  <a:cubicBezTo>
                    <a:pt x="1884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69" y="26"/>
                  </a:lnTo>
                  <a:cubicBezTo>
                    <a:pt x="1762" y="26"/>
                    <a:pt x="1756" y="20"/>
                    <a:pt x="1756" y="13"/>
                  </a:cubicBezTo>
                  <a:cubicBezTo>
                    <a:pt x="1756" y="6"/>
                    <a:pt x="1762" y="0"/>
                    <a:pt x="1769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2" y="26"/>
                  </a:lnTo>
                  <a:cubicBezTo>
                    <a:pt x="1685" y="26"/>
                    <a:pt x="1680" y="20"/>
                    <a:pt x="1680" y="13"/>
                  </a:cubicBezTo>
                  <a:cubicBezTo>
                    <a:pt x="1680" y="6"/>
                    <a:pt x="1685" y="0"/>
                    <a:pt x="1692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1" y="26"/>
                  </a:moveTo>
                  <a:lnTo>
                    <a:pt x="1616" y="26"/>
                  </a:lnTo>
                  <a:cubicBezTo>
                    <a:pt x="1608" y="26"/>
                    <a:pt x="1603" y="20"/>
                    <a:pt x="1603" y="13"/>
                  </a:cubicBezTo>
                  <a:cubicBezTo>
                    <a:pt x="1603" y="6"/>
                    <a:pt x="1608" y="0"/>
                    <a:pt x="1616" y="0"/>
                  </a:cubicBezTo>
                  <a:lnTo>
                    <a:pt x="1641" y="0"/>
                  </a:lnTo>
                  <a:cubicBezTo>
                    <a:pt x="1648" y="0"/>
                    <a:pt x="1654" y="6"/>
                    <a:pt x="1654" y="13"/>
                  </a:cubicBezTo>
                  <a:cubicBezTo>
                    <a:pt x="1654" y="20"/>
                    <a:pt x="1648" y="26"/>
                    <a:pt x="1641" y="26"/>
                  </a:cubicBezTo>
                  <a:close/>
                  <a:moveTo>
                    <a:pt x="1564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4" y="0"/>
                  </a:lnTo>
                  <a:cubicBezTo>
                    <a:pt x="1571" y="0"/>
                    <a:pt x="1577" y="6"/>
                    <a:pt x="1577" y="13"/>
                  </a:cubicBezTo>
                  <a:cubicBezTo>
                    <a:pt x="1577" y="20"/>
                    <a:pt x="1571" y="26"/>
                    <a:pt x="1564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49" y="20"/>
                    <a:pt x="1449" y="13"/>
                  </a:cubicBezTo>
                  <a:cubicBezTo>
                    <a:pt x="1449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0" y="6"/>
                    <a:pt x="1500" y="13"/>
                  </a:cubicBezTo>
                  <a:cubicBezTo>
                    <a:pt x="1500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5" y="26"/>
                  </a:lnTo>
                  <a:cubicBezTo>
                    <a:pt x="1378" y="26"/>
                    <a:pt x="1372" y="20"/>
                    <a:pt x="1372" y="13"/>
                  </a:cubicBezTo>
                  <a:cubicBezTo>
                    <a:pt x="1372" y="6"/>
                    <a:pt x="1378" y="0"/>
                    <a:pt x="1385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8" y="26"/>
                  </a:lnTo>
                  <a:cubicBezTo>
                    <a:pt x="1301" y="26"/>
                    <a:pt x="1296" y="20"/>
                    <a:pt x="1296" y="13"/>
                  </a:cubicBezTo>
                  <a:cubicBezTo>
                    <a:pt x="1296" y="6"/>
                    <a:pt x="1301" y="0"/>
                    <a:pt x="1308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7" y="26"/>
                  </a:moveTo>
                  <a:lnTo>
                    <a:pt x="1232" y="26"/>
                  </a:lnTo>
                  <a:cubicBezTo>
                    <a:pt x="1224" y="26"/>
                    <a:pt x="1219" y="20"/>
                    <a:pt x="1219" y="13"/>
                  </a:cubicBezTo>
                  <a:cubicBezTo>
                    <a:pt x="1219" y="6"/>
                    <a:pt x="1224" y="0"/>
                    <a:pt x="1232" y="0"/>
                  </a:cubicBezTo>
                  <a:lnTo>
                    <a:pt x="1257" y="0"/>
                  </a:lnTo>
                  <a:cubicBezTo>
                    <a:pt x="1264" y="0"/>
                    <a:pt x="1270" y="6"/>
                    <a:pt x="1270" y="13"/>
                  </a:cubicBezTo>
                  <a:cubicBezTo>
                    <a:pt x="1270" y="20"/>
                    <a:pt x="1264" y="26"/>
                    <a:pt x="1257" y="26"/>
                  </a:cubicBezTo>
                  <a:close/>
                  <a:moveTo>
                    <a:pt x="1180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0" y="0"/>
                  </a:lnTo>
                  <a:cubicBezTo>
                    <a:pt x="1187" y="0"/>
                    <a:pt x="1193" y="6"/>
                    <a:pt x="1193" y="13"/>
                  </a:cubicBezTo>
                  <a:cubicBezTo>
                    <a:pt x="1193" y="20"/>
                    <a:pt x="1187" y="26"/>
                    <a:pt x="1180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5" y="20"/>
                    <a:pt x="1065" y="13"/>
                  </a:cubicBezTo>
                  <a:cubicBezTo>
                    <a:pt x="1065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6" y="6"/>
                    <a:pt x="1116" y="13"/>
                  </a:cubicBezTo>
                  <a:cubicBezTo>
                    <a:pt x="1116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1" y="26"/>
                  </a:lnTo>
                  <a:cubicBezTo>
                    <a:pt x="994" y="26"/>
                    <a:pt x="988" y="20"/>
                    <a:pt x="988" y="13"/>
                  </a:cubicBezTo>
                  <a:cubicBezTo>
                    <a:pt x="988" y="6"/>
                    <a:pt x="994" y="0"/>
                    <a:pt x="1001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4" y="26"/>
                  </a:lnTo>
                  <a:cubicBezTo>
                    <a:pt x="917" y="26"/>
                    <a:pt x="912" y="20"/>
                    <a:pt x="912" y="13"/>
                  </a:cubicBezTo>
                  <a:cubicBezTo>
                    <a:pt x="912" y="6"/>
                    <a:pt x="917" y="0"/>
                    <a:pt x="924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3" y="26"/>
                  </a:moveTo>
                  <a:lnTo>
                    <a:pt x="848" y="26"/>
                  </a:lnTo>
                  <a:cubicBezTo>
                    <a:pt x="840" y="26"/>
                    <a:pt x="835" y="20"/>
                    <a:pt x="835" y="13"/>
                  </a:cubicBezTo>
                  <a:cubicBezTo>
                    <a:pt x="835" y="6"/>
                    <a:pt x="840" y="0"/>
                    <a:pt x="848" y="0"/>
                  </a:cubicBezTo>
                  <a:lnTo>
                    <a:pt x="873" y="0"/>
                  </a:lnTo>
                  <a:cubicBezTo>
                    <a:pt x="880" y="0"/>
                    <a:pt x="886" y="6"/>
                    <a:pt x="886" y="13"/>
                  </a:cubicBezTo>
                  <a:cubicBezTo>
                    <a:pt x="886" y="20"/>
                    <a:pt x="880" y="26"/>
                    <a:pt x="873" y="26"/>
                  </a:cubicBezTo>
                  <a:close/>
                  <a:moveTo>
                    <a:pt x="796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6" y="0"/>
                  </a:lnTo>
                  <a:cubicBezTo>
                    <a:pt x="803" y="0"/>
                    <a:pt x="809" y="6"/>
                    <a:pt x="809" y="13"/>
                  </a:cubicBezTo>
                  <a:cubicBezTo>
                    <a:pt x="809" y="20"/>
                    <a:pt x="803" y="26"/>
                    <a:pt x="796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1" y="20"/>
                    <a:pt x="681" y="13"/>
                  </a:cubicBezTo>
                  <a:cubicBezTo>
                    <a:pt x="681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2" y="6"/>
                    <a:pt x="732" y="13"/>
                  </a:cubicBezTo>
                  <a:cubicBezTo>
                    <a:pt x="732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7" y="26"/>
                  </a:lnTo>
                  <a:cubicBezTo>
                    <a:pt x="610" y="26"/>
                    <a:pt x="604" y="20"/>
                    <a:pt x="604" y="13"/>
                  </a:cubicBezTo>
                  <a:cubicBezTo>
                    <a:pt x="604" y="6"/>
                    <a:pt x="610" y="0"/>
                    <a:pt x="617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0" y="26"/>
                  </a:lnTo>
                  <a:cubicBezTo>
                    <a:pt x="533" y="26"/>
                    <a:pt x="528" y="20"/>
                    <a:pt x="528" y="13"/>
                  </a:cubicBezTo>
                  <a:cubicBezTo>
                    <a:pt x="528" y="6"/>
                    <a:pt x="533" y="0"/>
                    <a:pt x="540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89" y="26"/>
                  </a:moveTo>
                  <a:lnTo>
                    <a:pt x="464" y="26"/>
                  </a:lnTo>
                  <a:cubicBezTo>
                    <a:pt x="456" y="26"/>
                    <a:pt x="451" y="20"/>
                    <a:pt x="451" y="13"/>
                  </a:cubicBezTo>
                  <a:cubicBezTo>
                    <a:pt x="451" y="6"/>
                    <a:pt x="456" y="0"/>
                    <a:pt x="464" y="0"/>
                  </a:cubicBezTo>
                  <a:lnTo>
                    <a:pt x="489" y="0"/>
                  </a:lnTo>
                  <a:cubicBezTo>
                    <a:pt x="496" y="0"/>
                    <a:pt x="502" y="6"/>
                    <a:pt x="502" y="13"/>
                  </a:cubicBezTo>
                  <a:cubicBezTo>
                    <a:pt x="502" y="20"/>
                    <a:pt x="496" y="26"/>
                    <a:pt x="489" y="26"/>
                  </a:cubicBezTo>
                  <a:close/>
                  <a:moveTo>
                    <a:pt x="412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2" y="0"/>
                  </a:lnTo>
                  <a:cubicBezTo>
                    <a:pt x="419" y="0"/>
                    <a:pt x="425" y="6"/>
                    <a:pt x="425" y="13"/>
                  </a:cubicBezTo>
                  <a:cubicBezTo>
                    <a:pt x="425" y="20"/>
                    <a:pt x="419" y="26"/>
                    <a:pt x="412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7" y="20"/>
                    <a:pt x="297" y="13"/>
                  </a:cubicBezTo>
                  <a:cubicBezTo>
                    <a:pt x="297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8" y="6"/>
                    <a:pt x="348" y="13"/>
                  </a:cubicBezTo>
                  <a:cubicBezTo>
                    <a:pt x="348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3" y="26"/>
                  </a:lnTo>
                  <a:cubicBezTo>
                    <a:pt x="226" y="26"/>
                    <a:pt x="220" y="20"/>
                    <a:pt x="220" y="13"/>
                  </a:cubicBezTo>
                  <a:cubicBezTo>
                    <a:pt x="220" y="6"/>
                    <a:pt x="226" y="0"/>
                    <a:pt x="233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6" y="26"/>
                  </a:lnTo>
                  <a:cubicBezTo>
                    <a:pt x="149" y="26"/>
                    <a:pt x="144" y="20"/>
                    <a:pt x="144" y="13"/>
                  </a:cubicBezTo>
                  <a:cubicBezTo>
                    <a:pt x="144" y="6"/>
                    <a:pt x="149" y="0"/>
                    <a:pt x="156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5" y="26"/>
                  </a:moveTo>
                  <a:lnTo>
                    <a:pt x="80" y="26"/>
                  </a:lnTo>
                  <a:cubicBezTo>
                    <a:pt x="72" y="26"/>
                    <a:pt x="67" y="20"/>
                    <a:pt x="67" y="13"/>
                  </a:cubicBezTo>
                  <a:cubicBezTo>
                    <a:pt x="67" y="6"/>
                    <a:pt x="72" y="0"/>
                    <a:pt x="80" y="0"/>
                  </a:cubicBezTo>
                  <a:lnTo>
                    <a:pt x="105" y="0"/>
                  </a:lnTo>
                  <a:cubicBezTo>
                    <a:pt x="112" y="0"/>
                    <a:pt x="118" y="6"/>
                    <a:pt x="118" y="13"/>
                  </a:cubicBezTo>
                  <a:cubicBezTo>
                    <a:pt x="118" y="20"/>
                    <a:pt x="112" y="26"/>
                    <a:pt x="105" y="26"/>
                  </a:cubicBezTo>
                  <a:close/>
                  <a:moveTo>
                    <a:pt x="28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8" y="0"/>
                  </a:lnTo>
                  <a:cubicBezTo>
                    <a:pt x="35" y="0"/>
                    <a:pt x="41" y="6"/>
                    <a:pt x="41" y="13"/>
                  </a:cubicBezTo>
                  <a:cubicBezTo>
                    <a:pt x="41" y="20"/>
                    <a:pt x="35" y="26"/>
                    <a:pt x="28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8" name="Line 174"/>
            <p:cNvSpPr>
              <a:spLocks noChangeShapeType="1"/>
            </p:cNvSpPr>
            <p:nvPr/>
          </p:nvSpPr>
          <p:spPr bwMode="auto">
            <a:xfrm>
              <a:off x="5213236" y="5910246"/>
              <a:ext cx="534864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9" name="Freeform 175"/>
            <p:cNvSpPr>
              <a:spLocks/>
            </p:cNvSpPr>
            <p:nvPr/>
          </p:nvSpPr>
          <p:spPr bwMode="auto">
            <a:xfrm>
              <a:off x="5738577" y="5873731"/>
              <a:ext cx="68246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6"/>
                </a:cxn>
                <a:cxn ang="0">
                  <a:pos x="0" y="0"/>
                </a:cxn>
              </a:cxnLst>
              <a:rect l="0" t="0" r="r" b="b"/>
              <a:pathLst>
                <a:path w="67" h="66">
                  <a:moveTo>
                    <a:pt x="0" y="0"/>
                  </a:moveTo>
                  <a:lnTo>
                    <a:pt x="67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0" name="Line 177"/>
            <p:cNvSpPr>
              <a:spLocks noChangeShapeType="1"/>
            </p:cNvSpPr>
            <p:nvPr/>
          </p:nvSpPr>
          <p:spPr bwMode="auto">
            <a:xfrm>
              <a:off x="5935382" y="5699098"/>
              <a:ext cx="77769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1" name="Line 178"/>
            <p:cNvSpPr>
              <a:spLocks noChangeShapeType="1"/>
            </p:cNvSpPr>
            <p:nvPr/>
          </p:nvSpPr>
          <p:spPr bwMode="auto">
            <a:xfrm>
              <a:off x="6425805" y="5699098"/>
              <a:ext cx="95228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2" name="Freeform 179"/>
            <p:cNvSpPr>
              <a:spLocks/>
            </p:cNvSpPr>
            <p:nvPr/>
          </p:nvSpPr>
          <p:spPr bwMode="auto">
            <a:xfrm>
              <a:off x="6513097" y="5662584"/>
              <a:ext cx="66660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3" name="Line 180"/>
            <p:cNvSpPr>
              <a:spLocks noChangeShapeType="1"/>
            </p:cNvSpPr>
            <p:nvPr/>
          </p:nvSpPr>
          <p:spPr bwMode="auto">
            <a:xfrm>
              <a:off x="5935382" y="6124569"/>
              <a:ext cx="77769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4" name="Line 181"/>
            <p:cNvSpPr>
              <a:spLocks noChangeShapeType="1"/>
            </p:cNvSpPr>
            <p:nvPr/>
          </p:nvSpPr>
          <p:spPr bwMode="auto">
            <a:xfrm>
              <a:off x="6425805" y="6124569"/>
              <a:ext cx="95228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5" name="Freeform 182"/>
            <p:cNvSpPr>
              <a:spLocks/>
            </p:cNvSpPr>
            <p:nvPr/>
          </p:nvSpPr>
          <p:spPr bwMode="auto">
            <a:xfrm>
              <a:off x="6513097" y="6088055"/>
              <a:ext cx="66660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6" name="Line 183"/>
            <p:cNvSpPr>
              <a:spLocks noChangeShapeType="1"/>
            </p:cNvSpPr>
            <p:nvPr/>
          </p:nvSpPr>
          <p:spPr bwMode="auto">
            <a:xfrm>
              <a:off x="5936968" y="5910246"/>
              <a:ext cx="77770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7" name="Line 184"/>
            <p:cNvSpPr>
              <a:spLocks noChangeShapeType="1"/>
            </p:cNvSpPr>
            <p:nvPr/>
          </p:nvSpPr>
          <p:spPr bwMode="auto">
            <a:xfrm>
              <a:off x="6427392" y="5910246"/>
              <a:ext cx="96814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8" name="Freeform 185"/>
            <p:cNvSpPr>
              <a:spLocks/>
            </p:cNvSpPr>
            <p:nvPr/>
          </p:nvSpPr>
          <p:spPr bwMode="auto">
            <a:xfrm>
              <a:off x="6514684" y="5873731"/>
              <a:ext cx="66660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6"/>
                </a:cxn>
                <a:cxn ang="0">
                  <a:pos x="0" y="0"/>
                </a:cxn>
              </a:cxnLst>
              <a:rect l="0" t="0" r="r" b="b"/>
              <a:pathLst>
                <a:path w="67" h="66">
                  <a:moveTo>
                    <a:pt x="0" y="0"/>
                  </a:moveTo>
                  <a:lnTo>
                    <a:pt x="67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9" name="Rectangle 186"/>
            <p:cNvSpPr>
              <a:spLocks noChangeArrowheads="1"/>
            </p:cNvSpPr>
            <p:nvPr/>
          </p:nvSpPr>
          <p:spPr bwMode="auto">
            <a:xfrm>
              <a:off x="6013150" y="5832454"/>
              <a:ext cx="412654" cy="1508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90" name="Rectangle 187"/>
            <p:cNvSpPr>
              <a:spLocks noChangeArrowheads="1"/>
            </p:cNvSpPr>
            <p:nvPr/>
          </p:nvSpPr>
          <p:spPr bwMode="auto">
            <a:xfrm>
              <a:off x="6013150" y="5832454"/>
              <a:ext cx="412654" cy="150820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91" name="Rectangle 190"/>
            <p:cNvSpPr>
              <a:spLocks noChangeArrowheads="1"/>
            </p:cNvSpPr>
            <p:nvPr/>
          </p:nvSpPr>
          <p:spPr bwMode="auto">
            <a:xfrm>
              <a:off x="6013150" y="6045190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92" name="Rectangle 191"/>
            <p:cNvSpPr>
              <a:spLocks noChangeArrowheads="1"/>
            </p:cNvSpPr>
            <p:nvPr/>
          </p:nvSpPr>
          <p:spPr bwMode="auto">
            <a:xfrm>
              <a:off x="6013150" y="6045190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93" name="Line 199"/>
            <p:cNvSpPr>
              <a:spLocks noChangeShapeType="1"/>
            </p:cNvSpPr>
            <p:nvPr/>
          </p:nvSpPr>
          <p:spPr bwMode="auto">
            <a:xfrm flipH="1">
              <a:off x="6708314" y="5910246"/>
              <a:ext cx="63485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</p:grpSp>
      <p:graphicFrame>
        <p:nvGraphicFramePr>
          <p:cNvPr id="394" name="Table 393"/>
          <p:cNvGraphicFramePr>
            <a:graphicFrameLocks noGrp="1"/>
          </p:cNvGraphicFramePr>
          <p:nvPr/>
        </p:nvGraphicFramePr>
        <p:xfrm>
          <a:off x="1276350" y="2149475"/>
          <a:ext cx="2974974" cy="2409825"/>
        </p:xfrm>
        <a:graphic>
          <a:graphicData uri="http://schemas.openxmlformats.org/drawingml/2006/table">
            <a:tbl>
              <a:tblPr firstRow="1" bandRow="1"/>
              <a:tblGrid>
                <a:gridCol w="991658"/>
                <a:gridCol w="991658"/>
                <a:gridCol w="991658"/>
              </a:tblGrid>
              <a:tr h="803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51576" name="Group 394"/>
          <p:cNvGrpSpPr>
            <a:grpSpLocks/>
          </p:cNvGrpSpPr>
          <p:nvPr/>
        </p:nvGrpSpPr>
        <p:grpSpPr bwMode="auto">
          <a:xfrm>
            <a:off x="1657350" y="2365375"/>
            <a:ext cx="838200" cy="717550"/>
            <a:chOff x="5715000" y="2286000"/>
            <a:chExt cx="838200" cy="717187"/>
          </a:xfrm>
        </p:grpSpPr>
        <p:sp>
          <p:nvSpPr>
            <p:cNvPr id="396" name="Oval 395"/>
            <p:cNvSpPr/>
            <p:nvPr/>
          </p:nvSpPr>
          <p:spPr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715" name="Straight Connector 397"/>
            <p:cNvCxnSpPr>
              <a:cxnSpLocks noChangeShapeType="1"/>
              <a:endCxn id="396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51577" name="Group 398"/>
          <p:cNvGrpSpPr>
            <a:grpSpLocks/>
          </p:cNvGrpSpPr>
          <p:nvPr/>
        </p:nvGrpSpPr>
        <p:grpSpPr bwMode="auto">
          <a:xfrm>
            <a:off x="652463" y="2368550"/>
            <a:ext cx="838200" cy="715963"/>
            <a:chOff x="5715000" y="2286000"/>
            <a:chExt cx="838200" cy="717187"/>
          </a:xfrm>
        </p:grpSpPr>
        <p:sp>
          <p:nvSpPr>
            <p:cNvPr id="400" name="Oval 399"/>
            <p:cNvSpPr/>
            <p:nvPr/>
          </p:nvSpPr>
          <p:spPr>
            <a:xfrm>
              <a:off x="6167437" y="2667651"/>
              <a:ext cx="385763" cy="33553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5715000" y="2286000"/>
              <a:ext cx="457200" cy="38165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712" name="Straight Connector 401"/>
            <p:cNvCxnSpPr>
              <a:cxnSpLocks noChangeShapeType="1"/>
              <a:endCxn id="400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51578" name="Group 402"/>
          <p:cNvGrpSpPr>
            <a:grpSpLocks/>
          </p:cNvGrpSpPr>
          <p:nvPr/>
        </p:nvGrpSpPr>
        <p:grpSpPr bwMode="auto">
          <a:xfrm>
            <a:off x="2647950" y="2389188"/>
            <a:ext cx="838200" cy="717550"/>
            <a:chOff x="5715000" y="2286000"/>
            <a:chExt cx="838200" cy="717187"/>
          </a:xfrm>
        </p:grpSpPr>
        <p:sp>
          <p:nvSpPr>
            <p:cNvPr id="404" name="Oval 403"/>
            <p:cNvSpPr/>
            <p:nvPr/>
          </p:nvSpPr>
          <p:spPr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709" name="Straight Connector 405"/>
            <p:cNvCxnSpPr>
              <a:cxnSpLocks noChangeShapeType="1"/>
              <a:endCxn id="404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51579" name="Group 406"/>
          <p:cNvGrpSpPr>
            <a:grpSpLocks/>
          </p:cNvGrpSpPr>
          <p:nvPr/>
        </p:nvGrpSpPr>
        <p:grpSpPr bwMode="auto">
          <a:xfrm>
            <a:off x="3609975" y="2403475"/>
            <a:ext cx="838200" cy="717550"/>
            <a:chOff x="5715000" y="2286000"/>
            <a:chExt cx="838200" cy="717187"/>
          </a:xfrm>
        </p:grpSpPr>
        <p:sp>
          <p:nvSpPr>
            <p:cNvPr id="408" name="Oval 407"/>
            <p:cNvSpPr/>
            <p:nvPr/>
          </p:nvSpPr>
          <p:spPr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706" name="Straight Connector 409"/>
            <p:cNvCxnSpPr>
              <a:cxnSpLocks noChangeShapeType="1"/>
              <a:endCxn id="408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51580" name="Group 410"/>
          <p:cNvGrpSpPr>
            <a:grpSpLocks/>
          </p:cNvGrpSpPr>
          <p:nvPr/>
        </p:nvGrpSpPr>
        <p:grpSpPr bwMode="auto">
          <a:xfrm>
            <a:off x="1643063" y="1611313"/>
            <a:ext cx="838200" cy="715962"/>
            <a:chOff x="5715000" y="2286000"/>
            <a:chExt cx="838200" cy="717187"/>
          </a:xfrm>
        </p:grpSpPr>
        <p:sp>
          <p:nvSpPr>
            <p:cNvPr id="412" name="Oval 411"/>
            <p:cNvSpPr/>
            <p:nvPr/>
          </p:nvSpPr>
          <p:spPr>
            <a:xfrm>
              <a:off x="6167437" y="2667652"/>
              <a:ext cx="385763" cy="33553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5715000" y="2286000"/>
              <a:ext cx="457200" cy="381652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703" name="Straight Connector 413"/>
            <p:cNvCxnSpPr>
              <a:cxnSpLocks noChangeShapeType="1"/>
              <a:endCxn id="412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51581" name="Group 414"/>
          <p:cNvGrpSpPr>
            <a:grpSpLocks/>
          </p:cNvGrpSpPr>
          <p:nvPr/>
        </p:nvGrpSpPr>
        <p:grpSpPr bwMode="auto">
          <a:xfrm>
            <a:off x="638175" y="1612900"/>
            <a:ext cx="838200" cy="717550"/>
            <a:chOff x="5715000" y="2286000"/>
            <a:chExt cx="838200" cy="717187"/>
          </a:xfrm>
        </p:grpSpPr>
        <p:sp>
          <p:nvSpPr>
            <p:cNvPr id="416" name="Oval 415"/>
            <p:cNvSpPr/>
            <p:nvPr/>
          </p:nvSpPr>
          <p:spPr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700" name="Straight Connector 417"/>
            <p:cNvCxnSpPr>
              <a:cxnSpLocks noChangeShapeType="1"/>
              <a:endCxn id="416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51582" name="Group 418"/>
          <p:cNvGrpSpPr>
            <a:grpSpLocks/>
          </p:cNvGrpSpPr>
          <p:nvPr/>
        </p:nvGrpSpPr>
        <p:grpSpPr bwMode="auto">
          <a:xfrm>
            <a:off x="2633663" y="1635125"/>
            <a:ext cx="838200" cy="715963"/>
            <a:chOff x="5715000" y="2286000"/>
            <a:chExt cx="838200" cy="717187"/>
          </a:xfrm>
        </p:grpSpPr>
        <p:sp>
          <p:nvSpPr>
            <p:cNvPr id="420" name="Oval 419"/>
            <p:cNvSpPr/>
            <p:nvPr/>
          </p:nvSpPr>
          <p:spPr>
            <a:xfrm>
              <a:off x="6167437" y="2667651"/>
              <a:ext cx="385763" cy="33553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5715000" y="2286000"/>
              <a:ext cx="457200" cy="38165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697" name="Straight Connector 421"/>
            <p:cNvCxnSpPr>
              <a:cxnSpLocks noChangeShapeType="1"/>
              <a:endCxn id="420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51583" name="Group 422"/>
          <p:cNvGrpSpPr>
            <a:grpSpLocks/>
          </p:cNvGrpSpPr>
          <p:nvPr/>
        </p:nvGrpSpPr>
        <p:grpSpPr bwMode="auto">
          <a:xfrm>
            <a:off x="3595688" y="1649413"/>
            <a:ext cx="838200" cy="715962"/>
            <a:chOff x="5715000" y="2286000"/>
            <a:chExt cx="838200" cy="717187"/>
          </a:xfrm>
        </p:grpSpPr>
        <p:sp>
          <p:nvSpPr>
            <p:cNvPr id="424" name="Oval 423"/>
            <p:cNvSpPr/>
            <p:nvPr/>
          </p:nvSpPr>
          <p:spPr>
            <a:xfrm>
              <a:off x="6167437" y="2667652"/>
              <a:ext cx="385763" cy="33553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715000" y="2286000"/>
              <a:ext cx="457200" cy="381652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694" name="Straight Connector 425"/>
            <p:cNvCxnSpPr>
              <a:cxnSpLocks noChangeShapeType="1"/>
              <a:endCxn id="424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51584" name="Group 426"/>
          <p:cNvGrpSpPr>
            <a:grpSpLocks/>
          </p:cNvGrpSpPr>
          <p:nvPr/>
        </p:nvGrpSpPr>
        <p:grpSpPr bwMode="auto">
          <a:xfrm>
            <a:off x="1639888" y="3927475"/>
            <a:ext cx="838200" cy="717550"/>
            <a:chOff x="5715000" y="2286000"/>
            <a:chExt cx="838200" cy="717187"/>
          </a:xfrm>
        </p:grpSpPr>
        <p:sp>
          <p:nvSpPr>
            <p:cNvPr id="428" name="Oval 427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691" name="Straight Connector 429"/>
            <p:cNvCxnSpPr>
              <a:cxnSpLocks noChangeShapeType="1"/>
              <a:endCxn id="428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51585" name="Group 430"/>
          <p:cNvGrpSpPr>
            <a:grpSpLocks/>
          </p:cNvGrpSpPr>
          <p:nvPr/>
        </p:nvGrpSpPr>
        <p:grpSpPr bwMode="auto">
          <a:xfrm>
            <a:off x="635000" y="3929063"/>
            <a:ext cx="838200" cy="717550"/>
            <a:chOff x="5715000" y="2286000"/>
            <a:chExt cx="838200" cy="717187"/>
          </a:xfrm>
        </p:grpSpPr>
        <p:sp>
          <p:nvSpPr>
            <p:cNvPr id="432" name="Oval 431"/>
            <p:cNvSpPr/>
            <p:nvPr/>
          </p:nvSpPr>
          <p:spPr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688" name="Straight Connector 433"/>
            <p:cNvCxnSpPr>
              <a:cxnSpLocks noChangeShapeType="1"/>
              <a:endCxn id="432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51586" name="Group 434"/>
          <p:cNvGrpSpPr>
            <a:grpSpLocks/>
          </p:cNvGrpSpPr>
          <p:nvPr/>
        </p:nvGrpSpPr>
        <p:grpSpPr bwMode="auto">
          <a:xfrm>
            <a:off x="2630488" y="3951288"/>
            <a:ext cx="838200" cy="717550"/>
            <a:chOff x="5715000" y="2286000"/>
            <a:chExt cx="838200" cy="717187"/>
          </a:xfrm>
        </p:grpSpPr>
        <p:sp>
          <p:nvSpPr>
            <p:cNvPr id="436" name="Oval 435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685" name="Straight Connector 437"/>
            <p:cNvCxnSpPr>
              <a:cxnSpLocks noChangeShapeType="1"/>
              <a:endCxn id="436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51587" name="Group 438"/>
          <p:cNvGrpSpPr>
            <a:grpSpLocks/>
          </p:cNvGrpSpPr>
          <p:nvPr/>
        </p:nvGrpSpPr>
        <p:grpSpPr bwMode="auto">
          <a:xfrm>
            <a:off x="3592513" y="3965575"/>
            <a:ext cx="838200" cy="717550"/>
            <a:chOff x="5715000" y="2286000"/>
            <a:chExt cx="838200" cy="717187"/>
          </a:xfrm>
        </p:grpSpPr>
        <p:sp>
          <p:nvSpPr>
            <p:cNvPr id="440" name="Oval 439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682" name="Straight Connector 441"/>
            <p:cNvCxnSpPr>
              <a:cxnSpLocks noChangeShapeType="1"/>
              <a:endCxn id="440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51588" name="Group 442"/>
          <p:cNvGrpSpPr>
            <a:grpSpLocks/>
          </p:cNvGrpSpPr>
          <p:nvPr/>
        </p:nvGrpSpPr>
        <p:grpSpPr bwMode="auto">
          <a:xfrm>
            <a:off x="1614488" y="3136900"/>
            <a:ext cx="838200" cy="717550"/>
            <a:chOff x="5715000" y="2286000"/>
            <a:chExt cx="838200" cy="717187"/>
          </a:xfrm>
        </p:grpSpPr>
        <p:sp>
          <p:nvSpPr>
            <p:cNvPr id="444" name="Oval 443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679" name="Straight Connector 445"/>
            <p:cNvCxnSpPr>
              <a:cxnSpLocks noChangeShapeType="1"/>
              <a:endCxn id="444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51589" name="Group 446"/>
          <p:cNvGrpSpPr>
            <a:grpSpLocks/>
          </p:cNvGrpSpPr>
          <p:nvPr/>
        </p:nvGrpSpPr>
        <p:grpSpPr bwMode="auto">
          <a:xfrm>
            <a:off x="609600" y="3140075"/>
            <a:ext cx="838200" cy="715963"/>
            <a:chOff x="5715000" y="2286000"/>
            <a:chExt cx="838200" cy="717187"/>
          </a:xfrm>
        </p:grpSpPr>
        <p:sp>
          <p:nvSpPr>
            <p:cNvPr id="448" name="Oval 447"/>
            <p:cNvSpPr/>
            <p:nvPr/>
          </p:nvSpPr>
          <p:spPr>
            <a:xfrm>
              <a:off x="6167438" y="2667651"/>
              <a:ext cx="385762" cy="33553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5715000" y="2286000"/>
              <a:ext cx="457200" cy="38165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676" name="Straight Connector 449"/>
            <p:cNvCxnSpPr>
              <a:cxnSpLocks noChangeShapeType="1"/>
              <a:endCxn id="448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51590" name="Group 450"/>
          <p:cNvGrpSpPr>
            <a:grpSpLocks/>
          </p:cNvGrpSpPr>
          <p:nvPr/>
        </p:nvGrpSpPr>
        <p:grpSpPr bwMode="auto">
          <a:xfrm>
            <a:off x="2605088" y="3160713"/>
            <a:ext cx="838200" cy="717550"/>
            <a:chOff x="5715000" y="2286000"/>
            <a:chExt cx="838200" cy="717187"/>
          </a:xfrm>
        </p:grpSpPr>
        <p:sp>
          <p:nvSpPr>
            <p:cNvPr id="452" name="Oval 451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673" name="Straight Connector 453"/>
            <p:cNvCxnSpPr>
              <a:cxnSpLocks noChangeShapeType="1"/>
              <a:endCxn id="452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51591" name="Group 454"/>
          <p:cNvGrpSpPr>
            <a:grpSpLocks/>
          </p:cNvGrpSpPr>
          <p:nvPr/>
        </p:nvGrpSpPr>
        <p:grpSpPr bwMode="auto">
          <a:xfrm>
            <a:off x="3567113" y="3175000"/>
            <a:ext cx="838200" cy="717550"/>
            <a:chOff x="5715000" y="2286000"/>
            <a:chExt cx="838200" cy="717187"/>
          </a:xfrm>
        </p:grpSpPr>
        <p:sp>
          <p:nvSpPr>
            <p:cNvPr id="456" name="Oval 455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1670" name="Straight Connector 457"/>
            <p:cNvCxnSpPr>
              <a:cxnSpLocks noChangeShapeType="1"/>
              <a:endCxn id="456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459" name="Straight Arrow Connector 458"/>
          <p:cNvCxnSpPr>
            <a:cxnSpLocks noChangeShapeType="1"/>
            <a:stCxn id="396" idx="4"/>
          </p:cNvCxnSpPr>
          <p:nvPr/>
        </p:nvCxnSpPr>
        <p:spPr bwMode="auto">
          <a:xfrm rot="16200000" flipH="1">
            <a:off x="1892300" y="3492500"/>
            <a:ext cx="3241675" cy="2422525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0" name="Straight Arrow Connector 459"/>
          <p:cNvCxnSpPr>
            <a:cxnSpLocks noChangeShapeType="1"/>
            <a:stCxn id="396" idx="0"/>
          </p:cNvCxnSpPr>
          <p:nvPr/>
        </p:nvCxnSpPr>
        <p:spPr bwMode="auto">
          <a:xfrm rot="5400000" flipH="1" flipV="1">
            <a:off x="3092450" y="1114425"/>
            <a:ext cx="841375" cy="2422525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9" name="Group 460"/>
          <p:cNvGrpSpPr>
            <a:grpSpLocks/>
          </p:cNvGrpSpPr>
          <p:nvPr/>
        </p:nvGrpSpPr>
        <p:grpSpPr bwMode="auto">
          <a:xfrm>
            <a:off x="6710363" y="3025775"/>
            <a:ext cx="2282825" cy="2884488"/>
            <a:chOff x="6711012" y="3025435"/>
            <a:chExt cx="2281600" cy="2884692"/>
          </a:xfrm>
        </p:grpSpPr>
        <p:grpSp>
          <p:nvGrpSpPr>
            <p:cNvPr id="151627" name="Group 419"/>
            <p:cNvGrpSpPr>
              <a:grpSpLocks/>
            </p:cNvGrpSpPr>
            <p:nvPr/>
          </p:nvGrpSpPr>
          <p:grpSpPr bwMode="auto">
            <a:xfrm>
              <a:off x="6711012" y="3025435"/>
              <a:ext cx="2175930" cy="2884692"/>
              <a:chOff x="6711012" y="3025435"/>
              <a:chExt cx="2175930" cy="2884692"/>
            </a:xfrm>
          </p:grpSpPr>
          <p:sp>
            <p:nvSpPr>
              <p:cNvPr id="465" name="Line 197"/>
              <p:cNvSpPr>
                <a:spLocks noChangeShapeType="1"/>
              </p:cNvSpPr>
              <p:nvPr/>
            </p:nvSpPr>
            <p:spPr bwMode="auto">
              <a:xfrm flipH="1">
                <a:off x="6720532" y="3025435"/>
                <a:ext cx="142798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grpSp>
            <p:nvGrpSpPr>
              <p:cNvPr id="151631" name="Group 418"/>
              <p:cNvGrpSpPr>
                <a:grpSpLocks/>
              </p:cNvGrpSpPr>
              <p:nvPr/>
            </p:nvGrpSpPr>
            <p:grpSpPr bwMode="auto">
              <a:xfrm>
                <a:off x="6711012" y="3025435"/>
                <a:ext cx="2175930" cy="2884692"/>
                <a:chOff x="6711012" y="3025435"/>
                <a:chExt cx="2175930" cy="2884692"/>
              </a:xfrm>
            </p:grpSpPr>
            <p:sp>
              <p:nvSpPr>
                <p:cNvPr id="467" name="Freeform 194"/>
                <p:cNvSpPr>
                  <a:spLocks/>
                </p:cNvSpPr>
                <p:nvPr/>
              </p:nvSpPr>
              <p:spPr bwMode="auto">
                <a:xfrm>
                  <a:off x="6715771" y="3739861"/>
                  <a:ext cx="184051" cy="7604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2" y="0"/>
                    </a:cxn>
                    <a:cxn ang="0">
                      <a:pos x="182" y="690"/>
                    </a:cxn>
                  </a:cxnLst>
                  <a:rect l="0" t="0" r="r" b="b"/>
                  <a:pathLst>
                    <a:path w="182" h="690">
                      <a:moveTo>
                        <a:pt x="0" y="0"/>
                      </a:moveTo>
                      <a:lnTo>
                        <a:pt x="182" y="0"/>
                      </a:lnTo>
                      <a:lnTo>
                        <a:pt x="182" y="69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68" name="Freeform 198"/>
                <p:cNvSpPr>
                  <a:spLocks/>
                </p:cNvSpPr>
                <p:nvPr/>
              </p:nvSpPr>
              <p:spPr bwMode="auto">
                <a:xfrm>
                  <a:off x="6714185" y="4473337"/>
                  <a:ext cx="133278" cy="24290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3" y="0"/>
                    </a:cxn>
                    <a:cxn ang="0">
                      <a:pos x="133" y="220"/>
                    </a:cxn>
                  </a:cxnLst>
                  <a:rect l="0" t="0" r="r" b="b"/>
                  <a:pathLst>
                    <a:path w="133" h="220">
                      <a:moveTo>
                        <a:pt x="0" y="0"/>
                      </a:moveTo>
                      <a:lnTo>
                        <a:pt x="133" y="0"/>
                      </a:lnTo>
                      <a:lnTo>
                        <a:pt x="133" y="22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69" name="Line 200"/>
                <p:cNvSpPr>
                  <a:spLocks noChangeShapeType="1"/>
                </p:cNvSpPr>
                <p:nvPr/>
              </p:nvSpPr>
              <p:spPr bwMode="auto">
                <a:xfrm>
                  <a:off x="6711012" y="5206814"/>
                  <a:ext cx="136452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0" name="Line 70"/>
                <p:cNvSpPr>
                  <a:spLocks noChangeShapeType="1"/>
                </p:cNvSpPr>
                <p:nvPr/>
              </p:nvSpPr>
              <p:spPr bwMode="auto">
                <a:xfrm>
                  <a:off x="6847464" y="4716243"/>
                  <a:ext cx="147558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1" name="Rectangle 13"/>
                <p:cNvSpPr>
                  <a:spLocks noChangeArrowheads="1"/>
                </p:cNvSpPr>
                <p:nvPr/>
              </p:nvSpPr>
              <p:spPr bwMode="auto">
                <a:xfrm>
                  <a:off x="7055314" y="4011343"/>
                  <a:ext cx="1031321" cy="1408212"/>
                </a:xfrm>
                <a:prstGeom prst="rect">
                  <a:avLst/>
                </a:prstGeom>
                <a:solidFill>
                  <a:srgbClr val="E6E6E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2" name="Rectangle 14"/>
                <p:cNvSpPr>
                  <a:spLocks noChangeArrowheads="1"/>
                </p:cNvSpPr>
                <p:nvPr/>
              </p:nvSpPr>
              <p:spPr bwMode="auto">
                <a:xfrm>
                  <a:off x="7055314" y="4011343"/>
                  <a:ext cx="1031321" cy="1408212"/>
                </a:xfrm>
                <a:prstGeom prst="rect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3" name="Freeform 15"/>
                <p:cNvSpPr>
                  <a:spLocks/>
                </p:cNvSpPr>
                <p:nvPr/>
              </p:nvSpPr>
              <p:spPr bwMode="auto">
                <a:xfrm>
                  <a:off x="7183833" y="4247896"/>
                  <a:ext cx="772697" cy="9287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3" y="0"/>
                    </a:cxn>
                    <a:cxn ang="0">
                      <a:pos x="613" y="843"/>
                    </a:cxn>
                    <a:cxn ang="0">
                      <a:pos x="766" y="843"/>
                    </a:cxn>
                  </a:cxnLst>
                  <a:rect l="0" t="0" r="r" b="b"/>
                  <a:pathLst>
                    <a:path w="766" h="843">
                      <a:moveTo>
                        <a:pt x="0" y="0"/>
                      </a:moveTo>
                      <a:lnTo>
                        <a:pt x="153" y="0"/>
                      </a:lnTo>
                      <a:lnTo>
                        <a:pt x="613" y="843"/>
                      </a:lnTo>
                      <a:lnTo>
                        <a:pt x="766" y="843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4" name="Freeform 16"/>
                <p:cNvSpPr>
                  <a:spLocks/>
                </p:cNvSpPr>
                <p:nvPr/>
              </p:nvSpPr>
              <p:spPr bwMode="auto">
                <a:xfrm>
                  <a:off x="7183833" y="4247896"/>
                  <a:ext cx="772697" cy="928754"/>
                </a:xfrm>
                <a:custGeom>
                  <a:avLst/>
                  <a:gdLst/>
                  <a:ahLst/>
                  <a:cxnLst>
                    <a:cxn ang="0">
                      <a:pos x="766" y="0"/>
                    </a:cxn>
                    <a:cxn ang="0">
                      <a:pos x="613" y="0"/>
                    </a:cxn>
                    <a:cxn ang="0">
                      <a:pos x="153" y="843"/>
                    </a:cxn>
                    <a:cxn ang="0">
                      <a:pos x="0" y="843"/>
                    </a:cxn>
                  </a:cxnLst>
                  <a:rect l="0" t="0" r="r" b="b"/>
                  <a:pathLst>
                    <a:path w="766" h="843">
                      <a:moveTo>
                        <a:pt x="766" y="0"/>
                      </a:moveTo>
                      <a:lnTo>
                        <a:pt x="613" y="0"/>
                      </a:lnTo>
                      <a:lnTo>
                        <a:pt x="153" y="843"/>
                      </a:lnTo>
                      <a:lnTo>
                        <a:pt x="0" y="843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5" name="Line 17"/>
                <p:cNvSpPr>
                  <a:spLocks noChangeShapeType="1"/>
                </p:cNvSpPr>
                <p:nvPr/>
              </p:nvSpPr>
              <p:spPr bwMode="auto">
                <a:xfrm>
                  <a:off x="8086636" y="4251072"/>
                  <a:ext cx="249104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6" name="Freeform 18"/>
                <p:cNvSpPr>
                  <a:spLocks/>
                </p:cNvSpPr>
                <p:nvPr/>
              </p:nvSpPr>
              <p:spPr bwMode="auto">
                <a:xfrm>
                  <a:off x="8327806" y="4214557"/>
                  <a:ext cx="66639" cy="730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7" name="Line 19"/>
                <p:cNvSpPr>
                  <a:spLocks noChangeShapeType="1"/>
                </p:cNvSpPr>
                <p:nvPr/>
              </p:nvSpPr>
              <p:spPr bwMode="auto">
                <a:xfrm>
                  <a:off x="8086636" y="5181412"/>
                  <a:ext cx="249104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8" name="Freeform 20"/>
                <p:cNvSpPr>
                  <a:spLocks/>
                </p:cNvSpPr>
                <p:nvPr/>
              </p:nvSpPr>
              <p:spPr bwMode="auto">
                <a:xfrm>
                  <a:off x="8327806" y="5144898"/>
                  <a:ext cx="66639" cy="730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151644" name="Rectangle 21"/>
                <p:cNvSpPr>
                  <a:spLocks noChangeArrowheads="1"/>
                </p:cNvSpPr>
                <p:nvPr/>
              </p:nvSpPr>
              <p:spPr bwMode="auto">
                <a:xfrm>
                  <a:off x="7091808" y="5429080"/>
                  <a:ext cx="604513" cy="18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200" b="1" smtClean="0">
                      <a:solidFill>
                        <a:srgbClr val="000000"/>
                      </a:solidFill>
                      <a:ea typeface="굴림" charset="0"/>
                      <a:cs typeface="굴림" charset="0"/>
                    </a:rPr>
                    <a:t>Crossbar </a:t>
                  </a:r>
                  <a:endParaRPr lang="en-US" altLang="ko-KR" sz="1400" smtClean="0">
                    <a:solidFill>
                      <a:srgbClr val="000000"/>
                    </a:solidFill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51645" name="Rectangle 22"/>
                <p:cNvSpPr>
                  <a:spLocks noChangeArrowheads="1"/>
                </p:cNvSpPr>
                <p:nvPr/>
              </p:nvSpPr>
              <p:spPr bwMode="auto">
                <a:xfrm>
                  <a:off x="7683627" y="5429080"/>
                  <a:ext cx="57119" cy="18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200" b="1" smtClean="0">
                      <a:solidFill>
                        <a:srgbClr val="000000"/>
                      </a:solidFill>
                      <a:ea typeface="굴림" charset="0"/>
                      <a:cs typeface="굴림" charset="0"/>
                    </a:rPr>
                    <a:t>(</a:t>
                  </a:r>
                  <a:endParaRPr lang="en-US" altLang="ko-KR" sz="1400" smtClean="0">
                    <a:solidFill>
                      <a:srgbClr val="000000"/>
                    </a:solidFill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51646" name="Rectangle 23"/>
                <p:cNvSpPr>
                  <a:spLocks noChangeArrowheads="1"/>
                </p:cNvSpPr>
                <p:nvPr/>
              </p:nvSpPr>
              <p:spPr bwMode="auto">
                <a:xfrm>
                  <a:off x="7724880" y="5429080"/>
                  <a:ext cx="106306" cy="18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200" b="1" smtClean="0">
                      <a:solidFill>
                        <a:srgbClr val="000000"/>
                      </a:solidFill>
                      <a:ea typeface="굴림" charset="0"/>
                      <a:cs typeface="굴림" charset="0"/>
                    </a:rPr>
                    <a:t>5 </a:t>
                  </a:r>
                  <a:endParaRPr lang="en-US" altLang="ko-KR" sz="1400" smtClean="0">
                    <a:solidFill>
                      <a:srgbClr val="000000"/>
                    </a:solidFill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51647" name="Rectangle 24"/>
                <p:cNvSpPr>
                  <a:spLocks noChangeArrowheads="1"/>
                </p:cNvSpPr>
                <p:nvPr/>
              </p:nvSpPr>
              <p:spPr bwMode="auto">
                <a:xfrm>
                  <a:off x="7834359" y="5429080"/>
                  <a:ext cx="120585" cy="18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200" b="1" smtClean="0">
                      <a:solidFill>
                        <a:srgbClr val="000000"/>
                      </a:solidFill>
                      <a:ea typeface="굴림" charset="0"/>
                      <a:cs typeface="굴림" charset="0"/>
                    </a:rPr>
                    <a:t>x </a:t>
                  </a:r>
                  <a:endParaRPr lang="en-US" altLang="ko-KR" sz="1400" smtClean="0">
                    <a:solidFill>
                      <a:srgbClr val="000000"/>
                    </a:solidFill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51648" name="Rectangle 25"/>
                <p:cNvSpPr>
                  <a:spLocks noChangeArrowheads="1"/>
                </p:cNvSpPr>
                <p:nvPr/>
              </p:nvSpPr>
              <p:spPr bwMode="auto">
                <a:xfrm>
                  <a:off x="7937491" y="5429080"/>
                  <a:ext cx="69813" cy="18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200" b="1" smtClean="0">
                      <a:solidFill>
                        <a:srgbClr val="000000"/>
                      </a:solidFill>
                      <a:ea typeface="굴림" charset="0"/>
                      <a:cs typeface="굴림" charset="0"/>
                    </a:rPr>
                    <a:t>5</a:t>
                  </a:r>
                  <a:endParaRPr lang="en-US" altLang="ko-KR" sz="1400" smtClean="0">
                    <a:solidFill>
                      <a:srgbClr val="000000"/>
                    </a:solidFill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51649" name="Rectangle 26"/>
                <p:cNvSpPr>
                  <a:spLocks noChangeArrowheads="1"/>
                </p:cNvSpPr>
                <p:nvPr/>
              </p:nvSpPr>
              <p:spPr bwMode="auto">
                <a:xfrm>
                  <a:off x="8012064" y="5429080"/>
                  <a:ext cx="55532" cy="18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200" b="1" smtClean="0">
                      <a:solidFill>
                        <a:srgbClr val="000000"/>
                      </a:solidFill>
                      <a:ea typeface="굴림" charset="0"/>
                      <a:cs typeface="굴림" charset="0"/>
                    </a:rPr>
                    <a:t>)</a:t>
                  </a:r>
                  <a:endParaRPr lang="en-US" altLang="ko-KR" sz="1400" smtClean="0">
                    <a:solidFill>
                      <a:srgbClr val="000000"/>
                    </a:solidFill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485" name="Freeform 55"/>
                <p:cNvSpPr>
                  <a:spLocks/>
                </p:cNvSpPr>
                <p:nvPr/>
              </p:nvSpPr>
              <p:spPr bwMode="auto">
                <a:xfrm>
                  <a:off x="6863330" y="3025435"/>
                  <a:ext cx="131691" cy="12256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8" y="0"/>
                    </a:cxn>
                    <a:cxn ang="0">
                      <a:pos x="88" y="1112"/>
                    </a:cxn>
                    <a:cxn ang="0">
                      <a:pos x="131" y="1112"/>
                    </a:cxn>
                  </a:cxnLst>
                  <a:rect l="0" t="0" r="r" b="b"/>
                  <a:pathLst>
                    <a:path w="131" h="1112"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1112"/>
                      </a:lnTo>
                      <a:lnTo>
                        <a:pt x="131" y="1112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86" name="Freeform 56"/>
                <p:cNvSpPr>
                  <a:spLocks/>
                </p:cNvSpPr>
                <p:nvPr/>
              </p:nvSpPr>
              <p:spPr bwMode="auto">
                <a:xfrm>
                  <a:off x="6987089" y="4214557"/>
                  <a:ext cx="68225" cy="730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151652" name="Rectangle 59"/>
                <p:cNvSpPr>
                  <a:spLocks noChangeArrowheads="1"/>
                </p:cNvSpPr>
                <p:nvPr/>
              </p:nvSpPr>
              <p:spPr bwMode="auto">
                <a:xfrm>
                  <a:off x="8407139" y="4154228"/>
                  <a:ext cx="449022" cy="185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200" b="1" smtClean="0">
                      <a:solidFill>
                        <a:srgbClr val="000000"/>
                      </a:solidFill>
                      <a:ea typeface="굴림" charset="0"/>
                      <a:cs typeface="굴림" charset="0"/>
                    </a:rPr>
                    <a:t>To East</a:t>
                  </a:r>
                  <a:endParaRPr lang="en-US" altLang="ko-KR" sz="1400" smtClean="0">
                    <a:solidFill>
                      <a:srgbClr val="000000"/>
                    </a:solidFill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51653" name="Rectangle 60"/>
                <p:cNvSpPr>
                  <a:spLocks noChangeArrowheads="1"/>
                </p:cNvSpPr>
                <p:nvPr/>
              </p:nvSpPr>
              <p:spPr bwMode="auto">
                <a:xfrm>
                  <a:off x="8407139" y="5087744"/>
                  <a:ext cx="353823" cy="184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200" b="1" smtClean="0">
                      <a:solidFill>
                        <a:srgbClr val="000000"/>
                      </a:solidFill>
                      <a:ea typeface="굴림" charset="0"/>
                      <a:cs typeface="굴림" charset="0"/>
                    </a:rPr>
                    <a:t>To PE</a:t>
                  </a:r>
                  <a:endParaRPr lang="en-US" altLang="ko-KR" sz="1400" smtClean="0">
                    <a:solidFill>
                      <a:srgbClr val="000000"/>
                    </a:solidFill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489" name="Freeform 71"/>
                <p:cNvSpPr>
                  <a:spLocks/>
                </p:cNvSpPr>
                <p:nvPr/>
              </p:nvSpPr>
              <p:spPr bwMode="auto">
                <a:xfrm>
                  <a:off x="6987089" y="4679727"/>
                  <a:ext cx="68225" cy="730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6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0" name="Freeform 72"/>
                <p:cNvSpPr>
                  <a:spLocks/>
                </p:cNvSpPr>
                <p:nvPr/>
              </p:nvSpPr>
              <p:spPr bwMode="auto">
                <a:xfrm>
                  <a:off x="6771305" y="5176650"/>
                  <a:ext cx="223717" cy="733477"/>
                </a:xfrm>
                <a:custGeom>
                  <a:avLst/>
                  <a:gdLst/>
                  <a:ahLst/>
                  <a:cxnLst>
                    <a:cxn ang="0">
                      <a:pos x="0" y="665"/>
                    </a:cxn>
                    <a:cxn ang="0">
                      <a:pos x="129" y="665"/>
                    </a:cxn>
                    <a:cxn ang="0">
                      <a:pos x="129" y="0"/>
                    </a:cxn>
                    <a:cxn ang="0">
                      <a:pos x="222" y="0"/>
                    </a:cxn>
                  </a:cxnLst>
                  <a:rect l="0" t="0" r="r" b="b"/>
                  <a:pathLst>
                    <a:path w="222" h="665">
                      <a:moveTo>
                        <a:pt x="0" y="665"/>
                      </a:moveTo>
                      <a:lnTo>
                        <a:pt x="129" y="665"/>
                      </a:lnTo>
                      <a:lnTo>
                        <a:pt x="129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1" name="Freeform 73"/>
                <p:cNvSpPr>
                  <a:spLocks/>
                </p:cNvSpPr>
                <p:nvPr/>
              </p:nvSpPr>
              <p:spPr bwMode="auto">
                <a:xfrm>
                  <a:off x="6987089" y="5141723"/>
                  <a:ext cx="68225" cy="73030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67" y="33"/>
                    </a:cxn>
                    <a:cxn ang="0">
                      <a:pos x="0" y="0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67" h="67">
                      <a:moveTo>
                        <a:pt x="0" y="67"/>
                      </a:moveTo>
                      <a:lnTo>
                        <a:pt x="67" y="33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2" name="Line 195"/>
                <p:cNvSpPr>
                  <a:spLocks noChangeShapeType="1"/>
                </p:cNvSpPr>
                <p:nvPr/>
              </p:nvSpPr>
              <p:spPr bwMode="auto">
                <a:xfrm>
                  <a:off x="6899823" y="4500327"/>
                  <a:ext cx="95199" cy="1587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3" name="Freeform 196"/>
                <p:cNvSpPr>
                  <a:spLocks/>
                </p:cNvSpPr>
                <p:nvPr/>
              </p:nvSpPr>
              <p:spPr bwMode="auto">
                <a:xfrm>
                  <a:off x="6987089" y="4463812"/>
                  <a:ext cx="68225" cy="746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4" name="Freeform 201"/>
                <p:cNvSpPr>
                  <a:spLocks/>
                </p:cNvSpPr>
                <p:nvPr/>
              </p:nvSpPr>
              <p:spPr bwMode="auto">
                <a:xfrm>
                  <a:off x="6847464" y="4952796"/>
                  <a:ext cx="147558" cy="254018"/>
                </a:xfrm>
                <a:custGeom>
                  <a:avLst/>
                  <a:gdLst/>
                  <a:ahLst/>
                  <a:cxnLst>
                    <a:cxn ang="0">
                      <a:pos x="146" y="0"/>
                    </a:cxn>
                    <a:cxn ang="0">
                      <a:pos x="0" y="0"/>
                    </a:cxn>
                    <a:cxn ang="0">
                      <a:pos x="0" y="230"/>
                    </a:cxn>
                  </a:cxnLst>
                  <a:rect l="0" t="0" r="r" b="b"/>
                  <a:pathLst>
                    <a:path w="146" h="230">
                      <a:moveTo>
                        <a:pt x="146" y="0"/>
                      </a:moveTo>
                      <a:lnTo>
                        <a:pt x="0" y="0"/>
                      </a:lnTo>
                      <a:lnTo>
                        <a:pt x="0" y="23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5" name="Freeform 202"/>
                <p:cNvSpPr>
                  <a:spLocks/>
                </p:cNvSpPr>
                <p:nvPr/>
              </p:nvSpPr>
              <p:spPr bwMode="auto">
                <a:xfrm>
                  <a:off x="6987089" y="4914694"/>
                  <a:ext cx="68225" cy="746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4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4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6" name="Line 203"/>
                <p:cNvSpPr>
                  <a:spLocks noChangeShapeType="1"/>
                </p:cNvSpPr>
                <p:nvPr/>
              </p:nvSpPr>
              <p:spPr bwMode="auto">
                <a:xfrm>
                  <a:off x="8086636" y="4500327"/>
                  <a:ext cx="249104" cy="1587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7" name="Freeform 204"/>
                <p:cNvSpPr>
                  <a:spLocks/>
                </p:cNvSpPr>
                <p:nvPr/>
              </p:nvSpPr>
              <p:spPr bwMode="auto">
                <a:xfrm>
                  <a:off x="8327806" y="4463812"/>
                  <a:ext cx="66639" cy="746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8" name="Line 205"/>
                <p:cNvSpPr>
                  <a:spLocks noChangeShapeType="1"/>
                </p:cNvSpPr>
                <p:nvPr/>
              </p:nvSpPr>
              <p:spPr bwMode="auto">
                <a:xfrm>
                  <a:off x="8086636" y="4716243"/>
                  <a:ext cx="249104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9" name="Freeform 206"/>
                <p:cNvSpPr>
                  <a:spLocks/>
                </p:cNvSpPr>
                <p:nvPr/>
              </p:nvSpPr>
              <p:spPr bwMode="auto">
                <a:xfrm>
                  <a:off x="8327806" y="4679727"/>
                  <a:ext cx="66639" cy="730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6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500" name="Line 207"/>
                <p:cNvSpPr>
                  <a:spLocks noChangeShapeType="1"/>
                </p:cNvSpPr>
                <p:nvPr/>
              </p:nvSpPr>
              <p:spPr bwMode="auto">
                <a:xfrm>
                  <a:off x="8086636" y="4952796"/>
                  <a:ext cx="249104" cy="1588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501" name="Freeform 208"/>
                <p:cNvSpPr>
                  <a:spLocks/>
                </p:cNvSpPr>
                <p:nvPr/>
              </p:nvSpPr>
              <p:spPr bwMode="auto">
                <a:xfrm>
                  <a:off x="8327806" y="4914694"/>
                  <a:ext cx="66639" cy="746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4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4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151667" name="Rectangle 209"/>
                <p:cNvSpPr>
                  <a:spLocks noChangeArrowheads="1"/>
                </p:cNvSpPr>
                <p:nvPr/>
              </p:nvSpPr>
              <p:spPr bwMode="auto">
                <a:xfrm>
                  <a:off x="8407139" y="4408246"/>
                  <a:ext cx="479168" cy="184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ko-KR" sz="1200" b="1" smtClean="0">
                      <a:solidFill>
                        <a:srgbClr val="000000"/>
                      </a:solidFill>
                      <a:ea typeface="굴림" charset="0"/>
                      <a:cs typeface="굴림" charset="0"/>
                    </a:rPr>
                    <a:t>To West</a:t>
                  </a:r>
                  <a:endParaRPr lang="en-US" altLang="ko-KR" sz="1400" smtClean="0">
                    <a:solidFill>
                      <a:srgbClr val="000000"/>
                    </a:solidFill>
                    <a:ea typeface="굴림" charset="0"/>
                    <a:cs typeface="굴림" charset="0"/>
                  </a:endParaRPr>
                </a:p>
              </p:txBody>
            </p:sp>
          </p:grpSp>
        </p:grpSp>
        <p:sp>
          <p:nvSpPr>
            <p:cNvPr id="151628" name="Rectangle 210"/>
            <p:cNvSpPr>
              <a:spLocks noChangeArrowheads="1"/>
            </p:cNvSpPr>
            <p:nvPr/>
          </p:nvSpPr>
          <p:spPr bwMode="auto">
            <a:xfrm>
              <a:off x="8407138" y="4624161"/>
              <a:ext cx="585474" cy="1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To North</a:t>
              </a:r>
              <a:endParaRPr lang="en-US" altLang="ko-KR" sz="14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  <p:sp>
          <p:nvSpPr>
            <p:cNvPr id="151629" name="Rectangle 211"/>
            <p:cNvSpPr>
              <a:spLocks noChangeArrowheads="1"/>
            </p:cNvSpPr>
            <p:nvPr/>
          </p:nvSpPr>
          <p:spPr bwMode="auto">
            <a:xfrm>
              <a:off x="8407138" y="4863890"/>
              <a:ext cx="572780" cy="1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 smtClean="0">
                  <a:solidFill>
                    <a:srgbClr val="000000"/>
                  </a:solidFill>
                  <a:ea typeface="굴림" charset="0"/>
                  <a:cs typeface="굴림" charset="0"/>
                </a:rPr>
                <a:t>To South</a:t>
              </a:r>
              <a:endParaRPr lang="en-US" altLang="ko-KR" sz="1400" smtClean="0">
                <a:solidFill>
                  <a:srgbClr val="000000"/>
                </a:solidFill>
                <a:ea typeface="굴림" charset="0"/>
                <a:cs typeface="굴림" charset="0"/>
              </a:endParaRPr>
            </a:p>
          </p:txBody>
        </p:sp>
      </p:grpSp>
      <p:sp>
        <p:nvSpPr>
          <p:cNvPr id="503" name="Rectangle 216"/>
          <p:cNvSpPr>
            <a:spLocks noChangeArrowheads="1"/>
          </p:cNvSpPr>
          <p:nvPr/>
        </p:nvSpPr>
        <p:spPr bwMode="auto">
          <a:xfrm>
            <a:off x="5435600" y="2438400"/>
            <a:ext cx="1371600" cy="9969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>
              <a:solidFill>
                <a:sysClr val="windowText" lastClr="000000"/>
              </a:solidFill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504" name="Text Box 217"/>
          <p:cNvSpPr txBox="1">
            <a:spLocks noChangeArrowheads="1"/>
          </p:cNvSpPr>
          <p:nvPr/>
        </p:nvSpPr>
        <p:spPr bwMode="auto">
          <a:xfrm>
            <a:off x="5257800" y="2057400"/>
            <a:ext cx="2646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1600" b="1" smtClean="0">
                <a:solidFill>
                  <a:srgbClr val="FF0000"/>
                </a:solidFill>
                <a:ea typeface="굴림" charset="0"/>
                <a:cs typeface="굴림" charset="0"/>
              </a:rPr>
              <a:t>Input Port with Buffers</a:t>
            </a:r>
          </a:p>
        </p:txBody>
      </p:sp>
      <p:sp>
        <p:nvSpPr>
          <p:cNvPr id="505" name="Text Box 219"/>
          <p:cNvSpPr txBox="1">
            <a:spLocks noChangeArrowheads="1"/>
          </p:cNvSpPr>
          <p:nvPr/>
        </p:nvSpPr>
        <p:spPr bwMode="auto">
          <a:xfrm>
            <a:off x="7018338" y="2438400"/>
            <a:ext cx="1820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1600" b="1" smtClean="0">
                <a:solidFill>
                  <a:srgbClr val="0000FF"/>
                </a:solidFill>
                <a:ea typeface="굴림" charset="0"/>
                <a:cs typeface="굴림" charset="0"/>
              </a:rPr>
              <a:t>Control Logic</a:t>
            </a:r>
          </a:p>
        </p:txBody>
      </p:sp>
      <p:sp>
        <p:nvSpPr>
          <p:cNvPr id="506" name="Text Box 221"/>
          <p:cNvSpPr txBox="1">
            <a:spLocks noChangeArrowheads="1"/>
          </p:cNvSpPr>
          <p:nvPr/>
        </p:nvSpPr>
        <p:spPr bwMode="auto">
          <a:xfrm>
            <a:off x="7162800" y="5715000"/>
            <a:ext cx="144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1600" b="1" smtClean="0">
                <a:solidFill>
                  <a:srgbClr val="99CC00"/>
                </a:solidFill>
                <a:ea typeface="굴림" charset="0"/>
                <a:cs typeface="굴림" charset="0"/>
              </a:rPr>
              <a:t>Crossbar</a:t>
            </a:r>
          </a:p>
        </p:txBody>
      </p:sp>
      <p:sp>
        <p:nvSpPr>
          <p:cNvPr id="507" name="Rectangle 506"/>
          <p:cNvSpPr/>
          <p:nvPr/>
        </p:nvSpPr>
        <p:spPr>
          <a:xfrm>
            <a:off x="4724400" y="1905000"/>
            <a:ext cx="4343400" cy="4419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Perpetua"/>
            </a:endParaRPr>
          </a:p>
        </p:txBody>
      </p:sp>
      <p:sp>
        <p:nvSpPr>
          <p:cNvPr id="508" name="Oval 507"/>
          <p:cNvSpPr/>
          <p:nvPr/>
        </p:nvSpPr>
        <p:spPr>
          <a:xfrm>
            <a:off x="228600" y="5257800"/>
            <a:ext cx="385763" cy="336550"/>
          </a:xfrm>
          <a:prstGeom prst="ellipse">
            <a:avLst/>
          </a:prstGeom>
          <a:solidFill>
            <a:srgbClr val="FF99CC"/>
          </a:solidFill>
          <a:ln w="9525">
            <a:solidFill>
              <a:srgbClr val="FF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>
              <a:defRPr/>
            </a:pPr>
            <a:r>
              <a:rPr kumimoji="1" lang="en-US" altLang="ko-KR" sz="1600" b="1" kern="0" dirty="0">
                <a:solidFill>
                  <a:sysClr val="windowText" lastClr="000000"/>
                </a:solidFill>
                <a:latin typeface="FrutigerNextLT Regular" pitchFamily="18" charset="0"/>
                <a:ea typeface="굴림" pitchFamily="50" charset="-127"/>
                <a:cs typeface="Arial" pitchFamily="-105" charset="0"/>
              </a:rPr>
              <a:t>R</a:t>
            </a:r>
          </a:p>
        </p:txBody>
      </p:sp>
      <p:sp>
        <p:nvSpPr>
          <p:cNvPr id="509" name="TextBox 508"/>
          <p:cNvSpPr txBox="1"/>
          <p:nvPr/>
        </p:nvSpPr>
        <p:spPr>
          <a:xfrm>
            <a:off x="685800" y="5257800"/>
            <a:ext cx="8778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Router</a:t>
            </a:r>
          </a:p>
        </p:txBody>
      </p:sp>
      <p:sp>
        <p:nvSpPr>
          <p:cNvPr id="510" name="Rectangle 509"/>
          <p:cNvSpPr/>
          <p:nvPr/>
        </p:nvSpPr>
        <p:spPr>
          <a:xfrm>
            <a:off x="228600" y="5715000"/>
            <a:ext cx="457200" cy="3810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Perpetua"/>
              </a:rPr>
              <a:t>PE</a:t>
            </a:r>
          </a:p>
        </p:txBody>
      </p:sp>
      <p:sp>
        <p:nvSpPr>
          <p:cNvPr id="511" name="TextBox 510"/>
          <p:cNvSpPr txBox="1"/>
          <p:nvPr/>
        </p:nvSpPr>
        <p:spPr>
          <a:xfrm>
            <a:off x="685800" y="5715000"/>
            <a:ext cx="2916238" cy="615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Processing Element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kern="0" dirty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(Cores, L2 Banks, Memory Controllers etc)</a:t>
            </a:r>
          </a:p>
        </p:txBody>
      </p:sp>
      <p:grpSp>
        <p:nvGrpSpPr>
          <p:cNvPr id="22" name="Group 511"/>
          <p:cNvGrpSpPr>
            <a:grpSpLocks/>
          </p:cNvGrpSpPr>
          <p:nvPr/>
        </p:nvGrpSpPr>
        <p:grpSpPr bwMode="auto">
          <a:xfrm>
            <a:off x="6665913" y="2676525"/>
            <a:ext cx="1563687" cy="1341438"/>
            <a:chOff x="6666491" y="2677160"/>
            <a:chExt cx="1563109" cy="1341014"/>
          </a:xfrm>
        </p:grpSpPr>
        <p:grpSp>
          <p:nvGrpSpPr>
            <p:cNvPr id="151606" name="Group 420"/>
            <p:cNvGrpSpPr>
              <a:grpSpLocks/>
            </p:cNvGrpSpPr>
            <p:nvPr/>
          </p:nvGrpSpPr>
          <p:grpSpPr bwMode="auto">
            <a:xfrm>
              <a:off x="6667650" y="2681652"/>
              <a:ext cx="1561950" cy="1336522"/>
              <a:chOff x="6667650" y="2681652"/>
              <a:chExt cx="1561950" cy="1336522"/>
            </a:xfrm>
          </p:grpSpPr>
          <p:sp>
            <p:nvSpPr>
              <p:cNvPr id="515" name="Rectangle 27"/>
              <p:cNvSpPr>
                <a:spLocks noChangeArrowheads="1"/>
              </p:cNvSpPr>
              <p:nvPr/>
            </p:nvSpPr>
            <p:spPr bwMode="auto">
              <a:xfrm>
                <a:off x="7131456" y="2815230"/>
                <a:ext cx="1007690" cy="3174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516" name="Rectangle 28"/>
              <p:cNvSpPr>
                <a:spLocks noChangeArrowheads="1"/>
              </p:cNvSpPr>
              <p:nvPr/>
            </p:nvSpPr>
            <p:spPr bwMode="auto">
              <a:xfrm>
                <a:off x="7131456" y="2815230"/>
                <a:ext cx="1007690" cy="317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151610" name="Rectangle 29"/>
              <p:cNvSpPr>
                <a:spLocks noChangeArrowheads="1"/>
              </p:cNvSpPr>
              <p:nvPr/>
            </p:nvSpPr>
            <p:spPr bwMode="auto">
              <a:xfrm>
                <a:off x="7240954" y="2821578"/>
                <a:ext cx="950560" cy="172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Routing Unit 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51611" name="Rectangle 30"/>
              <p:cNvSpPr>
                <a:spLocks noChangeArrowheads="1"/>
              </p:cNvSpPr>
              <p:nvPr/>
            </p:nvSpPr>
            <p:spPr bwMode="auto">
              <a:xfrm>
                <a:off x="7452013" y="2962820"/>
                <a:ext cx="58716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(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51612" name="Rectangle 31"/>
              <p:cNvSpPr>
                <a:spLocks noChangeArrowheads="1"/>
              </p:cNvSpPr>
              <p:nvPr/>
            </p:nvSpPr>
            <p:spPr bwMode="auto">
              <a:xfrm>
                <a:off x="7493272" y="2962820"/>
                <a:ext cx="206299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RC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51613" name="Rectangle 32"/>
              <p:cNvSpPr>
                <a:spLocks noChangeArrowheads="1"/>
              </p:cNvSpPr>
              <p:nvPr/>
            </p:nvSpPr>
            <p:spPr bwMode="auto">
              <a:xfrm>
                <a:off x="7650377" y="2962820"/>
                <a:ext cx="58715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)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521" name="Rectangle 33"/>
              <p:cNvSpPr>
                <a:spLocks noChangeArrowheads="1"/>
              </p:cNvSpPr>
              <p:nvPr/>
            </p:nvSpPr>
            <p:spPr bwMode="auto">
              <a:xfrm>
                <a:off x="7131456" y="3124694"/>
                <a:ext cx="1007690" cy="3174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522" name="Rectangle 34"/>
              <p:cNvSpPr>
                <a:spLocks noChangeArrowheads="1"/>
              </p:cNvSpPr>
              <p:nvPr/>
            </p:nvSpPr>
            <p:spPr bwMode="auto">
              <a:xfrm>
                <a:off x="7131456" y="3124694"/>
                <a:ext cx="1007690" cy="317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151616" name="Rectangle 35"/>
              <p:cNvSpPr>
                <a:spLocks noChangeArrowheads="1"/>
              </p:cNvSpPr>
              <p:nvPr/>
            </p:nvSpPr>
            <p:spPr bwMode="auto">
              <a:xfrm>
                <a:off x="7240954" y="3134216"/>
                <a:ext cx="888671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VC Allocator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51617" name="Rectangle 36"/>
              <p:cNvSpPr>
                <a:spLocks noChangeArrowheads="1"/>
              </p:cNvSpPr>
              <p:nvPr/>
            </p:nvSpPr>
            <p:spPr bwMode="auto">
              <a:xfrm>
                <a:off x="7459948" y="3277046"/>
                <a:ext cx="58715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(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51618" name="Rectangle 37"/>
              <p:cNvSpPr>
                <a:spLocks noChangeArrowheads="1"/>
              </p:cNvSpPr>
              <p:nvPr/>
            </p:nvSpPr>
            <p:spPr bwMode="auto">
              <a:xfrm>
                <a:off x="7493272" y="3277046"/>
                <a:ext cx="207886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VA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51619" name="Rectangle 38"/>
              <p:cNvSpPr>
                <a:spLocks noChangeArrowheads="1"/>
              </p:cNvSpPr>
              <p:nvPr/>
            </p:nvSpPr>
            <p:spPr bwMode="auto">
              <a:xfrm>
                <a:off x="7644030" y="3277046"/>
                <a:ext cx="58715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)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527" name="Rectangle 39"/>
              <p:cNvSpPr>
                <a:spLocks noChangeArrowheads="1"/>
              </p:cNvSpPr>
              <p:nvPr/>
            </p:nvSpPr>
            <p:spPr bwMode="auto">
              <a:xfrm>
                <a:off x="7131456" y="3434159"/>
                <a:ext cx="1007690" cy="317400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528" name="Rectangle 40"/>
              <p:cNvSpPr>
                <a:spLocks noChangeArrowheads="1"/>
              </p:cNvSpPr>
              <p:nvPr/>
            </p:nvSpPr>
            <p:spPr bwMode="auto">
              <a:xfrm>
                <a:off x="7131456" y="3434159"/>
                <a:ext cx="1007690" cy="3174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151622" name="Rectangle 41"/>
              <p:cNvSpPr>
                <a:spLocks noChangeArrowheads="1"/>
              </p:cNvSpPr>
              <p:nvPr/>
            </p:nvSpPr>
            <p:spPr bwMode="auto">
              <a:xfrm>
                <a:off x="7391710" y="3440507"/>
                <a:ext cx="503052" cy="172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Switch 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51623" name="Rectangle 42"/>
              <p:cNvSpPr>
                <a:spLocks noChangeArrowheads="1"/>
              </p:cNvSpPr>
              <p:nvPr/>
            </p:nvSpPr>
            <p:spPr bwMode="auto">
              <a:xfrm>
                <a:off x="7221911" y="3581749"/>
                <a:ext cx="1007689" cy="169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Allocator 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151624" name="Rectangle 44"/>
              <p:cNvSpPr>
                <a:spLocks noChangeArrowheads="1"/>
              </p:cNvSpPr>
              <p:nvPr/>
            </p:nvSpPr>
            <p:spPr bwMode="auto">
              <a:xfrm>
                <a:off x="7834459" y="3546835"/>
                <a:ext cx="318969" cy="168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ko-KR" sz="1100" b="1" smtClean="0">
                    <a:solidFill>
                      <a:srgbClr val="000000"/>
                    </a:solidFill>
                    <a:ea typeface="굴림" charset="0"/>
                    <a:cs typeface="굴림" charset="0"/>
                  </a:rPr>
                  <a:t>(SA)</a:t>
                </a:r>
                <a:endParaRPr lang="en-US" altLang="ko-KR" sz="1400" smtClean="0">
                  <a:solidFill>
                    <a:srgbClr val="000000"/>
                  </a:solidFill>
                  <a:ea typeface="굴림" charset="0"/>
                  <a:cs typeface="굴림" charset="0"/>
                </a:endParaRPr>
              </a:p>
            </p:txBody>
          </p:sp>
          <p:sp>
            <p:nvSpPr>
              <p:cNvPr id="532" name="Freeform 46"/>
              <p:cNvSpPr>
                <a:spLocks/>
              </p:cNvSpPr>
              <p:nvPr/>
            </p:nvSpPr>
            <p:spPr bwMode="auto">
              <a:xfrm>
                <a:off x="6668078" y="2681922"/>
                <a:ext cx="463379" cy="907763"/>
              </a:xfrm>
              <a:custGeom>
                <a:avLst/>
                <a:gdLst/>
                <a:ahLst/>
                <a:cxnLst>
                  <a:cxn ang="0">
                    <a:pos x="460" y="824"/>
                  </a:cxn>
                  <a:cxn ang="0">
                    <a:pos x="373" y="824"/>
                  </a:cxn>
                  <a:cxn ang="0">
                    <a:pos x="373" y="0"/>
                  </a:cxn>
                  <a:cxn ang="0">
                    <a:pos x="0" y="0"/>
                  </a:cxn>
                </a:cxnLst>
                <a:rect l="0" t="0" r="r" b="b"/>
                <a:pathLst>
                  <a:path w="460" h="824">
                    <a:moveTo>
                      <a:pt x="460" y="824"/>
                    </a:moveTo>
                    <a:lnTo>
                      <a:pt x="373" y="824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533" name="Line 49"/>
              <p:cNvSpPr>
                <a:spLocks noChangeShapeType="1"/>
              </p:cNvSpPr>
              <p:nvPr/>
            </p:nvSpPr>
            <p:spPr bwMode="auto">
              <a:xfrm>
                <a:off x="7571032" y="3743623"/>
                <a:ext cx="0" cy="274551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</p:grpSp>
        <p:sp>
          <p:nvSpPr>
            <p:cNvPr id="514" name="Line 49"/>
            <p:cNvSpPr>
              <a:spLocks noChangeShapeType="1"/>
            </p:cNvSpPr>
            <p:nvPr/>
          </p:nvSpPr>
          <p:spPr bwMode="auto">
            <a:xfrm>
              <a:off x="6666491" y="2677160"/>
              <a:ext cx="1586" cy="13648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</p:grpSp>
      <p:sp>
        <p:nvSpPr>
          <p:cNvPr id="534" name="Rectangle 218"/>
          <p:cNvSpPr>
            <a:spLocks noChangeArrowheads="1"/>
          </p:cNvSpPr>
          <p:nvPr/>
        </p:nvSpPr>
        <p:spPr bwMode="auto">
          <a:xfrm>
            <a:off x="7085013" y="2786063"/>
            <a:ext cx="1096962" cy="100488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sysClr val="windowText" lastClr="000000"/>
              </a:solidFill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93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animBg="1"/>
      <p:bldP spid="503" grpId="0" animBg="1"/>
      <p:bldP spid="504" grpId="0"/>
      <p:bldP spid="505" grpId="0"/>
      <p:bldP spid="506" grpId="0"/>
      <p:bldP spid="507" grpId="0" animBg="1"/>
      <p:bldP spid="53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On-Chip vs. Off-Chip Interconnects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On-chip advantages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Low latency between cores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No pin constraints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Rich wiring resources</a:t>
            </a:r>
          </a:p>
          <a:p>
            <a:pPr lvl="1">
              <a:buFont typeface="Wingdings" charset="0"/>
              <a:buChar char="à"/>
            </a:pPr>
            <a:r>
              <a:rPr lang="en-US" dirty="0">
                <a:latin typeface="Tahoma" charset="0"/>
                <a:ea typeface="ＭＳ Ｐゴシック" charset="0"/>
              </a:rPr>
              <a:t>Very high bandwidth</a:t>
            </a:r>
          </a:p>
          <a:p>
            <a:pPr lvl="1">
              <a:buFont typeface="Wingdings" charset="0"/>
              <a:buChar char="à"/>
            </a:pPr>
            <a:r>
              <a:rPr lang="en-US" dirty="0">
                <a:latin typeface="Tahoma" charset="0"/>
                <a:ea typeface="ＭＳ Ｐゴシック" charset="0"/>
              </a:rPr>
              <a:t>Simpler coordination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On-chip constraints/disadvantages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2D substrate limits implementable topologies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Energy/power consumption a key concern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Complex algorithms undesirable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Logic area constrains use of wiring resources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F66CC1-57C8-4E48-9D2F-7FBC414DC86A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113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On-Chip vs. Off-Chip Interconnects (II)</a:t>
            </a:r>
          </a:p>
        </p:txBody>
      </p:sp>
      <p:sp>
        <p:nvSpPr>
          <p:cNvPr id="15360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Cost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Off-chip: Channels, pins, connectors, cables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On-chip: Cost is storage and switches (wires are plentiful)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Leads to networks with many wide channels, few buffers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Channel characteristics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On chip short distance </a:t>
            </a: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 low latency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On chip RC lines  need repeaters every 1-2mm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Can put logic in repeaters</a:t>
            </a:r>
          </a:p>
          <a:p>
            <a:pPr lvl="2"/>
            <a:endParaRPr lang="en-US" dirty="0">
              <a:latin typeface="Tahoma" charset="0"/>
              <a:ea typeface="ＭＳ Ｐゴシック" charset="0"/>
              <a:sym typeface="Wingdings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Workloads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Multi-core cache traffic vs. supercomputer interconnect traffic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2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74DAED-CBC6-194B-9B1E-8DF9B566063D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529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Motivation for Efficient Interconnect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10600" cy="2735263"/>
          </a:xfrm>
        </p:spPr>
        <p:txBody>
          <a:bodyPr/>
          <a:lstStyle/>
          <a:p>
            <a:r>
              <a:rPr lang="en-US">
                <a:latin typeface="Tahoma" charset="0"/>
              </a:rPr>
              <a:t>In many-core chips, on-chip interconnect (NoC)   </a:t>
            </a:r>
            <a:r>
              <a:rPr lang="en-US" i="1">
                <a:latin typeface="Tahoma" charset="0"/>
              </a:rPr>
              <a:t> </a:t>
            </a:r>
            <a:r>
              <a:rPr lang="en-US">
                <a:latin typeface="Tahoma" charset="0"/>
              </a:rPr>
              <a:t>consumes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significant power</a:t>
            </a:r>
            <a:endParaRPr lang="en-US" sz="1800" b="1">
              <a:latin typeface="Tahoma" charset="0"/>
            </a:endParaRPr>
          </a:p>
          <a:p>
            <a:pPr lvl="1">
              <a:spcBef>
                <a:spcPts val="600"/>
              </a:spcBef>
              <a:buFont typeface="Wingdings" charset="0"/>
              <a:buNone/>
            </a:pPr>
            <a:r>
              <a:rPr lang="en-US" b="1">
                <a:latin typeface="Tahoma" charset="0"/>
              </a:rPr>
              <a:t>	Intel Terascale</a:t>
            </a:r>
            <a:r>
              <a:rPr lang="en-US">
                <a:latin typeface="Tahoma" charset="0"/>
              </a:rPr>
              <a:t>: ~28% of chip power</a:t>
            </a:r>
          </a:p>
          <a:p>
            <a:pPr lvl="1">
              <a:spcBef>
                <a:spcPts val="600"/>
              </a:spcBef>
              <a:buFont typeface="Wingdings" charset="0"/>
              <a:buNone/>
            </a:pPr>
            <a:r>
              <a:rPr lang="en-US" b="1">
                <a:latin typeface="Tahoma" charset="0"/>
              </a:rPr>
              <a:t>	Intel SCC</a:t>
            </a:r>
            <a:r>
              <a:rPr lang="en-US">
                <a:latin typeface="Tahoma" charset="0"/>
              </a:rPr>
              <a:t>: 	  ~10% </a:t>
            </a:r>
          </a:p>
          <a:p>
            <a:pPr lvl="1">
              <a:spcBef>
                <a:spcPts val="600"/>
              </a:spcBef>
              <a:buFont typeface="Wingdings" charset="0"/>
              <a:buNone/>
            </a:pPr>
            <a:r>
              <a:rPr lang="en-US" b="1">
                <a:latin typeface="Tahoma" charset="0"/>
              </a:rPr>
              <a:t>	MIT RAW</a:t>
            </a:r>
            <a:r>
              <a:rPr lang="en-US">
                <a:latin typeface="Tahoma" charset="0"/>
              </a:rPr>
              <a:t>: 	  ~36%</a:t>
            </a:r>
            <a:br>
              <a:rPr lang="en-US">
                <a:latin typeface="Tahoma" charset="0"/>
              </a:rPr>
            </a:br>
            <a:endParaRPr lang="en-US" sz="1800" b="1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Recent work</a:t>
            </a:r>
            <a:r>
              <a:rPr lang="en-US" baseline="30000">
                <a:latin typeface="Tahoma" charset="0"/>
              </a:rPr>
              <a:t>1</a:t>
            </a:r>
            <a:r>
              <a:rPr lang="en-US">
                <a:latin typeface="Tahoma" charset="0"/>
              </a:rPr>
              <a:t> uses </a:t>
            </a:r>
            <a:r>
              <a:rPr lang="en-US" b="1">
                <a:latin typeface="Tahoma" charset="0"/>
              </a:rPr>
              <a:t>bufferless deflection routing</a:t>
            </a:r>
            <a:r>
              <a:rPr lang="en-US">
                <a:latin typeface="Tahoma" charset="0"/>
              </a:rPr>
              <a:t> to reduce power and die area</a:t>
            </a:r>
          </a:p>
        </p:txBody>
      </p:sp>
      <p:sp>
        <p:nvSpPr>
          <p:cNvPr id="1986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B8F8E9-F39A-894C-9861-CC27F8594D3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198660" name="Group 4"/>
          <p:cNvGrpSpPr>
            <a:grpSpLocks/>
          </p:cNvGrpSpPr>
          <p:nvPr/>
        </p:nvGrpSpPr>
        <p:grpSpPr bwMode="auto">
          <a:xfrm>
            <a:off x="1752600" y="2667000"/>
            <a:ext cx="5824538" cy="2109788"/>
            <a:chOff x="-3327320" y="3071810"/>
            <a:chExt cx="7470692" cy="3128954"/>
          </a:xfrm>
        </p:grpSpPr>
        <p:grpSp>
          <p:nvGrpSpPr>
            <p:cNvPr id="198662" name="Group 94"/>
            <p:cNvGrpSpPr>
              <a:grpSpLocks/>
            </p:cNvGrpSpPr>
            <p:nvPr/>
          </p:nvGrpSpPr>
          <p:grpSpPr bwMode="auto">
            <a:xfrm>
              <a:off x="928662" y="3071810"/>
              <a:ext cx="3214710" cy="3000396"/>
              <a:chOff x="642910" y="1500174"/>
              <a:chExt cx="3214710" cy="300039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42910" y="1500174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571604" y="1500174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500298" y="1500174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428992" y="1500174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1072145" y="1714422"/>
                <a:ext cx="498860" cy="2354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000637" y="1714422"/>
                <a:ext cx="498860" cy="2354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929128" y="1714422"/>
                <a:ext cx="498860" cy="2354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642910" y="2357430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571604" y="2357430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500298" y="2357430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428992" y="2357430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72145" y="2571412"/>
                <a:ext cx="498860" cy="2354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000637" y="2571412"/>
                <a:ext cx="498860" cy="2354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929128" y="2571412"/>
                <a:ext cx="498860" cy="2354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642910" y="3214686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571604" y="3214686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00298" y="3214686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428992" y="3214686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072145" y="3428401"/>
                <a:ext cx="498860" cy="2354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000637" y="3428401"/>
                <a:ext cx="498860" cy="2354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929128" y="3428401"/>
                <a:ext cx="498860" cy="2354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37"/>
              <p:cNvSpPr/>
              <p:nvPr/>
            </p:nvSpPr>
            <p:spPr>
              <a:xfrm>
                <a:off x="642910" y="4071942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571604" y="4071942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500298" y="4071942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428992" y="4071942"/>
                <a:ext cx="428628" cy="428628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072145" y="4285391"/>
                <a:ext cx="498860" cy="2354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2000637" y="4285391"/>
                <a:ext cx="498860" cy="2354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929128" y="4285391"/>
                <a:ext cx="498860" cy="2354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643082" y="2141898"/>
                <a:ext cx="428495" cy="2036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>
                <a:off x="1571574" y="2141898"/>
                <a:ext cx="428495" cy="2036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2500065" y="2141898"/>
                <a:ext cx="428495" cy="2036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3428557" y="2141898"/>
                <a:ext cx="428495" cy="2036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>
                <a:off x="643082" y="2998888"/>
                <a:ext cx="428495" cy="2036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1571574" y="2998888"/>
                <a:ext cx="428495" cy="2036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>
                <a:off x="2500065" y="2998888"/>
                <a:ext cx="428495" cy="2036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3428557" y="2998888"/>
                <a:ext cx="428495" cy="2036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643082" y="3855877"/>
                <a:ext cx="428495" cy="2036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1571574" y="3855877"/>
                <a:ext cx="428495" cy="2036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2500065" y="3855877"/>
                <a:ext cx="428495" cy="2036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3428557" y="3855877"/>
                <a:ext cx="428495" cy="2036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663" name="Group 93"/>
            <p:cNvGrpSpPr>
              <a:grpSpLocks/>
            </p:cNvGrpSpPr>
            <p:nvPr/>
          </p:nvGrpSpPr>
          <p:grpSpPr bwMode="auto">
            <a:xfrm>
              <a:off x="-3327320" y="3989903"/>
              <a:ext cx="2998694" cy="1934641"/>
              <a:chOff x="-2470064" y="7490365"/>
              <a:chExt cx="2998694" cy="193464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-2470064" y="7490475"/>
                <a:ext cx="2999272" cy="1935289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-2356039" y="7587005"/>
                <a:ext cx="1916032" cy="767523"/>
              </a:xfrm>
              <a:prstGeom prst="round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Tahoma"/>
                  </a:rPr>
                  <a:t>Core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-344307" y="7587005"/>
                <a:ext cx="802249" cy="767523"/>
              </a:xfrm>
              <a:prstGeom prst="round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Tahoma"/>
                  </a:rPr>
                  <a:t>L1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-2356039" y="8448703"/>
                <a:ext cx="1628932" cy="859343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Tahoma"/>
                  </a:rPr>
                  <a:t>L2 Slice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-631440" y="8449009"/>
                <a:ext cx="1075253" cy="859097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rgbClr val="FFFFFF"/>
                    </a:solidFill>
                    <a:latin typeface="Tahoma"/>
                  </a:rPr>
                  <a:t>Router</a:t>
                </a:r>
              </a:p>
            </p:txBody>
          </p:sp>
        </p:grpSp>
        <p:grpSp>
          <p:nvGrpSpPr>
            <p:cNvPr id="198664" name="Group 105"/>
            <p:cNvGrpSpPr>
              <a:grpSpLocks/>
            </p:cNvGrpSpPr>
            <p:nvPr/>
          </p:nvGrpSpPr>
          <p:grpSpPr bwMode="auto">
            <a:xfrm>
              <a:off x="-181004" y="4571984"/>
              <a:ext cx="1647519" cy="1628780"/>
              <a:chOff x="-181004" y="4571984"/>
              <a:chExt cx="1647519" cy="162878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751120" y="5485036"/>
                <a:ext cx="714693" cy="715728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-143404" y="4608839"/>
                <a:ext cx="913494" cy="8389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0800000">
                <a:off x="-181444" y="5944137"/>
                <a:ext cx="889804" cy="204831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TextBox 56"/>
          <p:cNvSpPr txBox="1"/>
          <p:nvPr/>
        </p:nvSpPr>
        <p:spPr>
          <a:xfrm>
            <a:off x="239713" y="6324600"/>
            <a:ext cx="80883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aseline="30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Tahoma"/>
              </a:rPr>
              <a:t>Moscibroda and </a:t>
            </a:r>
            <a:r>
              <a:rPr lang="en-US" sz="1400" dirty="0" err="1">
                <a:solidFill>
                  <a:srgbClr val="000000"/>
                </a:solidFill>
                <a:latin typeface="Tahoma"/>
              </a:rPr>
              <a:t>Mutlu</a:t>
            </a:r>
            <a:r>
              <a:rPr lang="en-US" sz="1400" dirty="0">
                <a:solidFill>
                  <a:srgbClr val="000000"/>
                </a:solidFill>
                <a:latin typeface="Tahoma"/>
              </a:rPr>
              <a:t>, “A Case for </a:t>
            </a:r>
            <a:r>
              <a:rPr lang="en-US" sz="1400" dirty="0" err="1">
                <a:solidFill>
                  <a:srgbClr val="000000"/>
                </a:solidFill>
                <a:latin typeface="Tahoma"/>
              </a:rPr>
              <a:t>Bufferless</a:t>
            </a:r>
            <a:r>
              <a:rPr lang="en-US" sz="1400" dirty="0">
                <a:solidFill>
                  <a:srgbClr val="000000"/>
                </a:solidFill>
                <a:latin typeface="Tahoma"/>
              </a:rPr>
              <a:t> Deflection Routing in On-Chip Networks.” ISCA 2009.</a:t>
            </a:r>
          </a:p>
        </p:txBody>
      </p:sp>
    </p:spTree>
    <p:extLst>
      <p:ext uri="{BB962C8B-B14F-4D97-AF65-F5344CB8AC3E}">
        <p14:creationId xmlns:p14="http://schemas.microsoft.com/office/powerpoint/2010/main" xmlns="" val="1765428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2880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  <a:ea typeface="ＭＳ Ｐゴシック" charset="0"/>
                <a:cs typeface="ＭＳ Ｐゴシック" charset="0"/>
              </a:rPr>
              <a:t>Research in Interconnects</a:t>
            </a:r>
          </a:p>
        </p:txBody>
      </p:sp>
      <p:sp>
        <p:nvSpPr>
          <p:cNvPr id="16896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581400"/>
            <a:ext cx="84582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865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Research Topics in Interconnects</a:t>
            </a:r>
          </a:p>
        </p:txBody>
      </p:sp>
      <p:sp>
        <p:nvSpPr>
          <p:cNvPr id="17101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Plenty of topics in interconnection networks. Examples:</a:t>
            </a:r>
          </a:p>
          <a:p>
            <a:endParaRPr lang="en-US" sz="1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Energy/power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efficient and proportional design</a:t>
            </a:r>
          </a:p>
          <a:p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Reducing Complexity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Simplified router and protocol designs</a:t>
            </a:r>
          </a:p>
          <a:p>
            <a:r>
              <a:rPr lang="en-US" dirty="0" err="1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Adaptivity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Ability to adapt to different access patterns</a:t>
            </a:r>
          </a:p>
          <a:p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QoS and performance isolation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Reducing and controlling interference, admission control</a:t>
            </a:r>
          </a:p>
          <a:p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Co-design of </a:t>
            </a:r>
            <a:r>
              <a:rPr lang="en-US" dirty="0" err="1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NoCs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 with other shared resources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End-to-end performance, QoS, power/energy optimization</a:t>
            </a:r>
          </a:p>
          <a:p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Scalable topologies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to many cores, heterogeneous systems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Fault tolerance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Request prioritization, priority inversion, coherence, …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New technologies (optical, 3D)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A76BFC-9086-534E-9915-00BAEDE06EE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967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One Example: Packet 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Scheduling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Which packet to choose for a given output port?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Router needs to prioritize between competing flits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Which input port?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Which virtual channel?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Which application</a:t>
            </a:r>
            <a:r>
              <a:rPr lang="ja-JP" altLang="en-US" dirty="0">
                <a:latin typeface="Tahoma" charset="0"/>
                <a:ea typeface="ＭＳ Ｐゴシック" charset="0"/>
              </a:rPr>
              <a:t>’</a:t>
            </a:r>
            <a:r>
              <a:rPr lang="en-US" altLang="ja-JP" dirty="0">
                <a:latin typeface="Tahoma" charset="0"/>
                <a:ea typeface="ＭＳ Ｐゴシック" charset="0"/>
              </a:rPr>
              <a:t>s packet?</a:t>
            </a:r>
          </a:p>
          <a:p>
            <a:pPr lvl="1"/>
            <a:endParaRPr lang="en-US" sz="1000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Common strategies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Round robin across virtual channels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Oldest packet first (or an approximation)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Prioritize some virtual channels over others</a:t>
            </a:r>
          </a:p>
          <a:p>
            <a:pPr lvl="1"/>
            <a:endParaRPr lang="en-US" sz="1000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Better policies in a multi-core environment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Use application </a:t>
            </a:r>
            <a:r>
              <a:rPr lang="en-US" dirty="0" smtClean="0">
                <a:latin typeface="Tahoma" charset="0"/>
                <a:ea typeface="ＭＳ Ｐゴシック" charset="0"/>
              </a:rPr>
              <a:t>characteristics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Minimize energy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720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EF6536-8C1A-5648-A72E-7110D92D4E0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08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47955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Garamond" charset="0"/>
              </a:rPr>
              <a:t>Computer Architecture:</a:t>
            </a:r>
            <a:br>
              <a:rPr lang="en-US" sz="4000" dirty="0">
                <a:latin typeface="Garamond" charset="0"/>
              </a:rPr>
            </a:br>
            <a:r>
              <a:rPr lang="en-US" sz="4000" dirty="0" smtClean="0">
                <a:latin typeface="Garamond" charset="0"/>
              </a:rPr>
              <a:t>Interconnects (Part I)</a:t>
            </a:r>
            <a:endParaRPr lang="en-US" sz="4000" dirty="0">
              <a:latin typeface="Garamond" charset="0"/>
            </a:endParaRPr>
          </a:p>
        </p:txBody>
      </p:sp>
      <p:sp>
        <p:nvSpPr>
          <p:cNvPr id="286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Carnegie Mellon University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011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for Lecture June 6 (Lecture 1.1)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7527"/>
            <a:ext cx="9067800" cy="5193723"/>
          </a:xfrm>
        </p:spPr>
        <p:txBody>
          <a:bodyPr/>
          <a:lstStyle/>
          <a:p>
            <a:r>
              <a:rPr lang="en-US" dirty="0" smtClean="0"/>
              <a:t>Runahead Execution</a:t>
            </a:r>
          </a:p>
          <a:p>
            <a:pPr lvl="1"/>
            <a:r>
              <a:rPr lang="en-US" sz="1900" dirty="0" smtClean="0">
                <a:hlinkClick r:id="rId2"/>
              </a:rPr>
              <a:t>http://www.youtube.com/watch?v=z8YpjqXQJIA&amp;list=PL5PHm2jkkXmidJOd59REog9jDnPDTG6IJ&amp;index=28</a:t>
            </a:r>
            <a:endParaRPr lang="en-US" sz="1900" dirty="0" smtClean="0"/>
          </a:p>
          <a:p>
            <a:pPr lvl="1"/>
            <a:endParaRPr lang="en-US" dirty="0"/>
          </a:p>
          <a:p>
            <a:r>
              <a:rPr lang="en-US" dirty="0" smtClean="0"/>
              <a:t>Multiprocessors</a:t>
            </a:r>
          </a:p>
          <a:p>
            <a:pPr lvl="1"/>
            <a:r>
              <a:rPr lang="en-US" sz="1900" dirty="0" err="1" smtClean="0"/>
              <a:t>Basics:</a:t>
            </a:r>
            <a:r>
              <a:rPr lang="en-US" sz="1900" dirty="0" err="1" smtClean="0">
                <a:hlinkClick r:id="rId3"/>
              </a:rPr>
              <a:t>http</a:t>
            </a:r>
            <a:r>
              <a:rPr lang="en-US" sz="1900" dirty="0" smtClean="0">
                <a:hlinkClick r:id="rId3"/>
              </a:rPr>
              <a:t>://www.youtube.com/watch?v=7ozCK_Mgxfk&amp;list=PL5PHm2jkkXmidJOd59REog9jDnPDTG6IJ&amp;index=31</a:t>
            </a:r>
            <a:endParaRPr lang="en-US" sz="1900" dirty="0" smtClean="0"/>
          </a:p>
          <a:p>
            <a:pPr lvl="1"/>
            <a:r>
              <a:rPr lang="en-US" sz="1900" dirty="0" smtClean="0"/>
              <a:t>Correctness and Coherence: </a:t>
            </a:r>
            <a:r>
              <a:rPr lang="en-US" sz="1900" dirty="0" smtClean="0">
                <a:hlinkClick r:id="rId4"/>
              </a:rPr>
              <a:t>http://www.youtube.com/watch?v=U-VZKMgItDM&amp;list=PL5PHm2jkkXmidJOd59REog9jDnPDTG6IJ&amp;index=32</a:t>
            </a:r>
            <a:endParaRPr lang="en-US" sz="1900" dirty="0" smtClean="0"/>
          </a:p>
          <a:p>
            <a:pPr lvl="1"/>
            <a:r>
              <a:rPr lang="en-US" sz="1900" dirty="0" smtClean="0"/>
              <a:t>Heterogeneous Multi-Core: </a:t>
            </a:r>
            <a:r>
              <a:rPr lang="en-US" sz="1900" dirty="0" smtClean="0">
                <a:hlinkClick r:id="rId5"/>
              </a:rPr>
              <a:t>http://www.youtube.com/watch?v=r6r2NJxj3kI&amp;list=PL5PHm2jkkXmidJOd59REog9jDnPDTG6IJ&amp;index=34</a:t>
            </a:r>
            <a:r>
              <a:rPr lang="en-US" sz="1900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2F4A62-A2AB-6B48-93FA-0E4BEF2642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038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Bufferless Routing</a:t>
            </a:r>
          </a:p>
        </p:txBody>
      </p:sp>
      <p:sp>
        <p:nvSpPr>
          <p:cNvPr id="193538" name="Subtitle 5"/>
          <p:cNvSpPr>
            <a:spLocks noGrp="1"/>
          </p:cNvSpPr>
          <p:nvPr>
            <p:ph type="subTitle" idx="1"/>
          </p:nvPr>
        </p:nvSpPr>
        <p:spPr>
          <a:xfrm>
            <a:off x="152400" y="4419600"/>
            <a:ext cx="8686800" cy="1752600"/>
          </a:xfrm>
        </p:spPr>
        <p:txBody>
          <a:bodyPr/>
          <a:lstStyle/>
          <a:p>
            <a:pPr lvl="1" algn="ctr">
              <a:buNone/>
            </a:pPr>
            <a:r>
              <a:rPr lang="en-US" sz="2100" dirty="0" smtClean="0"/>
              <a:t>Thomas Moscibroda and </a:t>
            </a:r>
            <a:r>
              <a:rPr lang="en-US" sz="2100" u="sng" dirty="0" smtClean="0"/>
              <a:t>Onur Mutlu</a:t>
            </a:r>
            <a:r>
              <a:rPr lang="en-US" sz="2100" dirty="0" smtClean="0"/>
              <a:t>, </a:t>
            </a:r>
            <a:br>
              <a:rPr lang="en-US" sz="2100" dirty="0" smtClean="0"/>
            </a:br>
            <a:r>
              <a:rPr lang="en-US" sz="2100" b="1" dirty="0" smtClean="0">
                <a:hlinkClick r:id="rId2"/>
              </a:rPr>
              <a:t>"A Case for Bufferless Routing in On-Chip Networks"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i="1" dirty="0" smtClean="0"/>
              <a:t>Proceedings of the </a:t>
            </a:r>
            <a:r>
              <a:rPr lang="en-US" sz="2100" i="1" dirty="0" smtClean="0">
                <a:hlinkClick r:id="rId3"/>
              </a:rPr>
              <a:t>36th International Symposium on Computer Architecture</a:t>
            </a:r>
            <a:r>
              <a:rPr lang="en-US" sz="2100" i="1" dirty="0" smtClean="0"/>
              <a:t> (</a:t>
            </a:r>
            <a:r>
              <a:rPr lang="en-US" sz="2100" b="1" i="1" dirty="0" smtClean="0"/>
              <a:t>ISCA</a:t>
            </a:r>
            <a:r>
              <a:rPr lang="en-US" sz="2100" i="1" dirty="0" smtClean="0"/>
              <a:t>)</a:t>
            </a:r>
            <a:r>
              <a:rPr lang="en-US" sz="2100" dirty="0" smtClean="0"/>
              <a:t>, pages 196-207, Austin, TX, June 2009. </a:t>
            </a:r>
            <a:r>
              <a:rPr lang="en-US" sz="2100" dirty="0" smtClean="0">
                <a:hlinkClick r:id="rId4"/>
              </a:rPr>
              <a:t>Slides (pptx)</a:t>
            </a:r>
            <a:r>
              <a:rPr lang="en-US" sz="2100" dirty="0" smtClean="0"/>
              <a:t> </a:t>
            </a:r>
            <a:endParaRPr lang="en-US" sz="21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35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0C6638-E998-B642-9A43-B05D2ACAE9CF}" type="slidenum">
              <a:rPr lang="en-US" sz="1200">
                <a:solidFill>
                  <a:srgbClr val="000000"/>
                </a:solidFill>
                <a:latin typeface="Garamond" charset="0"/>
              </a:rPr>
              <a:pPr eaLnBrk="1" hangingPunct="1"/>
              <a:t>70</a:t>
            </a:fld>
            <a:endParaRPr lang="en-US" sz="12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932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1" name="Group 9"/>
          <p:cNvGrpSpPr>
            <a:grpSpLocks/>
          </p:cNvGrpSpPr>
          <p:nvPr/>
        </p:nvGrpSpPr>
        <p:grpSpPr bwMode="auto">
          <a:xfrm>
            <a:off x="1109663" y="4711700"/>
            <a:ext cx="6270625" cy="920750"/>
            <a:chOff x="1108953" y="4712140"/>
            <a:chExt cx="6271034" cy="920176"/>
          </a:xfrm>
        </p:grpSpPr>
        <p:grpSp>
          <p:nvGrpSpPr>
            <p:cNvPr id="194571" name="Group 8"/>
            <p:cNvGrpSpPr>
              <a:grpSpLocks/>
            </p:cNvGrpSpPr>
            <p:nvPr/>
          </p:nvGrpSpPr>
          <p:grpSpPr bwMode="auto">
            <a:xfrm>
              <a:off x="1108953" y="4931923"/>
              <a:ext cx="5184843" cy="428017"/>
              <a:chOff x="1108953" y="4931923"/>
              <a:chExt cx="5184843" cy="42801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867711" y="4931923"/>
                <a:ext cx="4426085" cy="42801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Gill Sans MT"/>
                </a:endParaRPr>
              </a:p>
            </p:txBody>
          </p:sp>
          <p:sp>
            <p:nvSpPr>
              <p:cNvPr id="7" name="Right Arrow 6"/>
              <p:cNvSpPr/>
              <p:nvPr/>
            </p:nvSpPr>
            <p:spPr>
              <a:xfrm>
                <a:off x="1108953" y="4951379"/>
                <a:ext cx="680936" cy="369651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Gill Sans MT"/>
                </a:endParaRPr>
              </a:p>
            </p:txBody>
          </p:sp>
        </p:grpSp>
        <p:pic>
          <p:nvPicPr>
            <p:cNvPr id="194572" name="Picture 7" descr="exclamation_mark_yellow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778" y="4712140"/>
              <a:ext cx="912209" cy="92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62" name="Content Placeholder 11"/>
          <p:cNvSpPr txBox="1">
            <a:spLocks/>
          </p:cNvSpPr>
          <p:nvPr/>
        </p:nvSpPr>
        <p:spPr bwMode="auto">
          <a:xfrm>
            <a:off x="1538288" y="1111250"/>
            <a:ext cx="6442075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Connect </a:t>
            </a: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cores</a:t>
            </a: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, </a:t>
            </a: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caches</a:t>
            </a: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, </a:t>
            </a: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memory controllers</a:t>
            </a: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, etc…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Examples: 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Intel 80-core Terascale chip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MIT RAW chip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Design goals in NoC design: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High throughput, low latency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Fairness between cores, QoS, … 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Low complexity, low cost 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Power, low energy consumption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On-Chip Networks (NoC)</a:t>
            </a:r>
          </a:p>
        </p:txBody>
      </p:sp>
      <p:pic>
        <p:nvPicPr>
          <p:cNvPr id="194565" name="Picture 4" descr="inteltr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6988" y="2017713"/>
            <a:ext cx="1128712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665413" y="2625725"/>
            <a:ext cx="6362700" cy="3775075"/>
            <a:chOff x="2665382" y="2626468"/>
            <a:chExt cx="6362240" cy="3774332"/>
          </a:xfrm>
        </p:grpSpPr>
        <p:sp>
          <p:nvSpPr>
            <p:cNvPr id="11" name="Rectangle 10"/>
            <p:cNvSpPr/>
            <p:nvPr/>
          </p:nvSpPr>
          <p:spPr>
            <a:xfrm>
              <a:off x="3749040" y="2626468"/>
              <a:ext cx="5278582" cy="3774332"/>
            </a:xfrm>
            <a:prstGeom prst="rect">
              <a:avLst/>
            </a:prstGeom>
            <a:ln w="3810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u="sng" smtClean="0">
                  <a:solidFill>
                    <a:srgbClr val="000000"/>
                  </a:solidFill>
                  <a:latin typeface="Gill Sans MT" charset="0"/>
                </a:rPr>
                <a:t>Energy/Power in On-Chip Networks</a:t>
              </a:r>
            </a:p>
            <a:p>
              <a:pPr eaLnBrk="1" hangingPunct="1">
                <a:defRPr/>
              </a:pPr>
              <a:endParaRPr lang="en-US" sz="2000" smtClean="0">
                <a:solidFill>
                  <a:srgbClr val="000000"/>
                </a:solidFill>
                <a:latin typeface="Gill Sans MT" charset="0"/>
              </a:endParaRPr>
            </a:p>
            <a:p>
              <a:pPr eaLnBrk="1" hangingPunct="1">
                <a:buFont typeface="Arial" charset="0"/>
                <a:buChar char="•"/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Gill Sans MT" charset="0"/>
                </a:rPr>
                <a:t> Power is a </a:t>
              </a:r>
              <a:r>
                <a:rPr lang="en-US" sz="2000" smtClean="0">
                  <a:solidFill>
                    <a:srgbClr val="FF0000"/>
                  </a:solidFill>
                  <a:latin typeface="Gill Sans MT" charset="0"/>
                </a:rPr>
                <a:t>key constraint </a:t>
              </a:r>
              <a:r>
                <a:rPr lang="en-US" sz="2000" smtClean="0">
                  <a:solidFill>
                    <a:srgbClr val="000000"/>
                  </a:solidFill>
                  <a:latin typeface="Gill Sans MT" charset="0"/>
                </a:rPr>
                <a:t>in the design</a:t>
              </a:r>
            </a:p>
            <a:p>
              <a:pPr eaLnBrk="1" hangingPunct="1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Gill Sans MT" charset="0"/>
                </a:rPr>
                <a:t>  of high-performance processors</a:t>
              </a:r>
            </a:p>
            <a:p>
              <a:pPr eaLnBrk="1" hangingPunct="1">
                <a:defRPr/>
              </a:pPr>
              <a:endParaRPr lang="en-US" sz="2000" smtClean="0">
                <a:solidFill>
                  <a:srgbClr val="000000"/>
                </a:solidFill>
                <a:latin typeface="Gill Sans MT" charset="0"/>
              </a:endParaRPr>
            </a:p>
            <a:p>
              <a:pPr eaLnBrk="1" hangingPunct="1">
                <a:buFont typeface="Arial" charset="0"/>
                <a:buChar char="•"/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Gill Sans MT" charset="0"/>
                </a:rPr>
                <a:t> NoCs consume substantial portion of system</a:t>
              </a:r>
            </a:p>
            <a:p>
              <a:pPr eaLnBrk="1" hangingPunct="1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Gill Sans MT" charset="0"/>
                </a:rPr>
                <a:t>  power</a:t>
              </a:r>
            </a:p>
            <a:p>
              <a:pPr lvl="1" eaLnBrk="1" hangingPunct="1">
                <a:buFont typeface="Arial" charset="0"/>
                <a:buChar char="•"/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Gill Sans MT" charset="0"/>
                  <a:ea typeface="ＭＳ Ｐゴシック" charset="0"/>
                </a:rPr>
                <a:t>  </a:t>
              </a:r>
              <a:r>
                <a:rPr lang="en-US" sz="2000" smtClean="0">
                  <a:solidFill>
                    <a:srgbClr val="FF0000"/>
                  </a:solidFill>
                  <a:latin typeface="Gill Sans MT" charset="0"/>
                  <a:ea typeface="ＭＳ Ｐゴシック" charset="0"/>
                </a:rPr>
                <a:t>~30% </a:t>
              </a:r>
              <a:r>
                <a:rPr lang="en-US" sz="2000" smtClean="0">
                  <a:solidFill>
                    <a:srgbClr val="000000"/>
                  </a:solidFill>
                  <a:latin typeface="Gill Sans MT" charset="0"/>
                  <a:ea typeface="ＭＳ Ｐゴシック" charset="0"/>
                </a:rPr>
                <a:t>in Intel 80-core Terascale </a:t>
              </a:r>
              <a:r>
                <a:rPr lang="en-US" sz="1400" smtClean="0">
                  <a:solidFill>
                    <a:srgbClr val="000000"/>
                  </a:solidFill>
                  <a:latin typeface="Gill Sans MT" charset="0"/>
                  <a:ea typeface="ＭＳ Ｐゴシック" charset="0"/>
                </a:rPr>
                <a:t>[IEEE Micro</a:t>
              </a:r>
              <a:r>
                <a:rPr lang="ja-JP" altLang="en-US" sz="1400" smtClean="0">
                  <a:solidFill>
                    <a:srgbClr val="000000"/>
                  </a:solidFill>
                  <a:latin typeface="Gill Sans MT" charset="0"/>
                  <a:ea typeface="ＭＳ Ｐゴシック" charset="0"/>
                </a:rPr>
                <a:t>’</a:t>
              </a:r>
              <a:r>
                <a:rPr lang="en-US" sz="1400" smtClean="0">
                  <a:solidFill>
                    <a:srgbClr val="000000"/>
                  </a:solidFill>
                  <a:latin typeface="Gill Sans MT" charset="0"/>
                  <a:ea typeface="ＭＳ Ｐゴシック" charset="0"/>
                </a:rPr>
                <a:t>07]</a:t>
              </a:r>
            </a:p>
            <a:p>
              <a:pPr lvl="1" eaLnBrk="1" hangingPunct="1">
                <a:buFont typeface="Arial" charset="0"/>
                <a:buChar char="•"/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Gill Sans MT" charset="0"/>
                  <a:ea typeface="ＭＳ Ｐゴシック" charset="0"/>
                </a:rPr>
                <a:t>  </a:t>
              </a:r>
              <a:r>
                <a:rPr lang="en-US" sz="2000" smtClean="0">
                  <a:solidFill>
                    <a:srgbClr val="FF0000"/>
                  </a:solidFill>
                  <a:latin typeface="Gill Sans MT" charset="0"/>
                  <a:ea typeface="ＭＳ Ｐゴシック" charset="0"/>
                </a:rPr>
                <a:t>~40% </a:t>
              </a:r>
              <a:r>
                <a:rPr lang="en-US" sz="2000" smtClean="0">
                  <a:solidFill>
                    <a:srgbClr val="000000"/>
                  </a:solidFill>
                  <a:latin typeface="Gill Sans MT" charset="0"/>
                  <a:ea typeface="ＭＳ Ｐゴシック" charset="0"/>
                </a:rPr>
                <a:t>in MIT RAW Chip </a:t>
              </a:r>
              <a:r>
                <a:rPr lang="en-US" sz="1400" smtClean="0">
                  <a:solidFill>
                    <a:srgbClr val="000000"/>
                  </a:solidFill>
                  <a:latin typeface="Gill Sans MT" charset="0"/>
                  <a:ea typeface="ＭＳ Ｐゴシック" charset="0"/>
                </a:rPr>
                <a:t>[ISCA</a:t>
              </a:r>
              <a:r>
                <a:rPr lang="ja-JP" altLang="en-US" sz="1400" smtClean="0">
                  <a:solidFill>
                    <a:srgbClr val="000000"/>
                  </a:solidFill>
                  <a:latin typeface="Gill Sans MT" charset="0"/>
                  <a:ea typeface="ＭＳ Ｐゴシック" charset="0"/>
                </a:rPr>
                <a:t>’</a:t>
              </a:r>
              <a:r>
                <a:rPr lang="en-US" sz="1400" smtClean="0">
                  <a:solidFill>
                    <a:srgbClr val="000000"/>
                  </a:solidFill>
                  <a:latin typeface="Gill Sans MT" charset="0"/>
                  <a:ea typeface="ＭＳ Ｐゴシック" charset="0"/>
                </a:rPr>
                <a:t>04]</a:t>
              </a:r>
            </a:p>
            <a:p>
              <a:pPr lvl="1" eaLnBrk="1" hangingPunct="1">
                <a:buFont typeface="Arial" charset="0"/>
                <a:buChar char="•"/>
                <a:defRPr/>
              </a:pPr>
              <a:endParaRPr lang="en-US" sz="1600" smtClean="0">
                <a:solidFill>
                  <a:srgbClr val="000000"/>
                </a:solidFill>
                <a:latin typeface="Gill Sans MT" charset="0"/>
                <a:ea typeface="ＭＳ Ｐゴシック" charset="0"/>
              </a:endParaRPr>
            </a:p>
            <a:p>
              <a:pPr eaLnBrk="1" hangingPunct="1">
                <a:buFont typeface="Arial" charset="0"/>
                <a:buChar char="•"/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Gill Sans MT" charset="0"/>
                </a:rPr>
                <a:t> NoCs estimated to consume </a:t>
              </a:r>
              <a:r>
                <a:rPr lang="en-US" sz="2000" smtClean="0">
                  <a:solidFill>
                    <a:srgbClr val="FF0000"/>
                  </a:solidFill>
                  <a:latin typeface="Gill Sans MT" charset="0"/>
                </a:rPr>
                <a:t>100s of Watts</a:t>
              </a:r>
              <a:r>
                <a:rPr lang="en-US" sz="2000" smtClean="0">
                  <a:solidFill>
                    <a:srgbClr val="000000"/>
                  </a:solidFill>
                  <a:latin typeface="Gill Sans MT" charset="0"/>
                </a:rPr>
                <a:t/>
              </a:r>
              <a:br>
                <a:rPr lang="en-US" sz="2000" smtClean="0">
                  <a:solidFill>
                    <a:srgbClr val="000000"/>
                  </a:solidFill>
                  <a:latin typeface="Gill Sans MT" charset="0"/>
                </a:rPr>
              </a:br>
              <a:r>
                <a:rPr lang="en-US" sz="2000" smtClean="0">
                  <a:solidFill>
                    <a:srgbClr val="000000"/>
                  </a:solidFill>
                  <a:latin typeface="Gill Sans MT" charset="0"/>
                </a:rPr>
                <a:t>  </a:t>
              </a:r>
              <a:r>
                <a:rPr lang="en-US" sz="1600" smtClean="0">
                  <a:solidFill>
                    <a:srgbClr val="000000"/>
                  </a:solidFill>
                  <a:latin typeface="Gill Sans MT" charset="0"/>
                </a:rPr>
                <a:t>[Borkar, DAC</a:t>
              </a:r>
              <a:r>
                <a:rPr lang="ja-JP" altLang="en-US" sz="1600" smtClean="0">
                  <a:solidFill>
                    <a:srgbClr val="000000"/>
                  </a:solidFill>
                  <a:latin typeface="Gill Sans MT" charset="0"/>
                </a:rPr>
                <a:t>’</a:t>
              </a:r>
              <a:r>
                <a:rPr lang="en-US" sz="1600" smtClean="0">
                  <a:solidFill>
                    <a:srgbClr val="000000"/>
                  </a:solidFill>
                  <a:latin typeface="Gill Sans MT" charset="0"/>
                </a:rPr>
                <a:t>07]</a:t>
              </a:r>
              <a:r>
                <a:rPr lang="en-US" sz="2000" smtClean="0">
                  <a:solidFill>
                    <a:srgbClr val="000000"/>
                  </a:solidFill>
                  <a:latin typeface="Gill Sans MT" charset="0"/>
                </a:rPr>
                <a:t/>
              </a:r>
              <a:br>
                <a:rPr lang="en-US" sz="2000" smtClean="0">
                  <a:solidFill>
                    <a:srgbClr val="000000"/>
                  </a:solidFill>
                  <a:latin typeface="Gill Sans MT" charset="0"/>
                </a:rPr>
              </a:br>
              <a:endParaRPr lang="en-US" sz="2000" smtClean="0">
                <a:solidFill>
                  <a:srgbClr val="000000"/>
                </a:solidFill>
                <a:latin typeface="Gill Sans MT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665382" y="4073983"/>
              <a:ext cx="1066723" cy="818989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228066587"/>
      </p:ext>
    </p:extLst>
  </p:cSld>
  <p:clrMapOvr>
    <a:masterClrMapping/>
  </p:clrMapOvr>
  <p:transition advTm="277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Content Placeholder 11"/>
          <p:cNvSpPr txBox="1">
            <a:spLocks/>
          </p:cNvSpPr>
          <p:nvPr/>
        </p:nvSpPr>
        <p:spPr bwMode="auto">
          <a:xfrm>
            <a:off x="1538288" y="1111250"/>
            <a:ext cx="7605712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Existing approaches differ in numerous ways: 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Network topology  </a:t>
            </a:r>
            <a:r>
              <a:rPr lang="en-US" sz="14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[Kim et al, ISCA</a:t>
            </a:r>
            <a:r>
              <a:rPr lang="ja-JP" altLang="en-US" sz="14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’</a:t>
            </a:r>
            <a:r>
              <a:rPr lang="en-US" altLang="ja-JP" sz="14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07, Kim et al, ISCA</a:t>
            </a:r>
            <a:r>
              <a:rPr lang="ja-JP" altLang="en-US" sz="14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’</a:t>
            </a:r>
            <a:r>
              <a:rPr lang="en-US" altLang="ja-JP" sz="14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08 etc]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Flow control </a:t>
            </a:r>
            <a:r>
              <a:rPr lang="en-US" sz="14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[Michelogiannakis et al, HPCA</a:t>
            </a:r>
            <a:r>
              <a:rPr lang="ja-JP" altLang="en-US" sz="14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’</a:t>
            </a:r>
            <a:r>
              <a:rPr lang="en-US" altLang="ja-JP" sz="14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09, Kumar et al, MICRO</a:t>
            </a:r>
            <a:r>
              <a:rPr lang="ja-JP" altLang="en-US" sz="14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’</a:t>
            </a:r>
            <a:r>
              <a:rPr lang="en-US" altLang="ja-JP" sz="14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08, etc]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Virtual Channels </a:t>
            </a:r>
            <a:r>
              <a:rPr lang="en-US" sz="14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[Nicopoulos et al, MICRO</a:t>
            </a:r>
            <a:r>
              <a:rPr lang="ja-JP" altLang="en-US" sz="14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’</a:t>
            </a:r>
            <a:r>
              <a:rPr lang="en-US" altLang="ja-JP" sz="14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06, etc]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QoS &amp; fairness mechanisms </a:t>
            </a:r>
            <a:r>
              <a:rPr lang="en-US" sz="14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[Lee et al, ISCA</a:t>
            </a:r>
            <a:r>
              <a:rPr lang="ja-JP" altLang="en-US" sz="14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’</a:t>
            </a:r>
            <a:r>
              <a:rPr lang="en-US" altLang="ja-JP" sz="14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08, etc]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Routing algorithms [Singh et al, CAL</a:t>
            </a:r>
            <a:r>
              <a:rPr lang="ja-JP" alt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’</a:t>
            </a:r>
            <a:r>
              <a:rPr lang="en-US" altLang="ja-JP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04]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Router architecture [Park et al, ISCA</a:t>
            </a:r>
            <a:r>
              <a:rPr lang="ja-JP" alt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’</a:t>
            </a:r>
            <a:r>
              <a:rPr lang="en-US" altLang="ja-JP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08]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Broadcast, Multicast [Jerger et al, ISCA</a:t>
            </a:r>
            <a:r>
              <a:rPr lang="ja-JP" alt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’</a:t>
            </a:r>
            <a:r>
              <a:rPr lang="en-US" altLang="ja-JP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08, Rodrigo et al, MICRO</a:t>
            </a:r>
            <a:r>
              <a:rPr lang="ja-JP" alt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’</a:t>
            </a:r>
            <a:r>
              <a:rPr lang="en-US" altLang="ja-JP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08]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16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 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Current NoC Approaches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79588" y="4786313"/>
            <a:ext cx="5273675" cy="777875"/>
            <a:chOff x="1780162" y="4786009"/>
            <a:chExt cx="5272391" cy="778213"/>
          </a:xfrm>
        </p:grpSpPr>
        <p:sp>
          <p:nvSpPr>
            <p:cNvPr id="5" name="Right Arrow 4"/>
            <p:cNvSpPr/>
            <p:nvPr/>
          </p:nvSpPr>
          <p:spPr>
            <a:xfrm>
              <a:off x="1780162" y="4922195"/>
              <a:ext cx="817123" cy="496111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645923" y="4786009"/>
              <a:ext cx="4406630" cy="77821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Gill Sans MT"/>
                </a:rPr>
                <a:t>Existing work assumes existence of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Gill Sans MT"/>
                </a:rPr>
                <a:t>buffers in routers!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066081986"/>
      </p:ext>
    </p:extLst>
  </p:cSld>
  <p:clrMapOvr>
    <a:masterClrMapping/>
  </p:clrMapOvr>
  <p:transition advTm="38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/>
          <p:cNvSpPr/>
          <p:nvPr/>
        </p:nvSpPr>
        <p:spPr>
          <a:xfrm>
            <a:off x="1624519" y="1147864"/>
            <a:ext cx="2752928" cy="4786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98658" name="Content Placeholder 11"/>
          <p:cNvSpPr txBox="1">
            <a:spLocks/>
          </p:cNvSpPr>
          <p:nvPr/>
        </p:nvSpPr>
        <p:spPr bwMode="auto">
          <a:xfrm>
            <a:off x="1538288" y="1111250"/>
            <a:ext cx="6442075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A Typical Router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1488" y="1331913"/>
            <a:ext cx="5467350" cy="419417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4675" y="1436688"/>
            <a:ext cx="2152650" cy="150177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4675" y="3703638"/>
            <a:ext cx="2095500" cy="145256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97463" y="3190875"/>
            <a:ext cx="1952625" cy="19939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84763" y="1439863"/>
            <a:ext cx="1951037" cy="44767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Gill Sans MT"/>
              </a:rPr>
              <a:t>Routing Computation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91113" y="1884363"/>
            <a:ext cx="1951037" cy="44767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Gill Sans MT"/>
              </a:rPr>
              <a:t>VC Arbiter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1113" y="2332038"/>
            <a:ext cx="1951037" cy="44608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Gill Sans MT"/>
              </a:rPr>
              <a:t>Switch Arbiter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567781" y="3317082"/>
            <a:ext cx="54451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28713" y="1779588"/>
            <a:ext cx="982662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rapezoid 18"/>
          <p:cNvSpPr/>
          <p:nvPr/>
        </p:nvSpPr>
        <p:spPr>
          <a:xfrm rot="16200000">
            <a:off x="1661319" y="2001044"/>
            <a:ext cx="1103312" cy="146050"/>
          </a:xfrm>
          <a:prstGeom prst="trapezoid">
            <a:avLst>
              <a:gd name="adj" fmla="val 43590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0" name="Trapezoid 19"/>
          <p:cNvSpPr/>
          <p:nvPr/>
        </p:nvSpPr>
        <p:spPr>
          <a:xfrm rot="5400000">
            <a:off x="3224213" y="2008188"/>
            <a:ext cx="1104900" cy="146050"/>
          </a:xfrm>
          <a:prstGeom prst="trapezoid">
            <a:avLst>
              <a:gd name="adj" fmla="val 43590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grpSp>
        <p:nvGrpSpPr>
          <p:cNvPr id="198672" name="Group 32"/>
          <p:cNvGrpSpPr>
            <a:grpSpLocks/>
          </p:cNvGrpSpPr>
          <p:nvPr/>
        </p:nvGrpSpPr>
        <p:grpSpPr bwMode="auto">
          <a:xfrm>
            <a:off x="2325688" y="1614488"/>
            <a:ext cx="1320800" cy="166687"/>
            <a:chOff x="2324911" y="1614791"/>
            <a:chExt cx="1322051" cy="167088"/>
          </a:xfrm>
        </p:grpSpPr>
        <p:sp>
          <p:nvSpPr>
            <p:cNvPr id="22" name="Rectangle 21"/>
            <p:cNvSpPr/>
            <p:nvPr/>
          </p:nvSpPr>
          <p:spPr>
            <a:xfrm>
              <a:off x="2324911" y="1614791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67921" y="1616382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15698" y="1616382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63476" y="1616382"/>
              <a:ext cx="144599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11253" y="1616382"/>
              <a:ext cx="144600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57441" y="1616382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05219" y="1616382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52996" y="1616382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00774" y="1616382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</p:grpSp>
      <p:grpSp>
        <p:nvGrpSpPr>
          <p:cNvPr id="198673" name="Group 33"/>
          <p:cNvGrpSpPr>
            <a:grpSpLocks/>
          </p:cNvGrpSpPr>
          <p:nvPr/>
        </p:nvGrpSpPr>
        <p:grpSpPr bwMode="auto">
          <a:xfrm>
            <a:off x="2330450" y="1866900"/>
            <a:ext cx="1320800" cy="166688"/>
            <a:chOff x="2324911" y="1614791"/>
            <a:chExt cx="1322051" cy="167088"/>
          </a:xfrm>
        </p:grpSpPr>
        <p:sp>
          <p:nvSpPr>
            <p:cNvPr id="35" name="Rectangle 34"/>
            <p:cNvSpPr/>
            <p:nvPr/>
          </p:nvSpPr>
          <p:spPr>
            <a:xfrm>
              <a:off x="2324911" y="1614791"/>
              <a:ext cx="146188" cy="1654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467921" y="1616383"/>
              <a:ext cx="146188" cy="1654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615699" y="1616383"/>
              <a:ext cx="146188" cy="1654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63476" y="1616383"/>
              <a:ext cx="144600" cy="1654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911254" y="1616383"/>
              <a:ext cx="144599" cy="1654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57442" y="1616383"/>
              <a:ext cx="146188" cy="1654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05219" y="1616383"/>
              <a:ext cx="146188" cy="1654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352997" y="1616383"/>
              <a:ext cx="146188" cy="1654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00774" y="1616383"/>
              <a:ext cx="146188" cy="1654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</p:grpSp>
      <p:grpSp>
        <p:nvGrpSpPr>
          <p:cNvPr id="198674" name="Group 43"/>
          <p:cNvGrpSpPr>
            <a:grpSpLocks/>
          </p:cNvGrpSpPr>
          <p:nvPr/>
        </p:nvGrpSpPr>
        <p:grpSpPr bwMode="auto">
          <a:xfrm>
            <a:off x="2335213" y="2424113"/>
            <a:ext cx="1320800" cy="166687"/>
            <a:chOff x="2324911" y="1614791"/>
            <a:chExt cx="1322051" cy="167088"/>
          </a:xfrm>
        </p:grpSpPr>
        <p:sp>
          <p:nvSpPr>
            <p:cNvPr id="45" name="Rectangle 44"/>
            <p:cNvSpPr/>
            <p:nvPr/>
          </p:nvSpPr>
          <p:spPr>
            <a:xfrm>
              <a:off x="2324911" y="1614791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467921" y="1616382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615698" y="1616382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63476" y="1616382"/>
              <a:ext cx="144599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911253" y="1616382"/>
              <a:ext cx="144600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057441" y="1616382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205219" y="1616382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352996" y="1616382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500774" y="1616382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</p:grpSp>
      <p:cxnSp>
        <p:nvCxnSpPr>
          <p:cNvPr id="54" name="Straight Connector 53"/>
          <p:cNvCxnSpPr/>
          <p:nvPr/>
        </p:nvCxnSpPr>
        <p:spPr>
          <a:xfrm rot="5400000">
            <a:off x="2830513" y="2224088"/>
            <a:ext cx="312737" cy="158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rapezoid 55"/>
          <p:cNvSpPr/>
          <p:nvPr/>
        </p:nvSpPr>
        <p:spPr>
          <a:xfrm rot="16200000">
            <a:off x="1599407" y="4267994"/>
            <a:ext cx="1103312" cy="146050"/>
          </a:xfrm>
          <a:prstGeom prst="trapezoid">
            <a:avLst>
              <a:gd name="adj" fmla="val 43590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57" name="Trapezoid 56"/>
          <p:cNvSpPr/>
          <p:nvPr/>
        </p:nvSpPr>
        <p:spPr>
          <a:xfrm rot="5400000">
            <a:off x="3162300" y="4275138"/>
            <a:ext cx="1104900" cy="146050"/>
          </a:xfrm>
          <a:prstGeom prst="trapezoid">
            <a:avLst>
              <a:gd name="adj" fmla="val 43590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grpSp>
        <p:nvGrpSpPr>
          <p:cNvPr id="198678" name="Group 57"/>
          <p:cNvGrpSpPr>
            <a:grpSpLocks/>
          </p:cNvGrpSpPr>
          <p:nvPr/>
        </p:nvGrpSpPr>
        <p:grpSpPr bwMode="auto">
          <a:xfrm>
            <a:off x="2263775" y="3881438"/>
            <a:ext cx="1320800" cy="166687"/>
            <a:chOff x="2324911" y="1614791"/>
            <a:chExt cx="1322051" cy="167088"/>
          </a:xfrm>
        </p:grpSpPr>
        <p:sp>
          <p:nvSpPr>
            <p:cNvPr id="59" name="Rectangle 58"/>
            <p:cNvSpPr/>
            <p:nvPr/>
          </p:nvSpPr>
          <p:spPr>
            <a:xfrm>
              <a:off x="2324911" y="1614791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467921" y="1616382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615699" y="1616382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763476" y="1616382"/>
              <a:ext cx="144600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911254" y="1616382"/>
              <a:ext cx="144599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057442" y="1616382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205219" y="1616382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352997" y="1616382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500774" y="1616382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</p:grpSp>
      <p:grpSp>
        <p:nvGrpSpPr>
          <p:cNvPr id="198679" name="Group 67"/>
          <p:cNvGrpSpPr>
            <a:grpSpLocks/>
          </p:cNvGrpSpPr>
          <p:nvPr/>
        </p:nvGrpSpPr>
        <p:grpSpPr bwMode="auto">
          <a:xfrm>
            <a:off x="2268538" y="4133850"/>
            <a:ext cx="1320800" cy="166688"/>
            <a:chOff x="2324911" y="1614791"/>
            <a:chExt cx="1322051" cy="167088"/>
          </a:xfrm>
        </p:grpSpPr>
        <p:sp>
          <p:nvSpPr>
            <p:cNvPr id="69" name="Rectangle 68"/>
            <p:cNvSpPr/>
            <p:nvPr/>
          </p:nvSpPr>
          <p:spPr>
            <a:xfrm>
              <a:off x="2324911" y="1614791"/>
              <a:ext cx="146188" cy="1654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467921" y="1616383"/>
              <a:ext cx="146188" cy="1654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615698" y="1616383"/>
              <a:ext cx="146188" cy="1654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763476" y="1616383"/>
              <a:ext cx="144599" cy="1654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911253" y="1616383"/>
              <a:ext cx="144600" cy="1654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057441" y="1616383"/>
              <a:ext cx="146188" cy="1654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205219" y="1616383"/>
              <a:ext cx="146188" cy="1654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352996" y="1616383"/>
              <a:ext cx="146188" cy="1654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500774" y="1616383"/>
              <a:ext cx="146188" cy="1654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</p:grpSp>
      <p:grpSp>
        <p:nvGrpSpPr>
          <p:cNvPr id="198680" name="Group 77"/>
          <p:cNvGrpSpPr>
            <a:grpSpLocks/>
          </p:cNvGrpSpPr>
          <p:nvPr/>
        </p:nvGrpSpPr>
        <p:grpSpPr bwMode="auto">
          <a:xfrm>
            <a:off x="2273300" y="4691063"/>
            <a:ext cx="1320800" cy="166687"/>
            <a:chOff x="2324911" y="1614791"/>
            <a:chExt cx="1322051" cy="167088"/>
          </a:xfrm>
        </p:grpSpPr>
        <p:sp>
          <p:nvSpPr>
            <p:cNvPr id="79" name="Rectangle 78"/>
            <p:cNvSpPr/>
            <p:nvPr/>
          </p:nvSpPr>
          <p:spPr>
            <a:xfrm>
              <a:off x="2324911" y="1614791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467921" y="1616382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615699" y="1616382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763476" y="1616382"/>
              <a:ext cx="144600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911254" y="1616382"/>
              <a:ext cx="144599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057442" y="1616382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205219" y="1616382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352997" y="1616382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500774" y="1616382"/>
              <a:ext cx="146188" cy="165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</p:grpSp>
      <p:cxnSp>
        <p:nvCxnSpPr>
          <p:cNvPr id="88" name="Straight Connector 87"/>
          <p:cNvCxnSpPr/>
          <p:nvPr/>
        </p:nvCxnSpPr>
        <p:spPr>
          <a:xfrm rot="5400000">
            <a:off x="2768600" y="4491038"/>
            <a:ext cx="312737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1038225" y="4070350"/>
            <a:ext cx="98266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683" name="TextBox 91"/>
          <p:cNvSpPr txBox="1">
            <a:spLocks noChangeArrowheads="1"/>
          </p:cNvSpPr>
          <p:nvPr/>
        </p:nvSpPr>
        <p:spPr bwMode="auto">
          <a:xfrm>
            <a:off x="2509838" y="1362075"/>
            <a:ext cx="509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00"/>
                </a:solidFill>
                <a:latin typeface="Gill Sans MT" charset="0"/>
              </a:rPr>
              <a:t>VC1</a:t>
            </a:r>
          </a:p>
        </p:txBody>
      </p:sp>
      <p:sp>
        <p:nvSpPr>
          <p:cNvPr id="198684" name="TextBox 92"/>
          <p:cNvSpPr txBox="1">
            <a:spLocks noChangeArrowheads="1"/>
          </p:cNvSpPr>
          <p:nvPr/>
        </p:nvSpPr>
        <p:spPr bwMode="auto">
          <a:xfrm>
            <a:off x="2478088" y="1981200"/>
            <a:ext cx="509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00"/>
                </a:solidFill>
                <a:latin typeface="Gill Sans MT" charset="0"/>
              </a:rPr>
              <a:t>VC2</a:t>
            </a:r>
          </a:p>
        </p:txBody>
      </p:sp>
      <p:sp>
        <p:nvSpPr>
          <p:cNvPr id="198685" name="TextBox 93"/>
          <p:cNvSpPr txBox="1">
            <a:spLocks noChangeArrowheads="1"/>
          </p:cNvSpPr>
          <p:nvPr/>
        </p:nvSpPr>
        <p:spPr bwMode="auto">
          <a:xfrm>
            <a:off x="2497138" y="2544763"/>
            <a:ext cx="509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00"/>
                </a:solidFill>
                <a:latin typeface="Gill Sans MT" charset="0"/>
              </a:rPr>
              <a:t>VCv</a:t>
            </a:r>
          </a:p>
        </p:txBody>
      </p:sp>
      <p:sp>
        <p:nvSpPr>
          <p:cNvPr id="198686" name="TextBox 94"/>
          <p:cNvSpPr txBox="1">
            <a:spLocks noChangeArrowheads="1"/>
          </p:cNvSpPr>
          <p:nvPr/>
        </p:nvSpPr>
        <p:spPr bwMode="auto">
          <a:xfrm>
            <a:off x="2419350" y="3644900"/>
            <a:ext cx="509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00"/>
                </a:solidFill>
                <a:latin typeface="Gill Sans MT" charset="0"/>
              </a:rPr>
              <a:t>VC1</a:t>
            </a:r>
          </a:p>
        </p:txBody>
      </p:sp>
      <p:sp>
        <p:nvSpPr>
          <p:cNvPr id="198687" name="TextBox 95"/>
          <p:cNvSpPr txBox="1">
            <a:spLocks noChangeArrowheads="1"/>
          </p:cNvSpPr>
          <p:nvPr/>
        </p:nvSpPr>
        <p:spPr bwMode="auto">
          <a:xfrm>
            <a:off x="2386013" y="4264025"/>
            <a:ext cx="511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00"/>
                </a:solidFill>
                <a:latin typeface="Gill Sans MT" charset="0"/>
              </a:rPr>
              <a:t>VC2</a:t>
            </a:r>
          </a:p>
        </p:txBody>
      </p:sp>
      <p:sp>
        <p:nvSpPr>
          <p:cNvPr id="198688" name="TextBox 96"/>
          <p:cNvSpPr txBox="1">
            <a:spLocks noChangeArrowheads="1"/>
          </p:cNvSpPr>
          <p:nvPr/>
        </p:nvSpPr>
        <p:spPr bwMode="auto">
          <a:xfrm>
            <a:off x="2406650" y="4827588"/>
            <a:ext cx="509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00"/>
                </a:solidFill>
                <a:latin typeface="Gill Sans MT" charset="0"/>
              </a:rPr>
              <a:t>VCv</a:t>
            </a:r>
          </a:p>
        </p:txBody>
      </p:sp>
      <p:sp>
        <p:nvSpPr>
          <p:cNvPr id="198689" name="TextBox 97"/>
          <p:cNvSpPr txBox="1">
            <a:spLocks noChangeArrowheads="1"/>
          </p:cNvSpPr>
          <p:nvPr/>
        </p:nvSpPr>
        <p:spPr bwMode="auto">
          <a:xfrm>
            <a:off x="2957513" y="5146675"/>
            <a:ext cx="12557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0000"/>
                </a:solidFill>
                <a:latin typeface="Gill Sans MT" charset="0"/>
              </a:rPr>
              <a:t>Input Port N</a:t>
            </a:r>
          </a:p>
        </p:txBody>
      </p:sp>
      <p:sp>
        <p:nvSpPr>
          <p:cNvPr id="198690" name="TextBox 99"/>
          <p:cNvSpPr txBox="1">
            <a:spLocks noChangeArrowheads="1"/>
          </p:cNvSpPr>
          <p:nvPr/>
        </p:nvSpPr>
        <p:spPr bwMode="auto">
          <a:xfrm>
            <a:off x="2886075" y="2963863"/>
            <a:ext cx="1198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0000"/>
                </a:solidFill>
                <a:latin typeface="Gill Sans MT" charset="0"/>
              </a:rPr>
              <a:t>Input Port 1</a:t>
            </a:r>
          </a:p>
        </p:txBody>
      </p:sp>
      <p:grpSp>
        <p:nvGrpSpPr>
          <p:cNvPr id="198691" name="Group 127"/>
          <p:cNvGrpSpPr>
            <a:grpSpLocks/>
          </p:cNvGrpSpPr>
          <p:nvPr/>
        </p:nvGrpSpPr>
        <p:grpSpPr bwMode="auto">
          <a:xfrm>
            <a:off x="5446713" y="3443288"/>
            <a:ext cx="1168400" cy="1449387"/>
            <a:chOff x="5422549" y="3521415"/>
            <a:chExt cx="1386813" cy="1274321"/>
          </a:xfrm>
        </p:grpSpPr>
        <p:cxnSp>
          <p:nvCxnSpPr>
            <p:cNvPr id="102" name="Straight Connector 101"/>
            <p:cNvCxnSpPr/>
            <p:nvPr/>
          </p:nvCxnSpPr>
          <p:spPr>
            <a:xfrm rot="16200000" flipH="1">
              <a:off x="5486505" y="3764941"/>
              <a:ext cx="1264551" cy="7970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 flipH="1" flipV="1">
              <a:off x="5500813" y="3701294"/>
              <a:ext cx="1254780" cy="8950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6485270" y="4785966"/>
              <a:ext cx="275101" cy="13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6532376" y="3531185"/>
              <a:ext cx="276986" cy="697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0800000">
              <a:off x="5456466" y="3540956"/>
              <a:ext cx="301481" cy="558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10800000" flipV="1">
              <a:off x="5422549" y="4744094"/>
              <a:ext cx="2995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692" name="TextBox 136"/>
          <p:cNvSpPr txBox="1">
            <a:spLocks noChangeArrowheads="1"/>
          </p:cNvSpPr>
          <p:nvPr/>
        </p:nvSpPr>
        <p:spPr bwMode="auto">
          <a:xfrm>
            <a:off x="5502275" y="5153025"/>
            <a:ext cx="1547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0000"/>
                </a:solidFill>
                <a:latin typeface="Gill Sans MT" charset="0"/>
              </a:rPr>
              <a:t>N x N Crossbar</a:t>
            </a:r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7059613" y="3392488"/>
            <a:ext cx="982662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7050088" y="4919663"/>
            <a:ext cx="98107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695" name="TextBox 141"/>
          <p:cNvSpPr txBox="1">
            <a:spLocks noChangeArrowheads="1"/>
          </p:cNvSpPr>
          <p:nvPr/>
        </p:nvSpPr>
        <p:spPr bwMode="auto">
          <a:xfrm>
            <a:off x="311150" y="1400175"/>
            <a:ext cx="134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00"/>
                </a:solidFill>
                <a:latin typeface="Gill Sans MT" charset="0"/>
              </a:rPr>
              <a:t>Input Channel 1</a:t>
            </a:r>
          </a:p>
        </p:txBody>
      </p:sp>
      <p:sp>
        <p:nvSpPr>
          <p:cNvPr id="198696" name="TextBox 142"/>
          <p:cNvSpPr txBox="1">
            <a:spLocks noChangeArrowheads="1"/>
          </p:cNvSpPr>
          <p:nvPr/>
        </p:nvSpPr>
        <p:spPr bwMode="auto">
          <a:xfrm>
            <a:off x="273050" y="3676650"/>
            <a:ext cx="1395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00"/>
                </a:solidFill>
                <a:latin typeface="Gill Sans MT" charset="0"/>
              </a:rPr>
              <a:t>Input Channel N</a:t>
            </a:r>
          </a:p>
        </p:txBody>
      </p:sp>
      <p:cxnSp>
        <p:nvCxnSpPr>
          <p:cNvPr id="145" name="Elbow Connector 144"/>
          <p:cNvCxnSpPr>
            <a:stCxn id="20" idx="0"/>
          </p:cNvCxnSpPr>
          <p:nvPr/>
        </p:nvCxnSpPr>
        <p:spPr>
          <a:xfrm>
            <a:off x="3849688" y="2081213"/>
            <a:ext cx="1539875" cy="13716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8" idx="3"/>
          </p:cNvCxnSpPr>
          <p:nvPr/>
        </p:nvCxnSpPr>
        <p:spPr>
          <a:xfrm>
            <a:off x="3940175" y="4429125"/>
            <a:ext cx="1419225" cy="39528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>
            <a:off x="4270375" y="1809750"/>
            <a:ext cx="661988" cy="333692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98700" name="TextBox 148"/>
          <p:cNvSpPr txBox="1">
            <a:spLocks noChangeArrowheads="1"/>
          </p:cNvSpPr>
          <p:nvPr/>
        </p:nvSpPr>
        <p:spPr bwMode="auto">
          <a:xfrm>
            <a:off x="4124325" y="1498600"/>
            <a:ext cx="900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00"/>
                </a:solidFill>
                <a:latin typeface="Gill Sans MT" charset="0"/>
              </a:rPr>
              <a:t>Scheduler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-195263" y="1614488"/>
            <a:ext cx="166688" cy="1952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-204788" y="4140200"/>
            <a:ext cx="165100" cy="19526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98703" name="TextBox 152"/>
          <p:cNvSpPr txBox="1">
            <a:spLocks noChangeArrowheads="1"/>
          </p:cNvSpPr>
          <p:nvPr/>
        </p:nvSpPr>
        <p:spPr bwMode="auto">
          <a:xfrm>
            <a:off x="7458075" y="2979738"/>
            <a:ext cx="1508125" cy="3079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00"/>
                </a:solidFill>
                <a:latin typeface="Gill Sans MT" charset="0"/>
              </a:rPr>
              <a:t>Output Channel 1</a:t>
            </a:r>
          </a:p>
        </p:txBody>
      </p:sp>
      <p:sp>
        <p:nvSpPr>
          <p:cNvPr id="198704" name="TextBox 153"/>
          <p:cNvSpPr txBox="1">
            <a:spLocks noChangeArrowheads="1"/>
          </p:cNvSpPr>
          <p:nvPr/>
        </p:nvSpPr>
        <p:spPr bwMode="auto">
          <a:xfrm>
            <a:off x="7437438" y="4503738"/>
            <a:ext cx="1557337" cy="3079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00"/>
                </a:solidFill>
                <a:latin typeface="Gill Sans MT" charset="0"/>
              </a:rPr>
              <a:t>Output Channel N</a:t>
            </a:r>
          </a:p>
        </p:txBody>
      </p:sp>
      <p:grpSp>
        <p:nvGrpSpPr>
          <p:cNvPr id="24" name="Group 156"/>
          <p:cNvGrpSpPr>
            <a:grpSpLocks/>
          </p:cNvGrpSpPr>
          <p:nvPr/>
        </p:nvGrpSpPr>
        <p:grpSpPr bwMode="auto">
          <a:xfrm>
            <a:off x="457200" y="4741863"/>
            <a:ext cx="1212850" cy="787400"/>
            <a:chOff x="330380" y="4751421"/>
            <a:chExt cx="1212716" cy="787301"/>
          </a:xfrm>
        </p:grpSpPr>
        <p:cxnSp>
          <p:nvCxnSpPr>
            <p:cNvPr id="155" name="Straight Arrow Connector 154"/>
            <p:cNvCxnSpPr/>
            <p:nvPr/>
          </p:nvCxnSpPr>
          <p:spPr>
            <a:xfrm rot="10800000" flipV="1">
              <a:off x="641496" y="4751421"/>
              <a:ext cx="901600" cy="31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713" name="TextBox 155"/>
            <p:cNvSpPr txBox="1">
              <a:spLocks noChangeArrowheads="1"/>
            </p:cNvSpPr>
            <p:nvPr/>
          </p:nvSpPr>
          <p:spPr bwMode="auto">
            <a:xfrm>
              <a:off x="330380" y="4800058"/>
              <a:ext cx="1069139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smtClean="0">
                  <a:solidFill>
                    <a:srgbClr val="000000"/>
                  </a:solidFill>
                  <a:latin typeface="Gill Sans MT" charset="0"/>
                </a:rPr>
                <a:t>Credit Flow</a:t>
              </a:r>
              <a:br>
                <a:rPr lang="en-US" sz="1400" smtClean="0">
                  <a:solidFill>
                    <a:srgbClr val="000000"/>
                  </a:solidFill>
                  <a:latin typeface="Gill Sans MT" charset="0"/>
                </a:rPr>
              </a:br>
              <a:r>
                <a:rPr lang="en-US" sz="1400" smtClean="0">
                  <a:solidFill>
                    <a:srgbClr val="000000"/>
                  </a:solidFill>
                  <a:latin typeface="Gill Sans MT" charset="0"/>
                </a:rPr>
                <a:t>to upstream</a:t>
              </a:r>
              <a:br>
                <a:rPr lang="en-US" sz="1400" smtClean="0">
                  <a:solidFill>
                    <a:srgbClr val="000000"/>
                  </a:solidFill>
                  <a:latin typeface="Gill Sans MT" charset="0"/>
                </a:rPr>
              </a:br>
              <a:r>
                <a:rPr lang="en-US" sz="1400" smtClean="0">
                  <a:solidFill>
                    <a:srgbClr val="000000"/>
                  </a:solidFill>
                  <a:latin typeface="Gill Sans MT" charset="0"/>
                </a:rPr>
                <a:t>router</a:t>
              </a:r>
            </a:p>
          </p:txBody>
        </p:sp>
      </p:grpSp>
      <p:grpSp>
        <p:nvGrpSpPr>
          <p:cNvPr id="33" name="Group 158"/>
          <p:cNvGrpSpPr>
            <a:grpSpLocks/>
          </p:cNvGrpSpPr>
          <p:nvPr/>
        </p:nvGrpSpPr>
        <p:grpSpPr bwMode="auto">
          <a:xfrm>
            <a:off x="4465638" y="5545138"/>
            <a:ext cx="3819525" cy="850900"/>
            <a:chOff x="4464995" y="5544767"/>
            <a:chExt cx="3819626" cy="850611"/>
          </a:xfrm>
        </p:grpSpPr>
        <p:sp>
          <p:nvSpPr>
            <p:cNvPr id="160" name="TextBox 159"/>
            <p:cNvSpPr txBox="1"/>
            <p:nvPr/>
          </p:nvSpPr>
          <p:spPr>
            <a:xfrm>
              <a:off x="5175115" y="5749047"/>
              <a:ext cx="3109506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  <a:latin typeface="Gill Sans MT"/>
                </a:rPr>
                <a:t>Buffers are integral part of </a:t>
              </a:r>
              <a:br>
                <a:rPr lang="en-US" b="1" dirty="0">
                  <a:solidFill>
                    <a:prstClr val="white"/>
                  </a:solidFill>
                  <a:latin typeface="Gill Sans MT"/>
                </a:rPr>
              </a:br>
              <a:r>
                <a:rPr lang="en-US" b="1" dirty="0">
                  <a:solidFill>
                    <a:prstClr val="white"/>
                  </a:solidFill>
                  <a:latin typeface="Gill Sans MT"/>
                </a:rPr>
                <a:t>existing </a:t>
              </a:r>
              <a:r>
                <a:rPr lang="en-US" b="1" dirty="0" err="1">
                  <a:solidFill>
                    <a:prstClr val="white"/>
                  </a:solidFill>
                  <a:latin typeface="Gill Sans MT"/>
                </a:rPr>
                <a:t>NoC</a:t>
              </a:r>
              <a:r>
                <a:rPr lang="en-US" b="1" dirty="0">
                  <a:solidFill>
                    <a:prstClr val="white"/>
                  </a:solidFill>
                  <a:latin typeface="Gill Sans MT"/>
                </a:rPr>
                <a:t> Routers</a:t>
              </a:r>
            </a:p>
          </p:txBody>
        </p:sp>
        <p:sp>
          <p:nvSpPr>
            <p:cNvPr id="161" name="Right Arrow 160"/>
            <p:cNvSpPr/>
            <p:nvPr/>
          </p:nvSpPr>
          <p:spPr>
            <a:xfrm rot="13043718">
              <a:off x="4464995" y="5544767"/>
              <a:ext cx="583660" cy="535022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</p:grpSp>
      <p:grpSp>
        <p:nvGrpSpPr>
          <p:cNvPr id="34" name="Group 135"/>
          <p:cNvGrpSpPr>
            <a:grpSpLocks/>
          </p:cNvGrpSpPr>
          <p:nvPr/>
        </p:nvGrpSpPr>
        <p:grpSpPr bwMode="auto">
          <a:xfrm>
            <a:off x="501650" y="2063750"/>
            <a:ext cx="1212850" cy="787400"/>
            <a:chOff x="330380" y="4751421"/>
            <a:chExt cx="1212716" cy="787301"/>
          </a:xfrm>
        </p:grpSpPr>
        <p:cxnSp>
          <p:nvCxnSpPr>
            <p:cNvPr id="140" name="Straight Arrow Connector 139"/>
            <p:cNvCxnSpPr/>
            <p:nvPr/>
          </p:nvCxnSpPr>
          <p:spPr>
            <a:xfrm rot="10800000" flipV="1">
              <a:off x="641496" y="4751421"/>
              <a:ext cx="901600" cy="31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709" name="TextBox 140"/>
            <p:cNvSpPr txBox="1">
              <a:spLocks noChangeArrowheads="1"/>
            </p:cNvSpPr>
            <p:nvPr/>
          </p:nvSpPr>
          <p:spPr bwMode="auto">
            <a:xfrm>
              <a:off x="330380" y="4800058"/>
              <a:ext cx="1069139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smtClean="0">
                  <a:solidFill>
                    <a:srgbClr val="000000"/>
                  </a:solidFill>
                  <a:latin typeface="Gill Sans MT" charset="0"/>
                </a:rPr>
                <a:t>Credit Flow</a:t>
              </a:r>
              <a:br>
                <a:rPr lang="en-US" sz="1400" smtClean="0">
                  <a:solidFill>
                    <a:srgbClr val="000000"/>
                  </a:solidFill>
                  <a:latin typeface="Gill Sans MT" charset="0"/>
                </a:rPr>
              </a:br>
              <a:r>
                <a:rPr lang="en-US" sz="1400" smtClean="0">
                  <a:solidFill>
                    <a:srgbClr val="000000"/>
                  </a:solidFill>
                  <a:latin typeface="Gill Sans MT" charset="0"/>
                </a:rPr>
                <a:t>to upstream</a:t>
              </a:r>
              <a:br>
                <a:rPr lang="en-US" sz="1400" smtClean="0">
                  <a:solidFill>
                    <a:srgbClr val="000000"/>
                  </a:solidFill>
                  <a:latin typeface="Gill Sans MT" charset="0"/>
                </a:rPr>
              </a:br>
              <a:r>
                <a:rPr lang="en-US" sz="1400" smtClean="0">
                  <a:solidFill>
                    <a:srgbClr val="000000"/>
                  </a:solidFill>
                  <a:latin typeface="Gill Sans MT" charset="0"/>
                </a:rPr>
                <a:t>router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689887395"/>
      </p:ext>
    </p:extLst>
  </p:cSld>
  <p:clrMapOvr>
    <a:masterClrMapping/>
  </p:clrMapOvr>
  <p:transition advTm="549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40104 -0.004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-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3967 -0.004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7 -0.00439 L 0.94254 -0.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1" grpId="1" animBg="1"/>
      <p:bldP spid="151" grpId="2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Content Placeholder 11"/>
          <p:cNvSpPr txBox="1">
            <a:spLocks/>
          </p:cNvSpPr>
          <p:nvPr/>
        </p:nvSpPr>
        <p:spPr bwMode="auto">
          <a:xfrm>
            <a:off x="1538288" y="1111250"/>
            <a:ext cx="644207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Buffers are necessary for high network throughput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	 buffers increase total available bandwidth in network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Buffers in NoC Routers</a:t>
            </a:r>
          </a:p>
        </p:txBody>
      </p:sp>
      <p:pic>
        <p:nvPicPr>
          <p:cNvPr id="6" name="Picture 5" descr="as1823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6038" y="1296988"/>
            <a:ext cx="635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rot="5400000" flipH="1" flipV="1">
            <a:off x="1489075" y="3667125"/>
            <a:ext cx="183832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403475" y="4572000"/>
            <a:ext cx="421163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711" name="TextBox 30"/>
          <p:cNvSpPr txBox="1">
            <a:spLocks noChangeArrowheads="1"/>
          </p:cNvSpPr>
          <p:nvPr/>
        </p:nvSpPr>
        <p:spPr bwMode="auto">
          <a:xfrm>
            <a:off x="3852863" y="4659313"/>
            <a:ext cx="147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Injection Rate</a:t>
            </a:r>
          </a:p>
        </p:txBody>
      </p:sp>
      <p:sp>
        <p:nvSpPr>
          <p:cNvPr id="200712" name="TextBox 31"/>
          <p:cNvSpPr txBox="1">
            <a:spLocks noChangeArrowheads="1"/>
          </p:cNvSpPr>
          <p:nvPr/>
        </p:nvSpPr>
        <p:spPr bwMode="auto">
          <a:xfrm rot="-5400000">
            <a:off x="1116012" y="3479801"/>
            <a:ext cx="1946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Avg. packet latency</a:t>
            </a:r>
          </a:p>
        </p:txBody>
      </p:sp>
      <p:sp>
        <p:nvSpPr>
          <p:cNvPr id="34" name="Freeform 33"/>
          <p:cNvSpPr/>
          <p:nvPr/>
        </p:nvSpPr>
        <p:spPr>
          <a:xfrm>
            <a:off x="2392363" y="2703513"/>
            <a:ext cx="3794125" cy="1582737"/>
          </a:xfrm>
          <a:custGeom>
            <a:avLst/>
            <a:gdLst>
              <a:gd name="connsiteX0" fmla="*/ 0 w 3793787"/>
              <a:gd name="connsiteY0" fmla="*/ 1964987 h 1971472"/>
              <a:gd name="connsiteX1" fmla="*/ 719847 w 3793787"/>
              <a:gd name="connsiteY1" fmla="*/ 1964987 h 1971472"/>
              <a:gd name="connsiteX2" fmla="*/ 1595336 w 3793787"/>
              <a:gd name="connsiteY2" fmla="*/ 1926076 h 1971472"/>
              <a:gd name="connsiteX3" fmla="*/ 2626468 w 3793787"/>
              <a:gd name="connsiteY3" fmla="*/ 1857983 h 1971472"/>
              <a:gd name="connsiteX4" fmla="*/ 3015575 w 3793787"/>
              <a:gd name="connsiteY4" fmla="*/ 1770434 h 1971472"/>
              <a:gd name="connsiteX5" fmla="*/ 3346315 w 3793787"/>
              <a:gd name="connsiteY5" fmla="*/ 1605064 h 1971472"/>
              <a:gd name="connsiteX6" fmla="*/ 3579779 w 3793787"/>
              <a:gd name="connsiteY6" fmla="*/ 1303506 h 1971472"/>
              <a:gd name="connsiteX7" fmla="*/ 3696511 w 3793787"/>
              <a:gd name="connsiteY7" fmla="*/ 904672 h 1971472"/>
              <a:gd name="connsiteX8" fmla="*/ 3793787 w 3793787"/>
              <a:gd name="connsiteY8" fmla="*/ 0 h 197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3787" h="1971472">
                <a:moveTo>
                  <a:pt x="0" y="1964987"/>
                </a:moveTo>
                <a:cubicBezTo>
                  <a:pt x="226979" y="1968229"/>
                  <a:pt x="453958" y="1971472"/>
                  <a:pt x="719847" y="1964987"/>
                </a:cubicBezTo>
                <a:cubicBezTo>
                  <a:pt x="985736" y="1958502"/>
                  <a:pt x="1595336" y="1926076"/>
                  <a:pt x="1595336" y="1926076"/>
                </a:cubicBezTo>
                <a:cubicBezTo>
                  <a:pt x="1913106" y="1908242"/>
                  <a:pt x="2389762" y="1883923"/>
                  <a:pt x="2626468" y="1857983"/>
                </a:cubicBezTo>
                <a:cubicBezTo>
                  <a:pt x="2863174" y="1832043"/>
                  <a:pt x="2895601" y="1812587"/>
                  <a:pt x="3015575" y="1770434"/>
                </a:cubicBezTo>
                <a:cubicBezTo>
                  <a:pt x="3135549" y="1728281"/>
                  <a:pt x="3252281" y="1682885"/>
                  <a:pt x="3346315" y="1605064"/>
                </a:cubicBezTo>
                <a:cubicBezTo>
                  <a:pt x="3440349" y="1527243"/>
                  <a:pt x="3521413" y="1420238"/>
                  <a:pt x="3579779" y="1303506"/>
                </a:cubicBezTo>
                <a:cubicBezTo>
                  <a:pt x="3638145" y="1186774"/>
                  <a:pt x="3660843" y="1121923"/>
                  <a:pt x="3696511" y="904672"/>
                </a:cubicBezTo>
                <a:cubicBezTo>
                  <a:pt x="3732179" y="687421"/>
                  <a:pt x="3762983" y="343710"/>
                  <a:pt x="3793787" y="0"/>
                </a:cubicBezTo>
              </a:path>
            </a:pathLst>
          </a:cu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2409825" y="2681288"/>
            <a:ext cx="1879600" cy="1582737"/>
          </a:xfrm>
          <a:custGeom>
            <a:avLst/>
            <a:gdLst>
              <a:gd name="connsiteX0" fmla="*/ 0 w 3793787"/>
              <a:gd name="connsiteY0" fmla="*/ 1964987 h 1971472"/>
              <a:gd name="connsiteX1" fmla="*/ 719847 w 3793787"/>
              <a:gd name="connsiteY1" fmla="*/ 1964987 h 1971472"/>
              <a:gd name="connsiteX2" fmla="*/ 1595336 w 3793787"/>
              <a:gd name="connsiteY2" fmla="*/ 1926076 h 1971472"/>
              <a:gd name="connsiteX3" fmla="*/ 2626468 w 3793787"/>
              <a:gd name="connsiteY3" fmla="*/ 1857983 h 1971472"/>
              <a:gd name="connsiteX4" fmla="*/ 3015575 w 3793787"/>
              <a:gd name="connsiteY4" fmla="*/ 1770434 h 1971472"/>
              <a:gd name="connsiteX5" fmla="*/ 3346315 w 3793787"/>
              <a:gd name="connsiteY5" fmla="*/ 1605064 h 1971472"/>
              <a:gd name="connsiteX6" fmla="*/ 3579779 w 3793787"/>
              <a:gd name="connsiteY6" fmla="*/ 1303506 h 1971472"/>
              <a:gd name="connsiteX7" fmla="*/ 3696511 w 3793787"/>
              <a:gd name="connsiteY7" fmla="*/ 904672 h 1971472"/>
              <a:gd name="connsiteX8" fmla="*/ 3793787 w 3793787"/>
              <a:gd name="connsiteY8" fmla="*/ 0 h 197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3787" h="1971472">
                <a:moveTo>
                  <a:pt x="0" y="1964987"/>
                </a:moveTo>
                <a:cubicBezTo>
                  <a:pt x="226979" y="1968229"/>
                  <a:pt x="453958" y="1971472"/>
                  <a:pt x="719847" y="1964987"/>
                </a:cubicBezTo>
                <a:cubicBezTo>
                  <a:pt x="985736" y="1958502"/>
                  <a:pt x="1595336" y="1926076"/>
                  <a:pt x="1595336" y="1926076"/>
                </a:cubicBezTo>
                <a:cubicBezTo>
                  <a:pt x="1913106" y="1908242"/>
                  <a:pt x="2389762" y="1883923"/>
                  <a:pt x="2626468" y="1857983"/>
                </a:cubicBezTo>
                <a:cubicBezTo>
                  <a:pt x="2863174" y="1832043"/>
                  <a:pt x="2895601" y="1812587"/>
                  <a:pt x="3015575" y="1770434"/>
                </a:cubicBezTo>
                <a:cubicBezTo>
                  <a:pt x="3135549" y="1728281"/>
                  <a:pt x="3252281" y="1682885"/>
                  <a:pt x="3346315" y="1605064"/>
                </a:cubicBezTo>
                <a:cubicBezTo>
                  <a:pt x="3440349" y="1527243"/>
                  <a:pt x="3521413" y="1420238"/>
                  <a:pt x="3579779" y="1303506"/>
                </a:cubicBezTo>
                <a:cubicBezTo>
                  <a:pt x="3638145" y="1186774"/>
                  <a:pt x="3660843" y="1121923"/>
                  <a:pt x="3696511" y="904672"/>
                </a:cubicBezTo>
                <a:cubicBezTo>
                  <a:pt x="3732179" y="687421"/>
                  <a:pt x="3762983" y="343710"/>
                  <a:pt x="3793787" y="0"/>
                </a:cubicBezTo>
              </a:path>
            </a:pathLst>
          </a:cu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2416175" y="2697163"/>
            <a:ext cx="2827338" cy="1582737"/>
          </a:xfrm>
          <a:custGeom>
            <a:avLst/>
            <a:gdLst>
              <a:gd name="connsiteX0" fmla="*/ 0 w 3793787"/>
              <a:gd name="connsiteY0" fmla="*/ 1964987 h 1971472"/>
              <a:gd name="connsiteX1" fmla="*/ 719847 w 3793787"/>
              <a:gd name="connsiteY1" fmla="*/ 1964987 h 1971472"/>
              <a:gd name="connsiteX2" fmla="*/ 1595336 w 3793787"/>
              <a:gd name="connsiteY2" fmla="*/ 1926076 h 1971472"/>
              <a:gd name="connsiteX3" fmla="*/ 2626468 w 3793787"/>
              <a:gd name="connsiteY3" fmla="*/ 1857983 h 1971472"/>
              <a:gd name="connsiteX4" fmla="*/ 3015575 w 3793787"/>
              <a:gd name="connsiteY4" fmla="*/ 1770434 h 1971472"/>
              <a:gd name="connsiteX5" fmla="*/ 3346315 w 3793787"/>
              <a:gd name="connsiteY5" fmla="*/ 1605064 h 1971472"/>
              <a:gd name="connsiteX6" fmla="*/ 3579779 w 3793787"/>
              <a:gd name="connsiteY6" fmla="*/ 1303506 h 1971472"/>
              <a:gd name="connsiteX7" fmla="*/ 3696511 w 3793787"/>
              <a:gd name="connsiteY7" fmla="*/ 904672 h 1971472"/>
              <a:gd name="connsiteX8" fmla="*/ 3793787 w 3793787"/>
              <a:gd name="connsiteY8" fmla="*/ 0 h 197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3787" h="1971472">
                <a:moveTo>
                  <a:pt x="0" y="1964987"/>
                </a:moveTo>
                <a:cubicBezTo>
                  <a:pt x="226979" y="1968229"/>
                  <a:pt x="453958" y="1971472"/>
                  <a:pt x="719847" y="1964987"/>
                </a:cubicBezTo>
                <a:cubicBezTo>
                  <a:pt x="985736" y="1958502"/>
                  <a:pt x="1595336" y="1926076"/>
                  <a:pt x="1595336" y="1926076"/>
                </a:cubicBezTo>
                <a:cubicBezTo>
                  <a:pt x="1913106" y="1908242"/>
                  <a:pt x="2389762" y="1883923"/>
                  <a:pt x="2626468" y="1857983"/>
                </a:cubicBezTo>
                <a:cubicBezTo>
                  <a:pt x="2863174" y="1832043"/>
                  <a:pt x="2895601" y="1812587"/>
                  <a:pt x="3015575" y="1770434"/>
                </a:cubicBezTo>
                <a:cubicBezTo>
                  <a:pt x="3135549" y="1728281"/>
                  <a:pt x="3252281" y="1682885"/>
                  <a:pt x="3346315" y="1605064"/>
                </a:cubicBezTo>
                <a:cubicBezTo>
                  <a:pt x="3440349" y="1527243"/>
                  <a:pt x="3521413" y="1420238"/>
                  <a:pt x="3579779" y="1303506"/>
                </a:cubicBezTo>
                <a:cubicBezTo>
                  <a:pt x="3638145" y="1186774"/>
                  <a:pt x="3660843" y="1121923"/>
                  <a:pt x="3696511" y="904672"/>
                </a:cubicBezTo>
                <a:cubicBezTo>
                  <a:pt x="3732179" y="687421"/>
                  <a:pt x="3762983" y="343710"/>
                  <a:pt x="3793787" y="0"/>
                </a:cubicBezTo>
              </a:path>
            </a:pathLst>
          </a:cu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00716" name="TextBox 36"/>
          <p:cNvSpPr txBox="1">
            <a:spLocks noChangeArrowheads="1"/>
          </p:cNvSpPr>
          <p:nvPr/>
        </p:nvSpPr>
        <p:spPr bwMode="auto">
          <a:xfrm>
            <a:off x="6138863" y="3016250"/>
            <a:ext cx="747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0000"/>
                </a:solidFill>
                <a:latin typeface="Gill Sans MT" charset="0"/>
              </a:rPr>
              <a:t>large</a:t>
            </a:r>
            <a:br>
              <a:rPr lang="en-US" sz="1600" smtClean="0">
                <a:solidFill>
                  <a:srgbClr val="000000"/>
                </a:solidFill>
                <a:latin typeface="Gill Sans MT" charset="0"/>
              </a:rPr>
            </a:br>
            <a:r>
              <a:rPr lang="en-US" sz="1600" smtClean="0">
                <a:solidFill>
                  <a:srgbClr val="000000"/>
                </a:solidFill>
                <a:latin typeface="Gill Sans MT" charset="0"/>
              </a:rPr>
              <a:t>buffers</a:t>
            </a:r>
          </a:p>
        </p:txBody>
      </p:sp>
      <p:sp>
        <p:nvSpPr>
          <p:cNvPr id="200717" name="TextBox 37"/>
          <p:cNvSpPr txBox="1">
            <a:spLocks noChangeArrowheads="1"/>
          </p:cNvSpPr>
          <p:nvPr/>
        </p:nvSpPr>
        <p:spPr bwMode="auto">
          <a:xfrm>
            <a:off x="5181600" y="2905125"/>
            <a:ext cx="85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0000"/>
                </a:solidFill>
                <a:latin typeface="Gill Sans MT" charset="0"/>
              </a:rPr>
              <a:t>medium</a:t>
            </a:r>
            <a:br>
              <a:rPr lang="en-US" sz="1600" smtClean="0">
                <a:solidFill>
                  <a:srgbClr val="000000"/>
                </a:solidFill>
                <a:latin typeface="Gill Sans MT" charset="0"/>
              </a:rPr>
            </a:br>
            <a:r>
              <a:rPr lang="en-US" sz="1600" smtClean="0">
                <a:solidFill>
                  <a:srgbClr val="000000"/>
                </a:solidFill>
                <a:latin typeface="Gill Sans MT" charset="0"/>
              </a:rPr>
              <a:t>buffers</a:t>
            </a:r>
          </a:p>
        </p:txBody>
      </p:sp>
      <p:sp>
        <p:nvSpPr>
          <p:cNvPr id="200718" name="TextBox 38"/>
          <p:cNvSpPr txBox="1">
            <a:spLocks noChangeArrowheads="1"/>
          </p:cNvSpPr>
          <p:nvPr/>
        </p:nvSpPr>
        <p:spPr bwMode="auto">
          <a:xfrm>
            <a:off x="4267200" y="2817813"/>
            <a:ext cx="749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0000"/>
                </a:solidFill>
                <a:latin typeface="Gill Sans MT" charset="0"/>
              </a:rPr>
              <a:t>small</a:t>
            </a:r>
            <a:br>
              <a:rPr lang="en-US" sz="1600" smtClean="0">
                <a:solidFill>
                  <a:srgbClr val="000000"/>
                </a:solidFill>
                <a:latin typeface="Gill Sans MT" charset="0"/>
              </a:rPr>
            </a:br>
            <a:r>
              <a:rPr lang="en-US" sz="1600" smtClean="0">
                <a:solidFill>
                  <a:srgbClr val="000000"/>
                </a:solidFill>
                <a:latin typeface="Gill Sans MT" charset="0"/>
              </a:rPr>
              <a:t>buffers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71362141"/>
      </p:ext>
    </p:extLst>
  </p:cSld>
  <p:clrMapOvr>
    <a:masterClrMapping/>
  </p:clrMapOvr>
  <p:transition advTm="263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 bwMode="auto">
          <a:xfrm>
            <a:off x="1538288" y="1111250"/>
            <a:ext cx="6442075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Buffers are necessary for high network throughput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	 buffers increase total available bandwidth in network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Buffers consume significant </a:t>
            </a: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energy/power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8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Dynamic energy </a:t>
            </a: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when read/write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8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Static energy </a:t>
            </a: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even when not occupied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Buffers add </a:t>
            </a: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complexity </a:t>
            </a: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and</a:t>
            </a: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 latency</a:t>
            </a: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 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Logic for buffer management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Virtual channel allocation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Credit-based flow control 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Buffers require significant </a:t>
            </a: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chip area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E.g., in TRIPS prototype chip, input buffers occupy 75% of </a:t>
            </a:r>
            <a:b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total on-chip network area </a:t>
            </a: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[Gratz et al, ICCD</a:t>
            </a:r>
            <a:r>
              <a:rPr lang="ja-JP" alt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’</a:t>
            </a:r>
            <a:r>
              <a:rPr lang="en-US" altLang="ja-JP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06]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Buffers in NoC Routers</a:t>
            </a:r>
          </a:p>
        </p:txBody>
      </p:sp>
      <p:pic>
        <p:nvPicPr>
          <p:cNvPr id="202756" name="Picture 5" descr="as1823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6038" y="1296988"/>
            <a:ext cx="635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s1823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21600" y="2868613"/>
            <a:ext cx="63341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s1823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37475" y="3876675"/>
            <a:ext cx="635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s1823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29575" y="5054600"/>
            <a:ext cx="633413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1244600" y="2451100"/>
            <a:ext cx="75104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2673487335"/>
      </p:ext>
    </p:extLst>
  </p:cSld>
  <p:clrMapOvr>
    <a:masterClrMapping/>
  </p:clrMapOvr>
  <p:transition advTm="455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01" name="Group 23"/>
          <p:cNvGrpSpPr>
            <a:grpSpLocks/>
          </p:cNvGrpSpPr>
          <p:nvPr/>
        </p:nvGrpSpPr>
        <p:grpSpPr bwMode="auto">
          <a:xfrm>
            <a:off x="7135813" y="1727200"/>
            <a:ext cx="808037" cy="511175"/>
            <a:chOff x="7135853" y="1726658"/>
            <a:chExt cx="807626" cy="512359"/>
          </a:xfrm>
        </p:grpSpPr>
        <p:pic>
          <p:nvPicPr>
            <p:cNvPr id="204813" name="Picture 22" descr="question_mark.g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7487" y="1726658"/>
              <a:ext cx="375730" cy="51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Straight Arrow Connector 19"/>
            <p:cNvCxnSpPr>
              <a:stCxn id="12" idx="6"/>
              <a:endCxn id="11" idx="6"/>
            </p:cNvCxnSpPr>
            <p:nvPr/>
          </p:nvCxnSpPr>
          <p:spPr>
            <a:xfrm>
              <a:off x="7135853" y="1992385"/>
              <a:ext cx="807626" cy="1272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ontent Placeholder 11"/>
          <p:cNvSpPr txBox="1">
            <a:spLocks/>
          </p:cNvSpPr>
          <p:nvPr/>
        </p:nvSpPr>
        <p:spPr bwMode="auto">
          <a:xfrm>
            <a:off x="1538288" y="1111250"/>
            <a:ext cx="7148512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How much throughput do we lose? 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 How is latency affected? 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Up to what </a:t>
            </a: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injection rates </a:t>
            </a: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can we use bufferless routing?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	</a:t>
            </a: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 Are there </a:t>
            </a:r>
            <a:r>
              <a:rPr lang="en-US" sz="18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realistic scenarios</a:t>
            </a: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 in which NoC is </a:t>
            </a:r>
            <a:b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    operated at injection rates below the threshold? 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Can we achieve </a:t>
            </a: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energy reduction</a:t>
            </a: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?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 If so, how much…?  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Can we reduce </a:t>
            </a: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area, complexity</a:t>
            </a: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, etc…? 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Going Bufferless…?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5845176" y="1962150"/>
            <a:ext cx="9779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332538" y="2441575"/>
            <a:ext cx="190023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07" name="TextBox 8"/>
          <p:cNvSpPr txBox="1">
            <a:spLocks noChangeArrowheads="1"/>
          </p:cNvSpPr>
          <p:nvPr/>
        </p:nvSpPr>
        <p:spPr bwMode="auto">
          <a:xfrm>
            <a:off x="6986588" y="2489200"/>
            <a:ext cx="1193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00"/>
                </a:solidFill>
                <a:latin typeface="Gill Sans MT" charset="0"/>
              </a:rPr>
              <a:t>Injection Rate</a:t>
            </a:r>
          </a:p>
        </p:txBody>
      </p:sp>
      <p:sp>
        <p:nvSpPr>
          <p:cNvPr id="204808" name="TextBox 9"/>
          <p:cNvSpPr txBox="1">
            <a:spLocks noChangeArrowheads="1"/>
          </p:cNvSpPr>
          <p:nvPr/>
        </p:nvSpPr>
        <p:spPr bwMode="auto">
          <a:xfrm rot="-5400000">
            <a:off x="5842000" y="1804988"/>
            <a:ext cx="695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00"/>
                </a:solidFill>
                <a:latin typeface="Gill Sans MT" charset="0"/>
              </a:rPr>
              <a:t>latency</a:t>
            </a:r>
          </a:p>
        </p:txBody>
      </p:sp>
      <p:sp>
        <p:nvSpPr>
          <p:cNvPr id="11" name="Freeform 10"/>
          <p:cNvSpPr/>
          <p:nvPr/>
        </p:nvSpPr>
        <p:spPr>
          <a:xfrm>
            <a:off x="6327775" y="1447800"/>
            <a:ext cx="1712913" cy="842963"/>
          </a:xfrm>
          <a:custGeom>
            <a:avLst/>
            <a:gdLst>
              <a:gd name="connsiteX0" fmla="*/ 0 w 3793787"/>
              <a:gd name="connsiteY0" fmla="*/ 1964987 h 1971472"/>
              <a:gd name="connsiteX1" fmla="*/ 719847 w 3793787"/>
              <a:gd name="connsiteY1" fmla="*/ 1964987 h 1971472"/>
              <a:gd name="connsiteX2" fmla="*/ 1595336 w 3793787"/>
              <a:gd name="connsiteY2" fmla="*/ 1926076 h 1971472"/>
              <a:gd name="connsiteX3" fmla="*/ 2626468 w 3793787"/>
              <a:gd name="connsiteY3" fmla="*/ 1857983 h 1971472"/>
              <a:gd name="connsiteX4" fmla="*/ 3015575 w 3793787"/>
              <a:gd name="connsiteY4" fmla="*/ 1770434 h 1971472"/>
              <a:gd name="connsiteX5" fmla="*/ 3346315 w 3793787"/>
              <a:gd name="connsiteY5" fmla="*/ 1605064 h 1971472"/>
              <a:gd name="connsiteX6" fmla="*/ 3579779 w 3793787"/>
              <a:gd name="connsiteY6" fmla="*/ 1303506 h 1971472"/>
              <a:gd name="connsiteX7" fmla="*/ 3696511 w 3793787"/>
              <a:gd name="connsiteY7" fmla="*/ 904672 h 1971472"/>
              <a:gd name="connsiteX8" fmla="*/ 3793787 w 3793787"/>
              <a:gd name="connsiteY8" fmla="*/ 0 h 197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3787" h="1971472">
                <a:moveTo>
                  <a:pt x="0" y="1964987"/>
                </a:moveTo>
                <a:cubicBezTo>
                  <a:pt x="226979" y="1968229"/>
                  <a:pt x="453958" y="1971472"/>
                  <a:pt x="719847" y="1964987"/>
                </a:cubicBezTo>
                <a:cubicBezTo>
                  <a:pt x="985736" y="1958502"/>
                  <a:pt x="1595336" y="1926076"/>
                  <a:pt x="1595336" y="1926076"/>
                </a:cubicBezTo>
                <a:cubicBezTo>
                  <a:pt x="1913106" y="1908242"/>
                  <a:pt x="2389762" y="1883923"/>
                  <a:pt x="2626468" y="1857983"/>
                </a:cubicBezTo>
                <a:cubicBezTo>
                  <a:pt x="2863174" y="1832043"/>
                  <a:pt x="2895601" y="1812587"/>
                  <a:pt x="3015575" y="1770434"/>
                </a:cubicBezTo>
                <a:cubicBezTo>
                  <a:pt x="3135549" y="1728281"/>
                  <a:pt x="3252281" y="1682885"/>
                  <a:pt x="3346315" y="1605064"/>
                </a:cubicBezTo>
                <a:cubicBezTo>
                  <a:pt x="3440349" y="1527243"/>
                  <a:pt x="3521413" y="1420238"/>
                  <a:pt x="3579779" y="1303506"/>
                </a:cubicBezTo>
                <a:cubicBezTo>
                  <a:pt x="3638145" y="1186774"/>
                  <a:pt x="3660843" y="1121923"/>
                  <a:pt x="3696511" y="904672"/>
                </a:cubicBezTo>
                <a:cubicBezTo>
                  <a:pt x="3732179" y="687421"/>
                  <a:pt x="3762983" y="343710"/>
                  <a:pt x="3793787" y="0"/>
                </a:cubicBezTo>
              </a:path>
            </a:pathLst>
          </a:cu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334125" y="1436688"/>
            <a:ext cx="849313" cy="841375"/>
          </a:xfrm>
          <a:custGeom>
            <a:avLst/>
            <a:gdLst>
              <a:gd name="connsiteX0" fmla="*/ 0 w 3793787"/>
              <a:gd name="connsiteY0" fmla="*/ 1964987 h 1971472"/>
              <a:gd name="connsiteX1" fmla="*/ 719847 w 3793787"/>
              <a:gd name="connsiteY1" fmla="*/ 1964987 h 1971472"/>
              <a:gd name="connsiteX2" fmla="*/ 1595336 w 3793787"/>
              <a:gd name="connsiteY2" fmla="*/ 1926076 h 1971472"/>
              <a:gd name="connsiteX3" fmla="*/ 2626468 w 3793787"/>
              <a:gd name="connsiteY3" fmla="*/ 1857983 h 1971472"/>
              <a:gd name="connsiteX4" fmla="*/ 3015575 w 3793787"/>
              <a:gd name="connsiteY4" fmla="*/ 1770434 h 1971472"/>
              <a:gd name="connsiteX5" fmla="*/ 3346315 w 3793787"/>
              <a:gd name="connsiteY5" fmla="*/ 1605064 h 1971472"/>
              <a:gd name="connsiteX6" fmla="*/ 3579779 w 3793787"/>
              <a:gd name="connsiteY6" fmla="*/ 1303506 h 1971472"/>
              <a:gd name="connsiteX7" fmla="*/ 3696511 w 3793787"/>
              <a:gd name="connsiteY7" fmla="*/ 904672 h 1971472"/>
              <a:gd name="connsiteX8" fmla="*/ 3793787 w 3793787"/>
              <a:gd name="connsiteY8" fmla="*/ 0 h 197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3787" h="1971472">
                <a:moveTo>
                  <a:pt x="0" y="1964987"/>
                </a:moveTo>
                <a:cubicBezTo>
                  <a:pt x="226979" y="1968229"/>
                  <a:pt x="453958" y="1971472"/>
                  <a:pt x="719847" y="1964987"/>
                </a:cubicBezTo>
                <a:cubicBezTo>
                  <a:pt x="985736" y="1958502"/>
                  <a:pt x="1595336" y="1926076"/>
                  <a:pt x="1595336" y="1926076"/>
                </a:cubicBezTo>
                <a:cubicBezTo>
                  <a:pt x="1913106" y="1908242"/>
                  <a:pt x="2389762" y="1883923"/>
                  <a:pt x="2626468" y="1857983"/>
                </a:cubicBezTo>
                <a:cubicBezTo>
                  <a:pt x="2863174" y="1832043"/>
                  <a:pt x="2895601" y="1812587"/>
                  <a:pt x="3015575" y="1770434"/>
                </a:cubicBezTo>
                <a:cubicBezTo>
                  <a:pt x="3135549" y="1728281"/>
                  <a:pt x="3252281" y="1682885"/>
                  <a:pt x="3346315" y="1605064"/>
                </a:cubicBezTo>
                <a:cubicBezTo>
                  <a:pt x="3440349" y="1527243"/>
                  <a:pt x="3521413" y="1420238"/>
                  <a:pt x="3579779" y="1303506"/>
                </a:cubicBezTo>
                <a:cubicBezTo>
                  <a:pt x="3638145" y="1186774"/>
                  <a:pt x="3660843" y="1121923"/>
                  <a:pt x="3696511" y="904672"/>
                </a:cubicBezTo>
                <a:cubicBezTo>
                  <a:pt x="3732179" y="687421"/>
                  <a:pt x="3762983" y="343710"/>
                  <a:pt x="3793787" y="0"/>
                </a:cubicBezTo>
              </a:path>
            </a:pathLst>
          </a:cu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04811" name="TextBox 13"/>
          <p:cNvSpPr txBox="1">
            <a:spLocks noChangeArrowheads="1"/>
          </p:cNvSpPr>
          <p:nvPr/>
        </p:nvSpPr>
        <p:spPr bwMode="auto">
          <a:xfrm>
            <a:off x="8077200" y="1235075"/>
            <a:ext cx="747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0000"/>
                </a:solidFill>
                <a:latin typeface="Gill Sans MT" charset="0"/>
              </a:rPr>
              <a:t>buffers</a:t>
            </a:r>
          </a:p>
        </p:txBody>
      </p:sp>
      <p:sp>
        <p:nvSpPr>
          <p:cNvPr id="204812" name="TextBox 15"/>
          <p:cNvSpPr txBox="1">
            <a:spLocks noChangeArrowheads="1"/>
          </p:cNvSpPr>
          <p:nvPr/>
        </p:nvSpPr>
        <p:spPr bwMode="auto">
          <a:xfrm>
            <a:off x="7173913" y="1139825"/>
            <a:ext cx="747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0000"/>
                </a:solidFill>
                <a:latin typeface="Gill Sans MT" charset="0"/>
              </a:rPr>
              <a:t>no</a:t>
            </a:r>
            <a:br>
              <a:rPr lang="en-US" sz="1600" smtClean="0">
                <a:solidFill>
                  <a:srgbClr val="000000"/>
                </a:solidFill>
                <a:latin typeface="Gill Sans MT" charset="0"/>
              </a:rPr>
            </a:br>
            <a:r>
              <a:rPr lang="en-US" sz="1600" smtClean="0">
                <a:solidFill>
                  <a:srgbClr val="000000"/>
                </a:solidFill>
                <a:latin typeface="Gill Sans MT" charset="0"/>
              </a:rPr>
              <a:t>buffers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24547277"/>
      </p:ext>
    </p:extLst>
  </p:cSld>
  <p:clrMapOvr>
    <a:masterClrMapping/>
  </p:clrMapOvr>
  <p:transition advTm="351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Content Placeholder 11"/>
          <p:cNvSpPr txBox="1">
            <a:spLocks/>
          </p:cNvSpPr>
          <p:nvPr/>
        </p:nvSpPr>
        <p:spPr bwMode="auto">
          <a:xfrm>
            <a:off x="1538288" y="1111250"/>
            <a:ext cx="7148512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Always forward </a:t>
            </a:r>
            <a:r>
              <a:rPr lang="en-US" sz="2000" i="1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all</a:t>
            </a: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 incoming flits to some output port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If no productive direction is available, send to another direction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 packet is deflected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	 </a:t>
            </a: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Hot-potato routing </a:t>
            </a: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[Baran</a:t>
            </a:r>
            <a:r>
              <a:rPr lang="ja-JP" alt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’</a:t>
            </a:r>
            <a:r>
              <a:rPr lang="en-US" altLang="ja-JP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64,  etc]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BLESS: Bufferless Routing</a:t>
            </a:r>
          </a:p>
        </p:txBody>
      </p:sp>
      <p:pic>
        <p:nvPicPr>
          <p:cNvPr id="206852" name="Picture 4" descr="250_man_screeching_and_tossing_a_hot_pota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7713" y="2335213"/>
            <a:ext cx="100488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3" name="Content Placeholder 11"/>
          <p:cNvSpPr txBox="1">
            <a:spLocks/>
          </p:cNvSpPr>
          <p:nvPr/>
        </p:nvSpPr>
        <p:spPr bwMode="auto">
          <a:xfrm>
            <a:off x="2800350" y="2043113"/>
            <a:ext cx="406717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2857337" y="4094107"/>
            <a:ext cx="891526" cy="5635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ill Sans MT"/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 rot="16200000" flipV="1">
            <a:off x="3098800" y="3889375"/>
            <a:ext cx="407988" cy="158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3748088" y="4375150"/>
            <a:ext cx="584200" cy="158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10800000" flipV="1">
            <a:off x="2260600" y="4375150"/>
            <a:ext cx="596900" cy="158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5400000">
            <a:off x="3049587" y="4910138"/>
            <a:ext cx="506413" cy="158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0800000">
            <a:off x="2522538" y="3841750"/>
            <a:ext cx="331787" cy="26193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/>
          <p:nvPr/>
        </p:nvSpPr>
        <p:spPr>
          <a:xfrm>
            <a:off x="6550605" y="4090865"/>
            <a:ext cx="891526" cy="5635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ill Sans MT"/>
            </a:endParaRPr>
          </a:p>
        </p:txBody>
      </p:sp>
      <p:cxnSp>
        <p:nvCxnSpPr>
          <p:cNvPr id="153" name="Straight Connector 152"/>
          <p:cNvCxnSpPr/>
          <p:nvPr/>
        </p:nvCxnSpPr>
        <p:spPr>
          <a:xfrm rot="16200000" flipV="1">
            <a:off x="6791325" y="3886200"/>
            <a:ext cx="407988" cy="158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7442200" y="4371975"/>
            <a:ext cx="584200" cy="158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10800000" flipV="1">
            <a:off x="5953125" y="4371975"/>
            <a:ext cx="596900" cy="158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>
            <a:off x="6742112" y="4906963"/>
            <a:ext cx="506413" cy="158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10800000">
            <a:off x="6216650" y="3838575"/>
            <a:ext cx="330200" cy="26193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2251075" y="4454525"/>
            <a:ext cx="165100" cy="1936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3376613" y="5132388"/>
            <a:ext cx="165100" cy="1936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3122613" y="4100513"/>
            <a:ext cx="146050" cy="1651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888585" y="5644519"/>
            <a:ext cx="96808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Gill Sans MT"/>
              </a:rPr>
              <a:t>Buffered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759427" y="5660556"/>
            <a:ext cx="75533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Gill Sans MT"/>
              </a:rPr>
              <a:t>BLESS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7010400" y="5207000"/>
            <a:ext cx="165100" cy="1936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5973763" y="4460875"/>
            <a:ext cx="165100" cy="1936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66" name="TextBox 165"/>
          <p:cNvSpPr txBox="1">
            <a:spLocks noChangeArrowheads="1"/>
          </p:cNvSpPr>
          <p:nvPr/>
        </p:nvSpPr>
        <p:spPr bwMode="auto">
          <a:xfrm>
            <a:off x="7532688" y="4794250"/>
            <a:ext cx="1155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Deflected!</a:t>
            </a:r>
          </a:p>
        </p:txBody>
      </p:sp>
      <p:cxnSp>
        <p:nvCxnSpPr>
          <p:cNvPr id="168" name="Straight Arrow Connector 167"/>
          <p:cNvCxnSpPr>
            <a:stCxn id="166" idx="1"/>
            <a:endCxn id="164" idx="1"/>
          </p:cNvCxnSpPr>
          <p:nvPr/>
        </p:nvCxnSpPr>
        <p:spPr>
          <a:xfrm rot="10800000" flipV="1">
            <a:off x="7010400" y="4978400"/>
            <a:ext cx="522288" cy="3254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122613" y="4262438"/>
            <a:ext cx="146050" cy="1651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7936845"/>
      </p:ext>
    </p:extLst>
  </p:cSld>
  <p:clrMapOvr>
    <a:masterClrMapping/>
  </p:clrMapOvr>
  <p:transition advTm="44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00313 -0.15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7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09566 -0.0539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-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15324 L -0.00313 -0.235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00313 -0.153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77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347 L 0.08542 -0.0319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15324 L -0.00313 -0.2354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38 -0.03194 L 0.09723 0.1270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8" grpId="1" animBg="1"/>
      <p:bldP spid="159" grpId="0" animBg="1"/>
      <p:bldP spid="159" grpId="1" animBg="1"/>
      <p:bldP spid="159" grpId="2" animBg="1"/>
      <p:bldP spid="164" grpId="0" animBg="1"/>
      <p:bldP spid="164" grpId="1" animBg="1"/>
      <p:bldP spid="164" grpId="2" animBg="1"/>
      <p:bldP spid="165" grpId="0" animBg="1"/>
      <p:bldP spid="165" grpId="1" animBg="1"/>
      <p:bldP spid="165" grpId="2" animBg="1"/>
      <p:bldP spid="16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BLESS: Bufferless Routing</a:t>
            </a:r>
          </a:p>
        </p:txBody>
      </p:sp>
      <p:sp>
        <p:nvSpPr>
          <p:cNvPr id="208899" name="Content Placeholder 11"/>
          <p:cNvSpPr txBox="1">
            <a:spLocks/>
          </p:cNvSpPr>
          <p:nvPr/>
        </p:nvSpPr>
        <p:spPr bwMode="auto">
          <a:xfrm>
            <a:off x="2800350" y="2043113"/>
            <a:ext cx="406717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6425" y="1455738"/>
            <a:ext cx="3452813" cy="25082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3100" y="1517650"/>
            <a:ext cx="1358900" cy="89852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3100" y="2873375"/>
            <a:ext cx="1322388" cy="8699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95738" y="2566988"/>
            <a:ext cx="1233487" cy="11938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7800" y="1519238"/>
            <a:ext cx="1231900" cy="26828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Gill Sans MT"/>
              </a:rPr>
              <a:t>Routing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92563" y="1785938"/>
            <a:ext cx="1231900" cy="2667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Gill Sans MT"/>
              </a:rPr>
              <a:t>VC Arbiter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92563" y="2052638"/>
            <a:ext cx="1231900" cy="26828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Gill Sans MT"/>
              </a:rPr>
              <a:t>Switch Arbiter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409031" y="2642394"/>
            <a:ext cx="32543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90663" y="1724025"/>
            <a:ext cx="6191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apezoid 16"/>
          <p:cNvSpPr/>
          <p:nvPr/>
        </p:nvSpPr>
        <p:spPr>
          <a:xfrm rot="16200000">
            <a:off x="1844676" y="1852612"/>
            <a:ext cx="660400" cy="92075"/>
          </a:xfrm>
          <a:prstGeom prst="trapezoid">
            <a:avLst>
              <a:gd name="adj" fmla="val 43590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9" name="Trapezoid 18"/>
          <p:cNvSpPr/>
          <p:nvPr/>
        </p:nvSpPr>
        <p:spPr>
          <a:xfrm rot="5400000">
            <a:off x="2832101" y="1857375"/>
            <a:ext cx="660400" cy="92075"/>
          </a:xfrm>
          <a:prstGeom prst="trapezoid">
            <a:avLst>
              <a:gd name="adj" fmla="val 43590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grpSp>
        <p:nvGrpSpPr>
          <p:cNvPr id="208911" name="Group 32"/>
          <p:cNvGrpSpPr>
            <a:grpSpLocks/>
          </p:cNvGrpSpPr>
          <p:nvPr/>
        </p:nvGrpSpPr>
        <p:grpSpPr bwMode="auto">
          <a:xfrm>
            <a:off x="2246313" y="1624013"/>
            <a:ext cx="833437" cy="100012"/>
            <a:chOff x="2324911" y="1614791"/>
            <a:chExt cx="1322051" cy="167088"/>
          </a:xfrm>
        </p:grpSpPr>
        <p:sp>
          <p:nvSpPr>
            <p:cNvPr id="22" name="Rectangle 21"/>
            <p:cNvSpPr/>
            <p:nvPr/>
          </p:nvSpPr>
          <p:spPr>
            <a:xfrm>
              <a:off x="2324911" y="1614791"/>
              <a:ext cx="146055" cy="164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68447" y="1617442"/>
              <a:ext cx="146055" cy="164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614503" y="1617442"/>
              <a:ext cx="146055" cy="164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63077" y="1617442"/>
              <a:ext cx="146055" cy="164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11649" y="1617442"/>
              <a:ext cx="143538" cy="164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57705" y="1617442"/>
              <a:ext cx="146055" cy="164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206279" y="1617442"/>
              <a:ext cx="146055" cy="164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52334" y="1617442"/>
              <a:ext cx="146055" cy="164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500907" y="1617442"/>
              <a:ext cx="146055" cy="164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</p:grpSp>
      <p:grpSp>
        <p:nvGrpSpPr>
          <p:cNvPr id="208912" name="Group 33"/>
          <p:cNvGrpSpPr>
            <a:grpSpLocks/>
          </p:cNvGrpSpPr>
          <p:nvPr/>
        </p:nvGrpSpPr>
        <p:grpSpPr bwMode="auto">
          <a:xfrm>
            <a:off x="2247900" y="1774825"/>
            <a:ext cx="835025" cy="100013"/>
            <a:chOff x="2324911" y="1614791"/>
            <a:chExt cx="1322051" cy="167088"/>
          </a:xfrm>
        </p:grpSpPr>
        <p:sp>
          <p:nvSpPr>
            <p:cNvPr id="32" name="Rectangle 31"/>
            <p:cNvSpPr/>
            <p:nvPr/>
          </p:nvSpPr>
          <p:spPr>
            <a:xfrm>
              <a:off x="2324911" y="1614791"/>
              <a:ext cx="145777" cy="1644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68176" y="1617444"/>
              <a:ext cx="145777" cy="1644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16466" y="1617444"/>
              <a:ext cx="145777" cy="1644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762243" y="1617444"/>
              <a:ext cx="145777" cy="1644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910535" y="1617444"/>
              <a:ext cx="145777" cy="1644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058825" y="1617444"/>
              <a:ext cx="145777" cy="1644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04603" y="1617444"/>
              <a:ext cx="148292" cy="1644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352894" y="1617444"/>
              <a:ext cx="145777" cy="1644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501185" y="1617444"/>
              <a:ext cx="145777" cy="1644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</p:grpSp>
      <p:grpSp>
        <p:nvGrpSpPr>
          <p:cNvPr id="208913" name="Group 43"/>
          <p:cNvGrpSpPr>
            <a:grpSpLocks/>
          </p:cNvGrpSpPr>
          <p:nvPr/>
        </p:nvGrpSpPr>
        <p:grpSpPr bwMode="auto">
          <a:xfrm>
            <a:off x="2251075" y="2108200"/>
            <a:ext cx="835025" cy="100013"/>
            <a:chOff x="2324911" y="1614791"/>
            <a:chExt cx="1322051" cy="167088"/>
          </a:xfrm>
        </p:grpSpPr>
        <p:sp>
          <p:nvSpPr>
            <p:cNvPr id="42" name="Rectangle 41"/>
            <p:cNvSpPr/>
            <p:nvPr/>
          </p:nvSpPr>
          <p:spPr>
            <a:xfrm>
              <a:off x="2324911" y="1614791"/>
              <a:ext cx="145777" cy="1644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468176" y="1617444"/>
              <a:ext cx="145777" cy="1644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616466" y="1617444"/>
              <a:ext cx="145777" cy="1644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762243" y="1617444"/>
              <a:ext cx="145777" cy="1644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910535" y="1617444"/>
              <a:ext cx="145777" cy="1644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058825" y="1617444"/>
              <a:ext cx="145777" cy="1644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204603" y="1617444"/>
              <a:ext cx="148292" cy="1644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352894" y="1617444"/>
              <a:ext cx="145777" cy="1644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01185" y="1617444"/>
              <a:ext cx="145777" cy="1644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>
          <a:xfrm rot="5400000">
            <a:off x="2570162" y="1989138"/>
            <a:ext cx="18732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rapezoid 51"/>
          <p:cNvSpPr/>
          <p:nvPr/>
        </p:nvSpPr>
        <p:spPr>
          <a:xfrm rot="16200000">
            <a:off x="1804988" y="3209925"/>
            <a:ext cx="660400" cy="92075"/>
          </a:xfrm>
          <a:prstGeom prst="trapezoid">
            <a:avLst>
              <a:gd name="adj" fmla="val 43590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53" name="Trapezoid 52"/>
          <p:cNvSpPr/>
          <p:nvPr/>
        </p:nvSpPr>
        <p:spPr>
          <a:xfrm rot="5400000">
            <a:off x="2792413" y="3213100"/>
            <a:ext cx="660400" cy="92075"/>
          </a:xfrm>
          <a:prstGeom prst="trapezoid">
            <a:avLst>
              <a:gd name="adj" fmla="val 43590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grpSp>
        <p:nvGrpSpPr>
          <p:cNvPr id="208917" name="Group 57"/>
          <p:cNvGrpSpPr>
            <a:grpSpLocks/>
          </p:cNvGrpSpPr>
          <p:nvPr/>
        </p:nvGrpSpPr>
        <p:grpSpPr bwMode="auto">
          <a:xfrm>
            <a:off x="2206625" y="2981325"/>
            <a:ext cx="835025" cy="100013"/>
            <a:chOff x="2324911" y="1614791"/>
            <a:chExt cx="1322051" cy="167088"/>
          </a:xfrm>
        </p:grpSpPr>
        <p:sp>
          <p:nvSpPr>
            <p:cNvPr id="55" name="Rectangle 54"/>
            <p:cNvSpPr/>
            <p:nvPr/>
          </p:nvSpPr>
          <p:spPr>
            <a:xfrm>
              <a:off x="2324911" y="1614791"/>
              <a:ext cx="145777" cy="1644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468176" y="1617444"/>
              <a:ext cx="145777" cy="1644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616466" y="1617444"/>
              <a:ext cx="145777" cy="1644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762243" y="1617444"/>
              <a:ext cx="145777" cy="1644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910535" y="1617444"/>
              <a:ext cx="145777" cy="1644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058825" y="1617444"/>
              <a:ext cx="145777" cy="1644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204603" y="1617444"/>
              <a:ext cx="148292" cy="1644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352894" y="1617444"/>
              <a:ext cx="145777" cy="1644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501185" y="1617444"/>
              <a:ext cx="145777" cy="1644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</p:grpSp>
      <p:grpSp>
        <p:nvGrpSpPr>
          <p:cNvPr id="208918" name="Group 67"/>
          <p:cNvGrpSpPr>
            <a:grpSpLocks/>
          </p:cNvGrpSpPr>
          <p:nvPr/>
        </p:nvGrpSpPr>
        <p:grpSpPr bwMode="auto">
          <a:xfrm>
            <a:off x="2209800" y="3132138"/>
            <a:ext cx="835025" cy="100012"/>
            <a:chOff x="2324911" y="1614791"/>
            <a:chExt cx="1322051" cy="167088"/>
          </a:xfrm>
        </p:grpSpPr>
        <p:sp>
          <p:nvSpPr>
            <p:cNvPr id="65" name="Rectangle 64"/>
            <p:cNvSpPr/>
            <p:nvPr/>
          </p:nvSpPr>
          <p:spPr>
            <a:xfrm>
              <a:off x="2324911" y="1614791"/>
              <a:ext cx="145777" cy="164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468176" y="1617442"/>
              <a:ext cx="145777" cy="164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616466" y="1617442"/>
              <a:ext cx="145777" cy="164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762243" y="1617442"/>
              <a:ext cx="145777" cy="164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10535" y="1617442"/>
              <a:ext cx="145777" cy="164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058825" y="1617442"/>
              <a:ext cx="145777" cy="164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204603" y="1617442"/>
              <a:ext cx="148292" cy="164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352894" y="1617442"/>
              <a:ext cx="145777" cy="164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501185" y="1617442"/>
              <a:ext cx="145777" cy="164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</p:grpSp>
      <p:grpSp>
        <p:nvGrpSpPr>
          <p:cNvPr id="208919" name="Group 77"/>
          <p:cNvGrpSpPr>
            <a:grpSpLocks/>
          </p:cNvGrpSpPr>
          <p:nvPr/>
        </p:nvGrpSpPr>
        <p:grpSpPr bwMode="auto">
          <a:xfrm>
            <a:off x="2212975" y="3465513"/>
            <a:ext cx="835025" cy="100012"/>
            <a:chOff x="2324911" y="1614791"/>
            <a:chExt cx="1322051" cy="167088"/>
          </a:xfrm>
        </p:grpSpPr>
        <p:sp>
          <p:nvSpPr>
            <p:cNvPr id="75" name="Rectangle 74"/>
            <p:cNvSpPr/>
            <p:nvPr/>
          </p:nvSpPr>
          <p:spPr>
            <a:xfrm>
              <a:off x="2324911" y="1614791"/>
              <a:ext cx="145777" cy="164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468176" y="1617442"/>
              <a:ext cx="145777" cy="164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616466" y="1617442"/>
              <a:ext cx="145777" cy="164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762243" y="1617442"/>
              <a:ext cx="145777" cy="164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910535" y="1617442"/>
              <a:ext cx="145777" cy="164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058825" y="1617442"/>
              <a:ext cx="145777" cy="164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204603" y="1617442"/>
              <a:ext cx="148292" cy="164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352894" y="1617442"/>
              <a:ext cx="145777" cy="164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501185" y="1617442"/>
              <a:ext cx="145777" cy="164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</p:grpSp>
      <p:cxnSp>
        <p:nvCxnSpPr>
          <p:cNvPr id="84" name="Straight Connector 83"/>
          <p:cNvCxnSpPr/>
          <p:nvPr/>
        </p:nvCxnSpPr>
        <p:spPr>
          <a:xfrm rot="5400000">
            <a:off x="2532063" y="3344863"/>
            <a:ext cx="185737" cy="158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433513" y="3094038"/>
            <a:ext cx="6191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8922" name="Group 127"/>
          <p:cNvGrpSpPr>
            <a:grpSpLocks/>
          </p:cNvGrpSpPr>
          <p:nvPr/>
        </p:nvGrpSpPr>
        <p:grpSpPr bwMode="auto">
          <a:xfrm>
            <a:off x="4216400" y="2717800"/>
            <a:ext cx="738188" cy="868363"/>
            <a:chOff x="5422549" y="3521415"/>
            <a:chExt cx="1386813" cy="1274321"/>
          </a:xfrm>
        </p:grpSpPr>
        <p:cxnSp>
          <p:nvCxnSpPr>
            <p:cNvPr id="95" name="Straight Connector 94"/>
            <p:cNvCxnSpPr/>
            <p:nvPr/>
          </p:nvCxnSpPr>
          <p:spPr>
            <a:xfrm rot="16200000" flipH="1">
              <a:off x="5486437" y="3765085"/>
              <a:ext cx="1265002" cy="79629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 flipH="1" flipV="1">
              <a:off x="5501534" y="3701899"/>
              <a:ext cx="1255684" cy="89471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6484280" y="4786417"/>
              <a:ext cx="27736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6531999" y="3530734"/>
              <a:ext cx="277363" cy="69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0800000">
              <a:off x="5458338" y="3540052"/>
              <a:ext cx="298239" cy="69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0800000" flipV="1">
              <a:off x="5422549" y="4744484"/>
              <a:ext cx="30122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Arrow Connector 101"/>
          <p:cNvCxnSpPr/>
          <p:nvPr/>
        </p:nvCxnSpPr>
        <p:spPr>
          <a:xfrm>
            <a:off x="5233988" y="2687638"/>
            <a:ext cx="6207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5229225" y="3600450"/>
            <a:ext cx="61912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stCxn id="19" idx="0"/>
          </p:cNvCxnSpPr>
          <p:nvPr/>
        </p:nvCxnSpPr>
        <p:spPr>
          <a:xfrm>
            <a:off x="3208338" y="1903413"/>
            <a:ext cx="971550" cy="82073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10" idx="3"/>
          </p:cNvCxnSpPr>
          <p:nvPr/>
        </p:nvCxnSpPr>
        <p:spPr>
          <a:xfrm>
            <a:off x="3265488" y="3308350"/>
            <a:ext cx="896937" cy="23653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3473450" y="1741488"/>
            <a:ext cx="417513" cy="199548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grpSp>
        <p:nvGrpSpPr>
          <p:cNvPr id="41" name="Group 111"/>
          <p:cNvGrpSpPr>
            <a:grpSpLocks/>
          </p:cNvGrpSpPr>
          <p:nvPr/>
        </p:nvGrpSpPr>
        <p:grpSpPr bwMode="auto">
          <a:xfrm>
            <a:off x="1955800" y="1489075"/>
            <a:ext cx="1419225" cy="2411413"/>
            <a:chOff x="1955260" y="1488331"/>
            <a:chExt cx="1420238" cy="2412460"/>
          </a:xfrm>
        </p:grpSpPr>
        <p:cxnSp>
          <p:nvCxnSpPr>
            <p:cNvPr id="106" name="Straight Connector 105"/>
            <p:cNvCxnSpPr/>
            <p:nvPr/>
          </p:nvCxnSpPr>
          <p:spPr>
            <a:xfrm rot="16200000" flipH="1">
              <a:off x="1473440" y="1998746"/>
              <a:ext cx="2363226" cy="134239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1479002" y="2004295"/>
              <a:ext cx="2372755" cy="1420238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112"/>
          <p:cNvGrpSpPr>
            <a:grpSpLocks/>
          </p:cNvGrpSpPr>
          <p:nvPr/>
        </p:nvGrpSpPr>
        <p:grpSpPr bwMode="auto">
          <a:xfrm>
            <a:off x="4024313" y="1524000"/>
            <a:ext cx="1160462" cy="830263"/>
            <a:chOff x="1955260" y="1488331"/>
            <a:chExt cx="1420238" cy="2412460"/>
          </a:xfrm>
        </p:grpSpPr>
        <p:cxnSp>
          <p:nvCxnSpPr>
            <p:cNvPr id="114" name="Straight Connector 113"/>
            <p:cNvCxnSpPr/>
            <p:nvPr/>
          </p:nvCxnSpPr>
          <p:spPr>
            <a:xfrm rot="16200000" flipH="1">
              <a:off x="1474806" y="1997927"/>
              <a:ext cx="2361719" cy="134252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1477599" y="2002894"/>
              <a:ext cx="2375558" cy="1420238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ectangle 100"/>
          <p:cNvSpPr/>
          <p:nvPr/>
        </p:nvSpPr>
        <p:spPr>
          <a:xfrm>
            <a:off x="4504291" y="1577836"/>
            <a:ext cx="1232455" cy="2677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Gill Sans MT"/>
              </a:rPr>
              <a:t>Flit-Ranking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520501" y="1944243"/>
            <a:ext cx="1218817" cy="44876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Gill Sans MT"/>
              </a:rPr>
              <a:t>Port-Prioritization</a:t>
            </a:r>
          </a:p>
        </p:txBody>
      </p:sp>
      <p:sp>
        <p:nvSpPr>
          <p:cNvPr id="116" name="Left Brace 115"/>
          <p:cNvSpPr/>
          <p:nvPr/>
        </p:nvSpPr>
        <p:spPr>
          <a:xfrm rot="10800000">
            <a:off x="5826125" y="1546225"/>
            <a:ext cx="301625" cy="885825"/>
          </a:xfrm>
          <a:prstGeom prst="leftBrace">
            <a:avLst>
              <a:gd name="adj1" fmla="val 3225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6196013" y="1779588"/>
            <a:ext cx="178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arbitration policy</a:t>
            </a:r>
          </a:p>
        </p:txBody>
      </p:sp>
      <p:grpSp>
        <p:nvGrpSpPr>
          <p:cNvPr id="64" name="Group 125"/>
          <p:cNvGrpSpPr>
            <a:grpSpLocks/>
          </p:cNvGrpSpPr>
          <p:nvPr/>
        </p:nvGrpSpPr>
        <p:grpSpPr bwMode="auto">
          <a:xfrm>
            <a:off x="1128713" y="4581525"/>
            <a:ext cx="7840662" cy="1536700"/>
            <a:chOff x="1128409" y="4581728"/>
            <a:chExt cx="7840493" cy="1536970"/>
          </a:xfrm>
        </p:grpSpPr>
        <p:sp>
          <p:nvSpPr>
            <p:cNvPr id="125" name="Rectangle 124"/>
            <p:cNvSpPr/>
            <p:nvPr/>
          </p:nvSpPr>
          <p:spPr>
            <a:xfrm>
              <a:off x="1128409" y="4581728"/>
              <a:ext cx="7840493" cy="15369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grpSp>
          <p:nvGrpSpPr>
            <p:cNvPr id="208948" name="Group 122"/>
            <p:cNvGrpSpPr>
              <a:grpSpLocks/>
            </p:cNvGrpSpPr>
            <p:nvPr/>
          </p:nvGrpSpPr>
          <p:grpSpPr bwMode="auto">
            <a:xfrm>
              <a:off x="1375224" y="4737370"/>
              <a:ext cx="7436304" cy="1265659"/>
              <a:chOff x="1394679" y="4620638"/>
              <a:chExt cx="7436304" cy="1265659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1397924" y="4677717"/>
                <a:ext cx="1232455" cy="267712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Gill Sans MT"/>
                  </a:rPr>
                  <a:t>Flit-Ranking</a:t>
                </a:r>
              </a:p>
            </p:txBody>
          </p:sp>
          <p:sp>
            <p:nvSpPr>
              <p:cNvPr id="208952" name="TextBox 119"/>
              <p:cNvSpPr txBox="1">
                <a:spLocks noChangeArrowheads="1"/>
              </p:cNvSpPr>
              <p:nvPr/>
            </p:nvSpPr>
            <p:spPr bwMode="auto">
              <a:xfrm>
                <a:off x="2723744" y="4620638"/>
                <a:ext cx="418871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buFontTx/>
                  <a:buAutoNum type="arabicPeriod"/>
                </a:pPr>
                <a:r>
                  <a:rPr lang="en-US" sz="1800" smtClean="0">
                    <a:solidFill>
                      <a:srgbClr val="FF0000"/>
                    </a:solidFill>
                    <a:latin typeface="Gill Sans MT" charset="0"/>
                  </a:rPr>
                  <a:t>Create a ranking </a:t>
                </a:r>
                <a:r>
                  <a:rPr lang="en-US" sz="1800" smtClean="0">
                    <a:solidFill>
                      <a:srgbClr val="000000"/>
                    </a:solidFill>
                    <a:latin typeface="Gill Sans MT" charset="0"/>
                  </a:rPr>
                  <a:t>over all incoming flits</a:t>
                </a: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1394679" y="5180312"/>
                <a:ext cx="1218817" cy="448762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Gill Sans MT"/>
                  </a:rPr>
                  <a:t>Port-Prioritization</a:t>
                </a:r>
              </a:p>
            </p:txBody>
          </p:sp>
          <p:sp>
            <p:nvSpPr>
              <p:cNvPr id="208956" name="TextBox 121"/>
              <p:cNvSpPr txBox="1">
                <a:spLocks noChangeArrowheads="1"/>
              </p:cNvSpPr>
              <p:nvPr/>
            </p:nvSpPr>
            <p:spPr bwMode="auto">
              <a:xfrm>
                <a:off x="2739957" y="5239966"/>
                <a:ext cx="609102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buFont typeface="Gill Sans MT" charset="0"/>
                  <a:buAutoNum type="arabicPeriod" startAt="2"/>
                </a:pPr>
                <a:r>
                  <a:rPr lang="en-US" sz="1800" smtClean="0">
                    <a:solidFill>
                      <a:srgbClr val="FF0000"/>
                    </a:solidFill>
                    <a:latin typeface="Gill Sans MT" charset="0"/>
                  </a:rPr>
                  <a:t>For a given flit </a:t>
                </a:r>
                <a:r>
                  <a:rPr lang="en-US" sz="1800" smtClean="0">
                    <a:solidFill>
                      <a:srgbClr val="000000"/>
                    </a:solidFill>
                    <a:latin typeface="Gill Sans MT" charset="0"/>
                  </a:rPr>
                  <a:t>in this ranking, </a:t>
                </a:r>
                <a:r>
                  <a:rPr lang="en-US" sz="1800" smtClean="0">
                    <a:solidFill>
                      <a:srgbClr val="FF0000"/>
                    </a:solidFill>
                    <a:latin typeface="Gill Sans MT" charset="0"/>
                  </a:rPr>
                  <a:t>find the best free output-port</a:t>
                </a:r>
              </a:p>
              <a:p>
                <a:pPr eaLnBrk="1" hangingPunct="1"/>
                <a:r>
                  <a:rPr lang="en-US" sz="1800" smtClean="0">
                    <a:solidFill>
                      <a:srgbClr val="000000"/>
                    </a:solidFill>
                    <a:latin typeface="Gill Sans MT" charset="0"/>
                  </a:rPr>
                  <a:t>	Apply to each flit in order of ranking</a:t>
                </a:r>
              </a:p>
            </p:txBody>
          </p:sp>
        </p:grpSp>
      </p:grpSp>
      <p:cxnSp>
        <p:nvCxnSpPr>
          <p:cNvPr id="130" name="Straight Arrow Connector 129"/>
          <p:cNvCxnSpPr/>
          <p:nvPr/>
        </p:nvCxnSpPr>
        <p:spPr>
          <a:xfrm rot="10800000" flipV="1">
            <a:off x="1639888" y="2024063"/>
            <a:ext cx="41275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rot="10800000" flipV="1">
            <a:off x="1646238" y="3421063"/>
            <a:ext cx="412750" cy="47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131"/>
          <p:cNvGrpSpPr>
            <a:grpSpLocks/>
          </p:cNvGrpSpPr>
          <p:nvPr/>
        </p:nvGrpSpPr>
        <p:grpSpPr bwMode="auto">
          <a:xfrm>
            <a:off x="1816100" y="1893888"/>
            <a:ext cx="207963" cy="274637"/>
            <a:chOff x="1955260" y="1488331"/>
            <a:chExt cx="1420238" cy="2412460"/>
          </a:xfrm>
        </p:grpSpPr>
        <p:cxnSp>
          <p:nvCxnSpPr>
            <p:cNvPr id="133" name="Straight Connector 132"/>
            <p:cNvCxnSpPr/>
            <p:nvPr/>
          </p:nvCxnSpPr>
          <p:spPr>
            <a:xfrm rot="16200000" flipH="1">
              <a:off x="1474642" y="2001478"/>
              <a:ext cx="2370630" cy="134434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 flipH="1" flipV="1">
              <a:off x="1480064" y="2005357"/>
              <a:ext cx="2370630" cy="142023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137"/>
          <p:cNvGrpSpPr>
            <a:grpSpLocks/>
          </p:cNvGrpSpPr>
          <p:nvPr/>
        </p:nvGrpSpPr>
        <p:grpSpPr bwMode="auto">
          <a:xfrm>
            <a:off x="1822450" y="3300413"/>
            <a:ext cx="207963" cy="276225"/>
            <a:chOff x="1955260" y="1488331"/>
            <a:chExt cx="1420238" cy="2412460"/>
          </a:xfrm>
        </p:grpSpPr>
        <p:cxnSp>
          <p:nvCxnSpPr>
            <p:cNvPr id="139" name="Straight Connector 138"/>
            <p:cNvCxnSpPr/>
            <p:nvPr/>
          </p:nvCxnSpPr>
          <p:spPr>
            <a:xfrm rot="16200000" flipH="1">
              <a:off x="1481456" y="1994664"/>
              <a:ext cx="2357001" cy="134434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5400000" flipH="1" flipV="1">
              <a:off x="1479944" y="2005237"/>
              <a:ext cx="2370870" cy="142023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148517905"/>
      </p:ext>
    </p:extLst>
  </p:cSld>
  <p:clrMapOvr>
    <a:masterClrMapping/>
  </p:clrMapOvr>
  <p:transition advTm="417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 bwMode="auto">
          <a:xfrm>
            <a:off x="1538288" y="1111250"/>
            <a:ext cx="7167562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19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9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Each flit is routed independently.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9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Oldest-first arbitration   </a:t>
            </a:r>
            <a:r>
              <a:rPr lang="en-US" sz="15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(other policies evaluated in paper)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19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19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19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19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9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Network Topology</a:t>
            </a:r>
            <a:r>
              <a:rPr lang="en-US" sz="19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: </a:t>
            </a:r>
            <a:br>
              <a:rPr lang="en-US" sz="1900" smtClean="0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r>
              <a:rPr lang="en-US" sz="17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 </a:t>
            </a:r>
            <a:r>
              <a:rPr lang="en-US" sz="15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Can be applied to most topologies (Mesh, Torus, Hypercube, Trees, …) </a:t>
            </a:r>
            <a:br>
              <a:rPr lang="en-US" sz="1500" smtClean="0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r>
              <a:rPr lang="en-US" sz="15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	1) #output ports </a:t>
            </a:r>
            <a:r>
              <a:rPr lang="en-US" sz="1500" b="1" smtClean="0">
                <a:solidFill>
                  <a:srgbClr val="000000"/>
                </a:solidFill>
                <a:latin typeface="cmsy10" charset="0"/>
                <a:sym typeface="Wingdings" charset="0"/>
              </a:rPr>
              <a:t>¸</a:t>
            </a:r>
            <a:r>
              <a:rPr lang="en-US" sz="15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 #input ports      at every router</a:t>
            </a:r>
            <a:br>
              <a:rPr lang="en-US" sz="1500" smtClean="0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r>
              <a:rPr lang="en-US" sz="15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	2) every router is reachable from every other router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9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Flow Control </a:t>
            </a:r>
            <a:r>
              <a:rPr lang="en-US" sz="19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&amp; Injection Policy: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 sz="15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 Completely </a:t>
            </a:r>
            <a:r>
              <a:rPr lang="en-US" sz="15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local</a:t>
            </a:r>
            <a:r>
              <a:rPr lang="en-US" sz="15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, inject whenever input port is free 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9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Absence of Deadlocks</a:t>
            </a:r>
            <a:r>
              <a:rPr lang="en-US" sz="19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:  every flit is always moving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9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Absence of Livelocks</a:t>
            </a:r>
            <a:r>
              <a:rPr lang="en-US" sz="19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:  with oldest-first ranking</a:t>
            </a:r>
            <a:r>
              <a:rPr lang="en-US" sz="19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/>
            </a:r>
            <a:br>
              <a:rPr lang="en-US" sz="1900" smtClean="0">
                <a:solidFill>
                  <a:srgbClr val="FF0000"/>
                </a:solidFill>
                <a:latin typeface="Gill Sans MT" charset="0"/>
                <a:sym typeface="Wingdings" charset="0"/>
              </a:rPr>
            </a:br>
            <a:endParaRPr lang="en-US" sz="15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19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19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19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19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19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19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19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19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19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19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19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19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19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19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1900" u="sng" smtClean="0">
              <a:solidFill>
                <a:srgbClr val="000000"/>
              </a:solidFill>
              <a:latin typeface="Gill Sans M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FLIT-BLESS: Flit-Level Routing</a:t>
            </a:r>
          </a:p>
        </p:txBody>
      </p:sp>
      <p:grpSp>
        <p:nvGrpSpPr>
          <p:cNvPr id="210948" name="Group 11"/>
          <p:cNvGrpSpPr>
            <a:grpSpLocks/>
          </p:cNvGrpSpPr>
          <p:nvPr/>
        </p:nvGrpSpPr>
        <p:grpSpPr bwMode="auto">
          <a:xfrm>
            <a:off x="2311400" y="2220913"/>
            <a:ext cx="5532438" cy="971550"/>
            <a:chOff x="1225685" y="4708187"/>
            <a:chExt cx="5532388" cy="970640"/>
          </a:xfrm>
        </p:grpSpPr>
        <p:sp>
          <p:nvSpPr>
            <p:cNvPr id="13" name="Rectangle 12"/>
            <p:cNvSpPr/>
            <p:nvPr/>
          </p:nvSpPr>
          <p:spPr>
            <a:xfrm>
              <a:off x="1225685" y="4708187"/>
              <a:ext cx="5448251" cy="96270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Gill Sans MT"/>
              </a:endParaRPr>
            </a:p>
          </p:txBody>
        </p:sp>
        <p:grpSp>
          <p:nvGrpSpPr>
            <p:cNvPr id="210950" name="Group 122"/>
            <p:cNvGrpSpPr>
              <a:grpSpLocks/>
            </p:cNvGrpSpPr>
            <p:nvPr/>
          </p:nvGrpSpPr>
          <p:grpSpPr bwMode="auto">
            <a:xfrm>
              <a:off x="1365497" y="4737370"/>
              <a:ext cx="5392576" cy="941457"/>
              <a:chOff x="1384952" y="4620638"/>
              <a:chExt cx="5392576" cy="941457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397924" y="4677716"/>
                <a:ext cx="995080" cy="244479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Gill Sans MT"/>
                  </a:rPr>
                  <a:t>Flit-Ranking</a:t>
                </a:r>
              </a:p>
            </p:txBody>
          </p:sp>
          <p:sp>
            <p:nvSpPr>
              <p:cNvPr id="210954" name="TextBox 15"/>
              <p:cNvSpPr txBox="1">
                <a:spLocks noChangeArrowheads="1"/>
              </p:cNvSpPr>
              <p:nvPr/>
            </p:nvSpPr>
            <p:spPr bwMode="auto">
              <a:xfrm>
                <a:off x="2723744" y="4620638"/>
                <a:ext cx="21483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buFontTx/>
                  <a:buAutoNum type="arabicPeriod"/>
                </a:pPr>
                <a:r>
                  <a:rPr lang="en-US" sz="1600" smtClean="0">
                    <a:solidFill>
                      <a:srgbClr val="000000"/>
                    </a:solidFill>
                    <a:latin typeface="Gill Sans MT" charset="0"/>
                  </a:rPr>
                  <a:t>Oldest-first ranking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384952" y="5058384"/>
                <a:ext cx="1017780" cy="350196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Gill Sans MT"/>
                  </a:rPr>
                  <a:t>Port-Prioritization</a:t>
                </a:r>
              </a:p>
            </p:txBody>
          </p:sp>
          <p:sp>
            <p:nvSpPr>
              <p:cNvPr id="210958" name="TextBox 18"/>
              <p:cNvSpPr txBox="1">
                <a:spLocks noChangeArrowheads="1"/>
              </p:cNvSpPr>
              <p:nvPr/>
            </p:nvSpPr>
            <p:spPr bwMode="auto">
              <a:xfrm>
                <a:off x="2710774" y="4977320"/>
                <a:ext cx="4066754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buFont typeface="Gill Sans MT" charset="0"/>
                  <a:buAutoNum type="arabicPeriod" startAt="2"/>
                </a:pPr>
                <a:r>
                  <a:rPr lang="en-US" sz="1600" smtClean="0">
                    <a:solidFill>
                      <a:srgbClr val="000000"/>
                    </a:solidFill>
                    <a:latin typeface="Gill Sans MT" charset="0"/>
                  </a:rPr>
                  <a:t>Assign flit to productive port, if possible.</a:t>
                </a:r>
                <a:br>
                  <a:rPr lang="en-US" sz="1600" smtClean="0">
                    <a:solidFill>
                      <a:srgbClr val="000000"/>
                    </a:solidFill>
                    <a:latin typeface="Gill Sans MT" charset="0"/>
                  </a:rPr>
                </a:br>
                <a:r>
                  <a:rPr lang="en-US" sz="1600" smtClean="0">
                    <a:solidFill>
                      <a:srgbClr val="000000"/>
                    </a:solidFill>
                    <a:latin typeface="Gill Sans MT" charset="0"/>
                  </a:rPr>
                  <a:t>Otherwise, assign to non-productive port. 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876417479"/>
      </p:ext>
    </p:extLst>
  </p:cSld>
  <p:clrMapOvr>
    <a:masterClrMapping/>
  </p:clrMapOvr>
  <p:transition advTm="930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Readings for 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Lecture June 7 (Lecture 1.2) 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52400" y="901700"/>
            <a:ext cx="8915400" cy="5194300"/>
          </a:xfrm>
        </p:spPr>
        <p:txBody>
          <a:bodyPr/>
          <a:lstStyle/>
          <a:p>
            <a:r>
              <a:rPr lang="en-US" sz="2200" dirty="0" smtClean="0">
                <a:latin typeface="Tahoma" charset="0"/>
                <a:ea typeface="ＭＳ Ｐゴシック" charset="0"/>
                <a:cs typeface="ＭＳ Ｐゴシック" charset="0"/>
              </a:rPr>
              <a:t>Required – Caches in Multi-Core</a:t>
            </a:r>
          </a:p>
          <a:p>
            <a:pPr lvl="1"/>
            <a:r>
              <a:rPr lang="en-US" sz="1900" dirty="0" err="1" smtClean="0">
                <a:latin typeface="Tahoma" charset="0"/>
                <a:ea typeface="ＭＳ Ｐゴシック" charset="0"/>
                <a:cs typeface="ＭＳ Ｐゴシック" charset="0"/>
              </a:rPr>
              <a:t>Qureshi</a:t>
            </a:r>
            <a:r>
              <a:rPr lang="en-US" sz="1900" dirty="0" smtClean="0">
                <a:latin typeface="Tahoma" charset="0"/>
                <a:ea typeface="ＭＳ Ｐゴシック" charset="0"/>
                <a:cs typeface="ＭＳ Ｐゴシック" charset="0"/>
              </a:rPr>
              <a:t> et al., “</a:t>
            </a:r>
            <a:r>
              <a:rPr lang="en-US" sz="19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 Case for MLP-Aware Cache Replacement</a:t>
            </a:r>
            <a:r>
              <a:rPr lang="en-US" sz="1900" dirty="0" smtClean="0">
                <a:latin typeface="Tahoma" charset="0"/>
                <a:ea typeface="ＭＳ Ｐゴシック" charset="0"/>
                <a:cs typeface="ＭＳ Ｐゴシック" charset="0"/>
              </a:rPr>
              <a:t>,” ISCA 2005.</a:t>
            </a:r>
          </a:p>
          <a:p>
            <a:pPr lvl="1"/>
            <a:r>
              <a:rPr lang="en-US" sz="1900" dirty="0" smtClean="0">
                <a:latin typeface="Tahoma" charset="0"/>
                <a:ea typeface="ＭＳ Ｐゴシック" charset="0"/>
                <a:cs typeface="ＭＳ Ｐゴシック" charset="0"/>
              </a:rPr>
              <a:t>Seshadri et al., </a:t>
            </a:r>
            <a:r>
              <a:rPr lang="ja-JP" altLang="en-US" sz="1900" dirty="0" smtClean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9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The Evicted-Address Filter: A Unified Mechanism to Address both Cache Pollution and Thrashing</a:t>
            </a:r>
            <a:r>
              <a:rPr lang="en-US" altLang="ja-JP" sz="1900" dirty="0" smtClean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sz="1900" dirty="0" smtClean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900" dirty="0" smtClean="0">
                <a:latin typeface="Tahoma" charset="0"/>
                <a:ea typeface="ＭＳ Ｐゴシック" charset="0"/>
                <a:cs typeface="ＭＳ Ｐゴシック" charset="0"/>
              </a:rPr>
              <a:t> PACT 2012.</a:t>
            </a:r>
            <a:endParaRPr lang="en-US" sz="19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900" dirty="0" err="1" smtClean="0">
                <a:latin typeface="Tahoma" charset="0"/>
                <a:ea typeface="ＭＳ Ｐゴシック" charset="0"/>
              </a:rPr>
              <a:t>Pekhimenko</a:t>
            </a:r>
            <a:r>
              <a:rPr lang="en-US" sz="1900" dirty="0" smtClean="0">
                <a:latin typeface="Tahoma" charset="0"/>
                <a:ea typeface="ＭＳ Ｐゴシック" charset="0"/>
              </a:rPr>
              <a:t> </a:t>
            </a:r>
            <a:r>
              <a:rPr lang="en-US" sz="1900" dirty="0">
                <a:latin typeface="Tahoma" charset="0"/>
                <a:ea typeface="ＭＳ Ｐゴシック" charset="0"/>
              </a:rPr>
              <a:t>et al., </a:t>
            </a:r>
            <a:r>
              <a:rPr lang="ja-JP" altLang="en-US" sz="1900" dirty="0" smtClean="0">
                <a:latin typeface="Tahoma" charset="0"/>
                <a:ea typeface="ＭＳ Ｐゴシック" charset="0"/>
              </a:rPr>
              <a:t>“</a:t>
            </a:r>
            <a:r>
              <a:rPr lang="en-US" altLang="ja-JP" sz="1900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Base-Delta-Immediate Compression: Practical Data Compression for On-Chip Caches</a:t>
            </a:r>
            <a:r>
              <a:rPr lang="en-US" altLang="ja-JP" sz="1900" dirty="0" smtClean="0">
                <a:latin typeface="Tahoma" charset="0"/>
                <a:ea typeface="ＭＳ Ｐゴシック" charset="0"/>
              </a:rPr>
              <a:t>,</a:t>
            </a:r>
            <a:r>
              <a:rPr lang="ja-JP" altLang="en-US" sz="1900" dirty="0">
                <a:latin typeface="Tahoma" charset="0"/>
                <a:ea typeface="ＭＳ Ｐゴシック" charset="0"/>
              </a:rPr>
              <a:t>”</a:t>
            </a:r>
            <a:r>
              <a:rPr lang="en-US" altLang="ja-JP" sz="19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900" dirty="0" smtClean="0">
                <a:latin typeface="Tahoma" charset="0"/>
                <a:ea typeface="ＭＳ Ｐゴシック" charset="0"/>
              </a:rPr>
              <a:t>PACT 2012. </a:t>
            </a:r>
          </a:p>
          <a:p>
            <a:pPr lvl="1"/>
            <a:r>
              <a:rPr lang="en-US" altLang="ja-JP" sz="1900" dirty="0" err="1" smtClean="0">
                <a:latin typeface="Tahoma" charset="0"/>
                <a:ea typeface="ＭＳ Ｐゴシック" charset="0"/>
              </a:rPr>
              <a:t>Pekhimenko</a:t>
            </a:r>
            <a:r>
              <a:rPr lang="en-US" altLang="ja-JP" sz="1900" dirty="0" smtClean="0">
                <a:latin typeface="Tahoma" charset="0"/>
                <a:ea typeface="ＭＳ Ｐゴシック" charset="0"/>
              </a:rPr>
              <a:t> et al., “</a:t>
            </a:r>
            <a:r>
              <a:rPr lang="en-US" altLang="ja-JP" sz="1900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Linearly Compressed Pages: A Main Memory Compression Framework with Low Complexity and Low Latency</a:t>
            </a:r>
            <a:r>
              <a:rPr lang="en-US" altLang="ja-JP" sz="1900" dirty="0" smtClean="0">
                <a:latin typeface="Tahoma" charset="0"/>
                <a:ea typeface="ＭＳ Ｐゴシック" charset="0"/>
              </a:rPr>
              <a:t>,” SAFARI Technical Report 2013.</a:t>
            </a:r>
            <a:endParaRPr lang="en-US" altLang="ja-JP" sz="1900" dirty="0">
              <a:latin typeface="Tahoma" charset="0"/>
              <a:ea typeface="ＭＳ Ｐゴシック" charset="0"/>
            </a:endParaRPr>
          </a:p>
          <a:p>
            <a:pPr>
              <a:buFont typeface="Wingdings" charset="0"/>
              <a:buNone/>
            </a:pPr>
            <a:endParaRPr lang="en-US" sz="1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Recommended</a:t>
            </a:r>
          </a:p>
          <a:p>
            <a:pPr lvl="1"/>
            <a:r>
              <a:rPr lang="en-US" sz="1900" dirty="0" err="1" smtClean="0">
                <a:latin typeface="Tahoma" charset="0"/>
                <a:ea typeface="ＭＳ Ｐゴシック" charset="0"/>
              </a:rPr>
              <a:t>Qureshi</a:t>
            </a:r>
            <a:r>
              <a:rPr lang="en-US" sz="1900" dirty="0" smtClean="0">
                <a:latin typeface="Tahoma" charset="0"/>
                <a:ea typeface="ＭＳ Ｐゴシック" charset="0"/>
              </a:rPr>
              <a:t> et al., </a:t>
            </a:r>
            <a:r>
              <a:rPr lang="ja-JP" altLang="en-US" sz="1900" dirty="0" smtClean="0">
                <a:latin typeface="Tahoma" charset="0"/>
                <a:ea typeface="ＭＳ Ｐゴシック" charset="0"/>
              </a:rPr>
              <a:t>“</a:t>
            </a:r>
            <a:r>
              <a:rPr lang="en-US" sz="1900" dirty="0" smtClean="0">
                <a:solidFill>
                  <a:srgbClr val="0000FF"/>
                </a:solidFill>
              </a:rPr>
              <a:t>Utility-Based Cache Partitioning: A Low-Overhead, High-Performance, Runtime Mechanism to Partition Shared Caches</a:t>
            </a:r>
            <a:r>
              <a:rPr lang="en-US" altLang="ja-JP" sz="1900" dirty="0" smtClean="0">
                <a:latin typeface="Tahoma" charset="0"/>
                <a:ea typeface="ＭＳ Ｐゴシック" charset="0"/>
              </a:rPr>
              <a:t>,</a:t>
            </a:r>
            <a:r>
              <a:rPr lang="ja-JP" altLang="en-US" sz="1900" dirty="0">
                <a:latin typeface="Tahoma" charset="0"/>
                <a:ea typeface="ＭＳ Ｐゴシック" charset="0"/>
              </a:rPr>
              <a:t>”</a:t>
            </a:r>
            <a:r>
              <a:rPr lang="en-US" altLang="ja-JP" sz="1900" dirty="0">
                <a:latin typeface="Tahoma" charset="0"/>
                <a:ea typeface="ＭＳ Ｐゴシック" charset="0"/>
              </a:rPr>
              <a:t> </a:t>
            </a:r>
            <a:r>
              <a:rPr lang="en-US" altLang="ja-JP" sz="1900" dirty="0" smtClean="0">
                <a:latin typeface="Tahoma" charset="0"/>
                <a:ea typeface="ＭＳ Ｐゴシック" charset="0"/>
              </a:rPr>
              <a:t>MICRO 2006. </a:t>
            </a:r>
            <a:endParaRPr lang="en-US" altLang="ja-JP" sz="1900" dirty="0">
              <a:latin typeface="Tahoma" charset="0"/>
              <a:ea typeface="ＭＳ Ｐゴシック" charset="0"/>
            </a:endParaRPr>
          </a:p>
          <a:p>
            <a:pPr marL="344487" lvl="1" indent="0">
              <a:buNone/>
            </a:pPr>
            <a:endParaRPr lang="en-US" sz="1900" dirty="0">
              <a:latin typeface="Tahoma" charset="0"/>
              <a:ea typeface="ＭＳ Ｐゴシック" charset="0"/>
            </a:endParaRPr>
          </a:p>
          <a:p>
            <a:pPr lvl="1"/>
            <a:endParaRPr lang="en-US" sz="2000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8BA235-1224-7245-BD2C-162D618C44A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213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Content Placeholder 11"/>
          <p:cNvSpPr txBox="1">
            <a:spLocks/>
          </p:cNvSpPr>
          <p:nvPr/>
        </p:nvSpPr>
        <p:spPr bwMode="auto">
          <a:xfrm>
            <a:off x="1538288" y="1111250"/>
            <a:ext cx="6442075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BLESS without buffers is extreme end of a continuum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BLESS can be integrated with buffers 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FLIT-BLESS with Buffers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WORM-BLESS with Buffers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Whenever a buffer is full, it</a:t>
            </a:r>
            <a:r>
              <a:rPr lang="ja-JP" alt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’</a:t>
            </a:r>
            <a:r>
              <a:rPr lang="en-US" altLang="ja-JP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s first flit becomes </a:t>
            </a:r>
            <a:br>
              <a:rPr lang="en-US" altLang="ja-JP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r>
              <a:rPr lang="en-US" altLang="ja-JP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must-schedule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must-schedule </a:t>
            </a: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flits must be deflected if necessary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BLESS with Buffers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33089" y="4270443"/>
            <a:ext cx="2918297" cy="49611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Gill Sans MT"/>
              </a:rPr>
              <a:t>See paper for details… </a:t>
            </a:r>
          </a:p>
        </p:txBody>
      </p:sp>
    </p:spTree>
    <p:extLst>
      <p:ext uri="{BB962C8B-B14F-4D97-AF65-F5344CB8AC3E}">
        <p14:creationId xmlns:p14="http://schemas.microsoft.com/office/powerpoint/2010/main" xmlns="" val="240866113"/>
      </p:ext>
    </p:extLst>
  </p:cSld>
  <p:clrMapOvr>
    <a:masterClrMapping/>
  </p:clrMapOvr>
  <p:transition advTm="36894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9" descr="question_mark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2775" y="5592763"/>
            <a:ext cx="64928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11"/>
          <p:cNvSpPr txBox="1">
            <a:spLocks/>
          </p:cNvSpPr>
          <p:nvPr/>
        </p:nvSpPr>
        <p:spPr bwMode="auto">
          <a:xfrm>
            <a:off x="1538288" y="1119188"/>
            <a:ext cx="3490912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 sz="2000" u="sng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Advantages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No buffers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Purely local flow control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Simplicity </a:t>
            </a:r>
            <a:b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- no credit-flows</a:t>
            </a:r>
            <a:b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- no virtual channels</a:t>
            </a:r>
            <a:b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- simplified router design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No deadlocks, livelocks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Adaptivity</a:t>
            </a:r>
            <a:b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- packets are deflected around congested areas! 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Router latency reduction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Area savings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16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BLESS:  Advantages &amp; Disadvantages </a:t>
            </a:r>
          </a:p>
        </p:txBody>
      </p:sp>
      <p:sp>
        <p:nvSpPr>
          <p:cNvPr id="215045" name="Content Placeholder 11"/>
          <p:cNvSpPr txBox="1">
            <a:spLocks/>
          </p:cNvSpPr>
          <p:nvPr/>
        </p:nvSpPr>
        <p:spPr bwMode="auto">
          <a:xfrm>
            <a:off x="5273675" y="1122363"/>
            <a:ext cx="3233738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 sz="2000" u="sng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Disadvantages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Increased latency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Reduced bandwidth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Increased buffering at receiver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Header information at each flit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Oldest-first arbitration complex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QoS becomes difficult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60171" y="5002414"/>
            <a:ext cx="836125" cy="39431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03132" y="5658222"/>
            <a:ext cx="2626468" cy="71011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ill Sans MT"/>
              </a:rPr>
              <a:t>Impact on energy…?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59074867"/>
      </p:ext>
    </p:extLst>
  </p:cSld>
  <p:clrMapOvr>
    <a:masterClrMapping/>
  </p:clrMapOvr>
  <p:transition advTm="626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Content Placeholder 11"/>
          <p:cNvSpPr txBox="1">
            <a:spLocks/>
          </p:cNvSpPr>
          <p:nvPr/>
        </p:nvSpPr>
        <p:spPr bwMode="auto">
          <a:xfrm>
            <a:off x="1538288" y="1111250"/>
            <a:ext cx="644207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BLESS gets rid of input buffers </a:t>
            </a:r>
            <a:b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and virtual channels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	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Reduction of Router Latency</a:t>
            </a:r>
          </a:p>
        </p:txBody>
      </p:sp>
      <p:grpSp>
        <p:nvGrpSpPr>
          <p:cNvPr id="217092" name="Group 43"/>
          <p:cNvGrpSpPr>
            <a:grpSpLocks/>
          </p:cNvGrpSpPr>
          <p:nvPr/>
        </p:nvGrpSpPr>
        <p:grpSpPr bwMode="auto">
          <a:xfrm>
            <a:off x="2012950" y="2441575"/>
            <a:ext cx="2692400" cy="963613"/>
            <a:chOff x="5787958" y="2402732"/>
            <a:chExt cx="2691318" cy="1134894"/>
          </a:xfrm>
        </p:grpSpPr>
        <p:sp>
          <p:nvSpPr>
            <p:cNvPr id="5" name="Rectangle 4"/>
            <p:cNvSpPr/>
            <p:nvPr/>
          </p:nvSpPr>
          <p:spPr>
            <a:xfrm>
              <a:off x="5787958" y="2538919"/>
              <a:ext cx="544748" cy="50583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Gill Sans MT"/>
                </a:rPr>
                <a:t>BW</a:t>
              </a:r>
              <a:br>
                <a:rPr lang="en-US" sz="1600" dirty="0">
                  <a:solidFill>
                    <a:prstClr val="black"/>
                  </a:solidFill>
                  <a:latin typeface="Gill Sans MT"/>
                </a:rPr>
              </a:br>
              <a:r>
                <a:rPr lang="en-US" sz="1600" dirty="0">
                  <a:solidFill>
                    <a:prstClr val="black"/>
                  </a:solidFill>
                  <a:latin typeface="Gill Sans MT"/>
                </a:rPr>
                <a:t>RC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329465" y="2535676"/>
              <a:ext cx="544748" cy="50583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Gill Sans MT"/>
                </a:rPr>
                <a:t>VA</a:t>
              </a:r>
              <a:br>
                <a:rPr lang="en-US" sz="1600" dirty="0">
                  <a:solidFill>
                    <a:prstClr val="black"/>
                  </a:solidFill>
                  <a:latin typeface="Gill Sans MT"/>
                </a:rPr>
              </a:br>
              <a:r>
                <a:rPr lang="en-US" sz="1600" dirty="0">
                  <a:solidFill>
                    <a:prstClr val="black"/>
                  </a:solidFill>
                  <a:latin typeface="Gill Sans MT"/>
                </a:rPr>
                <a:t>SA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874214" y="2535676"/>
              <a:ext cx="544748" cy="50583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Gill Sans MT"/>
                </a:rPr>
                <a:t>ST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7419252" y="2787885"/>
              <a:ext cx="518904" cy="37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7170" name="TextBox 9"/>
            <p:cNvSpPr txBox="1">
              <a:spLocks noChangeArrowheads="1"/>
            </p:cNvSpPr>
            <p:nvPr/>
          </p:nvSpPr>
          <p:spPr bwMode="auto">
            <a:xfrm>
              <a:off x="7509754" y="2402732"/>
              <a:ext cx="4148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smtClean="0">
                  <a:solidFill>
                    <a:srgbClr val="000000"/>
                  </a:solidFill>
                  <a:latin typeface="Gill Sans MT" charset="0"/>
                </a:rPr>
                <a:t>LT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29464" y="3031787"/>
              <a:ext cx="544748" cy="50583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Gill Sans MT"/>
                </a:rPr>
                <a:t>BW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70971" y="3028544"/>
              <a:ext cx="544748" cy="50583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Gill Sans MT"/>
                </a:rPr>
                <a:t>SA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415720" y="3028544"/>
              <a:ext cx="544748" cy="50583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Gill Sans MT"/>
                </a:rPr>
                <a:t>ST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7960373" y="3281480"/>
              <a:ext cx="518903" cy="37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7181" name="TextBox 18"/>
            <p:cNvSpPr txBox="1">
              <a:spLocks noChangeArrowheads="1"/>
            </p:cNvSpPr>
            <p:nvPr/>
          </p:nvSpPr>
          <p:spPr bwMode="auto">
            <a:xfrm>
              <a:off x="8051260" y="2895600"/>
              <a:ext cx="4148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smtClean="0">
                  <a:solidFill>
                    <a:srgbClr val="000000"/>
                  </a:solidFill>
                  <a:latin typeface="Gill Sans MT" charset="0"/>
                </a:rPr>
                <a:t>LT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519465" y="5128642"/>
            <a:ext cx="544748" cy="3660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Gill Sans MT"/>
              </a:rPr>
              <a:t>RC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64214" y="5128642"/>
            <a:ext cx="544748" cy="3660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Gill Sans MT"/>
              </a:rPr>
              <a:t>ST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608388" y="5311775"/>
            <a:ext cx="5191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679825" y="4983163"/>
            <a:ext cx="4159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LT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34905" y="5728967"/>
            <a:ext cx="544748" cy="3660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Gill Sans MT"/>
              </a:rPr>
              <a:t>RC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179654" y="5728967"/>
            <a:ext cx="544748" cy="3660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Gill Sans MT"/>
              </a:rPr>
              <a:t>ST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724400" y="5911850"/>
            <a:ext cx="519113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824413" y="5597525"/>
            <a:ext cx="4159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LT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064213" y="5494671"/>
            <a:ext cx="564204" cy="2463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Gill Sans MT"/>
              </a:rPr>
              <a:t>LA LT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060330" y="1001947"/>
            <a:ext cx="2791840" cy="16342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Gill Sans MT"/>
              </a:rPr>
              <a:t>BW:  Buffer Write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Gill Sans MT"/>
              </a:rPr>
              <a:t>RC:   Route Computation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Gill Sans MT"/>
              </a:rPr>
              <a:t>VA:    Virtual Channel Allocation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Gill Sans MT"/>
              </a:rPr>
              <a:t>SA:    Switch Allocation</a:t>
            </a:r>
            <a:br>
              <a:rPr lang="en-US" sz="1400" dirty="0">
                <a:solidFill>
                  <a:prstClr val="black"/>
                </a:solidFill>
                <a:latin typeface="Gill Sans MT"/>
              </a:rPr>
            </a:br>
            <a:r>
              <a:rPr lang="en-US" sz="1400" dirty="0">
                <a:solidFill>
                  <a:prstClr val="black"/>
                </a:solidFill>
                <a:latin typeface="Gill Sans MT"/>
              </a:rPr>
              <a:t>ST:    Switch Traversal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Gill Sans MT"/>
              </a:rPr>
              <a:t>LT:     Link Traversal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Gill Sans MT"/>
              </a:rPr>
              <a:t>LA LT:   Link Traversal of </a:t>
            </a:r>
            <a:r>
              <a:rPr lang="en-US" sz="1400" dirty="0" err="1">
                <a:solidFill>
                  <a:prstClr val="black"/>
                </a:solidFill>
                <a:latin typeface="Gill Sans MT"/>
              </a:rPr>
              <a:t>Lookahead</a:t>
            </a:r>
            <a:r>
              <a:rPr lang="en-US" sz="1400" dirty="0">
                <a:solidFill>
                  <a:prstClr val="black"/>
                </a:solidFill>
                <a:latin typeface="Gill Sans MT"/>
              </a:rPr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3828" y="2478241"/>
            <a:ext cx="135024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Gill Sans MT"/>
              </a:rPr>
              <a:t>Baseline</a:t>
            </a:r>
            <a:br>
              <a:rPr lang="en-US" dirty="0">
                <a:solidFill>
                  <a:prstClr val="black"/>
                </a:solidFill>
                <a:latin typeface="Gill Sans MT"/>
              </a:rPr>
            </a:br>
            <a:r>
              <a:rPr lang="en-US" dirty="0">
                <a:solidFill>
                  <a:prstClr val="black"/>
                </a:solidFill>
                <a:latin typeface="Gill Sans MT"/>
              </a:rPr>
              <a:t>Router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Gill Sans MT"/>
              </a:rPr>
              <a:t>(speculative)</a:t>
            </a:r>
          </a:p>
        </p:txBody>
      </p:sp>
      <p:sp>
        <p:nvSpPr>
          <p:cNvPr id="217118" name="TextBox 51"/>
          <p:cNvSpPr txBox="1">
            <a:spLocks noChangeArrowheads="1"/>
          </p:cNvSpPr>
          <p:nvPr/>
        </p:nvSpPr>
        <p:spPr bwMode="auto">
          <a:xfrm>
            <a:off x="1546225" y="2490788"/>
            <a:ext cx="530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00"/>
                </a:solidFill>
                <a:latin typeface="Gill Sans MT" charset="0"/>
              </a:rPr>
              <a:t>head</a:t>
            </a:r>
            <a:br>
              <a:rPr lang="en-US" sz="1400" smtClean="0">
                <a:solidFill>
                  <a:srgbClr val="000000"/>
                </a:solidFill>
                <a:latin typeface="Gill Sans MT" charset="0"/>
              </a:rPr>
            </a:br>
            <a:r>
              <a:rPr lang="en-US" sz="1400" smtClean="0">
                <a:solidFill>
                  <a:srgbClr val="000000"/>
                </a:solidFill>
                <a:latin typeface="Gill Sans MT" charset="0"/>
              </a:rPr>
              <a:t>flit</a:t>
            </a:r>
          </a:p>
        </p:txBody>
      </p:sp>
      <p:sp>
        <p:nvSpPr>
          <p:cNvPr id="217119" name="TextBox 52"/>
          <p:cNvSpPr txBox="1">
            <a:spLocks noChangeArrowheads="1"/>
          </p:cNvSpPr>
          <p:nvPr/>
        </p:nvSpPr>
        <p:spPr bwMode="auto">
          <a:xfrm>
            <a:off x="1952625" y="2963863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00"/>
                </a:solidFill>
                <a:latin typeface="Gill Sans MT" charset="0"/>
              </a:rPr>
              <a:t>body</a:t>
            </a:r>
            <a:br>
              <a:rPr lang="en-US" sz="1400" smtClean="0">
                <a:solidFill>
                  <a:srgbClr val="000000"/>
                </a:solidFill>
                <a:latin typeface="Gill Sans MT" charset="0"/>
              </a:rPr>
            </a:br>
            <a:r>
              <a:rPr lang="en-US" sz="1400" smtClean="0">
                <a:solidFill>
                  <a:srgbClr val="000000"/>
                </a:solidFill>
                <a:latin typeface="Gill Sans MT" charset="0"/>
              </a:rPr>
              <a:t>flit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9380" y="3856326"/>
            <a:ext cx="115102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Gill Sans MT"/>
              </a:rPr>
              <a:t>BLESS</a:t>
            </a:r>
            <a:br>
              <a:rPr lang="en-US" dirty="0">
                <a:solidFill>
                  <a:prstClr val="black"/>
                </a:solidFill>
                <a:latin typeface="Gill Sans MT"/>
              </a:rPr>
            </a:br>
            <a:r>
              <a:rPr lang="en-US" dirty="0">
                <a:solidFill>
                  <a:prstClr val="black"/>
                </a:solidFill>
                <a:latin typeface="Gill Sans MT"/>
              </a:rPr>
              <a:t>Router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Gill Sans MT"/>
              </a:rPr>
              <a:t>(standard)</a:t>
            </a: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1670050" y="3819525"/>
            <a:ext cx="4062413" cy="966788"/>
            <a:chOff x="1669916" y="3985098"/>
            <a:chExt cx="4062917" cy="966280"/>
          </a:xfrm>
        </p:grpSpPr>
        <p:sp>
          <p:nvSpPr>
            <p:cNvPr id="22" name="Rectangle 21"/>
            <p:cNvSpPr/>
            <p:nvPr/>
          </p:nvSpPr>
          <p:spPr>
            <a:xfrm>
              <a:off x="2503250" y="4096514"/>
              <a:ext cx="544748" cy="4239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Gill Sans MT"/>
                </a:rPr>
                <a:t>RC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47999" y="4096514"/>
              <a:ext cx="544748" cy="4239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Gill Sans MT"/>
                </a:rPr>
                <a:t>ST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3592618" y="4308778"/>
              <a:ext cx="519176" cy="31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7149" name="TextBox 24"/>
            <p:cNvSpPr txBox="1">
              <a:spLocks noChangeArrowheads="1"/>
            </p:cNvSpPr>
            <p:nvPr/>
          </p:nvSpPr>
          <p:spPr bwMode="auto">
            <a:xfrm>
              <a:off x="3683539" y="3985098"/>
              <a:ext cx="414857" cy="309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smtClean="0">
                  <a:solidFill>
                    <a:srgbClr val="000000"/>
                  </a:solidFill>
                  <a:latin typeface="Gill Sans MT" charset="0"/>
                </a:rPr>
                <a:t>LT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24528" y="4527450"/>
              <a:ext cx="544748" cy="4239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Gill Sans MT"/>
                </a:rPr>
                <a:t>RC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69277" y="4527450"/>
              <a:ext cx="544748" cy="4239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Gill Sans MT"/>
                </a:rPr>
                <a:t>ST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213656" y="4738765"/>
              <a:ext cx="519177" cy="31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7157" name="TextBox 28"/>
            <p:cNvSpPr txBox="1">
              <a:spLocks noChangeArrowheads="1"/>
            </p:cNvSpPr>
            <p:nvPr/>
          </p:nvSpPr>
          <p:spPr bwMode="auto">
            <a:xfrm>
              <a:off x="5304817" y="4416034"/>
              <a:ext cx="414857" cy="309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smtClean="0">
                  <a:solidFill>
                    <a:srgbClr val="000000"/>
                  </a:solidFill>
                  <a:latin typeface="Gill Sans MT" charset="0"/>
                </a:rPr>
                <a:t>LT</a:t>
              </a:r>
            </a:p>
          </p:txBody>
        </p:sp>
        <p:sp>
          <p:nvSpPr>
            <p:cNvPr id="217158" name="TextBox 54"/>
            <p:cNvSpPr txBox="1">
              <a:spLocks noChangeArrowheads="1"/>
            </p:cNvSpPr>
            <p:nvPr/>
          </p:nvSpPr>
          <p:spPr bwMode="auto">
            <a:xfrm>
              <a:off x="1669916" y="4131012"/>
              <a:ext cx="8386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smtClean="0">
                  <a:solidFill>
                    <a:srgbClr val="000000"/>
                  </a:solidFill>
                  <a:latin typeface="Gill Sans MT" charset="0"/>
                </a:rPr>
                <a:t>Router 1</a:t>
              </a:r>
            </a:p>
          </p:txBody>
        </p:sp>
        <p:sp>
          <p:nvSpPr>
            <p:cNvPr id="217159" name="TextBox 55"/>
            <p:cNvSpPr txBox="1">
              <a:spLocks noChangeArrowheads="1"/>
            </p:cNvSpPr>
            <p:nvPr/>
          </p:nvSpPr>
          <p:spPr bwMode="auto">
            <a:xfrm>
              <a:off x="3223099" y="4584969"/>
              <a:ext cx="8386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smtClean="0">
                  <a:solidFill>
                    <a:srgbClr val="000000"/>
                  </a:solidFill>
                  <a:latin typeface="Gill Sans MT" charset="0"/>
                </a:rPr>
                <a:t>Router 2</a:t>
              </a:r>
            </a:p>
          </p:txBody>
        </p:sp>
      </p:grp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666875" y="5149850"/>
            <a:ext cx="838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00"/>
                </a:solidFill>
                <a:latin typeface="Gill Sans MT" charset="0"/>
              </a:rPr>
              <a:t>Router 1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752725" y="5768975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00"/>
                </a:solidFill>
                <a:latin typeface="Gill Sans MT" charset="0"/>
              </a:rPr>
              <a:t>Router 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36094" y="5198743"/>
            <a:ext cx="125867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Gill Sans MT"/>
              </a:rPr>
              <a:t>BLESS</a:t>
            </a:r>
            <a:br>
              <a:rPr lang="en-US" dirty="0">
                <a:solidFill>
                  <a:prstClr val="black"/>
                </a:solidFill>
                <a:latin typeface="Gill Sans MT"/>
              </a:rPr>
            </a:br>
            <a:r>
              <a:rPr lang="en-US" dirty="0">
                <a:solidFill>
                  <a:prstClr val="black"/>
                </a:solidFill>
                <a:latin typeface="Gill Sans MT"/>
              </a:rPr>
              <a:t>Router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Gill Sans MT"/>
              </a:rPr>
              <a:t>(optimized)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118698" y="2879387"/>
            <a:ext cx="2344365" cy="4961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Gill Sans MT"/>
              </a:rPr>
              <a:t>Router Latency = 3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105728" y="4092102"/>
            <a:ext cx="2344365" cy="4961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Gill Sans MT"/>
              </a:rPr>
              <a:t>Router Latency = 2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099242" y="5340485"/>
            <a:ext cx="2344365" cy="4961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Gill Sans MT"/>
              </a:rPr>
              <a:t>Router Latency = 1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975475" y="3473450"/>
            <a:ext cx="18573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00"/>
                </a:solidFill>
                <a:latin typeface="Gill Sans MT" charset="0"/>
              </a:rPr>
              <a:t>Can be improved to 2. 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rot="5400000" flipH="1" flipV="1">
            <a:off x="7859713" y="3278188"/>
            <a:ext cx="242887" cy="204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7140" name="TextBox 66"/>
          <p:cNvSpPr txBox="1">
            <a:spLocks noChangeArrowheads="1"/>
          </p:cNvSpPr>
          <p:nvPr/>
        </p:nvSpPr>
        <p:spPr bwMode="auto">
          <a:xfrm>
            <a:off x="7894638" y="2559050"/>
            <a:ext cx="1249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latin typeface="Gill Sans MT" charset="0"/>
              </a:rPr>
              <a:t>[Dally, Towles</a:t>
            </a:r>
            <a:r>
              <a:rPr lang="ja-JP" altLang="en-US" sz="1200" smtClean="0">
                <a:solidFill>
                  <a:srgbClr val="000000"/>
                </a:solidFill>
                <a:latin typeface="Gill Sans MT" charset="0"/>
              </a:rPr>
              <a:t>’</a:t>
            </a:r>
            <a:r>
              <a:rPr lang="en-US" altLang="ja-JP" sz="1200" smtClean="0">
                <a:solidFill>
                  <a:srgbClr val="000000"/>
                </a:solidFill>
                <a:latin typeface="Gill Sans MT" charset="0"/>
              </a:rPr>
              <a:t>04]</a:t>
            </a:r>
            <a:endParaRPr lang="en-US" sz="1200" smtClean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68" name="Right Arrow 67"/>
          <p:cNvSpPr/>
          <p:nvPr/>
        </p:nvSpPr>
        <p:spPr>
          <a:xfrm rot="12541040" flipH="1" flipV="1">
            <a:off x="5051051" y="3326213"/>
            <a:ext cx="1969764" cy="70397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Gill Sans MT"/>
              </a:rPr>
              <a:t>our evaluations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65989621"/>
      </p:ext>
    </p:extLst>
  </p:cSld>
  <p:clrMapOvr>
    <a:masterClrMapping/>
  </p:clrMapOvr>
  <p:transition advTm="861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58" grpId="0"/>
      <p:bldP spid="59" grpId="0"/>
      <p:bldP spid="6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210666" y="1901316"/>
            <a:ext cx="3223215" cy="21843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ill Sans MT"/>
            </a:endParaRPr>
          </a:p>
        </p:txBody>
      </p:sp>
      <p:pic>
        <p:nvPicPr>
          <p:cNvPr id="219140" name="Picture 9" descr="question_mark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2775" y="4973638"/>
            <a:ext cx="64928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1" name="Content Placeholder 11"/>
          <p:cNvSpPr txBox="1">
            <a:spLocks/>
          </p:cNvSpPr>
          <p:nvPr/>
        </p:nvSpPr>
        <p:spPr bwMode="auto">
          <a:xfrm>
            <a:off x="1538288" y="1119188"/>
            <a:ext cx="3490912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 sz="2000" u="sng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Advantages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No buffers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Purely local flow control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Simplicity </a:t>
            </a:r>
            <a:b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- no credit-flows</a:t>
            </a:r>
            <a:b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- no virtual channels</a:t>
            </a:r>
            <a:b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- simplified router design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No deadlocks, livelocks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Adaptivity</a:t>
            </a:r>
            <a:b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- packets are deflected around congested areas! 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Router latency reduction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Area savings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16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BLESS:  Advantages &amp; Disadvantages </a:t>
            </a:r>
          </a:p>
        </p:txBody>
      </p:sp>
      <p:sp>
        <p:nvSpPr>
          <p:cNvPr id="219144" name="Content Placeholder 11"/>
          <p:cNvSpPr txBox="1">
            <a:spLocks/>
          </p:cNvSpPr>
          <p:nvPr/>
        </p:nvSpPr>
        <p:spPr bwMode="auto">
          <a:xfrm>
            <a:off x="5273675" y="1122363"/>
            <a:ext cx="3233738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 sz="2000" u="sng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Disadvantages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Increased latency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Reduced bandwidth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Increased buffering at receiver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Header information at each flit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03132" y="5038927"/>
            <a:ext cx="2626468" cy="71011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ill Sans MT"/>
              </a:rPr>
              <a:t>Impact on energy…?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527675" y="3819525"/>
            <a:ext cx="3411538" cy="835025"/>
            <a:chOff x="5586152" y="5104015"/>
            <a:chExt cx="3410806" cy="834844"/>
          </a:xfrm>
        </p:grpSpPr>
        <p:sp>
          <p:nvSpPr>
            <p:cNvPr id="13" name="TextBox 12"/>
            <p:cNvSpPr txBox="1"/>
            <p:nvPr/>
          </p:nvSpPr>
          <p:spPr>
            <a:xfrm>
              <a:off x="5586152" y="5569527"/>
              <a:ext cx="3410806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latin typeface="Gill Sans MT"/>
                </a:rPr>
                <a:t>Extensive evaluations in the paper!</a:t>
              </a:r>
            </a:p>
          </p:txBody>
        </p:sp>
        <p:cxnSp>
          <p:nvCxnSpPr>
            <p:cNvPr id="14" name="Straight Arrow Connector 13"/>
            <p:cNvCxnSpPr>
              <a:stCxn id="13" idx="0"/>
            </p:cNvCxnSpPr>
            <p:nvPr/>
          </p:nvCxnSpPr>
          <p:spPr>
            <a:xfrm rot="16200000" flipV="1">
              <a:off x="6916836" y="5194808"/>
              <a:ext cx="465512" cy="28392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484724535"/>
      </p:ext>
    </p:extLst>
  </p:cSld>
  <p:clrMapOvr>
    <a:masterClrMapping/>
  </p:clrMapOvr>
  <p:transition advTm="318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Content Placeholder 11"/>
          <p:cNvSpPr txBox="1">
            <a:spLocks/>
          </p:cNvSpPr>
          <p:nvPr/>
        </p:nvSpPr>
        <p:spPr bwMode="auto">
          <a:xfrm>
            <a:off x="1538288" y="936625"/>
            <a:ext cx="760571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2D mesh network, router latency is 2 cycles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Courier New" charset="0"/>
              <a:buChar char="o"/>
            </a:pPr>
            <a:r>
              <a:rPr lang="en-US" sz="16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4x4, 8 core, 8 L2 cache banks  (each node is a core or an L2 bank)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Courier New" charset="0"/>
              <a:buChar char="o"/>
            </a:pPr>
            <a:r>
              <a:rPr lang="en-US" sz="16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4x4, 16 core, 16 L2 cache banks (each node is a core and an L2 bank)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Courier New" charset="0"/>
              <a:buChar char="o"/>
            </a:pPr>
            <a:r>
              <a:rPr lang="en-US" sz="16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8x8, 16 core, 64 L2 cache banks (each node is L2 bank and may be a core)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Courier New" charset="0"/>
              <a:buChar char="o"/>
            </a:pP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128-bit wide links,  4-flit data packets,  1-flit address packets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Courier New" charset="0"/>
              <a:buChar char="o"/>
            </a:pP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For baseline configuration: 4 VCs per physical input port, 1 packet deep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Benchmarks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Courier New" charset="0"/>
              <a:buChar char="o"/>
            </a:pPr>
            <a:r>
              <a:rPr lang="en-US" sz="1600" smtClean="0">
                <a:solidFill>
                  <a:srgbClr val="FF0000"/>
                </a:solidFill>
                <a:latin typeface="Gill Sans MT" charset="0"/>
              </a:rPr>
              <a:t>Multiprogrammed SPEC CPU2006 and Windows Desktop applications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Courier New" charset="0"/>
              <a:buChar char="o"/>
            </a:pP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Heterogeneous and homogenous application mixes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Courier New" charset="0"/>
              <a:buChar char="o"/>
            </a:pP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Synthetic traffic patterns: UR, Transpose, Tornado, Bit Complement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x86 processor model based on Intel Pentium M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Courier New" charset="0"/>
              <a:buChar char="o"/>
            </a:pP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2 GHz processor, 128-entry instruction window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Courier New" charset="0"/>
              <a:buChar char="o"/>
            </a:pP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64Kbyte private L1 caches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Courier New" charset="0"/>
              <a:buChar char="o"/>
            </a:pP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Total 16Mbyte shared L2 caches; 16 MSHRs per bank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Courier New" charset="0"/>
              <a:buChar char="o"/>
            </a:pP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DRAM model based on Micron DDR2-800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Courier New" charset="0"/>
              <a:buChar char="o"/>
            </a:pPr>
            <a:endParaRPr lang="en-US" sz="16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Evaluation Methodology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73999895"/>
      </p:ext>
    </p:extLst>
  </p:cSld>
  <p:clrMapOvr>
    <a:masterClrMapping/>
  </p:clrMapOvr>
  <p:transition advTm="127328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Content Placeholder 11"/>
          <p:cNvSpPr txBox="1">
            <a:spLocks/>
          </p:cNvSpPr>
          <p:nvPr/>
        </p:nvSpPr>
        <p:spPr bwMode="auto">
          <a:xfrm>
            <a:off x="1538288" y="936625"/>
            <a:ext cx="760571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Energy model </a:t>
            </a: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provided by Orion simulator </a:t>
            </a: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[MICRO</a:t>
            </a:r>
            <a:r>
              <a:rPr lang="ja-JP" alt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’</a:t>
            </a:r>
            <a:r>
              <a:rPr lang="en-US" altLang="ja-JP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02]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Courier New" charset="0"/>
              <a:buChar char="o"/>
            </a:pP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70nm technology,  2 GHz routers at 1.0 V</a:t>
            </a:r>
            <a:r>
              <a:rPr lang="en-US" sz="1600" baseline="-25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dd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For BLESS, we model 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Courier New" charset="0"/>
              <a:buChar char="o"/>
            </a:pP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Additional energy to transmit header information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Courier New" charset="0"/>
              <a:buChar char="o"/>
            </a:pP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Additional buffers needed on the receiver side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Courier New" charset="0"/>
              <a:buChar char="o"/>
            </a:pPr>
            <a:r>
              <a:rPr lang="en-US" sz="16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Additional logic to reorder flits of individual packets at receiver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We partition network energy into</a:t>
            </a:r>
            <a:b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buffer energy</a:t>
            </a: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, </a:t>
            </a: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router energy</a:t>
            </a: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, and </a:t>
            </a: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link energy</a:t>
            </a: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, </a:t>
            </a:r>
            <a:b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each having </a:t>
            </a: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static</a:t>
            </a: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 and </a:t>
            </a: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dynamic</a:t>
            </a: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 components. 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Comparisons against non-adaptive and aggressive </a:t>
            </a:r>
            <a:b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adaptive buffered routing algorithms (</a:t>
            </a: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DO, MIN-AD, ROMM</a:t>
            </a: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)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Courier New" charset="0"/>
              <a:buChar char="o"/>
            </a:pPr>
            <a:endParaRPr lang="en-US" sz="16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Evaluation Methodology</a:t>
            </a:r>
          </a:p>
        </p:txBody>
      </p:sp>
    </p:spTree>
    <p:extLst>
      <p:ext uri="{BB962C8B-B14F-4D97-AF65-F5344CB8AC3E}">
        <p14:creationId xmlns:p14="http://schemas.microsoft.com/office/powerpoint/2010/main" xmlns="" val="854265623"/>
      </p:ext>
    </p:extLst>
  </p:cSld>
  <p:clrMapOvr>
    <a:masterClrMapping/>
  </p:clrMapOvr>
  <p:transition advTm="20873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Content Placeholder 11"/>
          <p:cNvSpPr txBox="1">
            <a:spLocks/>
          </p:cNvSpPr>
          <p:nvPr/>
        </p:nvSpPr>
        <p:spPr bwMode="auto">
          <a:xfrm>
            <a:off x="1538288" y="1111250"/>
            <a:ext cx="6442075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Evaluation – Synthetic Traces</a:t>
            </a:r>
          </a:p>
        </p:txBody>
      </p:sp>
      <p:sp>
        <p:nvSpPr>
          <p:cNvPr id="225284" name="TextBox 6"/>
          <p:cNvSpPr txBox="1">
            <a:spLocks noChangeArrowheads="1"/>
          </p:cNvSpPr>
          <p:nvPr/>
        </p:nvSpPr>
        <p:spPr bwMode="auto">
          <a:xfrm>
            <a:off x="1176338" y="1352550"/>
            <a:ext cx="3098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First, the bad news </a:t>
            </a: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</a:t>
            </a:r>
          </a:p>
          <a:p>
            <a:pPr eaLnBrk="1" hangingPunct="1">
              <a:buFont typeface="Arial" charset="0"/>
              <a:buChar char="•"/>
            </a:pPr>
            <a:endParaRPr lang="en-US" sz="18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 Uniform random injection</a:t>
            </a:r>
          </a:p>
          <a:p>
            <a:pPr eaLnBrk="1" hangingPunct="1">
              <a:buFont typeface="Arial" charset="0"/>
              <a:buChar char="•"/>
            </a:pPr>
            <a:endParaRPr lang="en-US" sz="18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 BLESS has </a:t>
            </a:r>
            <a:r>
              <a:rPr lang="en-US" sz="18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significantly lower</a:t>
            </a:r>
            <a:br>
              <a:rPr lang="en-US" sz="1800" smtClean="0">
                <a:solidFill>
                  <a:srgbClr val="FF0000"/>
                </a:solidFill>
                <a:latin typeface="Gill Sans MT" charset="0"/>
                <a:sym typeface="Wingdings" charset="0"/>
              </a:rPr>
            </a:br>
            <a:r>
              <a:rPr lang="en-US" sz="18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   saturation throughput </a:t>
            </a: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/>
            </a:r>
            <a:b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   compared to buffered </a:t>
            </a:r>
            <a:b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   baseline. </a:t>
            </a:r>
          </a:p>
          <a:p>
            <a:pPr eaLnBrk="1" hangingPunct="1">
              <a:buFont typeface="Arial" charset="0"/>
              <a:buChar char="•"/>
            </a:pPr>
            <a:endParaRPr lang="en-US" sz="18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/>
            <a:endParaRPr lang="en-US" sz="1800" smtClean="0">
              <a:solidFill>
                <a:srgbClr val="000000"/>
              </a:solidFill>
              <a:latin typeface="Gill Sans MT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4442703" y="1660288"/>
          <a:ext cx="4305300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Down Arrow 10"/>
          <p:cNvSpPr/>
          <p:nvPr/>
        </p:nvSpPr>
        <p:spPr>
          <a:xfrm rot="19647242">
            <a:off x="6789738" y="1166813"/>
            <a:ext cx="330200" cy="57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25287" name="TextBox 11"/>
          <p:cNvSpPr txBox="1">
            <a:spLocks noChangeArrowheads="1"/>
          </p:cNvSpPr>
          <p:nvPr/>
        </p:nvSpPr>
        <p:spPr bwMode="auto">
          <a:xfrm>
            <a:off x="6061075" y="1119188"/>
            <a:ext cx="627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00"/>
                </a:solidFill>
                <a:latin typeface="Gill Sans MT" charset="0"/>
              </a:rPr>
              <a:t>BLESS</a:t>
            </a:r>
          </a:p>
        </p:txBody>
      </p:sp>
      <p:sp>
        <p:nvSpPr>
          <p:cNvPr id="13" name="Down Arrow 12"/>
          <p:cNvSpPr/>
          <p:nvPr/>
        </p:nvSpPr>
        <p:spPr>
          <a:xfrm rot="19647242">
            <a:off x="8167688" y="1144588"/>
            <a:ext cx="331787" cy="57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25289" name="TextBox 13"/>
          <p:cNvSpPr txBox="1">
            <a:spLocks noChangeArrowheads="1"/>
          </p:cNvSpPr>
          <p:nvPr/>
        </p:nvSpPr>
        <p:spPr bwMode="auto">
          <a:xfrm>
            <a:off x="7545388" y="1125538"/>
            <a:ext cx="774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00"/>
                </a:solidFill>
                <a:latin typeface="Gill Sans MT" charset="0"/>
              </a:rPr>
              <a:t>Best</a:t>
            </a:r>
            <a:br>
              <a:rPr lang="en-US" sz="1400" smtClean="0">
                <a:solidFill>
                  <a:srgbClr val="000000"/>
                </a:solidFill>
                <a:latin typeface="Gill Sans MT" charset="0"/>
              </a:rPr>
            </a:br>
            <a:r>
              <a:rPr lang="en-US" sz="1400" smtClean="0">
                <a:solidFill>
                  <a:srgbClr val="000000"/>
                </a:solidFill>
                <a:latin typeface="Gill Sans MT" charset="0"/>
              </a:rPr>
              <a:t>Baseline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7450520"/>
      </p:ext>
    </p:extLst>
  </p:cSld>
  <p:clrMapOvr>
    <a:masterClrMapping/>
  </p:clrMapOvr>
  <p:transition advTm="33072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Content Placeholder 11"/>
          <p:cNvSpPr txBox="1">
            <a:spLocks/>
          </p:cNvSpPr>
          <p:nvPr/>
        </p:nvSpPr>
        <p:spPr bwMode="auto">
          <a:xfrm>
            <a:off x="1538288" y="1111250"/>
            <a:ext cx="6442075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Evaluation – Homogenous Case Study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76338" y="1352550"/>
            <a:ext cx="2586037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</a:t>
            </a:r>
            <a:r>
              <a:rPr lang="en-US" sz="1800" smtClean="0">
                <a:solidFill>
                  <a:srgbClr val="FF0000"/>
                </a:solidFill>
                <a:latin typeface="Gill Sans MT" charset="0"/>
              </a:rPr>
              <a:t>milc</a:t>
            </a: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benchmarks</a:t>
            </a:r>
          </a:p>
          <a:p>
            <a:pPr eaLnBrk="1" hangingPunct="1"/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 (moderately intensive)</a:t>
            </a:r>
          </a:p>
          <a:p>
            <a:pPr eaLnBrk="1" hangingPunct="1"/>
            <a:endParaRPr lang="en-US" sz="18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</a:t>
            </a:r>
            <a:r>
              <a:rPr lang="en-US" sz="1800" smtClean="0">
                <a:solidFill>
                  <a:srgbClr val="FF0000"/>
                </a:solidFill>
                <a:latin typeface="Gill Sans MT" charset="0"/>
              </a:rPr>
              <a:t>Perfect caches</a:t>
            </a: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!</a:t>
            </a:r>
          </a:p>
          <a:p>
            <a:pPr eaLnBrk="1" hangingPunct="1">
              <a:buFont typeface="Arial" charset="0"/>
              <a:buChar char="•"/>
            </a:pPr>
            <a:endParaRPr lang="en-US" sz="18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 Very little performance</a:t>
            </a:r>
            <a:br>
              <a:rPr lang="en-US" sz="1800" smtClean="0">
                <a:solidFill>
                  <a:srgbClr val="000000"/>
                </a:solidFill>
                <a:latin typeface="Gill Sans MT" charset="0"/>
              </a:rPr>
            </a:b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  degradation with BLESS</a:t>
            </a:r>
          </a:p>
          <a:p>
            <a:pPr eaLnBrk="1" hangingPunct="1"/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  (less than 4% in dense</a:t>
            </a:r>
            <a:br>
              <a:rPr lang="en-US" sz="1800" smtClean="0">
                <a:solidFill>
                  <a:srgbClr val="000000"/>
                </a:solidFill>
                <a:latin typeface="Gill Sans MT" charset="0"/>
              </a:rPr>
            </a:b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   network)</a:t>
            </a:r>
          </a:p>
          <a:p>
            <a:pPr eaLnBrk="1" hangingPunct="1"/>
            <a:endParaRPr lang="en-US" sz="18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With router latency 1, </a:t>
            </a:r>
            <a:br>
              <a:rPr lang="en-US" sz="1800" smtClean="0">
                <a:solidFill>
                  <a:srgbClr val="000000"/>
                </a:solidFill>
                <a:latin typeface="Gill Sans MT" charset="0"/>
              </a:rPr>
            </a:b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 BLESS can even </a:t>
            </a:r>
            <a:br>
              <a:rPr lang="en-US" sz="1800" smtClean="0">
                <a:solidFill>
                  <a:srgbClr val="000000"/>
                </a:solidFill>
                <a:latin typeface="Gill Sans MT" charset="0"/>
              </a:rPr>
            </a:b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 outperform baseline</a:t>
            </a:r>
            <a:br>
              <a:rPr lang="en-US" sz="1800" smtClean="0">
                <a:solidFill>
                  <a:srgbClr val="000000"/>
                </a:solidFill>
                <a:latin typeface="Gill Sans MT" charset="0"/>
              </a:rPr>
            </a:b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 (by ~10%)</a:t>
            </a:r>
          </a:p>
          <a:p>
            <a:pPr eaLnBrk="1" hangingPunct="1">
              <a:buFont typeface="Arial" charset="0"/>
              <a:buChar char="•"/>
            </a:pPr>
            <a:endParaRPr lang="en-US" sz="18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</a:t>
            </a:r>
            <a:r>
              <a:rPr lang="en-US" sz="1800" smtClean="0">
                <a:solidFill>
                  <a:srgbClr val="FF0000"/>
                </a:solidFill>
                <a:latin typeface="Gill Sans MT" charset="0"/>
              </a:rPr>
              <a:t>Significant energy </a:t>
            </a:r>
            <a:br>
              <a:rPr lang="en-US" sz="1800" smtClean="0">
                <a:solidFill>
                  <a:srgbClr val="FF0000"/>
                </a:solidFill>
                <a:latin typeface="Gill Sans MT" charset="0"/>
              </a:rPr>
            </a:br>
            <a:r>
              <a:rPr lang="en-US" sz="1800" smtClean="0">
                <a:solidFill>
                  <a:srgbClr val="FF0000"/>
                </a:solidFill>
                <a:latin typeface="Gill Sans MT" charset="0"/>
              </a:rPr>
              <a:t>  improvements </a:t>
            </a:r>
            <a:br>
              <a:rPr lang="en-US" sz="1800" smtClean="0">
                <a:solidFill>
                  <a:srgbClr val="FF0000"/>
                </a:solidFill>
                <a:latin typeface="Gill Sans MT" charset="0"/>
              </a:rPr>
            </a:br>
            <a:r>
              <a:rPr lang="en-US" sz="1800" smtClean="0">
                <a:solidFill>
                  <a:srgbClr val="FF0000"/>
                </a:solidFill>
                <a:latin typeface="Gill Sans MT" charset="0"/>
              </a:rPr>
              <a:t>  (almost 40%)</a:t>
            </a:r>
          </a:p>
          <a:p>
            <a:pPr eaLnBrk="1" hangingPunct="1"/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 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3696511" y="1064571"/>
          <a:ext cx="5267831" cy="2544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574205" y="3777777"/>
          <a:ext cx="5419726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Down Arrow 9"/>
          <p:cNvSpPr/>
          <p:nvPr/>
        </p:nvSpPr>
        <p:spPr>
          <a:xfrm rot="20581618">
            <a:off x="6041771" y="1046835"/>
            <a:ext cx="289794" cy="34046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13350" y="942975"/>
            <a:ext cx="8556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0000"/>
                </a:solidFill>
                <a:latin typeface="Gill Sans MT" charset="0"/>
              </a:rPr>
              <a:t>Baseline</a:t>
            </a:r>
          </a:p>
        </p:txBody>
      </p:sp>
      <p:sp>
        <p:nvSpPr>
          <p:cNvPr id="12" name="Down Arrow 11"/>
          <p:cNvSpPr/>
          <p:nvPr/>
        </p:nvSpPr>
        <p:spPr>
          <a:xfrm rot="1725875">
            <a:off x="6534640" y="1160324"/>
            <a:ext cx="289794" cy="34046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96088" y="969963"/>
            <a:ext cx="693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0000"/>
                </a:solidFill>
                <a:latin typeface="Gill Sans MT" charset="0"/>
              </a:rPr>
              <a:t>BLESS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48575" y="966788"/>
            <a:ext cx="631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0000"/>
                </a:solidFill>
                <a:latin typeface="Gill Sans MT" charset="0"/>
              </a:rPr>
              <a:t>RL=1</a:t>
            </a:r>
          </a:p>
        </p:txBody>
      </p:sp>
      <p:sp>
        <p:nvSpPr>
          <p:cNvPr id="15" name="Down Arrow 14"/>
          <p:cNvSpPr/>
          <p:nvPr/>
        </p:nvSpPr>
        <p:spPr>
          <a:xfrm rot="18358841">
            <a:off x="8162524" y="1167319"/>
            <a:ext cx="289794" cy="340468"/>
          </a:xfrm>
          <a:prstGeom prst="downArrow">
            <a:avLst/>
          </a:prstGeom>
          <a:gradFill rotWithShape="1">
            <a:gsLst>
              <a:gs pos="0">
                <a:srgbClr val="C32D2E">
                  <a:tint val="92000"/>
                  <a:satMod val="170000"/>
                </a:srgbClr>
              </a:gs>
              <a:gs pos="15000">
                <a:srgbClr val="C32D2E">
                  <a:tint val="92000"/>
                  <a:shade val="99000"/>
                  <a:satMod val="170000"/>
                </a:srgbClr>
              </a:gs>
              <a:gs pos="62000">
                <a:srgbClr val="C32D2E">
                  <a:tint val="96000"/>
                  <a:shade val="80000"/>
                  <a:satMod val="170000"/>
                </a:srgbClr>
              </a:gs>
              <a:gs pos="97000">
                <a:srgbClr val="C32D2E">
                  <a:tint val="98000"/>
                  <a:shade val="63000"/>
                  <a:satMod val="170000"/>
                </a:srgbClr>
              </a:gs>
              <a:gs pos="100000">
                <a:srgbClr val="C32D2E">
                  <a:shade val="62000"/>
                  <a:satMod val="17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rgbClr val="C32D2E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pic>
        <p:nvPicPr>
          <p:cNvPr id="16" name="Picture 15" descr="exclamation_mark_yellow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2763" y="5607050"/>
            <a:ext cx="68103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eft-Right Arrow 16"/>
          <p:cNvSpPr/>
          <p:nvPr/>
        </p:nvSpPr>
        <p:spPr>
          <a:xfrm rot="5400000">
            <a:off x="4956244" y="4236399"/>
            <a:ext cx="535021" cy="272374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9" name="Left-Right Arrow 18"/>
          <p:cNvSpPr/>
          <p:nvPr/>
        </p:nvSpPr>
        <p:spPr>
          <a:xfrm rot="5400000">
            <a:off x="6616429" y="4226674"/>
            <a:ext cx="372894" cy="220495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0" name="Left-Right Arrow 19"/>
          <p:cNvSpPr/>
          <p:nvPr/>
        </p:nvSpPr>
        <p:spPr>
          <a:xfrm rot="5400000">
            <a:off x="8111248" y="4259098"/>
            <a:ext cx="535021" cy="272374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29742939"/>
      </p:ext>
    </p:extLst>
  </p:cSld>
  <p:clrMapOvr>
    <a:masterClrMapping/>
  </p:clrMapOvr>
  <p:transition advTm="852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Content Placeholder 11"/>
          <p:cNvSpPr txBox="1">
            <a:spLocks/>
          </p:cNvSpPr>
          <p:nvPr/>
        </p:nvSpPr>
        <p:spPr bwMode="auto">
          <a:xfrm>
            <a:off x="1538288" y="1111250"/>
            <a:ext cx="6442075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Evaluation – Homogenous Case Study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3696511" y="1064571"/>
          <a:ext cx="5267831" cy="2544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574205" y="3777777"/>
          <a:ext cx="5419726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Down Arrow 9"/>
          <p:cNvSpPr/>
          <p:nvPr/>
        </p:nvSpPr>
        <p:spPr>
          <a:xfrm rot="20581618">
            <a:off x="6041771" y="1046835"/>
            <a:ext cx="289794" cy="34046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29383" name="TextBox 10"/>
          <p:cNvSpPr txBox="1">
            <a:spLocks noChangeArrowheads="1"/>
          </p:cNvSpPr>
          <p:nvPr/>
        </p:nvSpPr>
        <p:spPr bwMode="auto">
          <a:xfrm>
            <a:off x="5213350" y="942975"/>
            <a:ext cx="8556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0000"/>
                </a:solidFill>
                <a:latin typeface="Gill Sans MT" charset="0"/>
              </a:rPr>
              <a:t>Baseline</a:t>
            </a:r>
          </a:p>
        </p:txBody>
      </p:sp>
      <p:sp>
        <p:nvSpPr>
          <p:cNvPr id="12" name="Down Arrow 11"/>
          <p:cNvSpPr/>
          <p:nvPr/>
        </p:nvSpPr>
        <p:spPr>
          <a:xfrm rot="1725875">
            <a:off x="6534640" y="1160324"/>
            <a:ext cx="289794" cy="34046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29385" name="TextBox 12"/>
          <p:cNvSpPr txBox="1">
            <a:spLocks noChangeArrowheads="1"/>
          </p:cNvSpPr>
          <p:nvPr/>
        </p:nvSpPr>
        <p:spPr bwMode="auto">
          <a:xfrm>
            <a:off x="6796088" y="969963"/>
            <a:ext cx="693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0000"/>
                </a:solidFill>
                <a:latin typeface="Gill Sans MT" charset="0"/>
              </a:rPr>
              <a:t>BLESS</a:t>
            </a:r>
          </a:p>
        </p:txBody>
      </p:sp>
      <p:sp>
        <p:nvSpPr>
          <p:cNvPr id="229386" name="TextBox 13"/>
          <p:cNvSpPr txBox="1">
            <a:spLocks noChangeArrowheads="1"/>
          </p:cNvSpPr>
          <p:nvPr/>
        </p:nvSpPr>
        <p:spPr bwMode="auto">
          <a:xfrm>
            <a:off x="7648575" y="966788"/>
            <a:ext cx="631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0000"/>
                </a:solidFill>
                <a:latin typeface="Gill Sans MT" charset="0"/>
              </a:rPr>
              <a:t>RL=1</a:t>
            </a:r>
          </a:p>
        </p:txBody>
      </p:sp>
      <p:sp>
        <p:nvSpPr>
          <p:cNvPr id="15" name="Down Arrow 14"/>
          <p:cNvSpPr/>
          <p:nvPr/>
        </p:nvSpPr>
        <p:spPr>
          <a:xfrm rot="18358841">
            <a:off x="8162524" y="1167319"/>
            <a:ext cx="289794" cy="340468"/>
          </a:xfrm>
          <a:prstGeom prst="downArrow">
            <a:avLst/>
          </a:prstGeom>
          <a:gradFill rotWithShape="1">
            <a:gsLst>
              <a:gs pos="0">
                <a:srgbClr val="C32D2E">
                  <a:tint val="92000"/>
                  <a:satMod val="170000"/>
                </a:srgbClr>
              </a:gs>
              <a:gs pos="15000">
                <a:srgbClr val="C32D2E">
                  <a:tint val="92000"/>
                  <a:shade val="99000"/>
                  <a:satMod val="170000"/>
                </a:srgbClr>
              </a:gs>
              <a:gs pos="62000">
                <a:srgbClr val="C32D2E">
                  <a:tint val="96000"/>
                  <a:shade val="80000"/>
                  <a:satMod val="170000"/>
                </a:srgbClr>
              </a:gs>
              <a:gs pos="97000">
                <a:srgbClr val="C32D2E">
                  <a:tint val="98000"/>
                  <a:shade val="63000"/>
                  <a:satMod val="170000"/>
                </a:srgbClr>
              </a:gs>
              <a:gs pos="100000">
                <a:srgbClr val="C32D2E">
                  <a:shade val="62000"/>
                  <a:satMod val="17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rgbClr val="C32D2E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pic>
        <p:nvPicPr>
          <p:cNvPr id="229388" name="Picture 15" descr="exclamation_mark_yellow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1975" y="5062538"/>
            <a:ext cx="6810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eft-Right Arrow 16"/>
          <p:cNvSpPr/>
          <p:nvPr/>
        </p:nvSpPr>
        <p:spPr>
          <a:xfrm rot="5400000">
            <a:off x="4927061" y="4265580"/>
            <a:ext cx="535021" cy="272374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9" name="Left-Right Arrow 18"/>
          <p:cNvSpPr/>
          <p:nvPr/>
        </p:nvSpPr>
        <p:spPr>
          <a:xfrm rot="5400000">
            <a:off x="6587246" y="4255855"/>
            <a:ext cx="372894" cy="220495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0" name="Left-Right Arrow 19"/>
          <p:cNvSpPr/>
          <p:nvPr/>
        </p:nvSpPr>
        <p:spPr>
          <a:xfrm rot="5400000">
            <a:off x="8082065" y="4288279"/>
            <a:ext cx="535021" cy="272374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29392" name="TextBox 22"/>
          <p:cNvSpPr txBox="1">
            <a:spLocks noChangeArrowheads="1"/>
          </p:cNvSpPr>
          <p:nvPr/>
        </p:nvSpPr>
        <p:spPr bwMode="auto">
          <a:xfrm>
            <a:off x="1176338" y="1352550"/>
            <a:ext cx="2586037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</a:t>
            </a:r>
            <a:r>
              <a:rPr lang="en-US" sz="1800" smtClean="0">
                <a:solidFill>
                  <a:srgbClr val="FF0000"/>
                </a:solidFill>
                <a:latin typeface="Gill Sans MT" charset="0"/>
              </a:rPr>
              <a:t>milc</a:t>
            </a: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benchmarks</a:t>
            </a:r>
          </a:p>
          <a:p>
            <a:pPr eaLnBrk="1" hangingPunct="1"/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 (moderately intensive)</a:t>
            </a:r>
          </a:p>
          <a:p>
            <a:pPr eaLnBrk="1" hangingPunct="1"/>
            <a:endParaRPr lang="en-US" sz="18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</a:t>
            </a:r>
            <a:r>
              <a:rPr lang="en-US" sz="1800" smtClean="0">
                <a:solidFill>
                  <a:srgbClr val="FF0000"/>
                </a:solidFill>
                <a:latin typeface="Gill Sans MT" charset="0"/>
              </a:rPr>
              <a:t>Perfect caches</a:t>
            </a: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!</a:t>
            </a:r>
          </a:p>
          <a:p>
            <a:pPr eaLnBrk="1" hangingPunct="1">
              <a:buFont typeface="Arial" charset="0"/>
              <a:buChar char="•"/>
            </a:pPr>
            <a:endParaRPr lang="en-US" sz="18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 Very little performance</a:t>
            </a:r>
            <a:br>
              <a:rPr lang="en-US" sz="1800" smtClean="0">
                <a:solidFill>
                  <a:srgbClr val="000000"/>
                </a:solidFill>
                <a:latin typeface="Gill Sans MT" charset="0"/>
              </a:rPr>
            </a:b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  degradation with BLESS</a:t>
            </a:r>
          </a:p>
          <a:p>
            <a:pPr eaLnBrk="1" hangingPunct="1"/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  (less than 4% in dense</a:t>
            </a:r>
            <a:br>
              <a:rPr lang="en-US" sz="1800" smtClean="0">
                <a:solidFill>
                  <a:srgbClr val="000000"/>
                </a:solidFill>
                <a:latin typeface="Gill Sans MT" charset="0"/>
              </a:rPr>
            </a:b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   network)</a:t>
            </a:r>
          </a:p>
          <a:p>
            <a:pPr eaLnBrk="1" hangingPunct="1"/>
            <a:endParaRPr lang="en-US" sz="18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With router latency 1, </a:t>
            </a:r>
            <a:br>
              <a:rPr lang="en-US" sz="1800" smtClean="0">
                <a:solidFill>
                  <a:srgbClr val="000000"/>
                </a:solidFill>
                <a:latin typeface="Gill Sans MT" charset="0"/>
              </a:rPr>
            </a:b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 BLESS can even </a:t>
            </a:r>
            <a:br>
              <a:rPr lang="en-US" sz="1800" smtClean="0">
                <a:solidFill>
                  <a:srgbClr val="000000"/>
                </a:solidFill>
                <a:latin typeface="Gill Sans MT" charset="0"/>
              </a:rPr>
            </a:b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 outperform baseline</a:t>
            </a:r>
            <a:br>
              <a:rPr lang="en-US" sz="1800" smtClean="0">
                <a:solidFill>
                  <a:srgbClr val="000000"/>
                </a:solidFill>
                <a:latin typeface="Gill Sans MT" charset="0"/>
              </a:rPr>
            </a:b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 (by ~10%)</a:t>
            </a:r>
          </a:p>
          <a:p>
            <a:pPr eaLnBrk="1" hangingPunct="1">
              <a:buFont typeface="Arial" charset="0"/>
              <a:buChar char="•"/>
            </a:pPr>
            <a:endParaRPr lang="en-US" sz="18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</a:t>
            </a:r>
            <a:r>
              <a:rPr lang="en-US" sz="1800" smtClean="0">
                <a:solidFill>
                  <a:srgbClr val="FF0000"/>
                </a:solidFill>
                <a:latin typeface="Gill Sans MT" charset="0"/>
              </a:rPr>
              <a:t>Significant energy </a:t>
            </a:r>
            <a:br>
              <a:rPr lang="en-US" sz="1800" smtClean="0">
                <a:solidFill>
                  <a:srgbClr val="FF0000"/>
                </a:solidFill>
                <a:latin typeface="Gill Sans MT" charset="0"/>
              </a:rPr>
            </a:br>
            <a:r>
              <a:rPr lang="en-US" sz="1800" smtClean="0">
                <a:solidFill>
                  <a:srgbClr val="FF0000"/>
                </a:solidFill>
                <a:latin typeface="Gill Sans MT" charset="0"/>
              </a:rPr>
              <a:t>  improvements </a:t>
            </a:r>
            <a:br>
              <a:rPr lang="en-US" sz="1800" smtClean="0">
                <a:solidFill>
                  <a:srgbClr val="FF0000"/>
                </a:solidFill>
                <a:latin typeface="Gill Sans MT" charset="0"/>
              </a:rPr>
            </a:br>
            <a:r>
              <a:rPr lang="en-US" sz="1800" smtClean="0">
                <a:solidFill>
                  <a:srgbClr val="FF0000"/>
                </a:solidFill>
                <a:latin typeface="Gill Sans MT" charset="0"/>
              </a:rPr>
              <a:t>  (almost 40%)</a:t>
            </a:r>
          </a:p>
          <a:p>
            <a:pPr eaLnBrk="1" hangingPunct="1"/>
            <a:r>
              <a:rPr lang="en-US" sz="1800" smtClean="0">
                <a:solidFill>
                  <a:srgbClr val="000000"/>
                </a:solidFill>
                <a:latin typeface="Gill Sans MT" charset="0"/>
              </a:rPr>
              <a:t> 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99225" y="1536970"/>
            <a:ext cx="7538937" cy="36478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solidFill>
                  <a:prstClr val="black"/>
                </a:solidFill>
                <a:latin typeface="Gill Sans MT"/>
                <a:sym typeface="Wingdings" pitchFamily="2" charset="2"/>
              </a:rPr>
              <a:t>Observations: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800" b="1" dirty="0">
                <a:solidFill>
                  <a:prstClr val="black"/>
                </a:solidFill>
                <a:latin typeface="Gill Sans MT"/>
                <a:sym typeface="Wingdings" pitchFamily="2" charset="2"/>
              </a:rPr>
              <a:t>Injection rates not extremely high</a:t>
            </a:r>
            <a:br>
              <a:rPr lang="en-US" sz="2800" b="1" dirty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sz="2800" b="1" dirty="0">
                <a:solidFill>
                  <a:prstClr val="black"/>
                </a:solidFill>
                <a:latin typeface="Gill Sans MT"/>
                <a:sym typeface="Wingdings" pitchFamily="2" charset="2"/>
              </a:rPr>
              <a:t>on average</a:t>
            </a:r>
            <a:br>
              <a:rPr lang="en-US" sz="2800" b="1" dirty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sz="2800" b="1" dirty="0">
                <a:solidFill>
                  <a:prstClr val="black"/>
                </a:solidFill>
                <a:latin typeface="Gill Sans MT"/>
                <a:sym typeface="Wingdings" pitchFamily="2" charset="2"/>
              </a:rPr>
              <a:t>       </a:t>
            </a:r>
            <a:r>
              <a:rPr lang="en-US" sz="2800" b="1" dirty="0">
                <a:solidFill>
                  <a:srgbClr val="FF0000"/>
                </a:solidFill>
                <a:latin typeface="Gill Sans MT"/>
                <a:sym typeface="Wingdings" pitchFamily="2" charset="2"/>
              </a:rPr>
              <a:t>self-throttling</a:t>
            </a:r>
            <a:r>
              <a:rPr lang="en-US" sz="2800" b="1" dirty="0">
                <a:solidFill>
                  <a:prstClr val="black"/>
                </a:solidFill>
                <a:latin typeface="Gill Sans MT"/>
                <a:sym typeface="Wingdings" pitchFamily="2" charset="2"/>
              </a:rPr>
              <a:t>!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n-US" sz="2800" b="1" dirty="0">
              <a:solidFill>
                <a:prstClr val="black"/>
              </a:solidFill>
              <a:latin typeface="Gill Sans M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800" b="1" dirty="0">
                <a:solidFill>
                  <a:prstClr val="black"/>
                </a:solidFill>
                <a:latin typeface="Gill Sans MT"/>
              </a:rPr>
              <a:t>For bursts and temporary hotspots, </a:t>
            </a:r>
            <a:r>
              <a:rPr lang="en-US" sz="2800" b="1" dirty="0">
                <a:solidFill>
                  <a:srgbClr val="FF0000"/>
                </a:solidFill>
                <a:latin typeface="Gill Sans MT"/>
              </a:rPr>
              <a:t>use network links as buffers</a:t>
            </a:r>
            <a:r>
              <a:rPr lang="en-US" sz="2800" b="1" dirty="0">
                <a:solidFill>
                  <a:prstClr val="black"/>
                </a:solidFill>
                <a:latin typeface="Gill Sans M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687091774"/>
      </p:ext>
    </p:extLst>
  </p:cSld>
  <p:clrMapOvr>
    <a:masterClrMapping/>
  </p:clrMapOvr>
  <p:transition advTm="424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Content Placeholder 11"/>
          <p:cNvSpPr txBox="1">
            <a:spLocks/>
          </p:cNvSpPr>
          <p:nvPr/>
        </p:nvSpPr>
        <p:spPr bwMode="auto">
          <a:xfrm>
            <a:off x="1538288" y="1111250"/>
            <a:ext cx="6442075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Evaluation – Further Results</a:t>
            </a:r>
          </a:p>
        </p:txBody>
      </p:sp>
      <p:sp>
        <p:nvSpPr>
          <p:cNvPr id="9" name="Content Placeholder 11"/>
          <p:cNvSpPr txBox="1">
            <a:spLocks/>
          </p:cNvSpPr>
          <p:nvPr/>
        </p:nvSpPr>
        <p:spPr bwMode="auto">
          <a:xfrm>
            <a:off x="1538288" y="936625"/>
            <a:ext cx="760571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BLESS increases </a:t>
            </a: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buffer requirement</a:t>
            </a: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/>
            </a:r>
            <a:b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at receiver by at most 2x  </a:t>
            </a:r>
            <a:b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 overall, energy is still reduced</a:t>
            </a: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/>
            </a:r>
            <a:b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Impact of </a:t>
            </a: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memory latency 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	</a:t>
            </a: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</a:t>
            </a:r>
            <a:r>
              <a:rPr lang="en-US" sz="18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 </a:t>
            </a: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with</a:t>
            </a:r>
            <a:r>
              <a:rPr lang="en-US" sz="18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 real caches, </a:t>
            </a: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very </a:t>
            </a:r>
            <a:r>
              <a:rPr lang="en-US" sz="18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little slowdown! </a:t>
            </a: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(at most 1.5%)</a:t>
            </a:r>
            <a:endParaRPr lang="en-US" sz="1800" u="sng" smtClean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00801" y="1099225"/>
            <a:ext cx="2509735" cy="35019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Gill Sans MT"/>
              </a:rPr>
              <a:t>See paper for details… 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2273756" y="3560510"/>
          <a:ext cx="5151101" cy="2320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253887193"/>
      </p:ext>
    </p:extLst>
  </p:cSld>
  <p:clrMapOvr>
    <a:masterClrMapping/>
  </p:clrMapOvr>
  <p:transition advTm="250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for Lecture June 7 (Lecture 1.2)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Cache basics:</a:t>
            </a:r>
          </a:p>
          <a:p>
            <a:pPr lvl="1"/>
            <a:r>
              <a:rPr lang="en-US" dirty="0" smtClean="0">
                <a:hlinkClick r:id="rId2"/>
              </a:rPr>
              <a:t>http://www.youtube.com/watch?v=TpMdBrM1hVc&amp;list=PL5PHm2jkkXmidJOd59REog9jDnPDTG6IJ&amp;index=23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r>
              <a:rPr lang="en-US" dirty="0" smtClean="0"/>
              <a:t>Advanced caches:</a:t>
            </a:r>
          </a:p>
          <a:p>
            <a:pPr lvl="1"/>
            <a:r>
              <a:rPr lang="en-US" dirty="0" smtClean="0">
                <a:hlinkClick r:id="rId3"/>
              </a:rPr>
              <a:t>http://www.youtube.com/watch?v=TboaFbjTd-E&amp;list=PL5PHm2jkkXmidJOd59REog9jDnPDTG6IJ&amp;index=24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2F4A62-A2AB-6B48-93FA-0E4BEF2642C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986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Content Placeholder 11"/>
          <p:cNvSpPr txBox="1">
            <a:spLocks/>
          </p:cNvSpPr>
          <p:nvPr/>
        </p:nvSpPr>
        <p:spPr bwMode="auto">
          <a:xfrm>
            <a:off x="1538288" y="1111250"/>
            <a:ext cx="6442075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Evaluation – Further Results</a:t>
            </a:r>
          </a:p>
        </p:txBody>
      </p:sp>
      <p:sp>
        <p:nvSpPr>
          <p:cNvPr id="233476" name="Content Placeholder 11"/>
          <p:cNvSpPr txBox="1">
            <a:spLocks/>
          </p:cNvSpPr>
          <p:nvPr/>
        </p:nvSpPr>
        <p:spPr bwMode="auto">
          <a:xfrm>
            <a:off x="1538288" y="936625"/>
            <a:ext cx="760571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BLESS increases </a:t>
            </a: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buffer requirement</a:t>
            </a: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/>
            </a:r>
            <a:b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at receiver by at most 2x  </a:t>
            </a:r>
            <a:b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 overall, energy is still reduced</a:t>
            </a: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/>
            </a:r>
            <a:b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Impact of </a:t>
            </a: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memory latency 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	</a:t>
            </a: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</a:t>
            </a:r>
            <a:r>
              <a:rPr lang="en-US" sz="18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 </a:t>
            </a: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with</a:t>
            </a:r>
            <a:r>
              <a:rPr lang="en-US" sz="18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 real caches, </a:t>
            </a: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very </a:t>
            </a:r>
            <a:r>
              <a:rPr lang="en-US" sz="18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little slowdown! </a:t>
            </a: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(at most 1.5%)</a:t>
            </a:r>
            <a:endParaRPr lang="en-US" sz="1800" u="sng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18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8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Heterogeneous application mixes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 sz="18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	</a:t>
            </a: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(we evaluate several mixes of intensive and non-intensive applications)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 sz="18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	</a:t>
            </a: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 little performance degradation 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	 significant energy savings in all cases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	 no significant increase in </a:t>
            </a:r>
            <a:r>
              <a:rPr lang="en-US" sz="18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unfairness</a:t>
            </a: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 across different applications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18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8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Area savings: </a:t>
            </a: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~60% of network area can be saved!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18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00801" y="1099225"/>
            <a:ext cx="2509735" cy="35019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Gill Sans MT"/>
              </a:rPr>
              <a:t>See paper for details… </a:t>
            </a:r>
          </a:p>
        </p:txBody>
      </p:sp>
      <p:pic>
        <p:nvPicPr>
          <p:cNvPr id="233478" name="Picture 12" descr="as1823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2763" y="5635625"/>
            <a:ext cx="635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6098500"/>
      </p:ext>
    </p:extLst>
  </p:cSld>
  <p:clrMapOvr>
    <a:masterClrMapping/>
  </p:clrMapOvr>
  <p:transition advTm="9438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Content Placeholder 11"/>
          <p:cNvSpPr txBox="1">
            <a:spLocks/>
          </p:cNvSpPr>
          <p:nvPr/>
        </p:nvSpPr>
        <p:spPr bwMode="auto">
          <a:xfrm>
            <a:off x="1398588" y="981075"/>
            <a:ext cx="760571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Aggregate results over all 29 applications</a:t>
            </a:r>
            <a:endParaRPr lang="en-US" sz="18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18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Courier New" charset="0"/>
              <a:buChar char="o"/>
            </a:pPr>
            <a:endParaRPr lang="en-US" sz="16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235522" name="Content Placeholder 11"/>
          <p:cNvSpPr txBox="1">
            <a:spLocks/>
          </p:cNvSpPr>
          <p:nvPr/>
        </p:nvSpPr>
        <p:spPr bwMode="auto">
          <a:xfrm>
            <a:off x="1538288" y="1111250"/>
            <a:ext cx="6442075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Evaluation – Aggregate Results</a:t>
            </a:r>
          </a:p>
        </p:txBody>
      </p:sp>
      <p:sp>
        <p:nvSpPr>
          <p:cNvPr id="235525" name="Content Placeholder 11"/>
          <p:cNvSpPr txBox="1">
            <a:spLocks/>
          </p:cNvSpPr>
          <p:nvPr/>
        </p:nvSpPr>
        <p:spPr bwMode="auto">
          <a:xfrm>
            <a:off x="1538288" y="936625"/>
            <a:ext cx="760571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 </a:t>
            </a:r>
            <a:endParaRPr lang="en-US" sz="18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 sz="18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	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18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18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18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Courier New" charset="0"/>
              <a:buChar char="o"/>
            </a:pPr>
            <a:endParaRPr lang="en-US" sz="16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495425" y="2165350"/>
          <a:ext cx="7143750" cy="1479668"/>
        </p:xfrm>
        <a:graphic>
          <a:graphicData uri="http://schemas.openxmlformats.org/drawingml/2006/table">
            <a:tbl>
              <a:tblPr/>
              <a:tblGrid>
                <a:gridCol w="2133600"/>
                <a:gridCol w="1109663"/>
                <a:gridCol w="1381125"/>
                <a:gridCol w="1235075"/>
                <a:gridCol w="1284287"/>
              </a:tblGrid>
              <a:tr h="371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Sparse Network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43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Perfect L2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430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Realistic L2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430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Average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Worst-Case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Average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Worst-Case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</a:tr>
              <a:tr h="371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∆ Network Energy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-39.4%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-28.1%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-46.4%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-41.0%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</a:tr>
              <a:tr h="371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∆ System Performance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-0.5%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-3.2%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-0.15%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-0.55%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3697288" y="2811463"/>
            <a:ext cx="2305050" cy="952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07288" y="2836863"/>
            <a:ext cx="962025" cy="855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485775" y="3892550"/>
            <a:ext cx="4173538" cy="2439988"/>
            <a:chOff x="486384" y="3892068"/>
            <a:chExt cx="4173166" cy="2440639"/>
          </a:xfrm>
        </p:grpSpPr>
        <p:graphicFrame>
          <p:nvGraphicFramePr>
            <p:cNvPr id="26" name="Chart 25"/>
            <p:cNvGraphicFramePr/>
            <p:nvPr/>
          </p:nvGraphicFramePr>
          <p:xfrm>
            <a:off x="486384" y="3892068"/>
            <a:ext cx="4173166" cy="24406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235566" name="Group 32"/>
            <p:cNvGrpSpPr>
              <a:grpSpLocks/>
            </p:cNvGrpSpPr>
            <p:nvPr/>
          </p:nvGrpSpPr>
          <p:grpSpPr bwMode="auto">
            <a:xfrm>
              <a:off x="1378084" y="5593405"/>
              <a:ext cx="1505500" cy="283485"/>
              <a:chOff x="1378084" y="5593405"/>
              <a:chExt cx="1505500" cy="283485"/>
            </a:xfrm>
          </p:grpSpPr>
          <p:sp>
            <p:nvSpPr>
              <p:cNvPr id="235571" name="TextBox 29"/>
              <p:cNvSpPr txBox="1">
                <a:spLocks noChangeArrowheads="1"/>
              </p:cNvSpPr>
              <p:nvPr/>
            </p:nvSpPr>
            <p:spPr bwMode="auto">
              <a:xfrm>
                <a:off x="1857982" y="5593405"/>
                <a:ext cx="46358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 smtClean="0">
                    <a:solidFill>
                      <a:srgbClr val="000000"/>
                    </a:solidFill>
                    <a:latin typeface="Gill Sans MT" charset="0"/>
                  </a:rPr>
                  <a:t>FLIT</a:t>
                </a:r>
              </a:p>
            </p:txBody>
          </p:sp>
          <p:sp>
            <p:nvSpPr>
              <p:cNvPr id="235572" name="TextBox 30"/>
              <p:cNvSpPr txBox="1">
                <a:spLocks noChangeArrowheads="1"/>
              </p:cNvSpPr>
              <p:nvPr/>
            </p:nvSpPr>
            <p:spPr bwMode="auto">
              <a:xfrm>
                <a:off x="2204937" y="5599890"/>
                <a:ext cx="67864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 smtClean="0">
                    <a:solidFill>
                      <a:srgbClr val="000000"/>
                    </a:solidFill>
                    <a:latin typeface="Gill Sans MT" charset="0"/>
                  </a:rPr>
                  <a:t>WORM</a:t>
                </a:r>
              </a:p>
            </p:txBody>
          </p:sp>
          <p:sp>
            <p:nvSpPr>
              <p:cNvPr id="235573" name="TextBox 31"/>
              <p:cNvSpPr txBox="1">
                <a:spLocks noChangeArrowheads="1"/>
              </p:cNvSpPr>
              <p:nvPr/>
            </p:nvSpPr>
            <p:spPr bwMode="auto">
              <a:xfrm>
                <a:off x="1378084" y="5599891"/>
                <a:ext cx="52437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 smtClean="0">
                    <a:solidFill>
                      <a:srgbClr val="000000"/>
                    </a:solidFill>
                    <a:latin typeface="Gill Sans MT" charset="0"/>
                  </a:rPr>
                  <a:t>BASE</a:t>
                </a:r>
              </a:p>
            </p:txBody>
          </p:sp>
        </p:grpSp>
        <p:grpSp>
          <p:nvGrpSpPr>
            <p:cNvPr id="235567" name="Group 34"/>
            <p:cNvGrpSpPr>
              <a:grpSpLocks/>
            </p:cNvGrpSpPr>
            <p:nvPr/>
          </p:nvGrpSpPr>
          <p:grpSpPr bwMode="auto">
            <a:xfrm>
              <a:off x="3028543" y="5590163"/>
              <a:ext cx="1505500" cy="283485"/>
              <a:chOff x="1378084" y="5593405"/>
              <a:chExt cx="1505500" cy="283485"/>
            </a:xfrm>
          </p:grpSpPr>
          <p:sp>
            <p:nvSpPr>
              <p:cNvPr id="235568" name="TextBox 35"/>
              <p:cNvSpPr txBox="1">
                <a:spLocks noChangeArrowheads="1"/>
              </p:cNvSpPr>
              <p:nvPr/>
            </p:nvSpPr>
            <p:spPr bwMode="auto">
              <a:xfrm>
                <a:off x="1857982" y="5593405"/>
                <a:ext cx="46358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 smtClean="0">
                    <a:solidFill>
                      <a:srgbClr val="000000"/>
                    </a:solidFill>
                    <a:latin typeface="Gill Sans MT" charset="0"/>
                  </a:rPr>
                  <a:t>FLIT</a:t>
                </a:r>
              </a:p>
            </p:txBody>
          </p:sp>
          <p:sp>
            <p:nvSpPr>
              <p:cNvPr id="235569" name="TextBox 36"/>
              <p:cNvSpPr txBox="1">
                <a:spLocks noChangeArrowheads="1"/>
              </p:cNvSpPr>
              <p:nvPr/>
            </p:nvSpPr>
            <p:spPr bwMode="auto">
              <a:xfrm>
                <a:off x="2204937" y="5599890"/>
                <a:ext cx="67864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 smtClean="0">
                    <a:solidFill>
                      <a:srgbClr val="000000"/>
                    </a:solidFill>
                    <a:latin typeface="Gill Sans MT" charset="0"/>
                  </a:rPr>
                  <a:t>WORM</a:t>
                </a:r>
              </a:p>
            </p:txBody>
          </p:sp>
          <p:sp>
            <p:nvSpPr>
              <p:cNvPr id="235570" name="TextBox 37"/>
              <p:cNvSpPr txBox="1">
                <a:spLocks noChangeArrowheads="1"/>
              </p:cNvSpPr>
              <p:nvPr/>
            </p:nvSpPr>
            <p:spPr bwMode="auto">
              <a:xfrm>
                <a:off x="1378084" y="5599891"/>
                <a:ext cx="52437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 smtClean="0">
                    <a:solidFill>
                      <a:srgbClr val="000000"/>
                    </a:solidFill>
                    <a:latin typeface="Gill Sans MT" charset="0"/>
                  </a:rPr>
                  <a:t>BASE</a:t>
                </a:r>
              </a:p>
            </p:txBody>
          </p:sp>
        </p:grp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4772025" y="3905250"/>
            <a:ext cx="4157663" cy="2436813"/>
            <a:chOff x="4772633" y="3905047"/>
            <a:chExt cx="4157357" cy="2437385"/>
          </a:xfrm>
        </p:grpSpPr>
        <p:graphicFrame>
          <p:nvGraphicFramePr>
            <p:cNvPr id="28" name="Chart 27"/>
            <p:cNvGraphicFramePr/>
            <p:nvPr/>
          </p:nvGraphicFramePr>
          <p:xfrm>
            <a:off x="4772633" y="3905047"/>
            <a:ext cx="4157357" cy="24373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235561" name="Group 42"/>
            <p:cNvGrpSpPr>
              <a:grpSpLocks/>
            </p:cNvGrpSpPr>
            <p:nvPr/>
          </p:nvGrpSpPr>
          <p:grpSpPr bwMode="auto">
            <a:xfrm>
              <a:off x="5584146" y="5125308"/>
              <a:ext cx="1104499" cy="678647"/>
              <a:chOff x="5584146" y="5125308"/>
              <a:chExt cx="1104499" cy="678647"/>
            </a:xfrm>
          </p:grpSpPr>
          <p:sp>
            <p:nvSpPr>
              <p:cNvPr id="235562" name="TextBox 39"/>
              <p:cNvSpPr txBox="1">
                <a:spLocks noChangeArrowheads="1"/>
              </p:cNvSpPr>
              <p:nvPr/>
            </p:nvSpPr>
            <p:spPr bwMode="auto">
              <a:xfrm rot="-5400000">
                <a:off x="5911174" y="5387740"/>
                <a:ext cx="46358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 smtClean="0">
                    <a:solidFill>
                      <a:srgbClr val="000000"/>
                    </a:solidFill>
                    <a:latin typeface="Gill Sans MT" charset="0"/>
                  </a:rPr>
                  <a:t>FLIT</a:t>
                </a:r>
              </a:p>
            </p:txBody>
          </p:sp>
          <p:sp>
            <p:nvSpPr>
              <p:cNvPr id="235563" name="TextBox 40"/>
              <p:cNvSpPr txBox="1">
                <a:spLocks noChangeArrowheads="1"/>
              </p:cNvSpPr>
              <p:nvPr/>
            </p:nvSpPr>
            <p:spPr bwMode="auto">
              <a:xfrm rot="-5400000">
                <a:off x="6210822" y="5326132"/>
                <a:ext cx="67864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 smtClean="0">
                    <a:solidFill>
                      <a:srgbClr val="000000"/>
                    </a:solidFill>
                    <a:latin typeface="Gill Sans MT" charset="0"/>
                  </a:rPr>
                  <a:t>WORM</a:t>
                </a:r>
              </a:p>
            </p:txBody>
          </p:sp>
          <p:sp>
            <p:nvSpPr>
              <p:cNvPr id="235564" name="TextBox 41"/>
              <p:cNvSpPr txBox="1">
                <a:spLocks noChangeArrowheads="1"/>
              </p:cNvSpPr>
              <p:nvPr/>
            </p:nvSpPr>
            <p:spPr bwMode="auto">
              <a:xfrm rot="-5400000">
                <a:off x="5460459" y="5365045"/>
                <a:ext cx="52437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 smtClean="0">
                    <a:solidFill>
                      <a:srgbClr val="000000"/>
                    </a:solidFill>
                    <a:latin typeface="Gill Sans MT" charset="0"/>
                  </a:rPr>
                  <a:t>BASE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402956262"/>
      </p:ext>
    </p:extLst>
  </p:cSld>
  <p:clrMapOvr>
    <a:masterClrMapping/>
  </p:clrMapOvr>
  <p:transition advTm="463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Content Placeholder 11"/>
          <p:cNvSpPr txBox="1">
            <a:spLocks/>
          </p:cNvSpPr>
          <p:nvPr/>
        </p:nvSpPr>
        <p:spPr bwMode="auto">
          <a:xfrm>
            <a:off x="1398588" y="981075"/>
            <a:ext cx="760571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Aggregate results over all 29 applications</a:t>
            </a:r>
            <a:endParaRPr lang="en-US" sz="18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18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Courier New" charset="0"/>
              <a:buChar char="o"/>
            </a:pPr>
            <a:endParaRPr lang="en-US" sz="16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237570" name="Content Placeholder 11"/>
          <p:cNvSpPr txBox="1">
            <a:spLocks/>
          </p:cNvSpPr>
          <p:nvPr/>
        </p:nvSpPr>
        <p:spPr bwMode="auto">
          <a:xfrm>
            <a:off x="1538288" y="1111250"/>
            <a:ext cx="6442075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Evaluation – Aggregate Results</a:t>
            </a:r>
          </a:p>
        </p:txBody>
      </p:sp>
      <p:sp>
        <p:nvSpPr>
          <p:cNvPr id="237573" name="Content Placeholder 11"/>
          <p:cNvSpPr txBox="1">
            <a:spLocks/>
          </p:cNvSpPr>
          <p:nvPr/>
        </p:nvSpPr>
        <p:spPr bwMode="auto">
          <a:xfrm>
            <a:off x="1538288" y="936625"/>
            <a:ext cx="760571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 </a:t>
            </a:r>
            <a:endParaRPr lang="en-US" sz="18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 sz="18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	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18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18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18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Courier New" charset="0"/>
              <a:buChar char="o"/>
            </a:pPr>
            <a:endParaRPr lang="en-US" sz="16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495425" y="2165350"/>
          <a:ext cx="7143750" cy="1479668"/>
        </p:xfrm>
        <a:graphic>
          <a:graphicData uri="http://schemas.openxmlformats.org/drawingml/2006/table">
            <a:tbl>
              <a:tblPr/>
              <a:tblGrid>
                <a:gridCol w="2133600"/>
                <a:gridCol w="1109663"/>
                <a:gridCol w="1381125"/>
                <a:gridCol w="1235075"/>
                <a:gridCol w="1284287"/>
              </a:tblGrid>
              <a:tr h="371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Sparse Network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43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Perfect L2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430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Realistic L2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430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Average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Worst-Case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Average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Worst-Case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</a:tr>
              <a:tr h="371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∆ Network Energy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-39.4%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-28.1%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-46.4%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-41.0%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</a:tr>
              <a:tr h="371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∆ System Performance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-0.5%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-3.2%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-0.15%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-0.55%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462088" y="4186238"/>
          <a:ext cx="7143750" cy="1479668"/>
        </p:xfrm>
        <a:graphic>
          <a:graphicData uri="http://schemas.openxmlformats.org/drawingml/2006/table">
            <a:tbl>
              <a:tblPr/>
              <a:tblGrid>
                <a:gridCol w="2133600"/>
                <a:gridCol w="1109662"/>
                <a:gridCol w="1381125"/>
                <a:gridCol w="1235075"/>
                <a:gridCol w="1284288"/>
              </a:tblGrid>
              <a:tr h="371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Dense Network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43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Perfect L2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430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Realistic L2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430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Average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Worst-Case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Average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Worst-Case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</a:tr>
              <a:tr h="371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∆ Network Energy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-32.8%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-14.0%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-42.5%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-33.7%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7"/>
                    </a:solidFill>
                  </a:tcPr>
                </a:tc>
              </a:tr>
              <a:tr h="371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∆ System Performance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-3.6%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-17.1%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-0.7%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Arial" charset="0"/>
                        </a:rPr>
                        <a:t>-1.5%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FCC"/>
                    </a:solidFill>
                  </a:tcPr>
                </a:tc>
              </a:tr>
            </a:tbl>
          </a:graphicData>
        </a:graphic>
      </p:graphicFrame>
      <p:sp>
        <p:nvSpPr>
          <p:cNvPr id="22" name="Oval 21"/>
          <p:cNvSpPr/>
          <p:nvPr/>
        </p:nvSpPr>
        <p:spPr>
          <a:xfrm>
            <a:off x="3625850" y="4876800"/>
            <a:ext cx="962025" cy="855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223000" y="4876800"/>
            <a:ext cx="962025" cy="855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523163" y="4892675"/>
            <a:ext cx="962025" cy="855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06812429"/>
      </p:ext>
    </p:extLst>
  </p:cSld>
  <p:clrMapOvr>
    <a:masterClrMapping/>
  </p:clrMapOvr>
  <p:transition advTm="262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61873" y="3813242"/>
            <a:ext cx="5972783" cy="6809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1" name="Content Placeholder 11"/>
          <p:cNvSpPr txBox="1">
            <a:spLocks/>
          </p:cNvSpPr>
          <p:nvPr/>
        </p:nvSpPr>
        <p:spPr bwMode="auto">
          <a:xfrm>
            <a:off x="1538288" y="1111250"/>
            <a:ext cx="7304087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53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For a very wide range of applications and network settings, buffers are not needed in NoC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Significant energy savings </a:t>
            </a:r>
            <a:b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(32% even in dense networks and perfect caches)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Area-savings of 60%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Simplified router and network design (flow control, etc…)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Performance slowdown is minimal (can even increase!)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Wingdings" charset="0"/>
              <a:buChar char="Ø"/>
            </a:pP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A strong case for a </a:t>
            </a: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rethinking of NoC design</a:t>
            </a: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! 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 smtClean="0">
                <a:solidFill>
                  <a:srgbClr val="FF0000"/>
                </a:solidFill>
                <a:latin typeface="Gill Sans MT" charset="0"/>
                <a:sym typeface="Wingdings" charset="0"/>
              </a:rPr>
              <a:t>Future research</a:t>
            </a:r>
            <a:r>
              <a:rPr lang="en-US" sz="20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: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Gill Sans MT" charset="0"/>
                <a:sym typeface="Wingdings" charset="0"/>
              </a:rPr>
              <a:t>Support for quality of service, different traffic classes, energy-management, etc…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 smtClean="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 smtClean="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 smtClean="0">
              <a:solidFill>
                <a:srgbClr val="000000"/>
              </a:solidFill>
              <a:latin typeface="Gill Sans M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BLESS Conclusions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01672543"/>
      </p:ext>
    </p:extLst>
  </p:cSld>
  <p:clrMapOvr>
    <a:masterClrMapping/>
  </p:clrMapOvr>
  <p:transition advTm="650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5" descr="Burgundy_CMU_JPG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429250"/>
            <a:ext cx="378618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4" descr="safar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75" y="5697538"/>
            <a:ext cx="2501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itle 1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8382000" cy="2057400"/>
          </a:xfrm>
        </p:spPr>
        <p:txBody>
          <a:bodyPr anchor="ctr"/>
          <a:lstStyle/>
          <a:p>
            <a:pPr algn="ctr"/>
            <a:r>
              <a:rPr lang="en-US" sz="4000" b="1">
                <a:latin typeface="Garamond" charset="0"/>
              </a:rPr>
              <a:t>CHIPPER</a:t>
            </a:r>
            <a:r>
              <a:rPr lang="en-US" sz="4000">
                <a:latin typeface="Garamond" charset="0"/>
              </a:rPr>
              <a:t>: A Low-complexity</a:t>
            </a:r>
            <a:br>
              <a:rPr lang="en-US" sz="4000">
                <a:latin typeface="Garamond" charset="0"/>
              </a:rPr>
            </a:br>
            <a:r>
              <a:rPr lang="en-US" sz="4000">
                <a:latin typeface="Garamond" charset="0"/>
              </a:rPr>
              <a:t>Bufferless Deflection Router</a:t>
            </a:r>
          </a:p>
        </p:txBody>
      </p:sp>
      <p:sp>
        <p:nvSpPr>
          <p:cNvPr id="106501" name="Subtitle 2"/>
          <p:cNvSpPr>
            <a:spLocks noGrp="1"/>
          </p:cNvSpPr>
          <p:nvPr>
            <p:ph type="subTitle" idx="1"/>
          </p:nvPr>
        </p:nvSpPr>
        <p:spPr>
          <a:xfrm>
            <a:off x="228600" y="3124200"/>
            <a:ext cx="8534399" cy="19050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1900" b="1" dirty="0">
              <a:latin typeface="Tahoma" charset="0"/>
            </a:endParaRPr>
          </a:p>
          <a:p>
            <a:pPr>
              <a:buFont typeface="Wingdings" charset="0"/>
              <a:buNone/>
            </a:pPr>
            <a:endParaRPr lang="en-US" sz="1900" dirty="0">
              <a:latin typeface="Tahoma" charset="0"/>
            </a:endParaRPr>
          </a:p>
          <a:p>
            <a:r>
              <a:rPr lang="en-US" sz="1900" dirty="0"/>
              <a:t>Chris Fallin, Chris </a:t>
            </a:r>
            <a:r>
              <a:rPr lang="en-US" sz="1900" dirty="0" err="1"/>
              <a:t>Craik</a:t>
            </a:r>
            <a:r>
              <a:rPr lang="en-US" sz="1900" dirty="0"/>
              <a:t>, and </a:t>
            </a:r>
            <a:r>
              <a:rPr lang="en-US" sz="1900" u="sng" dirty="0"/>
              <a:t>Onur Mutlu</a:t>
            </a:r>
            <a:r>
              <a:rPr lang="en-US" sz="1900" dirty="0"/>
              <a:t>,</a:t>
            </a:r>
            <a:br>
              <a:rPr lang="en-US" sz="1900" dirty="0"/>
            </a:br>
            <a:r>
              <a:rPr lang="en-US" sz="1900" b="1" dirty="0">
                <a:hlinkClick r:id="rId5"/>
              </a:rPr>
              <a:t>"CHIPPER: A Low-Complexity Bufferless Deflection Router"</a:t>
            </a:r>
            <a:r>
              <a:rPr lang="en-US" sz="1900" dirty="0"/>
              <a:t> </a:t>
            </a:r>
            <a:br>
              <a:rPr lang="en-US" sz="1900" dirty="0"/>
            </a:br>
            <a:r>
              <a:rPr lang="en-US" sz="1900" i="1" dirty="0"/>
              <a:t>Proceedings of the </a:t>
            </a:r>
            <a:r>
              <a:rPr lang="en-US" sz="1900" i="1" dirty="0">
                <a:hlinkClick r:id="rId6"/>
              </a:rPr>
              <a:t>17th International Symposium on High-Performance Computer Architecture</a:t>
            </a:r>
            <a:r>
              <a:rPr lang="en-US" sz="1900" i="1" dirty="0"/>
              <a:t> (</a:t>
            </a:r>
            <a:r>
              <a:rPr lang="en-US" sz="1900" b="1" i="1" dirty="0"/>
              <a:t>HPCA</a:t>
            </a:r>
            <a:r>
              <a:rPr lang="en-US" sz="1900" i="1" dirty="0"/>
              <a:t>)</a:t>
            </a:r>
            <a:r>
              <a:rPr lang="en-US" sz="1900" dirty="0"/>
              <a:t>, pages 144-155, San Antonio, TX, February 2011. </a:t>
            </a:r>
            <a:r>
              <a:rPr lang="en-US" sz="1900" dirty="0">
                <a:hlinkClick r:id="rId7"/>
              </a:rPr>
              <a:t>Slides (pptx)</a:t>
            </a:r>
            <a:r>
              <a:rPr lang="en-US" sz="1900" dirty="0"/>
              <a:t> </a:t>
            </a:r>
            <a:endParaRPr lang="en-US" sz="19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2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Recent work has proposed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bufferless deflection routing </a:t>
            </a:r>
            <a:r>
              <a:rPr lang="en-US">
                <a:latin typeface="Tahoma" charset="0"/>
              </a:rPr>
              <a:t>(BLESS [Moscibroda, ISCA 2009])</a:t>
            </a:r>
          </a:p>
          <a:p>
            <a:endParaRPr lang="en-US">
              <a:latin typeface="Tahoma" charset="0"/>
            </a:endParaRPr>
          </a:p>
          <a:p>
            <a:pPr lvl="1"/>
            <a:r>
              <a:rPr lang="en-US" sz="2400">
                <a:solidFill>
                  <a:schemeClr val="tx2"/>
                </a:solidFill>
                <a:latin typeface="Tahoma" charset="0"/>
                <a:sym typeface="Wingdings" charset="0"/>
              </a:rPr>
              <a:t>Energy savings:</a:t>
            </a:r>
            <a:r>
              <a:rPr lang="en-US" sz="2400">
                <a:solidFill>
                  <a:schemeClr val="accent2"/>
                </a:solidFill>
                <a:latin typeface="Tahoma" charset="0"/>
                <a:sym typeface="Wingdings" charset="0"/>
              </a:rPr>
              <a:t> </a:t>
            </a:r>
            <a:r>
              <a:rPr lang="en-US" sz="2400">
                <a:latin typeface="Tahoma" charset="0"/>
                <a:sym typeface="Wingdings" charset="0"/>
              </a:rPr>
              <a:t>~40% in total NoC energy</a:t>
            </a:r>
          </a:p>
          <a:p>
            <a:pPr lvl="1"/>
            <a:r>
              <a:rPr lang="en-US" sz="2400">
                <a:solidFill>
                  <a:schemeClr val="tx2"/>
                </a:solidFill>
                <a:latin typeface="Tahoma" charset="0"/>
                <a:sym typeface="Wingdings" charset="0"/>
              </a:rPr>
              <a:t>Area reduction: </a:t>
            </a:r>
            <a:r>
              <a:rPr lang="en-US" sz="2400">
                <a:latin typeface="Tahoma" charset="0"/>
                <a:sym typeface="Wingdings" charset="0"/>
              </a:rPr>
              <a:t>~40% in total NoC area</a:t>
            </a:r>
          </a:p>
          <a:p>
            <a:pPr lvl="1"/>
            <a:r>
              <a:rPr lang="en-US" sz="2400">
                <a:solidFill>
                  <a:schemeClr val="tx2"/>
                </a:solidFill>
                <a:latin typeface="Tahoma" charset="0"/>
                <a:sym typeface="Wingdings" charset="0"/>
              </a:rPr>
              <a:t>Minimal performance loss: </a:t>
            </a:r>
            <a:r>
              <a:rPr lang="en-US" sz="2400">
                <a:latin typeface="Tahoma" charset="0"/>
                <a:sym typeface="Wingdings" charset="0"/>
              </a:rPr>
              <a:t>~4% on average</a:t>
            </a:r>
          </a:p>
          <a:p>
            <a:pPr lvl="1"/>
            <a:endParaRPr lang="en-US">
              <a:latin typeface="Tahoma" charset="0"/>
              <a:sym typeface="Wingdings" charset="0"/>
            </a:endParaRPr>
          </a:p>
          <a:p>
            <a:pPr lvl="1"/>
            <a:r>
              <a:rPr lang="en-US" sz="2400">
                <a:solidFill>
                  <a:srgbClr val="FF0000"/>
                </a:solidFill>
                <a:latin typeface="Tahoma" charset="0"/>
                <a:sym typeface="Wingdings" charset="0"/>
              </a:rPr>
              <a:t>Unfortunately: unaddressed complexities in router</a:t>
            </a:r>
            <a:endParaRPr lang="en-US" sz="2400">
              <a:latin typeface="Tahoma" charset="0"/>
              <a:sym typeface="Wingdings" charset="0"/>
            </a:endParaRPr>
          </a:p>
          <a:p>
            <a:pPr lvl="2">
              <a:buFont typeface="Wingdings" charset="0"/>
              <a:buNone/>
            </a:pPr>
            <a:r>
              <a:rPr lang="en-US">
                <a:latin typeface="Tahoma" charset="0"/>
                <a:sym typeface="Wingdings" charset="0"/>
              </a:rPr>
              <a:t>	</a:t>
            </a:r>
            <a:r>
              <a:rPr lang="en-US" sz="2400">
                <a:latin typeface="Tahoma" charset="0"/>
                <a:sym typeface="Wingdings" charset="0"/>
              </a:rPr>
              <a:t>  long critical path, large reassembly buffers</a:t>
            </a:r>
          </a:p>
          <a:p>
            <a:pPr lvl="1"/>
            <a:endParaRPr lang="en-US">
              <a:latin typeface="Tahoma" charset="0"/>
              <a:sym typeface="Wingdings" charset="0"/>
            </a:endParaRPr>
          </a:p>
          <a:p>
            <a:r>
              <a:rPr lang="en-US" b="1">
                <a:latin typeface="Tahoma" charset="0"/>
                <a:sym typeface="Wingdings" charset="0"/>
              </a:rPr>
              <a:t>Goal</a:t>
            </a:r>
            <a:r>
              <a:rPr lang="en-US">
                <a:latin typeface="Tahoma" charset="0"/>
                <a:sym typeface="Wingdings" charset="0"/>
              </a:rPr>
              <a:t>: obtain these benefits while simplifying the router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sym typeface="Wingdings" charset="0"/>
              </a:rPr>
              <a:t>		    in order to </a:t>
            </a:r>
            <a:r>
              <a:rPr lang="en-US" b="1">
                <a:solidFill>
                  <a:srgbClr val="FF0000"/>
                </a:solidFill>
                <a:latin typeface="Tahoma" charset="0"/>
                <a:sym typeface="Wingdings" charset="0"/>
              </a:rPr>
              <a:t>make bufferless NoCs practical.</a:t>
            </a:r>
            <a:endParaRPr lang="en-US">
              <a:solidFill>
                <a:srgbClr val="FF0000"/>
              </a:solidFill>
              <a:latin typeface="Tahoma" charset="0"/>
              <a:sym typeface="Wingdings" charset="0"/>
            </a:endParaRPr>
          </a:p>
          <a:p>
            <a:pPr lvl="1"/>
            <a:endParaRPr lang="en-US">
              <a:latin typeface="Tahoma" charset="0"/>
              <a:sym typeface="Wingdings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AFD2445-22B6-224E-8686-EE067CAD48A7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95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800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aramond" charset="0"/>
              </a:rPr>
              <a:t>Problems that Bufferless Routers Must Solve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10600" cy="3054350"/>
          </a:xfrm>
        </p:spPr>
        <p:txBody>
          <a:bodyPr/>
          <a:lstStyle/>
          <a:p>
            <a:pPr lvl="1">
              <a:buFont typeface="Wingdings" charset="0"/>
              <a:buNone/>
            </a:pPr>
            <a:r>
              <a:rPr lang="en-US" sz="2800" b="1">
                <a:latin typeface="Tahoma" charset="0"/>
                <a:sym typeface="Wingdings" charset="0"/>
              </a:rPr>
              <a:t>1. </a:t>
            </a:r>
            <a:r>
              <a:rPr lang="en-US" sz="2800">
                <a:latin typeface="Tahoma" charset="0"/>
                <a:sym typeface="Wingdings" charset="0"/>
              </a:rPr>
              <a:t>Must provide </a:t>
            </a:r>
            <a:r>
              <a:rPr lang="en-US" sz="2800">
                <a:solidFill>
                  <a:srgbClr val="0000FF"/>
                </a:solidFill>
                <a:latin typeface="Tahoma" charset="0"/>
                <a:sym typeface="Wingdings" charset="0"/>
              </a:rPr>
              <a:t>livelock freedom</a:t>
            </a:r>
          </a:p>
          <a:p>
            <a:pPr lvl="1">
              <a:buFont typeface="Wingdings" charset="0"/>
              <a:buNone/>
            </a:pPr>
            <a:endParaRPr lang="en-US">
              <a:latin typeface="Tahoma" charset="0"/>
              <a:sym typeface="Wingdings" charset="0"/>
            </a:endParaRPr>
          </a:p>
          <a:p>
            <a:pPr lvl="1">
              <a:buFont typeface="Wingdings" charset="0"/>
              <a:buNone/>
            </a:pPr>
            <a:r>
              <a:rPr lang="en-US" sz="2400">
                <a:latin typeface="Tahoma" charset="0"/>
                <a:sym typeface="Wingdings" charset="0"/>
              </a:rPr>
              <a:t>	 A packet should not be deflected forever</a:t>
            </a:r>
          </a:p>
          <a:p>
            <a:pPr lvl="1">
              <a:buFont typeface="Wingdings" charset="0"/>
              <a:buNone/>
            </a:pPr>
            <a:endParaRPr lang="en-US">
              <a:latin typeface="Tahoma" charset="0"/>
              <a:sym typeface="Wingdings" charset="0"/>
            </a:endParaRPr>
          </a:p>
          <a:p>
            <a:pPr lvl="1">
              <a:buFont typeface="Wingdings" charset="0"/>
              <a:buNone/>
            </a:pPr>
            <a:endParaRPr lang="en-US">
              <a:latin typeface="Tahoma" charset="0"/>
              <a:sym typeface="Wingdings" charset="0"/>
            </a:endParaRPr>
          </a:p>
          <a:p>
            <a:pPr lvl="1">
              <a:buFont typeface="Wingdings" charset="0"/>
              <a:buNone/>
            </a:pPr>
            <a:r>
              <a:rPr lang="en-US" sz="2800" b="1">
                <a:latin typeface="Tahoma" charset="0"/>
                <a:sym typeface="Wingdings" charset="0"/>
              </a:rPr>
              <a:t>2. </a:t>
            </a:r>
            <a:r>
              <a:rPr lang="en-US" sz="2800">
                <a:latin typeface="Tahoma" charset="0"/>
                <a:sym typeface="Wingdings" charset="0"/>
              </a:rPr>
              <a:t>Must </a:t>
            </a:r>
            <a:r>
              <a:rPr lang="en-US" sz="2800">
                <a:solidFill>
                  <a:srgbClr val="0000FF"/>
                </a:solidFill>
                <a:latin typeface="Tahoma" charset="0"/>
                <a:sym typeface="Wingdings" charset="0"/>
              </a:rPr>
              <a:t>reassemble packets </a:t>
            </a:r>
            <a:r>
              <a:rPr lang="en-US" sz="2800">
                <a:latin typeface="Tahoma" charset="0"/>
                <a:sym typeface="Wingdings" charset="0"/>
              </a:rPr>
              <a:t>upon arrival</a:t>
            </a:r>
          </a:p>
          <a:p>
            <a:pPr lvl="1">
              <a:buFont typeface="Wingdings" charset="0"/>
              <a:buNone/>
            </a:pPr>
            <a:endParaRPr lang="en-US" sz="2800">
              <a:latin typeface="Tahoma" charset="0"/>
              <a:sym typeface="Wingdings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5F1B61-6745-7C4E-AB78-D581686D4340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96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19600"/>
            <a:ext cx="3200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Tahoma"/>
                <a:cs typeface="Arial" charset="0"/>
              </a:rPr>
              <a:t>Flit</a:t>
            </a: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: atomic routing unit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33600" y="4941888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29200" y="4941888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0" y="4941888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15000" y="4941888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19800" y="4941888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5475288"/>
            <a:ext cx="13398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0   1   2   3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3400" y="4408488"/>
            <a:ext cx="30924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Tahoma"/>
                <a:cs typeface="Arial" charset="0"/>
              </a:rPr>
              <a:t>Packet</a:t>
            </a: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: one or multiple flits</a:t>
            </a:r>
          </a:p>
        </p:txBody>
      </p:sp>
    </p:spTree>
    <p:extLst>
      <p:ext uri="{BB962C8B-B14F-4D97-AF65-F5344CB8AC3E}">
        <p14:creationId xmlns:p14="http://schemas.microsoft.com/office/powerpoint/2010/main" xmlns="" val="2381981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96"/>
          <p:cNvGrpSpPr>
            <a:grpSpLocks/>
          </p:cNvGrpSpPr>
          <p:nvPr/>
        </p:nvGrpSpPr>
        <p:grpSpPr bwMode="auto">
          <a:xfrm>
            <a:off x="2438400" y="2286000"/>
            <a:ext cx="3200400" cy="2208213"/>
            <a:chOff x="304800" y="1448594"/>
            <a:chExt cx="3200400" cy="2209006"/>
          </a:xfrm>
        </p:grpSpPr>
        <p:sp>
          <p:nvSpPr>
            <p:cNvPr id="86" name="Rectangle 85"/>
            <p:cNvSpPr/>
            <p:nvPr/>
          </p:nvSpPr>
          <p:spPr>
            <a:xfrm>
              <a:off x="2057400" y="2895600"/>
              <a:ext cx="1447800" cy="7620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chemeClr val="bg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smtClean="0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04896" y="1943096"/>
              <a:ext cx="685800" cy="68580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smtClean="0">
                <a:solidFill>
                  <a:srgbClr val="FFFFFF"/>
                </a:solidFill>
                <a:latin typeface="Tahoma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 flipH="1" flipV="1">
              <a:off x="1276288" y="1770973"/>
              <a:ext cx="3430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V="1">
              <a:off x="1276288" y="2800042"/>
              <a:ext cx="3430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90700" y="2285507"/>
              <a:ext cx="3429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62000" y="2285507"/>
              <a:ext cx="3429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785938" y="2628531"/>
              <a:ext cx="271462" cy="266796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057400" y="2895326"/>
              <a:ext cx="1066800" cy="1588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1868419" y="3085895"/>
              <a:ext cx="379549" cy="1588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124200" y="2895326"/>
              <a:ext cx="381000" cy="1588"/>
            </a:xfrm>
            <a:prstGeom prst="line">
              <a:avLst/>
            </a:prstGeom>
            <a:ln w="28575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1868419" y="3467032"/>
              <a:ext cx="379549" cy="1588"/>
            </a:xfrm>
            <a:prstGeom prst="line">
              <a:avLst/>
            </a:prstGeom>
            <a:ln w="28575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2133600" y="3047781"/>
              <a:ext cx="1306513" cy="3700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  <a:cs typeface="Arial" charset="0"/>
                </a:rPr>
                <a:t>Local Node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04800" y="1523234"/>
              <a:ext cx="858838" cy="3700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  <a:cs typeface="Arial" charset="0"/>
                </a:rPr>
                <a:t>Router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 rot="5400000" flipH="1" flipV="1">
              <a:off x="1371574" y="1523233"/>
              <a:ext cx="152455" cy="3175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1372367" y="3046987"/>
              <a:ext cx="152455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133600" y="2285507"/>
              <a:ext cx="15240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09600" y="2285507"/>
              <a:ext cx="15240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09600" y="1143000"/>
            <a:ext cx="7620000" cy="3657600"/>
          </a:xfrm>
          <a:prstGeom prst="rect">
            <a:avLst/>
          </a:prstGeom>
          <a:solidFill>
            <a:srgbClr val="D9D9D9"/>
          </a:solidFill>
          <a:ln w="25400">
            <a:solidFill>
              <a:srgbClr val="DFDFD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cs typeface="Arial" charset="0"/>
            </a:endParaRPr>
          </a:p>
        </p:txBody>
      </p:sp>
      <p:grpSp>
        <p:nvGrpSpPr>
          <p:cNvPr id="3" name="Group 128"/>
          <p:cNvGrpSpPr>
            <a:grpSpLocks/>
          </p:cNvGrpSpPr>
          <p:nvPr/>
        </p:nvGrpSpPr>
        <p:grpSpPr bwMode="auto">
          <a:xfrm>
            <a:off x="5029200" y="1600200"/>
            <a:ext cx="1676400" cy="2819400"/>
            <a:chOff x="3352800" y="1524000"/>
            <a:chExt cx="1676400" cy="2819400"/>
          </a:xfrm>
        </p:grpSpPr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3352800" y="1524000"/>
              <a:ext cx="1676400" cy="2819400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cxnSp>
          <p:nvCxnSpPr>
            <p:cNvPr id="108" name="Straight Connector 107"/>
            <p:cNvCxnSpPr>
              <a:cxnSpLocks noChangeShapeType="1"/>
            </p:cNvCxnSpPr>
            <p:nvPr/>
          </p:nvCxnSpPr>
          <p:spPr bwMode="auto">
            <a:xfrm>
              <a:off x="3429000" y="1828800"/>
              <a:ext cx="3810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09" name="Straight Connector 108"/>
            <p:cNvCxnSpPr>
              <a:cxnSpLocks noChangeShapeType="1"/>
            </p:cNvCxnSpPr>
            <p:nvPr/>
          </p:nvCxnSpPr>
          <p:spPr bwMode="auto">
            <a:xfrm>
              <a:off x="3429000" y="4038600"/>
              <a:ext cx="3810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10" name="Straight Connector 109"/>
            <p:cNvCxnSpPr>
              <a:cxnSpLocks noChangeShapeType="1"/>
            </p:cNvCxnSpPr>
            <p:nvPr/>
          </p:nvCxnSpPr>
          <p:spPr bwMode="auto">
            <a:xfrm>
              <a:off x="4495800" y="1828800"/>
              <a:ext cx="3810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11" name="Straight Connector 110"/>
            <p:cNvCxnSpPr>
              <a:cxnSpLocks noChangeShapeType="1"/>
            </p:cNvCxnSpPr>
            <p:nvPr/>
          </p:nvCxnSpPr>
          <p:spPr bwMode="auto">
            <a:xfrm>
              <a:off x="4495800" y="4038600"/>
              <a:ext cx="3810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13" name="Straight Connector 112"/>
            <p:cNvCxnSpPr>
              <a:cxnSpLocks noChangeShapeType="1"/>
            </p:cNvCxnSpPr>
            <p:nvPr/>
          </p:nvCxnSpPr>
          <p:spPr bwMode="auto">
            <a:xfrm rot="16200000" flipH="1">
              <a:off x="3048000" y="2590800"/>
              <a:ext cx="220980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15" name="Straight Connector 114"/>
            <p:cNvCxnSpPr>
              <a:cxnSpLocks noChangeShapeType="1"/>
            </p:cNvCxnSpPr>
            <p:nvPr/>
          </p:nvCxnSpPr>
          <p:spPr bwMode="auto">
            <a:xfrm rot="5400000" flipH="1" flipV="1">
              <a:off x="3048000" y="2590800"/>
              <a:ext cx="220980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grpSp>
        <p:nvGrpSpPr>
          <p:cNvPr id="4" name="Group 148"/>
          <p:cNvGrpSpPr>
            <a:grpSpLocks/>
          </p:cNvGrpSpPr>
          <p:nvPr/>
        </p:nvGrpSpPr>
        <p:grpSpPr bwMode="auto">
          <a:xfrm>
            <a:off x="6705600" y="1905000"/>
            <a:ext cx="2133600" cy="1601788"/>
            <a:chOff x="6705600" y="1905000"/>
            <a:chExt cx="1219200" cy="1601788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6705600" y="19050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6705600" y="24384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705600" y="29718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6705600" y="35052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/>
          <p:cNvCxnSpPr/>
          <p:nvPr/>
        </p:nvCxnSpPr>
        <p:spPr>
          <a:xfrm>
            <a:off x="6705600" y="4114800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>
            <a:off x="6897688" y="4686300"/>
            <a:ext cx="1141412" cy="158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49"/>
          <p:cNvGrpSpPr>
            <a:grpSpLocks/>
          </p:cNvGrpSpPr>
          <p:nvPr/>
        </p:nvGrpSpPr>
        <p:grpSpPr bwMode="auto">
          <a:xfrm>
            <a:off x="304800" y="1905000"/>
            <a:ext cx="1371600" cy="1601788"/>
            <a:chOff x="6705600" y="1905000"/>
            <a:chExt cx="1219200" cy="1601788"/>
          </a:xfrm>
        </p:grpSpPr>
        <p:cxnSp>
          <p:nvCxnSpPr>
            <p:cNvPr id="151" name="Straight Connector 150"/>
            <p:cNvCxnSpPr/>
            <p:nvPr/>
          </p:nvCxnSpPr>
          <p:spPr>
            <a:xfrm>
              <a:off x="6705600" y="19050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6705600" y="24384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6705600" y="29718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6705600" y="35052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5" name="Straight Connector 154"/>
          <p:cNvCxnSpPr/>
          <p:nvPr/>
        </p:nvCxnSpPr>
        <p:spPr>
          <a:xfrm rot="10800000" flipV="1">
            <a:off x="915988" y="4114800"/>
            <a:ext cx="762000" cy="1588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>
            <a:off x="-74612" y="5105400"/>
            <a:ext cx="197961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914400" y="4800600"/>
            <a:ext cx="995363" cy="4778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Inject</a:t>
            </a: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1676400" y="1600200"/>
            <a:ext cx="2667000" cy="28194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Deflection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Routing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Logic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334000" y="1219200"/>
            <a:ext cx="10683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Crossbar</a:t>
            </a:r>
          </a:p>
        </p:txBody>
      </p:sp>
      <p:sp>
        <p:nvSpPr>
          <p:cNvPr id="1095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 Bufferless Router: A High-Level View</a:t>
            </a:r>
          </a:p>
        </p:txBody>
      </p:sp>
      <p:sp>
        <p:nvSpPr>
          <p:cNvPr id="1095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5A14161-65A1-6646-98EA-3B46DFF710E9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97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148" name="Rectangle 147"/>
          <p:cNvSpPr>
            <a:spLocks noChangeArrowheads="1"/>
          </p:cNvSpPr>
          <p:nvPr/>
        </p:nvSpPr>
        <p:spPr bwMode="auto">
          <a:xfrm>
            <a:off x="4648200" y="5257800"/>
            <a:ext cx="3124200" cy="9144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Reassembly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Buffers</a:t>
            </a:r>
          </a:p>
        </p:txBody>
      </p:sp>
      <p:grpSp>
        <p:nvGrpSpPr>
          <p:cNvPr id="6" name="Group 121"/>
          <p:cNvGrpSpPr>
            <a:grpSpLocks/>
          </p:cNvGrpSpPr>
          <p:nvPr/>
        </p:nvGrpSpPr>
        <p:grpSpPr bwMode="auto">
          <a:xfrm>
            <a:off x="4343400" y="1905000"/>
            <a:ext cx="685800" cy="2211388"/>
            <a:chOff x="1066800" y="1828800"/>
            <a:chExt cx="1600200" cy="2211388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1066800" y="1828800"/>
              <a:ext cx="1600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066800" y="2362200"/>
              <a:ext cx="1600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066800" y="2895600"/>
              <a:ext cx="1600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066800" y="3429000"/>
              <a:ext cx="1600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066800" y="4038600"/>
              <a:ext cx="1600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TextBox 162"/>
          <p:cNvSpPr txBox="1"/>
          <p:nvPr/>
        </p:nvSpPr>
        <p:spPr>
          <a:xfrm>
            <a:off x="6477000" y="4800600"/>
            <a:ext cx="8509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Eject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295400" y="1295400"/>
            <a:ext cx="3352800" cy="3505200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810000" y="4267200"/>
            <a:ext cx="4338638" cy="4619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Tahoma"/>
                <a:cs typeface="Arial" charset="0"/>
              </a:rPr>
              <a:t>Problem 2: Packet Reassembly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419600" y="4876800"/>
            <a:ext cx="3657600" cy="1752600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90600" y="4876800"/>
            <a:ext cx="4116388" cy="4619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Tahoma"/>
                <a:cs typeface="Arial" charset="0"/>
              </a:rPr>
              <a:t>Problem 1: </a:t>
            </a:r>
            <a:r>
              <a:rPr lang="en-US" sz="2400" dirty="0" err="1">
                <a:solidFill>
                  <a:srgbClr val="FF0000"/>
                </a:solidFill>
                <a:latin typeface="Tahoma"/>
                <a:cs typeface="Arial" charset="0"/>
              </a:rPr>
              <a:t>Livelock</a:t>
            </a:r>
            <a:r>
              <a:rPr lang="en-US" sz="2400" dirty="0">
                <a:solidFill>
                  <a:srgbClr val="FF0000"/>
                </a:solidFill>
                <a:latin typeface="Tahoma"/>
                <a:cs typeface="Arial" charset="0"/>
              </a:rPr>
              <a:t> Freedom</a:t>
            </a:r>
          </a:p>
        </p:txBody>
      </p:sp>
    </p:spTree>
    <p:extLst>
      <p:ext uri="{BB962C8B-B14F-4D97-AF65-F5344CB8AC3E}">
        <p14:creationId xmlns:p14="http://schemas.microsoft.com/office/powerpoint/2010/main" xmlns="" val="1002009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1" grpId="0" animBg="1"/>
      <p:bldP spid="61" grpId="1" animBg="1"/>
      <p:bldP spid="80" grpId="0" animBg="1"/>
      <p:bldP spid="80" grpId="1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aramond" charset="0"/>
              </a:rPr>
              <a:t>Complexity in Bufferless Deflection Routers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charset="0"/>
              <a:buNone/>
            </a:pPr>
            <a:r>
              <a:rPr lang="en-US" sz="2400" b="1">
                <a:latin typeface="Tahoma" charset="0"/>
                <a:sym typeface="Wingdings" charset="0"/>
              </a:rPr>
              <a:t>1. Must provide livelock freedom</a:t>
            </a:r>
          </a:p>
          <a:p>
            <a:pPr lvl="3">
              <a:buFont typeface="Wingdings" charset="0"/>
              <a:buNone/>
            </a:pPr>
            <a:endParaRPr lang="en-US" sz="1000">
              <a:latin typeface="Tahoma" charset="0"/>
              <a:sym typeface="Wingdings" charset="0"/>
            </a:endParaRPr>
          </a:p>
          <a:p>
            <a:pPr lvl="3">
              <a:buFont typeface="Wingdings" charset="0"/>
              <a:buNone/>
            </a:pPr>
            <a:endParaRPr lang="en-US" sz="1000">
              <a:latin typeface="Tahoma" charset="0"/>
              <a:sym typeface="Wingdings" charset="0"/>
            </a:endParaRPr>
          </a:p>
          <a:p>
            <a:pPr lvl="2">
              <a:buFont typeface="Wingdings" charset="0"/>
              <a:buNone/>
            </a:pPr>
            <a:r>
              <a:rPr lang="en-US" sz="2200">
                <a:latin typeface="Tahoma" charset="0"/>
                <a:sym typeface="Wingdings" charset="0"/>
              </a:rPr>
              <a:t>	Flits </a:t>
            </a:r>
            <a:r>
              <a:rPr lang="en-US" sz="2400">
                <a:latin typeface="Tahoma" charset="0"/>
                <a:sym typeface="Wingdings" charset="0"/>
              </a:rPr>
              <a:t>are </a:t>
            </a:r>
            <a:r>
              <a:rPr lang="en-US" sz="2400">
                <a:solidFill>
                  <a:srgbClr val="0000FF"/>
                </a:solidFill>
                <a:latin typeface="Tahoma" charset="0"/>
                <a:sym typeface="Wingdings" charset="0"/>
              </a:rPr>
              <a:t>sorted by age</a:t>
            </a:r>
            <a:r>
              <a:rPr lang="en-US" sz="2400">
                <a:latin typeface="Tahoma" charset="0"/>
                <a:sym typeface="Wingdings" charset="0"/>
              </a:rPr>
              <a:t>, then </a:t>
            </a:r>
            <a:r>
              <a:rPr lang="en-US" sz="2400">
                <a:solidFill>
                  <a:srgbClr val="0000FF"/>
                </a:solidFill>
                <a:latin typeface="Tahoma" charset="0"/>
                <a:sym typeface="Wingdings" charset="0"/>
              </a:rPr>
              <a:t>assigned in age order to output ports</a:t>
            </a:r>
          </a:p>
          <a:p>
            <a:pPr lvl="2">
              <a:buFont typeface="Wingdings" charset="0"/>
              <a:buNone/>
            </a:pPr>
            <a:endParaRPr lang="en-US" sz="1200" i="1">
              <a:latin typeface="Tahoma" charset="0"/>
              <a:sym typeface="Wingdings" charset="0"/>
            </a:endParaRPr>
          </a:p>
          <a:p>
            <a:pPr lvl="2">
              <a:buFont typeface="Wingdings" charset="0"/>
              <a:buNone/>
            </a:pPr>
            <a:r>
              <a:rPr lang="en-US">
                <a:latin typeface="Tahoma" charset="0"/>
                <a:sym typeface="Wingdings" charset="0"/>
              </a:rPr>
              <a:t>	</a:t>
            </a:r>
            <a:r>
              <a:rPr lang="en-US" sz="2400">
                <a:latin typeface="Tahoma" charset="0"/>
                <a:sym typeface="Wingdings" charset="0"/>
              </a:rPr>
              <a:t> </a:t>
            </a:r>
            <a:r>
              <a:rPr lang="en-US" sz="2400" b="1">
                <a:solidFill>
                  <a:srgbClr val="FF0000"/>
                </a:solidFill>
                <a:latin typeface="Tahoma" charset="0"/>
                <a:sym typeface="Wingdings" charset="0"/>
              </a:rPr>
              <a:t>43% longer critical path than buffered router</a:t>
            </a:r>
            <a:endParaRPr lang="en-US" sz="2400" b="1">
              <a:latin typeface="Tahoma" charset="0"/>
              <a:sym typeface="Wingdings" charset="0"/>
            </a:endParaRPr>
          </a:p>
          <a:p>
            <a:pPr lvl="1"/>
            <a:endParaRPr lang="en-US" sz="1200">
              <a:latin typeface="Tahoma" charset="0"/>
              <a:sym typeface="Wingdings" charset="0"/>
            </a:endParaRPr>
          </a:p>
          <a:p>
            <a:pPr lvl="1"/>
            <a:endParaRPr lang="en-US" sz="1200">
              <a:latin typeface="Tahoma" charset="0"/>
              <a:sym typeface="Wingdings" charset="0"/>
            </a:endParaRPr>
          </a:p>
          <a:p>
            <a:pPr lvl="1">
              <a:buFont typeface="Wingdings" charset="0"/>
              <a:buNone/>
            </a:pPr>
            <a:r>
              <a:rPr lang="en-US" sz="2400" b="1">
                <a:latin typeface="Tahoma" charset="0"/>
                <a:sym typeface="Wingdings" charset="0"/>
              </a:rPr>
              <a:t>2. Must reassemble packets upon arrival</a:t>
            </a:r>
          </a:p>
          <a:p>
            <a:pPr lvl="1"/>
            <a:endParaRPr lang="en-US" sz="1200">
              <a:latin typeface="Tahoma" charset="0"/>
              <a:sym typeface="Wingdings" charset="0"/>
            </a:endParaRPr>
          </a:p>
          <a:p>
            <a:pPr lvl="2">
              <a:buFont typeface="Wingdings" charset="0"/>
              <a:buNone/>
            </a:pPr>
            <a:r>
              <a:rPr lang="en-US" sz="2400">
                <a:solidFill>
                  <a:srgbClr val="0000FF"/>
                </a:solidFill>
                <a:latin typeface="Tahoma" charset="0"/>
                <a:sym typeface="Wingdings" charset="0"/>
              </a:rPr>
              <a:t>	</a:t>
            </a:r>
            <a:r>
              <a:rPr lang="en-US" sz="2400">
                <a:latin typeface="Tahoma" charset="0"/>
                <a:sym typeface="Wingdings" charset="0"/>
              </a:rPr>
              <a:t>Reassembly buffers must be </a:t>
            </a:r>
            <a:r>
              <a:rPr lang="en-US" sz="2400">
                <a:solidFill>
                  <a:srgbClr val="0000FF"/>
                </a:solidFill>
                <a:latin typeface="Tahoma" charset="0"/>
                <a:sym typeface="Wingdings" charset="0"/>
              </a:rPr>
              <a:t>sized for worst case</a:t>
            </a:r>
          </a:p>
          <a:p>
            <a:pPr lvl="2">
              <a:buFont typeface="Wingdings" charset="0"/>
              <a:buNone/>
            </a:pPr>
            <a:endParaRPr lang="en-US" sz="1200">
              <a:latin typeface="Tahoma" charset="0"/>
              <a:sym typeface="Wingdings" charset="0"/>
            </a:endParaRPr>
          </a:p>
          <a:p>
            <a:pPr lvl="2">
              <a:buFont typeface="Wingdings" charset="0"/>
              <a:buNone/>
            </a:pPr>
            <a:r>
              <a:rPr lang="en-US" sz="2400">
                <a:solidFill>
                  <a:srgbClr val="FF0000"/>
                </a:solidFill>
                <a:latin typeface="Tahoma" charset="0"/>
                <a:sym typeface="Wingdings" charset="0"/>
              </a:rPr>
              <a:t>   </a:t>
            </a:r>
            <a:r>
              <a:rPr lang="en-US" sz="2400">
                <a:latin typeface="Tahoma" charset="0"/>
                <a:sym typeface="Wingdings" charset="0"/>
              </a:rPr>
              <a:t>  </a:t>
            </a:r>
            <a:r>
              <a:rPr lang="en-US" sz="2400" b="1">
                <a:solidFill>
                  <a:srgbClr val="FF0000"/>
                </a:solidFill>
                <a:latin typeface="Tahoma" charset="0"/>
                <a:sym typeface="Wingdings" charset="0"/>
              </a:rPr>
              <a:t>4KB per node </a:t>
            </a:r>
          </a:p>
          <a:p>
            <a:pPr lvl="2">
              <a:buFont typeface="Wingdings" charset="0"/>
              <a:buNone/>
            </a:pPr>
            <a:r>
              <a:rPr lang="en-US" b="1">
                <a:solidFill>
                  <a:srgbClr val="FF0000"/>
                </a:solidFill>
                <a:latin typeface="Tahoma" charset="0"/>
                <a:sym typeface="Wingdings" charset="0"/>
              </a:rPr>
              <a:t>		</a:t>
            </a:r>
            <a:r>
              <a:rPr lang="en-US">
                <a:latin typeface="Tahoma" charset="0"/>
                <a:sym typeface="Wingdings" charset="0"/>
              </a:rPr>
              <a:t>(8x8, 64-byte cache block)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46636F3-014E-B04E-BC4F-E10748AF5D40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98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469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09600" y="1219200"/>
            <a:ext cx="7620000" cy="3657600"/>
          </a:xfrm>
          <a:prstGeom prst="rect">
            <a:avLst/>
          </a:prstGeom>
          <a:solidFill>
            <a:srgbClr val="D9D9D9"/>
          </a:solidFill>
          <a:ln w="25400">
            <a:solidFill>
              <a:srgbClr val="DFDFD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11619" name="Group 128"/>
          <p:cNvGrpSpPr>
            <a:grpSpLocks/>
          </p:cNvGrpSpPr>
          <p:nvPr/>
        </p:nvGrpSpPr>
        <p:grpSpPr bwMode="auto">
          <a:xfrm>
            <a:off x="5029200" y="1600200"/>
            <a:ext cx="1676400" cy="2819400"/>
            <a:chOff x="3352800" y="1524000"/>
            <a:chExt cx="1676400" cy="2819400"/>
          </a:xfrm>
        </p:grpSpPr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3352800" y="1524000"/>
              <a:ext cx="1676400" cy="2819400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cxnSp>
          <p:nvCxnSpPr>
            <p:cNvPr id="108" name="Straight Connector 107"/>
            <p:cNvCxnSpPr>
              <a:cxnSpLocks noChangeShapeType="1"/>
            </p:cNvCxnSpPr>
            <p:nvPr/>
          </p:nvCxnSpPr>
          <p:spPr bwMode="auto">
            <a:xfrm>
              <a:off x="3429000" y="1828800"/>
              <a:ext cx="3810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09" name="Straight Connector 108"/>
            <p:cNvCxnSpPr>
              <a:cxnSpLocks noChangeShapeType="1"/>
            </p:cNvCxnSpPr>
            <p:nvPr/>
          </p:nvCxnSpPr>
          <p:spPr bwMode="auto">
            <a:xfrm>
              <a:off x="3429000" y="4038600"/>
              <a:ext cx="3810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10" name="Straight Connector 109"/>
            <p:cNvCxnSpPr>
              <a:cxnSpLocks noChangeShapeType="1"/>
            </p:cNvCxnSpPr>
            <p:nvPr/>
          </p:nvCxnSpPr>
          <p:spPr bwMode="auto">
            <a:xfrm>
              <a:off x="4495800" y="1828800"/>
              <a:ext cx="3810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11" name="Straight Connector 110"/>
            <p:cNvCxnSpPr>
              <a:cxnSpLocks noChangeShapeType="1"/>
            </p:cNvCxnSpPr>
            <p:nvPr/>
          </p:nvCxnSpPr>
          <p:spPr bwMode="auto">
            <a:xfrm>
              <a:off x="4495800" y="4038600"/>
              <a:ext cx="3810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13" name="Straight Connector 112"/>
            <p:cNvCxnSpPr>
              <a:cxnSpLocks noChangeShapeType="1"/>
            </p:cNvCxnSpPr>
            <p:nvPr/>
          </p:nvCxnSpPr>
          <p:spPr bwMode="auto">
            <a:xfrm rot="16200000" flipH="1">
              <a:off x="3048000" y="2590800"/>
              <a:ext cx="220980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15" name="Straight Connector 114"/>
            <p:cNvCxnSpPr>
              <a:cxnSpLocks noChangeShapeType="1"/>
            </p:cNvCxnSpPr>
            <p:nvPr/>
          </p:nvCxnSpPr>
          <p:spPr bwMode="auto">
            <a:xfrm rot="5400000" flipH="1" flipV="1">
              <a:off x="3048000" y="2590800"/>
              <a:ext cx="220980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grpSp>
        <p:nvGrpSpPr>
          <p:cNvPr id="111620" name="Group 148"/>
          <p:cNvGrpSpPr>
            <a:grpSpLocks/>
          </p:cNvGrpSpPr>
          <p:nvPr/>
        </p:nvGrpSpPr>
        <p:grpSpPr bwMode="auto">
          <a:xfrm>
            <a:off x="6705600" y="1905000"/>
            <a:ext cx="2133600" cy="1601788"/>
            <a:chOff x="6705600" y="1905000"/>
            <a:chExt cx="1219200" cy="1601788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6705600" y="19050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6705600" y="24384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705600" y="29718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6705600" y="35052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/>
          <p:cNvCxnSpPr/>
          <p:nvPr/>
        </p:nvCxnSpPr>
        <p:spPr>
          <a:xfrm>
            <a:off x="6705600" y="4114800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>
            <a:off x="6897688" y="4686300"/>
            <a:ext cx="1141412" cy="158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623" name="Group 149"/>
          <p:cNvGrpSpPr>
            <a:grpSpLocks/>
          </p:cNvGrpSpPr>
          <p:nvPr/>
        </p:nvGrpSpPr>
        <p:grpSpPr bwMode="auto">
          <a:xfrm>
            <a:off x="304800" y="1905000"/>
            <a:ext cx="1371600" cy="1601788"/>
            <a:chOff x="6705600" y="1905000"/>
            <a:chExt cx="1219200" cy="1601788"/>
          </a:xfrm>
        </p:grpSpPr>
        <p:cxnSp>
          <p:nvCxnSpPr>
            <p:cNvPr id="151" name="Straight Connector 150"/>
            <p:cNvCxnSpPr/>
            <p:nvPr/>
          </p:nvCxnSpPr>
          <p:spPr>
            <a:xfrm>
              <a:off x="6705600" y="19050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6705600" y="24384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6705600" y="29718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6705600" y="3505200"/>
              <a:ext cx="1219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5" name="Straight Connector 154"/>
          <p:cNvCxnSpPr/>
          <p:nvPr/>
        </p:nvCxnSpPr>
        <p:spPr>
          <a:xfrm rot="10800000" flipV="1">
            <a:off x="915988" y="4114800"/>
            <a:ext cx="762000" cy="1588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>
            <a:off x="-74612" y="5105400"/>
            <a:ext cx="197961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914400" y="4800600"/>
            <a:ext cx="995363" cy="4778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Inject</a:t>
            </a: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1676400" y="1600200"/>
            <a:ext cx="2667000" cy="28194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Deflection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Routing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Logic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334000" y="1219200"/>
            <a:ext cx="10683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Crossbar</a:t>
            </a:r>
          </a:p>
        </p:txBody>
      </p:sp>
      <p:sp>
        <p:nvSpPr>
          <p:cNvPr id="1116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Problem 1: Livelock Freedom</a:t>
            </a:r>
          </a:p>
        </p:txBody>
      </p:sp>
      <p:sp>
        <p:nvSpPr>
          <p:cNvPr id="11163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149FA88-A666-2143-A6F5-4A426EFA8221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99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148" name="Rectangle 147"/>
          <p:cNvSpPr>
            <a:spLocks noChangeArrowheads="1"/>
          </p:cNvSpPr>
          <p:nvPr/>
        </p:nvSpPr>
        <p:spPr bwMode="auto">
          <a:xfrm>
            <a:off x="4648200" y="5257800"/>
            <a:ext cx="3124200" cy="9144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Reassembly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cs typeface="Arial" charset="0"/>
              </a:rPr>
              <a:t>Buffers</a:t>
            </a:r>
          </a:p>
        </p:txBody>
      </p:sp>
      <p:grpSp>
        <p:nvGrpSpPr>
          <p:cNvPr id="111632" name="Group 121"/>
          <p:cNvGrpSpPr>
            <a:grpSpLocks/>
          </p:cNvGrpSpPr>
          <p:nvPr/>
        </p:nvGrpSpPr>
        <p:grpSpPr bwMode="auto">
          <a:xfrm>
            <a:off x="4343400" y="1905000"/>
            <a:ext cx="685800" cy="2211388"/>
            <a:chOff x="1066800" y="1828800"/>
            <a:chExt cx="1600200" cy="2211388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1066800" y="1828800"/>
              <a:ext cx="1600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066800" y="2362200"/>
              <a:ext cx="1600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066800" y="2895600"/>
              <a:ext cx="1600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066800" y="3429000"/>
              <a:ext cx="1600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066800" y="4038600"/>
              <a:ext cx="1600200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TextBox 162"/>
          <p:cNvSpPr txBox="1"/>
          <p:nvPr/>
        </p:nvSpPr>
        <p:spPr>
          <a:xfrm>
            <a:off x="6477000" y="4800600"/>
            <a:ext cx="8509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  <a:cs typeface="Arial" charset="0"/>
              </a:rPr>
              <a:t>Eject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295400" y="1295400"/>
            <a:ext cx="3352800" cy="3505200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90600" y="4876800"/>
            <a:ext cx="4116388" cy="4619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Tahoma"/>
                <a:cs typeface="Arial" charset="0"/>
              </a:rPr>
              <a:t>Problem 1: </a:t>
            </a:r>
            <a:r>
              <a:rPr lang="en-US" sz="2400" dirty="0" err="1">
                <a:solidFill>
                  <a:srgbClr val="FF0000"/>
                </a:solidFill>
                <a:latin typeface="Tahoma"/>
                <a:cs typeface="Arial" charset="0"/>
              </a:rPr>
              <a:t>Livelock</a:t>
            </a:r>
            <a:r>
              <a:rPr lang="en-US" sz="2400" dirty="0">
                <a:solidFill>
                  <a:srgbClr val="FF0000"/>
                </a:solidFill>
                <a:latin typeface="Tahoma"/>
                <a:cs typeface="Arial" charset="0"/>
              </a:rPr>
              <a:t> Freedom</a:t>
            </a:r>
          </a:p>
        </p:txBody>
      </p:sp>
    </p:spTree>
    <p:extLst>
      <p:ext uri="{BB962C8B-B14F-4D97-AF65-F5344CB8AC3E}">
        <p14:creationId xmlns:p14="http://schemas.microsoft.com/office/powerpoint/2010/main" xmlns="" val="817142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4.8|6.4|4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5|47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12.8|1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4.6|19|1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8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|1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0.8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7.6|5.8|4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7|8|5.2|5.3|1.9|8.3|4.3|12.3|0.7|14.2|34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3.9|7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25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8.4|4|2.9|4.8|2|10.9|8.8|3.3|2.7|1|4.9|2.7|23.3|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16.9|5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19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8|11.3|1.4|37.6|6.4|24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.3|1.9|5.5|7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1|2.3|1.2|0.6|1.6|1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7.8|6.8|14.1|14|17.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12.1|3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6|7.5|28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0.5|8.8|1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7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.1|7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30.9|2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"/>
</p:tagLst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Equit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utc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0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Solstic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26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27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28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29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Solstic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30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3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32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33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34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Solstic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Solstic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Solstic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Solstic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Solstic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Solstic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13226</TotalTime>
  <Words>14505</Words>
  <Application>Microsoft Office PowerPoint</Application>
  <PresentationFormat>On-screen Show (4:3)</PresentationFormat>
  <Paragraphs>4528</Paragraphs>
  <Slides>281</Slides>
  <Notes>195</Notes>
  <HiddenSlides>0</HiddenSlides>
  <MMClips>0</MMClips>
  <ScaleCrop>false</ScaleCrop>
  <HeadingPairs>
    <vt:vector size="6" baseType="variant">
      <vt:variant>
        <vt:lpstr>Theme</vt:lpstr>
      </vt:variant>
      <vt:variant>
        <vt:i4>31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281</vt:i4>
      </vt:variant>
    </vt:vector>
  </HeadingPairs>
  <TitlesOfParts>
    <vt:vector size="314" baseType="lpstr">
      <vt:lpstr>Edge</vt:lpstr>
      <vt:lpstr>Office Theme</vt:lpstr>
      <vt:lpstr>5_Edge</vt:lpstr>
      <vt:lpstr>6_Edge</vt:lpstr>
      <vt:lpstr>1_Default Design</vt:lpstr>
      <vt:lpstr>7_Edge</vt:lpstr>
      <vt:lpstr>8_Edge</vt:lpstr>
      <vt:lpstr>9_Edge</vt:lpstr>
      <vt:lpstr>10_Edge</vt:lpstr>
      <vt:lpstr>12_Edge</vt:lpstr>
      <vt:lpstr>11_Edge</vt:lpstr>
      <vt:lpstr>13_Edge</vt:lpstr>
      <vt:lpstr>4_Edge</vt:lpstr>
      <vt:lpstr>1_Edge</vt:lpstr>
      <vt:lpstr>14_Edge</vt:lpstr>
      <vt:lpstr>15_Edge</vt:lpstr>
      <vt:lpstr>16_Edge</vt:lpstr>
      <vt:lpstr>17_Edge</vt:lpstr>
      <vt:lpstr>1_Office Theme</vt:lpstr>
      <vt:lpstr>18_Edge</vt:lpstr>
      <vt:lpstr>2_Edge</vt:lpstr>
      <vt:lpstr>3_Edge</vt:lpstr>
      <vt:lpstr>1_Equity</vt:lpstr>
      <vt:lpstr>utcs</vt:lpstr>
      <vt:lpstr>Module</vt:lpstr>
      <vt:lpstr>19_Edge</vt:lpstr>
      <vt:lpstr>Solstice</vt:lpstr>
      <vt:lpstr>20_Edge</vt:lpstr>
      <vt:lpstr>2_Office Theme</vt:lpstr>
      <vt:lpstr>21_Edge</vt:lpstr>
      <vt:lpstr>22_Edge</vt:lpstr>
      <vt:lpstr>Visio</vt:lpstr>
      <vt:lpstr>Chart</vt:lpstr>
      <vt:lpstr>Computer Architecture: Interconnects (Part I)</vt:lpstr>
      <vt:lpstr>Memory Interference and QoS Lectures</vt:lpstr>
      <vt:lpstr>Multi-Core Architectures and  Shared Resource Management Lecture 3: Interconnects </vt:lpstr>
      <vt:lpstr>Last Lecture</vt:lpstr>
      <vt:lpstr>Agenda for Today</vt:lpstr>
      <vt:lpstr>Readings for Lecture June 6 (Lecture 1.1) </vt:lpstr>
      <vt:lpstr>Videos for Lecture June 6 (Lecture 1.1)</vt:lpstr>
      <vt:lpstr>Readings for Lecture June 7 (Lecture 1.2) </vt:lpstr>
      <vt:lpstr>Videos for Lecture June 7 (Lecture 1.2)</vt:lpstr>
      <vt:lpstr>Readings for Lecture June 10 (Lecture 1.3) </vt:lpstr>
      <vt:lpstr>More Readings for Lecture 1.3</vt:lpstr>
      <vt:lpstr>Videos for Lecture June 10 (Lecture 1.3)</vt:lpstr>
      <vt:lpstr>Readings for Prefetching </vt:lpstr>
      <vt:lpstr>Videos for Prefetching</vt:lpstr>
      <vt:lpstr>Readings for GPUs and SIMD</vt:lpstr>
      <vt:lpstr>Videos for GPUs and SIMD</vt:lpstr>
      <vt:lpstr>Online Lectures and More Information</vt:lpstr>
      <vt:lpstr>Interconnect Basics</vt:lpstr>
      <vt:lpstr>Interconnect in a Multi-Core System</vt:lpstr>
      <vt:lpstr>Where Is Interconnect Used?</vt:lpstr>
      <vt:lpstr>Why Is It Important?</vt:lpstr>
      <vt:lpstr>Interconnection Network Basics</vt:lpstr>
      <vt:lpstr>Topology</vt:lpstr>
      <vt:lpstr>Metrics to Evaluate Interconnect Topology</vt:lpstr>
      <vt:lpstr>Bus</vt:lpstr>
      <vt:lpstr>Point-to-Point </vt:lpstr>
      <vt:lpstr>Crossbar</vt:lpstr>
      <vt:lpstr>Another Crossbar Design</vt:lpstr>
      <vt:lpstr>Sun UltraSPARC T2 Core-to-Cache Crossbar</vt:lpstr>
      <vt:lpstr>Buffered Crossbar</vt:lpstr>
      <vt:lpstr>Can We Get Lower Cost than A Crossbar?</vt:lpstr>
      <vt:lpstr>Multistage Logarithmic Networks</vt:lpstr>
      <vt:lpstr>Multistage Circuit Switched</vt:lpstr>
      <vt:lpstr>Multistage Packet Switched</vt:lpstr>
      <vt:lpstr>Aside: Circuit vs. Packet Switching</vt:lpstr>
      <vt:lpstr>Switching vs. Topology</vt:lpstr>
      <vt:lpstr>Another Example: Delta Network</vt:lpstr>
      <vt:lpstr>Another Example: Omega Network</vt:lpstr>
      <vt:lpstr>Ring</vt:lpstr>
      <vt:lpstr>Unidirectional Ring</vt:lpstr>
      <vt:lpstr>Bidirectional Rings</vt:lpstr>
      <vt:lpstr>Hierarchical Rings</vt:lpstr>
      <vt:lpstr>More on Hierarchical Rings</vt:lpstr>
      <vt:lpstr>Mesh</vt:lpstr>
      <vt:lpstr>Torus</vt:lpstr>
      <vt:lpstr>Torus, continued</vt:lpstr>
      <vt:lpstr>Trees</vt:lpstr>
      <vt:lpstr>CM-5 Fat Tree</vt:lpstr>
      <vt:lpstr>Hypercube</vt:lpstr>
      <vt:lpstr>Caltech Cosmic Cube</vt:lpstr>
      <vt:lpstr>Handling Contention</vt:lpstr>
      <vt:lpstr>Bufferless Deflection Routing</vt:lpstr>
      <vt:lpstr>Bufferless Deflection Routing</vt:lpstr>
      <vt:lpstr>Routing Algorithm</vt:lpstr>
      <vt:lpstr>Deterministic Routing</vt:lpstr>
      <vt:lpstr>Deadlock</vt:lpstr>
      <vt:lpstr>Handling Deadlock</vt:lpstr>
      <vt:lpstr>Turn Model to Avoid Deadlock</vt:lpstr>
      <vt:lpstr>Oblivious Routing: Valiant’s Algorithm</vt:lpstr>
      <vt:lpstr>Adaptive Routing</vt:lpstr>
      <vt:lpstr>On-Chip Networks</vt:lpstr>
      <vt:lpstr>On-chip Networks</vt:lpstr>
      <vt:lpstr>On-Chip vs. Off-Chip Interconnects</vt:lpstr>
      <vt:lpstr>On-Chip vs. Off-Chip Interconnects (II)</vt:lpstr>
      <vt:lpstr>Motivation for Efficient Interconnect</vt:lpstr>
      <vt:lpstr>Research in Interconnects</vt:lpstr>
      <vt:lpstr>Research Topics in Interconnects</vt:lpstr>
      <vt:lpstr>One Example: Packet Scheduling</vt:lpstr>
      <vt:lpstr>Computer Architecture: Interconnects (Part I)</vt:lpstr>
      <vt:lpstr>Bufferless Routing</vt:lpstr>
      <vt:lpstr>On-Chip Networks (NoC)</vt:lpstr>
      <vt:lpstr>Current NoC Approaches</vt:lpstr>
      <vt:lpstr>A Typical Router</vt:lpstr>
      <vt:lpstr>Buffers in NoC Routers</vt:lpstr>
      <vt:lpstr>Buffers in NoC Routers</vt:lpstr>
      <vt:lpstr>Going Bufferless…? </vt:lpstr>
      <vt:lpstr>BLESS: Bufferless Routing</vt:lpstr>
      <vt:lpstr>BLESS: Bufferless Routing</vt:lpstr>
      <vt:lpstr>FLIT-BLESS: Flit-Level Routing</vt:lpstr>
      <vt:lpstr>BLESS with Buffers</vt:lpstr>
      <vt:lpstr>BLESS:  Advantages &amp; Disadvantages </vt:lpstr>
      <vt:lpstr>Reduction of Router Latency</vt:lpstr>
      <vt:lpstr>BLESS:  Advantages &amp; Disadvantages </vt:lpstr>
      <vt:lpstr>Evaluation Methodology</vt:lpstr>
      <vt:lpstr>Evaluation Methodology</vt:lpstr>
      <vt:lpstr>Evaluation – Synthetic Traces</vt:lpstr>
      <vt:lpstr>Evaluation – Homogenous Case Study</vt:lpstr>
      <vt:lpstr>Evaluation – Homogenous Case Study</vt:lpstr>
      <vt:lpstr>Evaluation – Further Results</vt:lpstr>
      <vt:lpstr>Evaluation – Further Results</vt:lpstr>
      <vt:lpstr>Evaluation – Aggregate Results</vt:lpstr>
      <vt:lpstr>Evaluation – Aggregate Results</vt:lpstr>
      <vt:lpstr>BLESS Conclusions</vt:lpstr>
      <vt:lpstr>CHIPPER: A Low-complexity Bufferless Deflection Router</vt:lpstr>
      <vt:lpstr>Motivation</vt:lpstr>
      <vt:lpstr>Problems that Bufferless Routers Must Solve</vt:lpstr>
      <vt:lpstr>A Bufferless Router: A High-Level View</vt:lpstr>
      <vt:lpstr>Complexity in Bufferless Deflection Routers</vt:lpstr>
      <vt:lpstr>Problem 1: Livelock Freedom</vt:lpstr>
      <vt:lpstr>Livelock Freedom in Previous Work</vt:lpstr>
      <vt:lpstr>Age-Based Priorities are Expensive: Sorting</vt:lpstr>
      <vt:lpstr>Age-Based Priorities Are Expensive: Allocation</vt:lpstr>
      <vt:lpstr>Age-Based Priorities Are Expensive</vt:lpstr>
      <vt:lpstr>Solution: Golden Packet for Livelock Freedom</vt:lpstr>
      <vt:lpstr>What Does Golden Flit Routing Require?</vt:lpstr>
      <vt:lpstr>Golden Flit Routing With Two Inputs</vt:lpstr>
      <vt:lpstr>Golden Flit Routing with Four Inputs</vt:lpstr>
      <vt:lpstr>Permutation Network Operation</vt:lpstr>
      <vt:lpstr>Problem 2: Packet Reassembly</vt:lpstr>
      <vt:lpstr>Reassembly Buffers are Large</vt:lpstr>
      <vt:lpstr>Small Reassembly Buffers Cause Deadlock</vt:lpstr>
      <vt:lpstr>Reserve Space to Avoid Deadlock?</vt:lpstr>
      <vt:lpstr>Escaping Deadlock with Retransmissions</vt:lpstr>
      <vt:lpstr>Solution: Retransmitting Only Once</vt:lpstr>
      <vt:lpstr>Using MSHRs as Reassembly Buffers</vt:lpstr>
      <vt:lpstr>CHIPPER: Cheap Interconnect Partially-Permuting Router</vt:lpstr>
      <vt:lpstr>CHIPPER: Cheap Interconnect Partially-Permuting Router</vt:lpstr>
      <vt:lpstr>EVALUATION</vt:lpstr>
      <vt:lpstr>Methodology</vt:lpstr>
      <vt:lpstr>Methodology</vt:lpstr>
      <vt:lpstr>Results: Performance Degradation</vt:lpstr>
      <vt:lpstr>Results: Power Reduction</vt:lpstr>
      <vt:lpstr>Results: Area and Critical Path Reduction</vt:lpstr>
      <vt:lpstr>Conclusions</vt:lpstr>
      <vt:lpstr>MinBD: Minimally-Buffered Deflection Routing for Energy-Efficient Interconnect</vt:lpstr>
      <vt:lpstr>Bufferless Deflection Routing</vt:lpstr>
      <vt:lpstr>Outline: This Talk</vt:lpstr>
      <vt:lpstr>Outline: This Talk</vt:lpstr>
      <vt:lpstr>Issues in Bufferless Deflection Routing</vt:lpstr>
      <vt:lpstr>Key Performance Issues</vt:lpstr>
      <vt:lpstr>Outline: This Talk</vt:lpstr>
      <vt:lpstr>Outline: This Talk</vt:lpstr>
      <vt:lpstr>Addressing Link Contention</vt:lpstr>
      <vt:lpstr>How to Buffer Deflected Flits</vt:lpstr>
      <vt:lpstr>How to Buffer Deflected Flits</vt:lpstr>
      <vt:lpstr>Why Could A Side Buffer Work Well?</vt:lpstr>
      <vt:lpstr>Outline: This Talk</vt:lpstr>
      <vt:lpstr>Addressing the Ejection Bottleneck</vt:lpstr>
      <vt:lpstr>Addressing the Ejection Bottleneck</vt:lpstr>
      <vt:lpstr>Addressing the Ejection Bottleneck</vt:lpstr>
      <vt:lpstr>Outline: This Talk</vt:lpstr>
      <vt:lpstr>Improving Deflection Arbitration</vt:lpstr>
      <vt:lpstr>Fast Deflection Routing Implementation</vt:lpstr>
      <vt:lpstr>Fast Deflection Routing with Four Inputs</vt:lpstr>
      <vt:lpstr>Unnecessary Deflections in Fast Arbiters</vt:lpstr>
      <vt:lpstr>Improving Deflection Arbitration</vt:lpstr>
      <vt:lpstr>Adding A Silver Flit</vt:lpstr>
      <vt:lpstr>Minimally-Buffered Deflection Router</vt:lpstr>
      <vt:lpstr>Outline: This Talk</vt:lpstr>
      <vt:lpstr>Outline: This Talk</vt:lpstr>
      <vt:lpstr>Methodology: Simulated System</vt:lpstr>
      <vt:lpstr>Methodology: Routers and Network</vt:lpstr>
      <vt:lpstr>Methodology: Power, Die Area, Crit. Path</vt:lpstr>
      <vt:lpstr>Reduced Deflections &amp; Improved Perf.</vt:lpstr>
      <vt:lpstr>Overall Performance Results</vt:lpstr>
      <vt:lpstr>Overall Power Results</vt:lpstr>
      <vt:lpstr>Performance-Power Spectrum</vt:lpstr>
      <vt:lpstr>Die Area and Critical Path</vt:lpstr>
      <vt:lpstr>Conclusions</vt:lpstr>
      <vt:lpstr>More Readings</vt:lpstr>
      <vt:lpstr>HAT: Heterogeneous Adaptive Throttling for On-Chip Networks</vt:lpstr>
      <vt:lpstr>Executive Summary</vt:lpstr>
      <vt:lpstr>Outline</vt:lpstr>
      <vt:lpstr>On-Chip Networks</vt:lpstr>
      <vt:lpstr>Network Congestion Reduces Performance</vt:lpstr>
      <vt:lpstr>Goal</vt:lpstr>
      <vt:lpstr>Key Observation #1</vt:lpstr>
      <vt:lpstr>Key Observation #2</vt:lpstr>
      <vt:lpstr>Outline</vt:lpstr>
      <vt:lpstr>Heterogeneous Adaptive Throttling (HAT)</vt:lpstr>
      <vt:lpstr>Heterogeneous Adaptive Throttling (HAT)</vt:lpstr>
      <vt:lpstr>Application-Aware Throttling</vt:lpstr>
      <vt:lpstr>Heterogeneous Adaptive Throttling (HAT)</vt:lpstr>
      <vt:lpstr>Dynamic Throttling Rate Adjustment</vt:lpstr>
      <vt:lpstr>Dynamic Throttling Rate Adjustment</vt:lpstr>
      <vt:lpstr>Epoch-Based Operation</vt:lpstr>
      <vt:lpstr>Outline</vt:lpstr>
      <vt:lpstr>Prior Source Throttling Works</vt:lpstr>
      <vt:lpstr>Outline</vt:lpstr>
      <vt:lpstr>Methodology</vt:lpstr>
      <vt:lpstr>Performance: Bufferless NoC (BLESS)</vt:lpstr>
      <vt:lpstr>Performance: Buffered NoC</vt:lpstr>
      <vt:lpstr>Application Fairness</vt:lpstr>
      <vt:lpstr>Network Energy Efficiency</vt:lpstr>
      <vt:lpstr>Other Results in Paper</vt:lpstr>
      <vt:lpstr>Conclusion</vt:lpstr>
      <vt:lpstr>Application-Aware Packet Scheduling</vt:lpstr>
      <vt:lpstr>The Problem: Packet Scheduling</vt:lpstr>
      <vt:lpstr>Slide 189</vt:lpstr>
      <vt:lpstr>Slide 190</vt:lpstr>
      <vt:lpstr>Slide 191</vt:lpstr>
      <vt:lpstr>Slide 192</vt:lpstr>
      <vt:lpstr>The Problem: Packet Scheduling</vt:lpstr>
      <vt:lpstr>Motivation: Stall-Time Criticality</vt:lpstr>
      <vt:lpstr>Motivation: Stall-Time Criticality</vt:lpstr>
      <vt:lpstr>STC Principle 1: MLP </vt:lpstr>
      <vt:lpstr>STC Principle 1: MLP </vt:lpstr>
      <vt:lpstr>STC Principle 2: Shortest-Job-First</vt:lpstr>
      <vt:lpstr>Solution: Application-Aware Policies</vt:lpstr>
      <vt:lpstr>Component 1: Ranking</vt:lpstr>
      <vt:lpstr>Component 1 : How to Rank?</vt:lpstr>
      <vt:lpstr>Component 2: Batching</vt:lpstr>
      <vt:lpstr>Putting it all together: STC Scheduling Policy</vt:lpstr>
      <vt:lpstr>STC Scheduling Example</vt:lpstr>
      <vt:lpstr>STC Scheduling Example</vt:lpstr>
      <vt:lpstr>STC Scheduling Example</vt:lpstr>
      <vt:lpstr>STC Scheduling Example</vt:lpstr>
      <vt:lpstr>STC Evaluation Methodology</vt:lpstr>
      <vt:lpstr>Comparison to Previous Policies</vt:lpstr>
      <vt:lpstr>STC System Performance and Fairness</vt:lpstr>
      <vt:lpstr>Enforcing Operating System Priorities</vt:lpstr>
      <vt:lpstr>Application Aware Packet Scheduling: Summary</vt:lpstr>
      <vt:lpstr>Slack-Driven Packet Scheduling</vt:lpstr>
      <vt:lpstr>Packet Scheduling in NoC</vt:lpstr>
      <vt:lpstr>MLP Principle</vt:lpstr>
      <vt:lpstr>Outline</vt:lpstr>
      <vt:lpstr>What is Aérgia?</vt:lpstr>
      <vt:lpstr>Outline</vt:lpstr>
      <vt:lpstr>Slack of Packets</vt:lpstr>
      <vt:lpstr>Concept of Slack </vt:lpstr>
      <vt:lpstr>Prioritizing using Slack </vt:lpstr>
      <vt:lpstr>Slack in Applications</vt:lpstr>
      <vt:lpstr>Slack in Applications</vt:lpstr>
      <vt:lpstr>Diversity in Slack</vt:lpstr>
      <vt:lpstr>Diversity in Slack</vt:lpstr>
      <vt:lpstr>Outline</vt:lpstr>
      <vt:lpstr>Estimating Slack Priority</vt:lpstr>
      <vt:lpstr>Estimating Slack Priority</vt:lpstr>
      <vt:lpstr>Estimating Slack Priority</vt:lpstr>
      <vt:lpstr>Starvation Avoidance</vt:lpstr>
      <vt:lpstr>Putting it all together</vt:lpstr>
      <vt:lpstr>Outline</vt:lpstr>
      <vt:lpstr>Evaluation Methodology</vt:lpstr>
      <vt:lpstr>Qualitative Comparison</vt:lpstr>
      <vt:lpstr>System Performance</vt:lpstr>
      <vt:lpstr>Network Unfairness</vt:lpstr>
      <vt:lpstr>Conclusions &amp; Future Directions</vt:lpstr>
      <vt:lpstr>Express-Cube Topologies</vt:lpstr>
      <vt:lpstr>2-D Mesh</vt:lpstr>
      <vt:lpstr>2-D Mesh</vt:lpstr>
      <vt:lpstr>Concentration (Balfour &amp; Dally, ICS ‘06)</vt:lpstr>
      <vt:lpstr>Concentration</vt:lpstr>
      <vt:lpstr>Replication</vt:lpstr>
      <vt:lpstr>Flattened Butterfly (Kim et al., Micro ‘07)</vt:lpstr>
      <vt:lpstr>Flattened Butterfly (Kim et al., Micro ‘07)</vt:lpstr>
      <vt:lpstr>Flattened Butterfly (Kim et al., Micro ‘07)</vt:lpstr>
      <vt:lpstr>Flattened Butterfly (Kim et al., Micro ‘07)</vt:lpstr>
      <vt:lpstr>Flattened Butterfly (Kim et al., Micro ‘07)</vt:lpstr>
      <vt:lpstr>Flattened Butterfly (Kim et al., Micro ‘07)</vt:lpstr>
      <vt:lpstr>Multidrop Express Channels (MECS)</vt:lpstr>
      <vt:lpstr>Multidrop Express Channels (MECS)</vt:lpstr>
      <vt:lpstr>Multidrop Express Channels (MECS)</vt:lpstr>
      <vt:lpstr>Multidrop Express Channels (MECS)</vt:lpstr>
      <vt:lpstr>Multidrop Express Channels (MECS)</vt:lpstr>
      <vt:lpstr>Multidrop Express Channels (MECS)</vt:lpstr>
      <vt:lpstr>Multidrop Express Channels (MECS)</vt:lpstr>
      <vt:lpstr>Partitioning: a GEC Example</vt:lpstr>
      <vt:lpstr>Analytical Comparison</vt:lpstr>
      <vt:lpstr>Experimental Methodology</vt:lpstr>
      <vt:lpstr>Slide 260</vt:lpstr>
      <vt:lpstr>Slide 261</vt:lpstr>
      <vt:lpstr>Slide 262</vt:lpstr>
      <vt:lpstr>Slide 263</vt:lpstr>
      <vt:lpstr>Summary</vt:lpstr>
      <vt:lpstr>Kilo-NoC: Topology-Aware QoS</vt:lpstr>
      <vt:lpstr>Motivation</vt:lpstr>
      <vt:lpstr>Kilo-NOC requirements</vt:lpstr>
      <vt:lpstr>Topology-Aware QoS</vt:lpstr>
      <vt:lpstr>Baseline QOS-enabled CMP</vt:lpstr>
      <vt:lpstr>Conventional NOC QOS</vt:lpstr>
      <vt:lpstr>Conventional NOC QOS</vt:lpstr>
      <vt:lpstr>Kilo-NOC  QOS</vt:lpstr>
      <vt:lpstr>Topology-Aware  QOS</vt:lpstr>
      <vt:lpstr>Topology-Aware  QOS</vt:lpstr>
      <vt:lpstr>Topology-Aware  QOS</vt:lpstr>
      <vt:lpstr>Topology-Aware  QOS</vt:lpstr>
      <vt:lpstr>Kilo-NOC  view</vt:lpstr>
      <vt:lpstr>Evaluation Methodology</vt:lpstr>
      <vt:lpstr>Area comparison</vt:lpstr>
      <vt:lpstr>Energy comparison</vt:lpstr>
      <vt:lpstr>Summary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18-741  Advanced Computer Architecture Lecture 1: Intro and Basics</dc:title>
  <dc:creator>Onur Mutlu</dc:creator>
  <cp:lastModifiedBy>Tyler Huberty</cp:lastModifiedBy>
  <cp:revision>247</cp:revision>
  <cp:lastPrinted>2010-01-20T20:33:06Z</cp:lastPrinted>
  <dcterms:created xsi:type="dcterms:W3CDTF">2010-07-24T22:12:17Z</dcterms:created>
  <dcterms:modified xsi:type="dcterms:W3CDTF">2013-09-28T23:09:03Z</dcterms:modified>
</cp:coreProperties>
</file>