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822" r:id="rId3"/>
    <p:sldMasterId id="2147484917" r:id="rId4"/>
    <p:sldMasterId id="2147485082" r:id="rId5"/>
    <p:sldMasterId id="2147485106" r:id="rId6"/>
    <p:sldMasterId id="2147485118" r:id="rId7"/>
    <p:sldMasterId id="2147485130" r:id="rId8"/>
    <p:sldMasterId id="2147485143" r:id="rId9"/>
    <p:sldMasterId id="2147485157" r:id="rId10"/>
    <p:sldMasterId id="2147485172" r:id="rId11"/>
    <p:sldMasterId id="2147485185" r:id="rId12"/>
    <p:sldMasterId id="2147485198" r:id="rId13"/>
  </p:sldMasterIdLst>
  <p:notesMasterIdLst>
    <p:notesMasterId r:id="rId96"/>
  </p:notesMasterIdLst>
  <p:sldIdLst>
    <p:sldId id="1537" r:id="rId14"/>
    <p:sldId id="1538" r:id="rId15"/>
    <p:sldId id="1447" r:id="rId16"/>
    <p:sldId id="1448" r:id="rId17"/>
    <p:sldId id="1449" r:id="rId18"/>
    <p:sldId id="1450" r:id="rId19"/>
    <p:sldId id="1451" r:id="rId20"/>
    <p:sldId id="1452" r:id="rId21"/>
    <p:sldId id="1453" r:id="rId22"/>
    <p:sldId id="1454" r:id="rId23"/>
    <p:sldId id="1455" r:id="rId24"/>
    <p:sldId id="1456" r:id="rId25"/>
    <p:sldId id="1457" r:id="rId26"/>
    <p:sldId id="1458" r:id="rId27"/>
    <p:sldId id="1459" r:id="rId28"/>
    <p:sldId id="1460" r:id="rId29"/>
    <p:sldId id="1461" r:id="rId30"/>
    <p:sldId id="1462" r:id="rId31"/>
    <p:sldId id="1463" r:id="rId32"/>
    <p:sldId id="1464" r:id="rId33"/>
    <p:sldId id="1465" r:id="rId34"/>
    <p:sldId id="1466" r:id="rId35"/>
    <p:sldId id="1467" r:id="rId36"/>
    <p:sldId id="1468" r:id="rId37"/>
    <p:sldId id="1469" r:id="rId38"/>
    <p:sldId id="1470" r:id="rId39"/>
    <p:sldId id="1471" r:id="rId40"/>
    <p:sldId id="1472" r:id="rId41"/>
    <p:sldId id="1473" r:id="rId42"/>
    <p:sldId id="1484" r:id="rId43"/>
    <p:sldId id="1474" r:id="rId44"/>
    <p:sldId id="1475" r:id="rId45"/>
    <p:sldId id="1533" r:id="rId46"/>
    <p:sldId id="1534" r:id="rId47"/>
    <p:sldId id="1476" r:id="rId48"/>
    <p:sldId id="1477" r:id="rId49"/>
    <p:sldId id="1478" r:id="rId50"/>
    <p:sldId id="1512" r:id="rId51"/>
    <p:sldId id="1513" r:id="rId52"/>
    <p:sldId id="1514" r:id="rId53"/>
    <p:sldId id="1479" r:id="rId54"/>
    <p:sldId id="1509" r:id="rId55"/>
    <p:sldId id="1510" r:id="rId56"/>
    <p:sldId id="1511" r:id="rId57"/>
    <p:sldId id="1480" r:id="rId58"/>
    <p:sldId id="1481" r:id="rId59"/>
    <p:sldId id="1482" r:id="rId60"/>
    <p:sldId id="1485" r:id="rId61"/>
    <p:sldId id="1486" r:id="rId62"/>
    <p:sldId id="1487" r:id="rId63"/>
    <p:sldId id="1488" r:id="rId64"/>
    <p:sldId id="1489" r:id="rId65"/>
    <p:sldId id="1490" r:id="rId66"/>
    <p:sldId id="1483" r:id="rId67"/>
    <p:sldId id="1536" r:id="rId68"/>
    <p:sldId id="1492" r:id="rId69"/>
    <p:sldId id="1503" r:id="rId70"/>
    <p:sldId id="1505" r:id="rId71"/>
    <p:sldId id="1493" r:id="rId72"/>
    <p:sldId id="1494" r:id="rId73"/>
    <p:sldId id="1499" r:id="rId74"/>
    <p:sldId id="1500" r:id="rId75"/>
    <p:sldId id="1501" r:id="rId76"/>
    <p:sldId id="1498" r:id="rId77"/>
    <p:sldId id="1491" r:id="rId78"/>
    <p:sldId id="1535" r:id="rId79"/>
    <p:sldId id="1515" r:id="rId80"/>
    <p:sldId id="1517" r:id="rId81"/>
    <p:sldId id="1518" r:id="rId82"/>
    <p:sldId id="1519" r:id="rId83"/>
    <p:sldId id="1520" r:id="rId84"/>
    <p:sldId id="1521" r:id="rId85"/>
    <p:sldId id="1522" r:id="rId86"/>
    <p:sldId id="1523" r:id="rId87"/>
    <p:sldId id="1524" r:id="rId88"/>
    <p:sldId id="1525" r:id="rId89"/>
    <p:sldId id="1526" r:id="rId90"/>
    <p:sldId id="1527" r:id="rId91"/>
    <p:sldId id="1528" r:id="rId92"/>
    <p:sldId id="1529" r:id="rId93"/>
    <p:sldId id="1530" r:id="rId94"/>
    <p:sldId id="1532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slide" Target="slides/slide60.xml"/><Relationship Id="rId74" Type="http://schemas.openxmlformats.org/officeDocument/2006/relationships/slide" Target="slides/slide61.xml"/><Relationship Id="rId75" Type="http://schemas.openxmlformats.org/officeDocument/2006/relationships/slide" Target="slides/slide62.xml"/><Relationship Id="rId76" Type="http://schemas.openxmlformats.org/officeDocument/2006/relationships/slide" Target="slides/slide63.xml"/><Relationship Id="rId77" Type="http://schemas.openxmlformats.org/officeDocument/2006/relationships/slide" Target="slides/slide64.xml"/><Relationship Id="rId78" Type="http://schemas.openxmlformats.org/officeDocument/2006/relationships/slide" Target="slides/slide65.xml"/><Relationship Id="rId79" Type="http://schemas.openxmlformats.org/officeDocument/2006/relationships/slide" Target="slides/slide66.xml"/><Relationship Id="rId90" Type="http://schemas.openxmlformats.org/officeDocument/2006/relationships/slide" Target="slides/slide77.xml"/><Relationship Id="rId91" Type="http://schemas.openxmlformats.org/officeDocument/2006/relationships/slide" Target="slides/slide78.xml"/><Relationship Id="rId92" Type="http://schemas.openxmlformats.org/officeDocument/2006/relationships/slide" Target="slides/slide79.xml"/><Relationship Id="rId93" Type="http://schemas.openxmlformats.org/officeDocument/2006/relationships/slide" Target="slides/slide80.xml"/><Relationship Id="rId94" Type="http://schemas.openxmlformats.org/officeDocument/2006/relationships/slide" Target="slides/slide81.xml"/><Relationship Id="rId95" Type="http://schemas.openxmlformats.org/officeDocument/2006/relationships/slide" Target="slides/slide82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100" Type="http://schemas.openxmlformats.org/officeDocument/2006/relationships/theme" Target="theme/theme1.xml"/><Relationship Id="rId80" Type="http://schemas.openxmlformats.org/officeDocument/2006/relationships/slide" Target="slides/slide67.xml"/><Relationship Id="rId81" Type="http://schemas.openxmlformats.org/officeDocument/2006/relationships/slide" Target="slides/slide68.xml"/><Relationship Id="rId82" Type="http://schemas.openxmlformats.org/officeDocument/2006/relationships/slide" Target="slides/slide69.xml"/><Relationship Id="rId83" Type="http://schemas.openxmlformats.org/officeDocument/2006/relationships/slide" Target="slides/slide70.xml"/><Relationship Id="rId84" Type="http://schemas.openxmlformats.org/officeDocument/2006/relationships/slide" Target="slides/slide71.xml"/><Relationship Id="rId85" Type="http://schemas.openxmlformats.org/officeDocument/2006/relationships/slide" Target="slides/slide72.xml"/><Relationship Id="rId86" Type="http://schemas.openxmlformats.org/officeDocument/2006/relationships/slide" Target="slides/slide73.xml"/><Relationship Id="rId87" Type="http://schemas.openxmlformats.org/officeDocument/2006/relationships/slide" Target="slides/slide74.xml"/><Relationship Id="rId88" Type="http://schemas.openxmlformats.org/officeDocument/2006/relationships/slide" Target="slides/slide75.xml"/><Relationship Id="rId89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DCC927-F450-1349-92A0-EBBF8354DDCC}" type="datetime1">
              <a:rPr lang="en-US"/>
              <a:pPr>
                <a:defRPr/>
              </a:pPr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7B0ECB6-A097-C644-A0C8-DDD17D99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900DFD-4A40-D34B-A470-41912763C443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56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66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7501C-76AC-344A-995F-F5E7DA69D604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17% of all executed instructions are on the wrong path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6C4CF-3ABA-C149-9C97-D52B981B4285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event would not have happened if the branch was correctly predicted.</a:t>
            </a:r>
          </a:p>
          <a:p>
            <a:endParaRPr lang="en-US"/>
          </a:p>
          <a:p>
            <a:r>
              <a:rPr lang="en-US"/>
              <a:t>Happens because pointer is dereferenced before the mispredicted branch is executed. Mispredicted branch is dependent on a long-latency operation.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11505E-7206-0042-9306-02C5F66B721F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1125BC-231E-DD40-8581-D1C6C78F5AAA}" type="slidenum">
              <a:rPr lang="en-US" sz="1200">
                <a:latin typeface="Calibri" charset="0"/>
                <a:cs typeface="Arial" charset="0"/>
              </a:rPr>
              <a:pPr eaLnBrk="1" hangingPunct="1"/>
              <a:t>24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Exceptions ignored. I/O operations that modify the state of the I/O devices are not performed. Uncacheable blocks are not fetched.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E972B1-32AC-1740-9428-4EA0DFF4DCB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Mem latency 500</a:t>
            </a:r>
          </a:p>
          <a:p>
            <a:r>
              <a:rPr lang="en-US">
                <a:latin typeface="Calibri" charset="0"/>
              </a:rPr>
              <a:t>L2 cache 1 MB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1C96F-B276-1C40-BE94-31ADDD83B0D8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As I showed before, traditional runahead execution cannot parallelize dependent cache misses due to load 1 and load 2, because load 2 cannot compute its address in runahead mode. However, if the value of Load 1 is predicted, Load 2 would be able to compute its address and it would generate its miss in runahead mode.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D4EAB-2696-6F4B-9157-127F8AF27D55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Say that predictor does not need to be large!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26B75-194B-1642-B702-704CCD222D1E}" type="slidenum">
              <a:rPr lang="en-US" sz="1200">
                <a:latin typeface="Calibri" charset="0"/>
                <a:cs typeface="Arial" charset="0"/>
              </a:rPr>
              <a:pPr eaLnBrk="1" hangingPunct="1"/>
              <a:t>53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16-entry predictor, baseline: runahead processor</a:t>
            </a:r>
          </a:p>
          <a:p>
            <a:r>
              <a:rPr lang="en-US">
                <a:latin typeface="Calibri" charset="0"/>
              </a:rPr>
              <a:t>In contrast, a 16-entry stride value predictor reduces exec time by only 2.7% and exec inst by 3.5%</a:t>
            </a:r>
          </a:p>
          <a:p>
            <a:r>
              <a:rPr lang="en-US">
                <a:latin typeface="Calibri" charset="0"/>
              </a:rPr>
              <a:t>A 4K-entry stride VP reduces exec time by 4.7% and exec inst by 6.1%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4E4221-C0DA-E243-8812-0FAE0EC5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118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C970-6EBB-6141-BF74-72C34F78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203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E579-503D-4548-8EC3-F8E29AFD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871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E1E3-30C5-9440-8E29-80550022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27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600-FC42-6D44-B667-2F4DDCC3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731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80A0-B4F9-D444-B4CC-5AF14D60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014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9917EF67-A6FB-CB43-868C-1677B08B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560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81840C8-74D7-164B-89BA-8F954C36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5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522BDCB-ECA5-8341-BE8B-955B688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450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752B0BA-1D05-C64B-A696-8D15F6D91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911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B9F68F-AE52-1743-BFC5-8EE58FE2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569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1A05383-BA51-184F-81FD-7487A7BB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71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9F32-A7C9-E748-AB88-0679EEF1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187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19F952-55B8-D44A-ACBD-DF973980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675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382F809-F622-674F-B04E-FE73A1AE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37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30117AD-8E59-4A42-A11E-1FE742B9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695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32AE070-9A13-4E40-8113-2A8E0F82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4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5C8EC2-34B1-0440-A001-0EFABCFA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048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2C47B4A-F080-C34F-A4EF-32250D53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044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9FE7-E583-0D40-8D02-0349BA60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654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5" charset="0"/>
                <a:ea typeface="Arial" pitchFamily="35" charset="0"/>
                <a:cs typeface="Arial" pitchFamily="35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1584-7D60-1446-9774-178FFC44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596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21920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276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36220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6BEB75B4-AFCC-9748-9E45-A086CB46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4056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41A8022-33DC-0F42-867E-D098B642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68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9FB-5A55-E547-A1C4-95CF7EC5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762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8453119-3B89-8240-B91B-EAF8C8468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6862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B42EB51-9394-D34D-88A6-0892A16D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704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E1C374F-47B1-BF48-BFDF-8D96A7C9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2927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E280AAD-8251-8348-B8B0-7A3F3A65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106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EEC001E-5ADA-4A49-8921-46C8BAD0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214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E2E7E32-DD33-6D4F-B6FA-1AB91DAB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442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09B0F65-52E1-5F48-AA80-8C1515FC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2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E4FEAAD-CFDF-704E-A987-C7CA4AF7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66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30B503-9A0D-CD47-AF06-DEB3D8DA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862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E3237D6-AAB0-7840-A4E0-5E0C2313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597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DF0545-50A1-8441-AFD6-99C54043F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846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574C-FCE1-FB4F-8162-D867A9A4E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93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5170-38BA-5544-BAA1-DF46E9CD6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10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D7E74-17FE-784E-95AA-DB3F37A855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043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ADE2-EB0B-824B-B042-4D98455AA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638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21E5-FDF7-2C44-8606-2B5B5F8434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015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C4EC-E1E7-7C48-B183-A1ED0D5380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20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C0E6-824A-0B43-BC3A-BFFE9F312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132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2BA87-1876-1540-819A-612271ECD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35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D4DE8-011A-1342-8909-49B9BE5D5B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315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4DBC-086D-964E-9E47-4CEC836FA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6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88F4B2-2405-4943-A112-BE5237DB8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3181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4A247-5803-1548-A398-60A60C1DA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7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133D4-57AA-F348-9A8F-DBAE072F9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750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AC2F-B439-E447-8DA2-356891760CDC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2073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C58A-BEE0-3244-961F-1A0E560D1D2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5660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FFD9-2372-7C4A-877E-E12721FF77D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3912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E2D0-5514-D143-ACD7-C4A64778616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8647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72EA-F26A-4145-A795-77DAECC48FB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5396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DF91-92A9-C949-8A07-3E2F76AEF26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0790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023A-AB31-994E-BC3F-382B9A6E705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4569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7831-4E7B-244D-A134-1E2BC08332DB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21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434AF-54C0-6445-A248-F7AD18FBC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738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6AEC-AD1B-E34A-8090-53DF3414A2A4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4642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5BDC-EE16-B744-AC3D-34767D20686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311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01A8-539A-5A45-A57B-657B1479DE8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98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44F645-1A7A-6A4C-B37E-5B3589D2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8386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2181C8-D26D-BE40-82D5-C6E063BB1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09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06B03-0BF7-6349-AC81-C6D1AD51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9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DB57BA-AFA8-B448-BF89-3699F441F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895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3AAA-380F-D646-B0E9-4FA618B9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18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5795AF-7F14-8146-8C3A-56DDA65C2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0233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11700B-2767-3E41-8040-7D4DEAD3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782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DC1FE-8646-074F-8E57-BFEAC7A7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1421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F32AE3-6290-C941-9CA9-14CEE4D3B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5752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234603-C16C-8841-94D6-3C6D69351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5463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8BE352-03E0-A74A-A860-49BE83304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545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993428-A8D7-AF44-BE0E-8A18BB167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055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1F6044-2A86-3341-B01C-DA94E283A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9409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A633E7-E9CD-5849-BC29-7027E0617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298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F4E50F-4786-F14B-9CA4-BF3C7067A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26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E380-E974-8B4F-805E-A15AF7E9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78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2E5ECB-7AF5-5346-B09D-EC478CB4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061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522BA7-217D-504A-8D0B-0F62AC6C5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57933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EF1BDB-A554-0240-BF99-423937CC7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93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7FEEA5-842E-3045-AD4F-5F11C9C7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0731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A44712-E1BE-DC40-A5D2-875314FEE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067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CFFE9-F1C0-1D49-8EE8-72D7F3A5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039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92ED0B-814D-604A-829D-D47F8B326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1502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9122AB-6478-E348-A556-1222D66B9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3912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7EEFFD-4BB8-4549-A415-B63E53FC1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456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4A6E3B-FD50-564C-AD45-CC45322E2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62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F49B-7919-6146-8499-6D435D6C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67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12B169-6369-C844-B00B-5DAB8B5F5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5557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A4AF0F-87BB-A94C-9636-79DCBA7B1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76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AF1EFA-746B-2649-8056-3316E8CA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0985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2437B3-0C5F-A047-AF44-D5BEB153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810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6B3258-F894-A645-910A-EC150E02F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734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2215A2-58AC-7344-8530-131AAFA91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25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5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7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34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9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DB2E-9F16-DB44-8633-6A9FBE806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139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096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71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4599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340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747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1178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159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7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424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DAD3-786D-924A-99AF-3C6D6A377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553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896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918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7621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699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7559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9586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710-FAD3-AD44-9133-57182B71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286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903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802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019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230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91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861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049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471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464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33CCAAB-61A4-1B4A-8D16-E29879DE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99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EF89-1B4B-894C-96C1-5C8D5FC4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8729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4495-16AC-364A-B512-BFDDDF86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605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481A-F62E-CD45-B571-FFFDD483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433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ADFF-3774-6849-9492-3B9B76F8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365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465E-F4F1-9240-A4E1-A19B3AA3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827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DD9C-1A2F-8B43-90E5-42DA50E3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013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30CC-2640-E542-81DF-C94643E2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442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63FC-7865-0C4E-9631-59072062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7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E5EA-CF25-894F-8CEB-D37F6464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336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4BB3-529E-C641-B824-8DA27CC39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19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5B8B-1681-6C4A-91DD-016BAC5D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22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A7D2-34E8-A24E-AEDE-30627F14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2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10B0-C0A7-364E-B544-6101C9898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880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CB7B66-9D13-714E-A721-844F2C01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370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3101-DD33-BE44-8CC7-807323074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65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96DC-C027-0849-A0A0-2E2C45B0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423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8C8-45F1-E045-ABAA-F81713EF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257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AE41-B2A2-2A44-BC91-83415348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045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CCF7-3A11-D24A-97B0-6ED95D83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019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E3BD-9DB1-AC4A-85CF-F3E991CD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826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433-3A49-A641-A3AB-917EBB41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706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BA00-004D-AD4D-A0A6-F628F906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43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4C0521-3F92-9741-98E0-72A1DE58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  <p:sldLayoutId id="214748502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01D4BC95-3C13-D343-8F48-FD539B62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  <p:sldLayoutId id="2147485169" r:id="rId12"/>
    <p:sldLayoutId id="2147485170" r:id="rId13"/>
    <p:sldLayoutId id="2147485171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fld id="{BEA52BD2-8A34-454D-896F-AC103EC4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5" name="Picture 1034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00800"/>
            <a:ext cx="1343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C79535-A03A-5E48-8A54-20AC87E9F872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5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8035649-745F-9D49-9786-56D0735B026C}" type="slidenum">
              <a:rPr lang="en-US" smtClean="0">
                <a:solidFill>
                  <a:srgbClr val="000000"/>
                </a:solidFill>
                <a:latin typeface="Times New Roman"/>
                <a:cs typeface="+mn-cs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3D418D-997E-AA4A-ADF4-9AED8B010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4BDFB3-0FFA-E44C-AF3C-52C96CEF3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EBFEF4-3165-224B-BF6E-8F4B7895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ADF1497-3B85-AE42-95F8-08214C87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B7803681-48E6-2D4F-AD34-29D1B9BB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  <p:sldLayoutId id="214748515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8YpjqXQJI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80.xml"/><Relationship Id="rId3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0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92.xml"/><Relationship Id="rId3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05.xml"/><Relationship Id="rId3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0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0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19.xml"/><Relationship Id="rId3" Type="http://schemas.openxmlformats.org/officeDocument/2006/relationships/image" Target="../media/image16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403350"/>
            <a:ext cx="8428038" cy="1720850"/>
          </a:xfrm>
        </p:spPr>
        <p:txBody>
          <a:bodyPr/>
          <a:lstStyle/>
          <a:p>
            <a:pPr algn="ctr" eaLnBrk="1" hangingPunct="1"/>
            <a:r>
              <a:rPr lang="en-US" sz="4400" dirty="0">
                <a:latin typeface="Garamond" charset="0"/>
              </a:rPr>
              <a:t>Computer Architecture:</a:t>
            </a:r>
            <a:br>
              <a:rPr lang="en-US" sz="4400" dirty="0">
                <a:latin typeface="Garamond" charset="0"/>
              </a:rPr>
            </a:br>
            <a:r>
              <a:rPr lang="en-US" sz="4400" dirty="0" smtClean="0">
                <a:latin typeface="Garamond" charset="0"/>
              </a:rPr>
              <a:t>Runahead Execution</a:t>
            </a:r>
            <a:endParaRPr lang="en-US" sz="4400" dirty="0">
              <a:latin typeface="Garamond" charset="0"/>
            </a:endParaRP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29038"/>
            <a:ext cx="7848600" cy="29003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73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FFFEA9-B721-E94B-930E-D4425F5988B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Memory Latency Tolerance Techniques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Caching</a:t>
            </a:r>
            <a:r>
              <a:rPr lang="en-US" sz="1800">
                <a:latin typeface="Tahoma" charset="0"/>
              </a:rPr>
              <a:t> [initially by Wilkes, 1965]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Widely used, simple, effective, but inefficient, passive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Not all applications/phases exhibit temporal or spatial locality</a:t>
            </a:r>
          </a:p>
          <a:p>
            <a:pPr lvl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Prefetching</a:t>
            </a:r>
            <a:r>
              <a:rPr lang="en-US" sz="1800">
                <a:latin typeface="Tahoma" charset="0"/>
              </a:rPr>
              <a:t> [initially in IBM 360/91, 1967]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Works well for regular memory access patterns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Prefetching irregular access patterns is difficult, inaccurate, and hardware-intensive</a:t>
            </a:r>
          </a:p>
          <a:p>
            <a:pPr>
              <a:lnSpc>
                <a:spcPct val="80000"/>
              </a:lnSpc>
            </a:pPr>
            <a:endParaRPr lang="en-US" sz="18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Multithreading</a:t>
            </a:r>
            <a:r>
              <a:rPr lang="en-US" sz="1800">
                <a:latin typeface="Tahoma" charset="0"/>
              </a:rPr>
              <a:t> [initially in CDC 6600, 1964]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Works well if there are multiple threads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Improving single thread performance using multithreading hardware is an ongoing research effort</a:t>
            </a:r>
          </a:p>
          <a:p>
            <a:pPr lvl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Out-of-order execution </a:t>
            </a:r>
            <a:r>
              <a:rPr lang="en-US" sz="1800">
                <a:latin typeface="Tahoma" charset="0"/>
              </a:rPr>
              <a:t>[initially by Tomasulo, 1967]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Tolerates irregular cache misses that cannot be prefetched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Requires extensive hardware resources for tolerating long latencies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  <a:ea typeface="ＭＳ Ｐゴシック" charset="0"/>
              </a:rPr>
              <a:t>Runahead execution </a:t>
            </a:r>
            <a:r>
              <a:rPr lang="en-US" sz="1800">
                <a:latin typeface="Tahoma" charset="0"/>
                <a:ea typeface="ＭＳ Ｐゴシック" charset="0"/>
              </a:rPr>
              <a:t>alleviates this problem (as we will see in a later lecture)</a:t>
            </a: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Runahead Execution</a:t>
            </a: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1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E9F757-C44C-8949-B203-82476A4417F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4994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5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6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7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8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9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R2, 64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STOR mem[R2]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R5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MUL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R3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R2, 8</a:t>
            </a:r>
          </a:p>
        </p:txBody>
      </p:sp>
      <p:sp>
        <p:nvSpPr>
          <p:cNvPr id="85006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85008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R1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mem[R5]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Small Windows: Full-window Stalls</a:t>
            </a:r>
          </a:p>
        </p:txBody>
      </p:sp>
      <p:sp>
        <p:nvSpPr>
          <p:cNvPr id="85011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Oldest</a:t>
            </a:r>
          </a:p>
        </p:txBody>
      </p:sp>
      <p:sp>
        <p:nvSpPr>
          <p:cNvPr id="85012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85014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L2 cache misses are responsible for most full-window stalls.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2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50364-5C7A-604F-AB99-A5FF33E58F5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60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6825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3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DDCEF2-1AB1-B047-A87E-7447F4EDA97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704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30592"/>
              </p:ext>
            </p:extLst>
          </p:nvPr>
        </p:nvGraphicFramePr>
        <p:xfrm>
          <a:off x="166688" y="927100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7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7100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6127750" y="4522788"/>
            <a:ext cx="1492250" cy="65881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82074-112F-324E-A632-DD92EF79F0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Out-of-order execution requires large instruction windows to tolerate today’</a:t>
            </a:r>
            <a:r>
              <a:rPr lang="en-US" altLang="ja-JP" dirty="0">
                <a:latin typeface="Tahoma" charset="0"/>
              </a:rPr>
              <a:t>s main memory latencies.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As main memory latency increases, instruction window size should also increase to fully tolerate the memory latency.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Building a large instruction window is a challenging task       if we would like to achieve 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power/energy consumption (tag matching logic, 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ld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st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 buffers)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Short cycle time (access, wakeup/select latencies)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design and verification complexity</a:t>
            </a: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5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Efficient Scaling of Instruction Window Size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One of the major research issues in out of order execution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How to achieve the benefits of a large window with a small one (or in a simpler way)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How do we efficiently tolerate memory latency with the machinery of out-of-order execution (and a small instruction window)?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5665E-0C4A-3C4F-A2D8-5D13687EDC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5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Level Parallelism (MLP)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Idea: Find and service multiple cache misses in parallel so that the processor stalls only once for all misses</a:t>
            </a:r>
            <a:endParaRPr lang="en-US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Enables latency tolerance: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overlaps latency of different misses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How to generate multiple misses?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execution, multithreading, runahead, prefetching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CD85A5-DBBA-A544-9994-F92666B8A48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55625" y="2514600"/>
            <a:ext cx="7543800" cy="1676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698625" y="32004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4670425" y="3048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4441825" y="3429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1663700" y="39624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7054850" y="36893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time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393825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A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4368800" y="29591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B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4124325" y="3349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C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2155825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1241425" y="25876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isolated miss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6010275" y="251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parallel miss</a:t>
            </a: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 flipH="1">
            <a:off x="5737225" y="2819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 flipH="1">
            <a:off x="5889625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/>
      <p:bldP spid="39947" grpId="0"/>
      <p:bldP spid="39948" grpId="0"/>
      <p:bldP spid="39949" grpId="0"/>
      <p:bldP spid="39950" grpId="0" animBg="1"/>
      <p:bldP spid="39951" grpId="0"/>
      <p:bldP spid="39952" grpId="0"/>
      <p:bldP spid="39953" grpId="0" animBg="1"/>
      <p:bldP spid="399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(I)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A technique to obtain the memory-level parallelism benefits of a large instruction window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r>
              <a:rPr lang="en-US">
                <a:latin typeface="Tahoma" charset="0"/>
              </a:rPr>
              <a:t>When the oldest instruction is a long-latency cache miss: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architectural state and enter runahead mode</a:t>
            </a:r>
          </a:p>
          <a:p>
            <a:r>
              <a:rPr lang="en-US">
                <a:latin typeface="Tahoma" charset="0"/>
              </a:rPr>
              <a:t>In runahead mode: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Speculatively pre-execute instructions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The purpose of pre-execution is to generate prefetches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L2-miss dependent instructions are marked INV and dropped</a:t>
            </a:r>
          </a:p>
          <a:p>
            <a:r>
              <a:rPr lang="en-US">
                <a:latin typeface="Tahoma" charset="0"/>
              </a:rPr>
              <a:t>Runahead mode ends when the original miss returns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is restored and normal execution resumes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 sz="2000">
                <a:latin typeface="Tahoma" charset="0"/>
              </a:rPr>
              <a:t>Mutlu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</a:rPr>
              <a:t>Runahead Execution: An Alternative to Very Large Instruction Windows for Out-of-order Processors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HPCA 2003.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B9739-FC62-434A-AAAC-2FBB35D738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52400" y="53340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33350" y="530542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52400" y="32194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133350" y="31813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52400" y="13716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42875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447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9" name="Rectangle 9" descr="Large checker board"/>
          <p:cNvSpPr>
            <a:spLocks noChangeArrowheads="1"/>
          </p:cNvSpPr>
          <p:nvPr/>
        </p:nvSpPr>
        <p:spPr bwMode="auto">
          <a:xfrm>
            <a:off x="1447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1219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552450" y="25336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609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1219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228600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55" name="Rectangle 15" descr="Large checker board"/>
          <p:cNvSpPr>
            <a:spLocks noChangeArrowheads="1"/>
          </p:cNvSpPr>
          <p:nvPr/>
        </p:nvSpPr>
        <p:spPr bwMode="auto">
          <a:xfrm>
            <a:off x="1219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4038600" y="321945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4133850" y="31908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5410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5410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4800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62" name="Rectangle 22" descr="Large checker board"/>
          <p:cNvSpPr>
            <a:spLocks noChangeArrowheads="1"/>
          </p:cNvSpPr>
          <p:nvPr/>
        </p:nvSpPr>
        <p:spPr bwMode="auto">
          <a:xfrm>
            <a:off x="5410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3" name="Rectangle 23"/>
          <p:cNvSpPr>
            <a:spLocks noChangeArrowheads="1"/>
          </p:cNvSpPr>
          <p:nvPr/>
        </p:nvSpPr>
        <p:spPr bwMode="auto">
          <a:xfrm>
            <a:off x="5638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668655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12192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542925" y="6762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67" name="Rectangle 27"/>
          <p:cNvSpPr>
            <a:spLocks noChangeArrowheads="1"/>
          </p:cNvSpPr>
          <p:nvPr/>
        </p:nvSpPr>
        <p:spPr bwMode="auto">
          <a:xfrm>
            <a:off x="1219200" y="1371600"/>
            <a:ext cx="1600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28194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2190750" y="6572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70" name="Rectangle 30"/>
          <p:cNvSpPr>
            <a:spLocks noChangeArrowheads="1"/>
          </p:cNvSpPr>
          <p:nvPr/>
        </p:nvSpPr>
        <p:spPr bwMode="auto">
          <a:xfrm>
            <a:off x="2819400" y="13716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1504950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12192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3" name="Text Box 33"/>
          <p:cNvSpPr txBox="1">
            <a:spLocks noChangeArrowheads="1"/>
          </p:cNvSpPr>
          <p:nvPr/>
        </p:nvSpPr>
        <p:spPr bwMode="auto">
          <a:xfrm>
            <a:off x="5429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74" name="Rectangle 34"/>
          <p:cNvSpPr>
            <a:spLocks noChangeArrowheads="1"/>
          </p:cNvSpPr>
          <p:nvPr/>
        </p:nvSpPr>
        <p:spPr bwMode="auto">
          <a:xfrm>
            <a:off x="1371600" y="5334000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1428750" y="52863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</a:t>
            </a:r>
          </a:p>
        </p:txBody>
      </p: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28194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7" name="Text Box 37"/>
          <p:cNvSpPr txBox="1">
            <a:spLocks noChangeArrowheads="1"/>
          </p:cNvSpPr>
          <p:nvPr/>
        </p:nvSpPr>
        <p:spPr bwMode="auto">
          <a:xfrm>
            <a:off x="21431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78" name="Rectangle 38"/>
          <p:cNvSpPr>
            <a:spLocks noChangeArrowheads="1"/>
          </p:cNvSpPr>
          <p:nvPr/>
        </p:nvSpPr>
        <p:spPr bwMode="auto">
          <a:xfrm>
            <a:off x="4038600" y="53340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4267200" y="5334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58674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5200650" y="46386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82" name="Rectangle 42" descr="Large checker board"/>
          <p:cNvSpPr>
            <a:spLocks noChangeArrowheads="1"/>
          </p:cNvSpPr>
          <p:nvPr/>
        </p:nvSpPr>
        <p:spPr bwMode="auto">
          <a:xfrm>
            <a:off x="5638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3" name="Rectangle 43" descr="Large checker board"/>
          <p:cNvSpPr>
            <a:spLocks noChangeArrowheads="1"/>
          </p:cNvSpPr>
          <p:nvPr/>
        </p:nvSpPr>
        <p:spPr bwMode="auto">
          <a:xfrm>
            <a:off x="2819400" y="60960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4" name="Rectangle 44" descr="Large checker board"/>
          <p:cNvSpPr>
            <a:spLocks noChangeArrowheads="1"/>
          </p:cNvSpPr>
          <p:nvPr/>
        </p:nvSpPr>
        <p:spPr bwMode="auto">
          <a:xfrm>
            <a:off x="4267200" y="6096000"/>
            <a:ext cx="1371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5" name="Rectangle 45" descr="Large checker board"/>
          <p:cNvSpPr>
            <a:spLocks noChangeArrowheads="1"/>
          </p:cNvSpPr>
          <p:nvPr/>
        </p:nvSpPr>
        <p:spPr bwMode="auto">
          <a:xfrm>
            <a:off x="1371600" y="5791200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6" name="Text Box 46"/>
          <p:cNvSpPr txBox="1">
            <a:spLocks noChangeArrowheads="1"/>
          </p:cNvSpPr>
          <p:nvPr/>
        </p:nvSpPr>
        <p:spPr bwMode="auto">
          <a:xfrm>
            <a:off x="609600" y="57150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87" name="Text Box 47"/>
          <p:cNvSpPr txBox="1">
            <a:spLocks noChangeArrowheads="1"/>
          </p:cNvSpPr>
          <p:nvPr/>
        </p:nvSpPr>
        <p:spPr bwMode="auto">
          <a:xfrm>
            <a:off x="2209800" y="60198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8229600" y="32194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9" name="Text Box 49"/>
          <p:cNvSpPr txBox="1">
            <a:spLocks noChangeArrowheads="1"/>
          </p:cNvSpPr>
          <p:nvPr/>
        </p:nvSpPr>
        <p:spPr bwMode="auto">
          <a:xfrm>
            <a:off x="4486275" y="52959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5867400" y="53340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2819400" y="5334000"/>
            <a:ext cx="1219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42672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3" name="Text Box 53"/>
          <p:cNvSpPr txBox="1">
            <a:spLocks noChangeArrowheads="1"/>
          </p:cNvSpPr>
          <p:nvPr/>
        </p:nvSpPr>
        <p:spPr bwMode="auto">
          <a:xfrm>
            <a:off x="3609975" y="4648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94" name="Rectangle 54" descr="Large checker board"/>
          <p:cNvSpPr>
            <a:spLocks noChangeArrowheads="1"/>
          </p:cNvSpPr>
          <p:nvPr/>
        </p:nvSpPr>
        <p:spPr bwMode="auto">
          <a:xfrm>
            <a:off x="4038600" y="609600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5" name="Rectangle 55" descr="Large checker board"/>
          <p:cNvSpPr>
            <a:spLocks noChangeArrowheads="1"/>
          </p:cNvSpPr>
          <p:nvPr/>
        </p:nvSpPr>
        <p:spPr bwMode="auto">
          <a:xfrm>
            <a:off x="2819400" y="57912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6" name="Rectangle 56"/>
          <p:cNvSpPr>
            <a:spLocks noChangeArrowheads="1"/>
          </p:cNvSpPr>
          <p:nvPr/>
        </p:nvSpPr>
        <p:spPr bwMode="auto">
          <a:xfrm>
            <a:off x="5638800" y="533400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8" name="Line 58"/>
          <p:cNvSpPr>
            <a:spLocks noChangeShapeType="1"/>
          </p:cNvSpPr>
          <p:nvPr/>
        </p:nvSpPr>
        <p:spPr bwMode="auto">
          <a:xfrm>
            <a:off x="4038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9" name="Line 59"/>
          <p:cNvSpPr>
            <a:spLocks noChangeShapeType="1"/>
          </p:cNvSpPr>
          <p:nvPr/>
        </p:nvSpPr>
        <p:spPr bwMode="auto">
          <a:xfrm>
            <a:off x="8229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0" name="Line 60"/>
          <p:cNvSpPr>
            <a:spLocks noChangeShapeType="1"/>
          </p:cNvSpPr>
          <p:nvPr/>
        </p:nvSpPr>
        <p:spPr bwMode="auto">
          <a:xfrm>
            <a:off x="40386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1" name="Line 61"/>
          <p:cNvSpPr>
            <a:spLocks noChangeShapeType="1"/>
          </p:cNvSpPr>
          <p:nvPr/>
        </p:nvSpPr>
        <p:spPr bwMode="auto">
          <a:xfrm>
            <a:off x="5638800" y="6019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2" name="Line 62"/>
          <p:cNvSpPr>
            <a:spLocks noChangeShapeType="1"/>
          </p:cNvSpPr>
          <p:nvPr/>
        </p:nvSpPr>
        <p:spPr bwMode="auto">
          <a:xfrm>
            <a:off x="6553200" y="43434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3" name="Line 63"/>
          <p:cNvSpPr>
            <a:spLocks noChangeShapeType="1"/>
          </p:cNvSpPr>
          <p:nvPr/>
        </p:nvSpPr>
        <p:spPr bwMode="auto">
          <a:xfrm>
            <a:off x="8686800" y="914400"/>
            <a:ext cx="0" cy="5715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4" name="Line 64"/>
          <p:cNvSpPr>
            <a:spLocks noChangeShapeType="1"/>
          </p:cNvSpPr>
          <p:nvPr/>
        </p:nvSpPr>
        <p:spPr bwMode="auto">
          <a:xfrm>
            <a:off x="6553200" y="5486400"/>
            <a:ext cx="21336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5" name="Text Box 65"/>
          <p:cNvSpPr txBox="1">
            <a:spLocks noChangeArrowheads="1"/>
          </p:cNvSpPr>
          <p:nvPr/>
        </p:nvSpPr>
        <p:spPr bwMode="auto">
          <a:xfrm>
            <a:off x="6858000" y="5486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990000"/>
                </a:solidFill>
                <a:latin typeface="Arial" pitchFamily="35" charset="0"/>
                <a:ea typeface="+mn-ea"/>
                <a:cs typeface="+mn-cs"/>
              </a:rPr>
              <a:t>Saved Cycles</a:t>
            </a:r>
          </a:p>
        </p:txBody>
      </p:sp>
      <p:sp>
        <p:nvSpPr>
          <p:cNvPr id="291906" name="Text Box 66"/>
          <p:cNvSpPr txBox="1">
            <a:spLocks noChangeArrowheads="1"/>
          </p:cNvSpPr>
          <p:nvPr/>
        </p:nvSpPr>
        <p:spPr bwMode="auto">
          <a:xfrm>
            <a:off x="79375" y="34131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Perfect Caches:</a:t>
            </a:r>
          </a:p>
        </p:txBody>
      </p:sp>
      <p:sp>
        <p:nvSpPr>
          <p:cNvPr id="291907" name="Text Box 67"/>
          <p:cNvSpPr txBox="1">
            <a:spLocks noChangeArrowheads="1"/>
          </p:cNvSpPr>
          <p:nvPr/>
        </p:nvSpPr>
        <p:spPr bwMode="auto">
          <a:xfrm>
            <a:off x="66675" y="21336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Small Window:</a:t>
            </a:r>
          </a:p>
        </p:txBody>
      </p:sp>
      <p:sp>
        <p:nvSpPr>
          <p:cNvPr id="291908" name="Text Box 68"/>
          <p:cNvSpPr txBox="1">
            <a:spLocks noChangeArrowheads="1"/>
          </p:cNvSpPr>
          <p:nvPr/>
        </p:nvSpPr>
        <p:spPr bwMode="auto">
          <a:xfrm>
            <a:off x="95250" y="42672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Runahead:</a:t>
            </a:r>
          </a:p>
        </p:txBody>
      </p:sp>
      <p:sp>
        <p:nvSpPr>
          <p:cNvPr id="291909" name="Rectangle 69"/>
          <p:cNvSpPr>
            <a:spLocks noChangeArrowheads="1"/>
          </p:cNvSpPr>
          <p:nvPr/>
        </p:nvSpPr>
        <p:spPr bwMode="auto">
          <a:xfrm>
            <a:off x="1219200" y="5334000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10" name="Rectangle 70" descr="Large checker board"/>
          <p:cNvSpPr>
            <a:spLocks noChangeArrowheads="1"/>
          </p:cNvSpPr>
          <p:nvPr/>
        </p:nvSpPr>
        <p:spPr bwMode="auto">
          <a:xfrm>
            <a:off x="1219200" y="5791200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92229" name="Rectangle 71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610600" cy="10668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8000"/>
                </a:solidFill>
                <a:latin typeface="Garamond" charset="0"/>
              </a:rPr>
              <a:t>Runahead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353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29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5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5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29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9" dur="500"/>
                                        <p:tgtEl>
                                          <p:spTgt spid="2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2" dur="5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2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0" dur="500"/>
                                        <p:tgtEl>
                                          <p:spTgt spid="2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3" dur="5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6" dur="5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1" dur="500"/>
                                        <p:tgtEl>
                                          <p:spTgt spid="2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2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5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2" dur="500"/>
                                        <p:tgtEl>
                                          <p:spTgt spid="2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5" dur="500"/>
                                        <p:tgtEl>
                                          <p:spTgt spid="2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8" dur="500"/>
                                        <p:tgtEl>
                                          <p:spTgt spid="2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6" dur="500"/>
                                        <p:tgtEl>
                                          <p:spTgt spid="2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9" dur="500"/>
                                        <p:tgtEl>
                                          <p:spTgt spid="2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2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7" dur="500"/>
                                        <p:tgtEl>
                                          <p:spTgt spid="2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2" dur="5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5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8" dur="500"/>
                                        <p:tgtEl>
                                          <p:spTgt spid="29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6" dur="500"/>
                                        <p:tgtEl>
                                          <p:spTgt spid="29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0" dur="500"/>
                                        <p:tgtEl>
                                          <p:spTgt spid="2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3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5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9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3" grpId="0"/>
      <p:bldP spid="291844" grpId="0" animBg="1"/>
      <p:bldP spid="291845" grpId="0"/>
      <p:bldP spid="291846" grpId="0" animBg="1"/>
      <p:bldP spid="291847" grpId="0"/>
      <p:bldP spid="291848" grpId="0" animBg="1"/>
      <p:bldP spid="291849" grpId="0" animBg="1"/>
      <p:bldP spid="291851" grpId="0"/>
      <p:bldP spid="291852" grpId="0"/>
      <p:bldP spid="291853" grpId="0" animBg="1"/>
      <p:bldP spid="291854" grpId="0"/>
      <p:bldP spid="291855" grpId="0" animBg="1"/>
      <p:bldP spid="291856" grpId="0" animBg="1"/>
      <p:bldP spid="291857" grpId="0"/>
      <p:bldP spid="291859" grpId="0"/>
      <p:bldP spid="291860" grpId="0" animBg="1"/>
      <p:bldP spid="291861" grpId="0"/>
      <p:bldP spid="291862" grpId="0" animBg="1"/>
      <p:bldP spid="291863" grpId="0" animBg="1"/>
      <p:bldP spid="291864" grpId="0"/>
      <p:bldP spid="291866" grpId="0"/>
      <p:bldP spid="291867" grpId="0" animBg="1"/>
      <p:bldP spid="291869" grpId="0"/>
      <p:bldP spid="291870" grpId="0" animBg="1"/>
      <p:bldP spid="291871" grpId="0"/>
      <p:bldP spid="291873" grpId="0"/>
      <p:bldP spid="291874" grpId="0" animBg="1"/>
      <p:bldP spid="291875" grpId="0"/>
      <p:bldP spid="291877" grpId="0"/>
      <p:bldP spid="291878" grpId="0" animBg="1"/>
      <p:bldP spid="291879" grpId="0" animBg="1"/>
      <p:bldP spid="291881" grpId="0"/>
      <p:bldP spid="291882" grpId="0" animBg="1"/>
      <p:bldP spid="291883" grpId="0" animBg="1"/>
      <p:bldP spid="291884" grpId="0" animBg="1"/>
      <p:bldP spid="291885" grpId="0" animBg="1"/>
      <p:bldP spid="291886" grpId="0"/>
      <p:bldP spid="291887" grpId="0"/>
      <p:bldP spid="291888" grpId="0" animBg="1"/>
      <p:bldP spid="291890" grpId="0" animBg="1"/>
      <p:bldP spid="291891" grpId="0" animBg="1"/>
      <p:bldP spid="291893" grpId="0"/>
      <p:bldP spid="291894" grpId="0" animBg="1"/>
      <p:bldP spid="291895" grpId="0" animBg="1"/>
      <p:bldP spid="291896" grpId="0" animBg="1"/>
      <p:bldP spid="291905" grpId="0"/>
      <p:bldP spid="291906" grpId="0"/>
      <p:bldP spid="291907" grpId="0"/>
      <p:bldP spid="291908" grpId="0"/>
      <p:bldP spid="291909" grpId="0" animBg="1"/>
      <p:bldP spid="2919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Note on This Lecture</a:t>
            </a:r>
          </a:p>
        </p:txBody>
      </p:sp>
      <p:sp>
        <p:nvSpPr>
          <p:cNvPr id="2775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These slides are partly from 18-447 Spring 2013, Computer Architecture, Lecture </a:t>
            </a:r>
            <a:r>
              <a:rPr lang="en-US" sz="2400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28: Runahead Execution</a:t>
            </a:r>
            <a:endParaRPr lang="en-US" sz="2400" dirty="0" smtClean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marL="352425" lvl="2" indent="0">
              <a:buFont typeface="Wingdings" charset="0"/>
              <a:buNone/>
              <a:defRPr/>
            </a:pP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Video of that lecture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ahoma" charset="0"/>
                <a:hlinkClick r:id="rId2"/>
              </a:rPr>
              <a:t>http://www.youtube.com/watch?v=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hlinkClick r:id="rId2"/>
              </a:rPr>
              <a:t>z8YpjqXQJIA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62C6C1-6660-1C4F-A83A-28A9D6175F7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92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Benefits of Runahead Execution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1054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Instead of stalling during an L2 cache miss: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Pre-executed loads and stores independent of L2-miss instructions generate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very accurate data prefetches</a:t>
            </a:r>
            <a:r>
              <a:rPr lang="en-US">
                <a:latin typeface="Tahoma" charset="0"/>
              </a:rPr>
              <a:t>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both regular and irregular access patterns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Instructions on the predicted program path are prefetched</a:t>
            </a:r>
            <a:r>
              <a:rPr lang="en-US">
                <a:latin typeface="Tahoma" charset="0"/>
              </a:rPr>
              <a:t> into the instruction/trace cache and L2.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Hardware prefetcher and branch predictor tables are trained</a:t>
            </a:r>
            <a:r>
              <a:rPr lang="en-US">
                <a:latin typeface="Tahoma" charset="0"/>
              </a:rPr>
              <a:t> using future access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6346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Mechanism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Entry into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architectural register state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3399"/>
                </a:solidFill>
                <a:latin typeface="Tahoma" charset="0"/>
              </a:rPr>
              <a:t>Instruction processing in runahead mode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Exit from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Restore architectural register state from checkpoint</a:t>
            </a: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36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Instruction Processing in Runahead Mode</a:t>
            </a: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438281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457200" y="2438400"/>
            <a:ext cx="82296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cs typeface="Arial" charset="0"/>
              </a:rPr>
              <a:t>Runahead mode processing is the same as                normal instruction processing, EXCEPT: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It is purely speculative: </a:t>
            </a: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Architectural (software-visible) register/memory state is NOT updated in runahead mode.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L2-miss dependent instructions are identified and treated specially.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They are quickly removed from the instruction window.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Their results are not trusted.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909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  <p:bldP spid="438280" grpId="0"/>
      <p:bldP spid="438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L2-Miss Dependent Instructions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6264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457200" y="2720975"/>
            <a:ext cx="822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Two types of results produced: INV and VALID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INV = Dependent on an L2 miss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INV results are marked using INV bits in the register file and store buffer.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values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 are not used for prefetching/branch resolution.</a:t>
            </a: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2200">
              <a:solidFill>
                <a:srgbClr val="CC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5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Removal of Instructions from Window</a:t>
            </a: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7288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7290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32"/>
          <p:cNvSpPr txBox="1">
            <a:spLocks noChangeArrowheads="1"/>
          </p:cNvSpPr>
          <p:nvPr/>
        </p:nvSpPr>
        <p:spPr bwMode="auto">
          <a:xfrm>
            <a:off x="457200" y="2486025"/>
            <a:ext cx="838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Oldest instruction is examined for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pseudo-retirement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An INV instruction is removed from window immediately.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 VALID instruction is removed when it completes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18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Pseudo-retired instructions free their allocated resources.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latin typeface="Tahoma" charset="0"/>
                <a:cs typeface="Arial" charset="0"/>
              </a:rPr>
              <a:t> This allows the processing of later instructions.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0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Pseudo-retired stores communicate their data to       dependent loads.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964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Store/Load Handling in Runahead Mode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9336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9338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Text Box 32"/>
          <p:cNvSpPr txBox="1">
            <a:spLocks noChangeArrowheads="1"/>
          </p:cNvSpPr>
          <p:nvPr/>
        </p:nvSpPr>
        <p:spPr bwMode="auto">
          <a:xfrm>
            <a:off x="228600" y="2362200"/>
            <a:ext cx="8915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pseudo-retired store writes its data and INV status to a  dedicated memory, called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runahead cache</a:t>
            </a:r>
            <a:r>
              <a:rPr lang="en-US" sz="2200">
                <a:latin typeface="Tahoma" charset="0"/>
                <a:cs typeface="Arial" charset="0"/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Purpose: Data communication through memory in runahead mode.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dependent load reads its data from the runahead cache.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Does not need to be always correct</a:t>
            </a:r>
            <a:r>
              <a:rPr lang="en-US" sz="2200">
                <a:latin typeface="Tahoma" charset="0"/>
                <a:cs typeface="Arial" charset="0"/>
              </a:rPr>
              <a:t> </a:t>
            </a:r>
            <a:r>
              <a:rPr lang="en-US" sz="2200">
                <a:latin typeface="Tahoma" charset="0"/>
                <a:cs typeface="Arial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  <a:cs typeface="Arial" charset="0"/>
              </a:rPr>
              <a:t>Size of runahead cache is very small.</a:t>
            </a:r>
            <a:endParaRPr lang="en-US" sz="2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8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Branch Handling in Runahead Mode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100360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100362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32"/>
          <p:cNvSpPr txBox="1">
            <a:spLocks noChangeArrowheads="1"/>
          </p:cNvSpPr>
          <p:nvPr/>
        </p:nvSpPr>
        <p:spPr bwMode="auto">
          <a:xfrm>
            <a:off x="304800" y="2647950"/>
            <a:ext cx="8686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branches cannot be resolved.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cs typeface="Arial" charset="0"/>
              </a:rPr>
              <a:t> A mispredicted INV branch causes the processor to stay on the wrong program path until the end of runahead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VALID branches are resolved and initiate recovery if mispredicted.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72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Pros and Cons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Very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accurate</a:t>
            </a:r>
            <a:r>
              <a:rPr lang="en-US" sz="1800">
                <a:latin typeface="Tahoma" charset="0"/>
                <a:ea typeface="ＭＳ Ｐゴシック" charset="0"/>
              </a:rPr>
              <a:t> prefetches for data/instructions (all cache levels)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    + Follows the program path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Simple to implement</a:t>
            </a:r>
            <a:r>
              <a:rPr lang="en-US" sz="1800">
                <a:latin typeface="Tahoma" charset="0"/>
                <a:ea typeface="ＭＳ Ｐゴシック" charset="0"/>
              </a:rPr>
              <a:t>, most of the hardware is already built in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Versus other pre-execution based prefetching mechanisms: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	</a:t>
            </a:r>
            <a:r>
              <a:rPr lang="en-US" sz="1400">
                <a:latin typeface="Tahoma" charset="0"/>
                <a:ea typeface="ＭＳ Ｐゴシック" charset="0"/>
              </a:rPr>
              <a:t>+ Uses the same thread context as main thread, no waste of context</a:t>
            </a:r>
          </a:p>
          <a:p>
            <a:pPr lvl="1">
              <a:buFont typeface="Wingdings" charset="0"/>
              <a:buNone/>
            </a:pPr>
            <a:r>
              <a:rPr lang="en-US" sz="1400">
                <a:latin typeface="Tahoma" charset="0"/>
                <a:ea typeface="ＭＳ Ｐゴシック" charset="0"/>
              </a:rPr>
              <a:t>	+ No need to construct a pre-execution thread</a:t>
            </a:r>
          </a:p>
          <a:p>
            <a:pPr lvl="1">
              <a:buFont typeface="Wingdings" charset="0"/>
              <a:buNone/>
            </a:pPr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Disadvantages/Limitations: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Extra executed instructions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Limited by branch prediction accuracy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Cannot prefetch dependent cache misses. Solution?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Effectiveness limited by available 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memory-level parallelism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 (MLP)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Prefetch distance limited by memory latency</a:t>
            </a:r>
          </a:p>
          <a:p>
            <a:pPr lvl="1"/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 Implemented in IBM POWER6, Sun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Rock</a:t>
            </a:r>
            <a:r>
              <a:rPr lang="ja-JP" altLang="en-US">
                <a:latin typeface="Tahoma" charset="0"/>
              </a:rPr>
              <a:t>”</a:t>
            </a:r>
            <a:endParaRPr lang="en-US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F3115-FF9A-8F45-B550-E69B2E221C6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13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6B3800-B023-9A43-8087-566A9240CF9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137841"/>
              </p:ext>
            </p:extLst>
          </p:nvPr>
        </p:nvGraphicFramePr>
        <p:xfrm>
          <a:off x="306388" y="990600"/>
          <a:ext cx="8302625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0" name="Chart" r:id="rId3" imgW="6261100" imgH="4064000" progId="MSGraph.Chart.8">
                  <p:embed followColorScheme="full"/>
                </p:oleObj>
              </mc:Choice>
              <mc:Fallback>
                <p:oleObj name="Chart" r:id="rId3" imgW="62611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90600"/>
                        <a:ext cx="8302625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 of Runahead Execution</a:t>
            </a:r>
          </a:p>
        </p:txBody>
      </p:sp>
    </p:spTree>
    <p:extLst>
      <p:ext uri="{BB962C8B-B14F-4D97-AF65-F5344CB8AC3E}">
        <p14:creationId xmlns:p14="http://schemas.microsoft.com/office/powerpoint/2010/main" val="30925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9D7C55-A5D6-4C4E-BE93-43AEB8CB9C3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vs. Large Windows</a:t>
            </a: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68460"/>
              </p:ext>
            </p:extLst>
          </p:nvPr>
        </p:nvGraphicFramePr>
        <p:xfrm>
          <a:off x="506413" y="1069975"/>
          <a:ext cx="7961312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Chart" r:id="rId3" imgW="8902700" imgH="5676900" progId="MSGraph.Chart.8">
                  <p:embed followColorScheme="full"/>
                </p:oleObj>
              </mc:Choice>
              <mc:Fallback>
                <p:oleObj name="Chart" r:id="rId3" imgW="8902700" imgH="5676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69975"/>
                        <a:ext cx="7961312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8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Required</a:t>
            </a:r>
          </a:p>
          <a:p>
            <a:pPr lvl="1"/>
            <a:r>
              <a:rPr lang="en-US" dirty="0" smtClean="0">
                <a:latin typeface="Tahoma" charset="0"/>
              </a:rPr>
              <a:t>Mutlu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Runahead execution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2003</a:t>
            </a:r>
            <a:r>
              <a:rPr lang="en-US" altLang="ja-JP" dirty="0" smtClean="0">
                <a:latin typeface="Tahoma" charset="0"/>
              </a:rPr>
              <a:t>.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 err="1" smtClean="0">
                <a:latin typeface="Tahoma" charset="0"/>
              </a:rPr>
              <a:t>Srinath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Feedback directed prefetching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2007.</a:t>
            </a: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Optional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5D3F36-99C4-6F44-A645-D0C8B668822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9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Runahead vs. A Real Large Window</a:t>
            </a:r>
          </a:p>
        </p:txBody>
      </p:sp>
      <p:sp>
        <p:nvSpPr>
          <p:cNvPr id="122882" name="Content Placeholder 4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is one beneficial, when is the other?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and cons of each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B4FAFF-61D3-6649-8F33-0035A4E8AAD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9E6137-042B-2F45-A267-BACC1CE9D5D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on In-order vs. Out-of-order</a:t>
            </a: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13295"/>
              </p:ext>
            </p:extLst>
          </p:nvPr>
        </p:nvGraphicFramePr>
        <p:xfrm>
          <a:off x="307975" y="838200"/>
          <a:ext cx="82994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8" name="Chart" r:id="rId3" imgW="8953500" imgH="5981700" progId="MSGraph.Chart.8">
                  <p:embed followColorScheme="full"/>
                </p:oleObj>
              </mc:Choice>
              <mc:Fallback>
                <p:oleObj name="Chart" r:id="rId3" imgW="8953500" imgH="5981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838200"/>
                        <a:ext cx="82994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72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Effect of Runahead in Sun ROCK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Shailender Chaudhry talk, Aug 2008.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8C461-DC12-3F47-AB34-9450C1B9F5F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8638"/>
            <a:ext cx="64643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7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3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8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08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Efficiency Problem</a:t>
            </a: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229600" cy="5329237"/>
          </a:xfrm>
          <a:noFill/>
        </p:spPr>
      </p:pic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685800" y="2971800"/>
            <a:ext cx="685800" cy="3048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8001000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2743200" y="3276600"/>
            <a:ext cx="457200" cy="2819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876800" y="609600"/>
            <a:ext cx="838200" cy="5334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22%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27%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45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478212" grpId="1" animBg="1"/>
      <p:bldP spid="478213" grpId="0" animBg="1"/>
      <p:bldP spid="478213" grpId="1" animBg="1"/>
      <p:bldP spid="478214" grpId="0" animBg="1"/>
      <p:bldP spid="478214" grpId="1" animBg="1"/>
      <p:bldP spid="478215" grpId="0" animBg="1"/>
      <p:bldP spid="478216" grpId="0"/>
      <p:bldP spid="4782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Causes of Inefficiency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Short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Overlapping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Useless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Mutlu et al.,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Efficient Runahead Execution: Power-Efficient Memory Latency Tolerance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2005, IEEE Micro Top Picks 2006.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17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Short Runahead Periods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Processor can initiate runahead mode due to an already in-flight L2 miss generated by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the prefetcher, wrong-path, or a previous runahead period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Short periods  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are less likely to generate useful L2 misses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have high overhead</a:t>
            </a:r>
            <a:r>
              <a:rPr lang="en-US" sz="2000">
                <a:latin typeface="Tahoma" charset="0"/>
                <a:ea typeface="ＭＳ Ｐゴシック" charset="0"/>
              </a:rPr>
              <a:t> due to the flush penalty at runahead exit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933450" y="35814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914400" y="35528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68326" name="Line 6"/>
          <p:cNvSpPr>
            <a:spLocks noChangeShapeType="1"/>
          </p:cNvSpPr>
          <p:nvPr/>
        </p:nvSpPr>
        <p:spPr bwMode="auto">
          <a:xfrm>
            <a:off x="200025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10668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2000250" y="3581400"/>
            <a:ext cx="12001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981200" y="354806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68330" name="Line 10"/>
          <p:cNvSpPr>
            <a:spLocks noChangeShapeType="1"/>
          </p:cNvSpPr>
          <p:nvPr/>
        </p:nvSpPr>
        <p:spPr bwMode="auto">
          <a:xfrm>
            <a:off x="32004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269875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481965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5048250" y="35814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>
            <a:off x="57912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54102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6" name="Rectangle 16" descr="Large checker board"/>
          <p:cNvSpPr>
            <a:spLocks noChangeArrowheads="1"/>
          </p:cNvSpPr>
          <p:nvPr/>
        </p:nvSpPr>
        <p:spPr bwMode="auto">
          <a:xfrm>
            <a:off x="3200400" y="4343400"/>
            <a:ext cx="1600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7" name="Rectangle 17" descr="Large checker board"/>
          <p:cNvSpPr>
            <a:spLocks noChangeArrowheads="1"/>
          </p:cNvSpPr>
          <p:nvPr/>
        </p:nvSpPr>
        <p:spPr bwMode="auto">
          <a:xfrm>
            <a:off x="2000250" y="4038600"/>
            <a:ext cx="12001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1390650" y="39624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2514600" y="4267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6477000" y="35814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1" name="Rectangle 21"/>
          <p:cNvSpPr>
            <a:spLocks noChangeArrowheads="1"/>
          </p:cNvSpPr>
          <p:nvPr/>
        </p:nvSpPr>
        <p:spPr bwMode="auto">
          <a:xfrm>
            <a:off x="3200400" y="3581400"/>
            <a:ext cx="16192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2" name="Line 22"/>
          <p:cNvSpPr>
            <a:spLocks noChangeShapeType="1"/>
          </p:cNvSpPr>
          <p:nvPr/>
        </p:nvSpPr>
        <p:spPr bwMode="auto">
          <a:xfrm>
            <a:off x="5048250" y="32004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4191000" y="28908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68344" name="Rectangle 24" descr="Large checker board"/>
          <p:cNvSpPr>
            <a:spLocks noChangeArrowheads="1"/>
          </p:cNvSpPr>
          <p:nvPr/>
        </p:nvSpPr>
        <p:spPr bwMode="auto">
          <a:xfrm>
            <a:off x="4800600" y="4343400"/>
            <a:ext cx="2286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5" name="Rectangle 25" descr="Large checker board"/>
          <p:cNvSpPr>
            <a:spLocks noChangeArrowheads="1"/>
          </p:cNvSpPr>
          <p:nvPr/>
        </p:nvSpPr>
        <p:spPr bwMode="auto">
          <a:xfrm>
            <a:off x="3200400" y="4038600"/>
            <a:ext cx="16192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6" name="Line 26"/>
          <p:cNvSpPr>
            <a:spLocks noChangeShapeType="1"/>
          </p:cNvSpPr>
          <p:nvPr/>
        </p:nvSpPr>
        <p:spPr bwMode="auto">
          <a:xfrm>
            <a:off x="4819650" y="3962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7" name="Line 27"/>
          <p:cNvSpPr>
            <a:spLocks noChangeShapeType="1"/>
          </p:cNvSpPr>
          <p:nvPr/>
        </p:nvSpPr>
        <p:spPr bwMode="auto">
          <a:xfrm>
            <a:off x="6276975" y="4267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8" name="Rectangle 28"/>
          <p:cNvSpPr>
            <a:spLocks noChangeArrowheads="1"/>
          </p:cNvSpPr>
          <p:nvPr/>
        </p:nvSpPr>
        <p:spPr bwMode="auto">
          <a:xfrm>
            <a:off x="5791200" y="3581400"/>
            <a:ext cx="457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9" name="Rectangle 29"/>
          <p:cNvSpPr>
            <a:spLocks noChangeArrowheads="1"/>
          </p:cNvSpPr>
          <p:nvPr/>
        </p:nvSpPr>
        <p:spPr bwMode="auto">
          <a:xfrm>
            <a:off x="624840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0" name="Rectangle 30" descr="Large checker board"/>
          <p:cNvSpPr>
            <a:spLocks noChangeArrowheads="1"/>
          </p:cNvSpPr>
          <p:nvPr/>
        </p:nvSpPr>
        <p:spPr bwMode="auto">
          <a:xfrm>
            <a:off x="5029200" y="4343400"/>
            <a:ext cx="7620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1" name="Rectangle 31" descr="Large checker board"/>
          <p:cNvSpPr>
            <a:spLocks noChangeArrowheads="1"/>
          </p:cNvSpPr>
          <p:nvPr/>
        </p:nvSpPr>
        <p:spPr bwMode="auto">
          <a:xfrm>
            <a:off x="5791200" y="4343400"/>
            <a:ext cx="457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792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56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5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5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5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  <p:bldP spid="568325" grpId="0"/>
      <p:bldP spid="568326" grpId="0" animBg="1"/>
      <p:bldP spid="568327" grpId="0"/>
      <p:bldP spid="568328" grpId="0" animBg="1"/>
      <p:bldP spid="568329" grpId="0"/>
      <p:bldP spid="568330" grpId="0" animBg="1"/>
      <p:bldP spid="568331" grpId="0"/>
      <p:bldP spid="568332" grpId="0" animBg="1"/>
      <p:bldP spid="568333" grpId="0" animBg="1"/>
      <p:bldP spid="568334" grpId="0" animBg="1"/>
      <p:bldP spid="568335" grpId="0"/>
      <p:bldP spid="568336" grpId="0" animBg="1"/>
      <p:bldP spid="568337" grpId="0" animBg="1"/>
      <p:bldP spid="568338" grpId="0"/>
      <p:bldP spid="568339" grpId="0"/>
      <p:bldP spid="568340" grpId="0" animBg="1"/>
      <p:bldP spid="568341" grpId="0" animBg="1"/>
      <p:bldP spid="568342" grpId="0" animBg="1"/>
      <p:bldP spid="568343" grpId="0"/>
      <p:bldP spid="568344" grpId="0" animBg="1"/>
      <p:bldP spid="568345" grpId="0" animBg="1"/>
      <p:bldP spid="568346" grpId="0" animBg="1"/>
      <p:bldP spid="568347" grpId="0" animBg="1"/>
      <p:bldP spid="568348" grpId="0" animBg="1"/>
      <p:bldP spid="568349" grpId="0" animBg="1"/>
      <p:bldP spid="568350" grpId="0" animBg="1"/>
      <p:bldP spid="5683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Overlapping Runahead Periods</a:t>
            </a: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685800" y="33528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666750" y="33147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17526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4" name="Rectangle 6" descr="Large checker board"/>
          <p:cNvSpPr>
            <a:spLocks noChangeArrowheads="1"/>
          </p:cNvSpPr>
          <p:nvPr/>
        </p:nvSpPr>
        <p:spPr bwMode="auto">
          <a:xfrm>
            <a:off x="17526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752600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571750" y="33337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0379" name="Rectangle 11"/>
          <p:cNvSpPr>
            <a:spLocks noChangeArrowheads="1"/>
          </p:cNvSpPr>
          <p:nvPr/>
        </p:nvSpPr>
        <p:spPr bwMode="auto">
          <a:xfrm>
            <a:off x="48006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0" name="Line 12"/>
          <p:cNvSpPr>
            <a:spLocks noChangeShapeType="1"/>
          </p:cNvSpPr>
          <p:nvPr/>
        </p:nvSpPr>
        <p:spPr bwMode="auto">
          <a:xfrm>
            <a:off x="5241925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50292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70382" name="Text Box 14"/>
          <p:cNvSpPr txBox="1">
            <a:spLocks noChangeArrowheads="1"/>
          </p:cNvSpPr>
          <p:nvPr/>
        </p:nvSpPr>
        <p:spPr bwMode="auto">
          <a:xfrm>
            <a:off x="4629150" y="37433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70383" name="Rectangle 15"/>
          <p:cNvSpPr>
            <a:spLocks noChangeArrowheads="1"/>
          </p:cNvSpPr>
          <p:nvPr/>
        </p:nvSpPr>
        <p:spPr bwMode="auto">
          <a:xfrm>
            <a:off x="52578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4" name="Rectangle 16" descr="Large checker board"/>
          <p:cNvSpPr>
            <a:spLocks noChangeArrowheads="1"/>
          </p:cNvSpPr>
          <p:nvPr/>
        </p:nvSpPr>
        <p:spPr bwMode="auto">
          <a:xfrm>
            <a:off x="52578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5" name="Rectangle 17"/>
          <p:cNvSpPr>
            <a:spLocks noChangeArrowheads="1"/>
          </p:cNvSpPr>
          <p:nvPr/>
        </p:nvSpPr>
        <p:spPr bwMode="auto">
          <a:xfrm>
            <a:off x="83058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6" name="Line 18"/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7" name="Line 19"/>
          <p:cNvSpPr>
            <a:spLocks noChangeShapeType="1"/>
          </p:cNvSpPr>
          <p:nvPr/>
        </p:nvSpPr>
        <p:spPr bwMode="auto">
          <a:xfrm>
            <a:off x="80772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8" name="Line 20"/>
          <p:cNvSpPr>
            <a:spLocks noChangeShapeType="1"/>
          </p:cNvSpPr>
          <p:nvPr/>
        </p:nvSpPr>
        <p:spPr bwMode="auto">
          <a:xfrm>
            <a:off x="2286000" y="297180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9" name="Text Box 21"/>
          <p:cNvSpPr txBox="1">
            <a:spLocks noChangeArrowheads="1"/>
          </p:cNvSpPr>
          <p:nvPr/>
        </p:nvSpPr>
        <p:spPr bwMode="auto">
          <a:xfrm>
            <a:off x="2178050" y="25908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INV</a:t>
            </a:r>
          </a:p>
        </p:txBody>
      </p:sp>
      <p:sp>
        <p:nvSpPr>
          <p:cNvPr id="570390" name="Rectangle 22"/>
          <p:cNvSpPr>
            <a:spLocks noChangeArrowheads="1"/>
          </p:cNvSpPr>
          <p:nvPr/>
        </p:nvSpPr>
        <p:spPr bwMode="auto">
          <a:xfrm>
            <a:off x="45720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1" name="Rectangle 23"/>
          <p:cNvSpPr>
            <a:spLocks noChangeArrowheads="1"/>
          </p:cNvSpPr>
          <p:nvPr/>
        </p:nvSpPr>
        <p:spPr bwMode="auto">
          <a:xfrm>
            <a:off x="80772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2" name="Line 24"/>
          <p:cNvSpPr>
            <a:spLocks noChangeShapeType="1"/>
          </p:cNvSpPr>
          <p:nvPr/>
        </p:nvSpPr>
        <p:spPr bwMode="auto">
          <a:xfrm>
            <a:off x="4813300" y="29718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3803650" y="25908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0394" name="Rectangle 26"/>
          <p:cNvSpPr>
            <a:spLocks noChangeArrowheads="1"/>
          </p:cNvSpPr>
          <p:nvPr/>
        </p:nvSpPr>
        <p:spPr bwMode="auto">
          <a:xfrm>
            <a:off x="2286000" y="3352800"/>
            <a:ext cx="2286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5" name="Rectangle 27"/>
          <p:cNvSpPr>
            <a:spLocks noChangeArrowheads="1"/>
          </p:cNvSpPr>
          <p:nvPr/>
        </p:nvSpPr>
        <p:spPr bwMode="auto">
          <a:xfrm>
            <a:off x="5257800" y="3352800"/>
            <a:ext cx="22860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2774950" y="330993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5743575" y="33051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runahead periods that execute the same instructions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Second period is inefficient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23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5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7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7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57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5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5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animBg="1"/>
      <p:bldP spid="570372" grpId="0"/>
      <p:bldP spid="570373" grpId="0" animBg="1"/>
      <p:bldP spid="570374" grpId="0" animBg="1"/>
      <p:bldP spid="570375" grpId="0" animBg="1"/>
      <p:bldP spid="570376" grpId="0"/>
      <p:bldP spid="570377" grpId="0"/>
      <p:bldP spid="570378" grpId="0"/>
      <p:bldP spid="570379" grpId="0" animBg="1"/>
      <p:bldP spid="570380" grpId="0" animBg="1"/>
      <p:bldP spid="570381" grpId="0"/>
      <p:bldP spid="570382" grpId="0"/>
      <p:bldP spid="570383" grpId="0" animBg="1"/>
      <p:bldP spid="570384" grpId="0" animBg="1"/>
      <p:bldP spid="570385" grpId="0" animBg="1"/>
      <p:bldP spid="570386" grpId="0" animBg="1"/>
      <p:bldP spid="570387" grpId="0" animBg="1"/>
      <p:bldP spid="570388" grpId="0" animBg="1"/>
      <p:bldP spid="570389" grpId="0"/>
      <p:bldP spid="570390" grpId="0" animBg="1"/>
      <p:bldP spid="570391" grpId="0" animBg="1"/>
      <p:bldP spid="570392" grpId="0" animBg="1"/>
      <p:bldP spid="570393" grpId="0"/>
      <p:bldP spid="570394" grpId="0" animBg="1"/>
      <p:bldP spid="570395" grpId="0" animBg="1"/>
      <p:bldP spid="570396" grpId="0"/>
      <p:bldP spid="5703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Tolerating Memory Latency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4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Useless Runahead Periods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Periods that do not result in prefetches for normal mode 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They exist due to the lack of memory-level parallelism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useless periods: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Predict if a period will generate useful L2 misses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Estimate a period to be useful if it generated an L2 miss that cannot be captured by the instruction window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Useless period predictors are trained based on this estimation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771650" y="27432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1752600" y="27146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2422" name="Line 6"/>
          <p:cNvSpPr>
            <a:spLocks noChangeShapeType="1"/>
          </p:cNvSpPr>
          <p:nvPr/>
        </p:nvSpPr>
        <p:spPr bwMode="auto">
          <a:xfrm>
            <a:off x="2838450" y="23622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1905000" y="2047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2838450" y="2743200"/>
            <a:ext cx="28003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3648075" y="2705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2426" name="Rectangle 10"/>
          <p:cNvSpPr>
            <a:spLocks noChangeArrowheads="1"/>
          </p:cNvSpPr>
          <p:nvPr/>
        </p:nvSpPr>
        <p:spPr bwMode="auto">
          <a:xfrm>
            <a:off x="5638800" y="2743200"/>
            <a:ext cx="24765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5886450" y="27432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8" name="Rectangle 12" descr="Large checker board"/>
          <p:cNvSpPr>
            <a:spLocks noChangeArrowheads="1"/>
          </p:cNvSpPr>
          <p:nvPr/>
        </p:nvSpPr>
        <p:spPr bwMode="auto">
          <a:xfrm>
            <a:off x="2838450" y="3200400"/>
            <a:ext cx="28003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2228850" y="3124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2430" name="Line 14"/>
          <p:cNvSpPr>
            <a:spLocks noChangeShapeType="1"/>
          </p:cNvSpPr>
          <p:nvPr/>
        </p:nvSpPr>
        <p:spPr bwMode="auto">
          <a:xfrm>
            <a:off x="5886450" y="23622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5029200" y="20526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>
            <a:off x="5657850" y="3124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887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5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 animBg="1"/>
      <p:bldP spid="572421" grpId="0"/>
      <p:bldP spid="572422" grpId="0" animBg="1"/>
      <p:bldP spid="572423" grpId="0"/>
      <p:bldP spid="572424" grpId="0" animBg="1"/>
      <p:bldP spid="572425" grpId="0"/>
      <p:bldP spid="572426" grpId="0" animBg="1"/>
      <p:bldP spid="572427" grpId="0" animBg="1"/>
      <p:bldP spid="572428" grpId="0" animBg="1"/>
      <p:bldP spid="572429" grpId="0"/>
      <p:bldP spid="572430" grpId="0" animBg="1"/>
      <p:bldP spid="572431" grpId="0"/>
      <p:bldP spid="5724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Overall Impact on Executed Instructions</a:t>
            </a:r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1181100" y="3200400"/>
            <a:ext cx="0" cy="213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7" name="Line 5"/>
          <p:cNvSpPr>
            <a:spLocks noChangeShapeType="1"/>
          </p:cNvSpPr>
          <p:nvPr/>
        </p:nvSpPr>
        <p:spPr bwMode="auto">
          <a:xfrm>
            <a:off x="3105150" y="3609975"/>
            <a:ext cx="0" cy="1828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8" name="Line 6"/>
          <p:cNvSpPr>
            <a:spLocks noChangeShapeType="1"/>
          </p:cNvSpPr>
          <p:nvPr/>
        </p:nvSpPr>
        <p:spPr bwMode="auto">
          <a:xfrm>
            <a:off x="8343900" y="4467225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9" name="Line 7"/>
          <p:cNvSpPr>
            <a:spLocks noChangeShapeType="1"/>
          </p:cNvSpPr>
          <p:nvPr/>
        </p:nvSpPr>
        <p:spPr bwMode="auto">
          <a:xfrm>
            <a:off x="5305425" y="1143000"/>
            <a:ext cx="0" cy="1447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2828925" y="2657475"/>
            <a:ext cx="0" cy="199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>
            <a:off x="4495800" y="3581400"/>
            <a:ext cx="0" cy="1524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>
            <a:off x="7781925" y="2362200"/>
            <a:ext cx="0" cy="2438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26.5%</a:t>
            </a:r>
          </a:p>
        </p:txBody>
      </p:sp>
      <p:sp>
        <p:nvSpPr>
          <p:cNvPr id="586764" name="Text Box 12"/>
          <p:cNvSpPr txBox="1">
            <a:spLocks noChangeArrowheads="1"/>
          </p:cNvSpPr>
          <p:nvPr/>
        </p:nvSpPr>
        <p:spPr bwMode="auto">
          <a:xfrm>
            <a:off x="8382000" y="502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6.2%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3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6" grpId="0" animBg="1"/>
      <p:bldP spid="586757" grpId="0" animBg="1"/>
      <p:bldP spid="586758" grpId="0" animBg="1"/>
      <p:bldP spid="586759" grpId="0" animBg="1"/>
      <p:bldP spid="586760" grpId="0" animBg="1"/>
      <p:bldP spid="586761" grpId="0" animBg="1"/>
      <p:bldP spid="586762" grpId="0" animBg="1"/>
      <p:bldP spid="586763" grpId="0"/>
      <p:bldP spid="5867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Overall Impact on IPC</a:t>
            </a:r>
          </a:p>
        </p:txBody>
      </p:sp>
      <p:pic>
        <p:nvPicPr>
          <p:cNvPr id="737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587780" name="Oval 4"/>
          <p:cNvSpPr>
            <a:spLocks noChangeArrowheads="1"/>
          </p:cNvSpPr>
          <p:nvPr/>
        </p:nvSpPr>
        <p:spPr bwMode="auto">
          <a:xfrm>
            <a:off x="7972425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5" name="Text Box 9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3399"/>
                </a:solidFill>
                <a:cs typeface="Arial" charset="0"/>
              </a:rPr>
              <a:t>22.6%</a:t>
            </a:r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22.1%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606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0" grpId="0" animBg="1"/>
      <p:bldP spid="587785" grpId="0"/>
      <p:bldP spid="5877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Pure 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Runahead mode is purely speculative</a:t>
            </a:r>
          </a:p>
          <a:p>
            <a:endParaRPr lang="en-US" dirty="0"/>
          </a:p>
          <a:p>
            <a:r>
              <a:rPr lang="en-US" dirty="0" smtClean="0"/>
              <a:t>The goal is to find and generate cache misses that would otherwise stall execution later on</a:t>
            </a:r>
          </a:p>
          <a:p>
            <a:endParaRPr lang="en-US" dirty="0"/>
          </a:p>
          <a:p>
            <a:r>
              <a:rPr lang="en-US" dirty="0" smtClean="0"/>
              <a:t>How do we achieve this goal most efficiently and with the highest benefit?</a:t>
            </a:r>
          </a:p>
          <a:p>
            <a:pPr lvl="1"/>
            <a:endParaRPr lang="en-US" dirty="0"/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FF0000"/>
                </a:solidFill>
              </a:rPr>
              <a:t>Find and execute only those instructions that will lead to cache misses </a:t>
            </a:r>
            <a:r>
              <a:rPr lang="en-US" dirty="0" smtClean="0"/>
              <a:t>(that cannot already be captured by the instruction window)</a:t>
            </a:r>
          </a:p>
          <a:p>
            <a:endParaRPr lang="en-US" dirty="0"/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203101-DD33-BE44-8CC7-807323074D7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4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44525"/>
            <a:ext cx="8610600" cy="5703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CC0000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</a:rPr>
              <a:t>Runahead execution cannot parallelize dependent misses</a:t>
            </a:r>
            <a:endParaRPr lang="en-US"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opportunity to improve performance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energy (useless pre-execution)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</a:rPr>
              <a:t>Runahead performance would improve by 25% if this limitation were ideally overcome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Problem: Dependent Cache Misses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85800" y="29924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666750" y="29591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1752600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20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143000" y="33734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48006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5241925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50292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4629150" y="3382963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5257800" y="2992438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2" name="Rectangle 14" descr="Large checker board"/>
          <p:cNvSpPr>
            <a:spLocks noChangeArrowheads="1"/>
          </p:cNvSpPr>
          <p:nvPr/>
        </p:nvSpPr>
        <p:spPr bwMode="auto">
          <a:xfrm>
            <a:off x="5257800" y="3449638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83058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4" name="Line 16"/>
          <p:cNvSpPr>
            <a:spLocks noChangeShapeType="1"/>
          </p:cNvSpPr>
          <p:nvPr/>
        </p:nvSpPr>
        <p:spPr bwMode="auto">
          <a:xfrm>
            <a:off x="45720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5" name="Line 17"/>
          <p:cNvSpPr>
            <a:spLocks noChangeShapeType="1"/>
          </p:cNvSpPr>
          <p:nvPr/>
        </p:nvSpPr>
        <p:spPr bwMode="auto">
          <a:xfrm>
            <a:off x="80772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>
            <a:off x="2286000" y="2611438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2178050" y="223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</a:t>
            </a:r>
          </a:p>
        </p:txBody>
      </p:sp>
      <p:sp>
        <p:nvSpPr>
          <p:cNvPr id="375828" name="Rectangle 20"/>
          <p:cNvSpPr>
            <a:spLocks noChangeArrowheads="1"/>
          </p:cNvSpPr>
          <p:nvPr/>
        </p:nvSpPr>
        <p:spPr bwMode="auto">
          <a:xfrm>
            <a:off x="45720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9" name="Rectangle 21"/>
          <p:cNvSpPr>
            <a:spLocks noChangeArrowheads="1"/>
          </p:cNvSpPr>
          <p:nvPr/>
        </p:nvSpPr>
        <p:spPr bwMode="auto">
          <a:xfrm>
            <a:off x="80772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>
            <a:off x="4813300" y="26114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1" name="Text Box 23"/>
          <p:cNvSpPr txBox="1">
            <a:spLocks noChangeArrowheads="1"/>
          </p:cNvSpPr>
          <p:nvPr/>
        </p:nvSpPr>
        <p:spPr bwMode="auto">
          <a:xfrm>
            <a:off x="3803650" y="22304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557213" y="1009650"/>
            <a:ext cx="493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0000"/>
                </a:solidFill>
                <a:cs typeface="Arial" charset="0"/>
              </a:rPr>
              <a:t>Runahead: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Load 2 is </a:t>
            </a:r>
            <a:r>
              <a:rPr lang="en-US" sz="1800" b="1" i="1" smtClean="0">
                <a:solidFill>
                  <a:srgbClr val="CC0000"/>
                </a:solidFill>
                <a:cs typeface="Arial" charset="0"/>
              </a:rPr>
              <a:t>dependent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on Load 1</a:t>
            </a:r>
          </a:p>
        </p:txBody>
      </p:sp>
      <p:sp>
        <p:nvSpPr>
          <p:cNvPr id="375833" name="Rectangle 25"/>
          <p:cNvSpPr>
            <a:spLocks noChangeArrowheads="1"/>
          </p:cNvSpPr>
          <p:nvPr/>
        </p:nvSpPr>
        <p:spPr bwMode="auto">
          <a:xfrm>
            <a:off x="1749425" y="2992438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2286000" y="2992438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2786063" y="295751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5836" name="Rectangle 28" descr="Large checker board"/>
          <p:cNvSpPr>
            <a:spLocks noChangeArrowheads="1"/>
          </p:cNvSpPr>
          <p:nvPr/>
        </p:nvSpPr>
        <p:spPr bwMode="auto">
          <a:xfrm>
            <a:off x="1754188" y="3451225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7" name="Rectangle 29" descr="Large checker board"/>
          <p:cNvSpPr>
            <a:spLocks noChangeArrowheads="1"/>
          </p:cNvSpPr>
          <p:nvPr/>
        </p:nvSpPr>
        <p:spPr bwMode="auto">
          <a:xfrm>
            <a:off x="2301875" y="3454400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8" name="Text Box 30"/>
          <p:cNvSpPr txBox="1">
            <a:spLocks noChangeArrowheads="1"/>
          </p:cNvSpPr>
          <p:nvPr/>
        </p:nvSpPr>
        <p:spPr bwMode="auto">
          <a:xfrm>
            <a:off x="2152650" y="1517650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5839" name="Oval 31"/>
          <p:cNvSpPr>
            <a:spLocks noChangeArrowheads="1"/>
          </p:cNvSpPr>
          <p:nvPr/>
        </p:nvSpPr>
        <p:spPr bwMode="auto">
          <a:xfrm>
            <a:off x="1960563" y="1470025"/>
            <a:ext cx="3571875" cy="461963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H="1">
            <a:off x="2787650" y="1941513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2932113" y="222885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36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/>
      <p:bldP spid="375813" grpId="0"/>
      <p:bldP spid="375814" grpId="0" animBg="1"/>
      <p:bldP spid="375815" grpId="0"/>
      <p:bldP spid="375816" grpId="0"/>
      <p:bldP spid="375817" grpId="0" animBg="1"/>
      <p:bldP spid="375818" grpId="0" animBg="1"/>
      <p:bldP spid="375819" grpId="0"/>
      <p:bldP spid="375820" grpId="0"/>
      <p:bldP spid="375821" grpId="0" animBg="1"/>
      <p:bldP spid="375822" grpId="0" animBg="1"/>
      <p:bldP spid="375823" grpId="0" animBg="1"/>
      <p:bldP spid="375824" grpId="0" animBg="1"/>
      <p:bldP spid="375825" grpId="0" animBg="1"/>
      <p:bldP spid="375826" grpId="0" animBg="1"/>
      <p:bldP spid="375827" grpId="0"/>
      <p:bldP spid="375828" grpId="0" animBg="1"/>
      <p:bldP spid="375829" grpId="0" animBg="1"/>
      <p:bldP spid="375830" grpId="0" animBg="1"/>
      <p:bldP spid="375831" grpId="0"/>
      <p:bldP spid="375833" grpId="0" animBg="1"/>
      <p:bldP spid="375834" grpId="0" animBg="1"/>
      <p:bldP spid="375835" grpId="0"/>
      <p:bldP spid="375836" grpId="0" animBg="1"/>
      <p:bldP spid="375837" grpId="0" animBg="1"/>
      <p:bldP spid="375838" grpId="0"/>
      <p:bldP spid="375839" grpId="0" animBg="1"/>
      <p:bldP spid="375840" grpId="0" animBg="1"/>
      <p:bldP spid="3758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Idea: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Enable the parallelization of dependent L2 cache misses in runahead mode with a low-cost mechanism</a:t>
            </a: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How: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Predict the values of L2-miss </a:t>
            </a:r>
            <a:r>
              <a:rPr lang="en-US" b="1">
                <a:solidFill>
                  <a:srgbClr val="FF0000"/>
                </a:solidFill>
                <a:latin typeface="Tahoma" charset="0"/>
              </a:rPr>
              <a:t>address (pointer) loads</a:t>
            </a:r>
          </a:p>
          <a:p>
            <a:pPr lvl="2"/>
            <a:r>
              <a:rPr lang="en-US" b="1">
                <a:latin typeface="Tahoma" charset="0"/>
                <a:ea typeface="ＭＳ Ｐゴシック" charset="0"/>
              </a:rPr>
              <a:t>Address load</a:t>
            </a:r>
            <a:r>
              <a:rPr lang="en-US">
                <a:latin typeface="Tahoma" charset="0"/>
                <a:ea typeface="ＭＳ Ｐゴシック" charset="0"/>
              </a:rPr>
              <a:t>: loads an address into its destination register, which is later used to calculate the address of another load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as opposed to </a:t>
            </a:r>
            <a:r>
              <a:rPr lang="en-US" b="1">
                <a:latin typeface="Tahoma" charset="0"/>
                <a:ea typeface="ＭＳ Ｐゴシック" charset="0"/>
              </a:rPr>
              <a:t>data load</a:t>
            </a:r>
          </a:p>
          <a:p>
            <a:pPr lvl="2"/>
            <a:endParaRPr lang="en-US" b="1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Read: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0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11200" y="49609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692150" y="49244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7861" name="Rectangle 5" descr="Large checker board"/>
          <p:cNvSpPr>
            <a:spLocks noChangeArrowheads="1"/>
          </p:cNvSpPr>
          <p:nvPr/>
        </p:nvSpPr>
        <p:spPr bwMode="auto">
          <a:xfrm>
            <a:off x="1778000" y="5418138"/>
            <a:ext cx="5476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1778000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769938" y="4206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168400" y="53419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4854575" y="49641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5305425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05460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3B812F"/>
                </a:solidFill>
                <a:cs typeface="Arial" charset="0"/>
              </a:rPr>
              <a:t>Load 2 Hit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1633538" y="5646738"/>
            <a:ext cx="623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2320925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2203450" y="41989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</a:t>
            </a:r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4625975" y="4964113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4857750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382905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482600" y="3573463"/>
            <a:ext cx="184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Value Predicted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1778000" y="4964113"/>
            <a:ext cx="54768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6" name="Rectangle 20"/>
          <p:cNvSpPr>
            <a:spLocks noChangeArrowheads="1"/>
          </p:cNvSpPr>
          <p:nvPr/>
        </p:nvSpPr>
        <p:spPr bwMode="auto">
          <a:xfrm>
            <a:off x="2314575" y="4964113"/>
            <a:ext cx="2314575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2613025" y="49339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7878" name="Rectangle 22" descr="Large checker board"/>
          <p:cNvSpPr>
            <a:spLocks noChangeArrowheads="1"/>
          </p:cNvSpPr>
          <p:nvPr/>
        </p:nvSpPr>
        <p:spPr bwMode="auto">
          <a:xfrm>
            <a:off x="2328863" y="5724525"/>
            <a:ext cx="22860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>
            <a:off x="5148263" y="56467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0" name="Rectangle 24" descr="Large checker board"/>
          <p:cNvSpPr>
            <a:spLocks noChangeArrowheads="1"/>
          </p:cNvSpPr>
          <p:nvPr/>
        </p:nvSpPr>
        <p:spPr bwMode="auto">
          <a:xfrm>
            <a:off x="2325688" y="5416550"/>
            <a:ext cx="2303462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4629150" y="5359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2" name="Rectangle 26"/>
          <p:cNvSpPr>
            <a:spLocks noChangeArrowheads="1"/>
          </p:cNvSpPr>
          <p:nvPr/>
        </p:nvSpPr>
        <p:spPr bwMode="auto">
          <a:xfrm>
            <a:off x="5310188" y="4964113"/>
            <a:ext cx="457200" cy="301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3" name="Rectangle 27" descr="Large checker board"/>
          <p:cNvSpPr>
            <a:spLocks noChangeArrowheads="1"/>
          </p:cNvSpPr>
          <p:nvPr/>
        </p:nvSpPr>
        <p:spPr bwMode="auto">
          <a:xfrm>
            <a:off x="4619625" y="5724525"/>
            <a:ext cx="182563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4" name="Rectangle 28" descr="Large checker board"/>
          <p:cNvSpPr>
            <a:spLocks noChangeArrowheads="1"/>
          </p:cNvSpPr>
          <p:nvPr/>
        </p:nvSpPr>
        <p:spPr bwMode="auto">
          <a:xfrm>
            <a:off x="4802188" y="5724525"/>
            <a:ext cx="328612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5" name="Oval 29"/>
          <p:cNvSpPr>
            <a:spLocks noChangeArrowheads="1"/>
          </p:cNvSpPr>
          <p:nvPr/>
        </p:nvSpPr>
        <p:spPr bwMode="auto">
          <a:xfrm>
            <a:off x="433388" y="3544888"/>
            <a:ext cx="1900237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1403350" y="3948113"/>
            <a:ext cx="173038" cy="4032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7" name="Line 31"/>
          <p:cNvSpPr>
            <a:spLocks noChangeShapeType="1"/>
          </p:cNvSpPr>
          <p:nvPr/>
        </p:nvSpPr>
        <p:spPr bwMode="auto">
          <a:xfrm>
            <a:off x="5781675" y="3792538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8777288" y="1447800"/>
            <a:ext cx="1587" cy="46307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V="1">
            <a:off x="5781675" y="5080000"/>
            <a:ext cx="2997200" cy="111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524625" y="51069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Cycles</a:t>
            </a:r>
          </a:p>
        </p:txBody>
      </p:sp>
      <p:sp>
        <p:nvSpPr>
          <p:cNvPr id="377891" name="Text Box 35"/>
          <p:cNvSpPr txBox="1">
            <a:spLocks noChangeArrowheads="1"/>
          </p:cNvSpPr>
          <p:nvPr/>
        </p:nvSpPr>
        <p:spPr bwMode="auto">
          <a:xfrm>
            <a:off x="2663825" y="3543300"/>
            <a:ext cx="288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92" name="Oval 36"/>
          <p:cNvSpPr>
            <a:spLocks noChangeArrowheads="1"/>
          </p:cNvSpPr>
          <p:nvPr/>
        </p:nvSpPr>
        <p:spPr bwMode="auto">
          <a:xfrm>
            <a:off x="2555875" y="3514725"/>
            <a:ext cx="2994025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3" name="Line 37"/>
          <p:cNvSpPr>
            <a:spLocks noChangeShapeType="1"/>
          </p:cNvSpPr>
          <p:nvPr/>
        </p:nvSpPr>
        <p:spPr bwMode="auto">
          <a:xfrm flipH="1">
            <a:off x="2843213" y="3917950"/>
            <a:ext cx="635000" cy="37465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69" name="Rectangle 39"/>
          <p:cNvSpPr>
            <a:spLocks noChangeArrowheads="1"/>
          </p:cNvSpPr>
          <p:nvPr/>
        </p:nvSpPr>
        <p:spPr bwMode="auto">
          <a:xfrm>
            <a:off x="685800" y="25209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0" name="Text Box 40"/>
          <p:cNvSpPr txBox="1">
            <a:spLocks noChangeArrowheads="1"/>
          </p:cNvSpPr>
          <p:nvPr/>
        </p:nvSpPr>
        <p:spPr bwMode="auto">
          <a:xfrm>
            <a:off x="666750" y="24876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69671" name="Line 41"/>
          <p:cNvSpPr>
            <a:spLocks noChangeShapeType="1"/>
          </p:cNvSpPr>
          <p:nvPr/>
        </p:nvSpPr>
        <p:spPr bwMode="auto">
          <a:xfrm>
            <a:off x="1752600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2" name="Text Box 42"/>
          <p:cNvSpPr txBox="1">
            <a:spLocks noChangeArrowheads="1"/>
          </p:cNvSpPr>
          <p:nvPr/>
        </p:nvSpPr>
        <p:spPr bwMode="auto">
          <a:xfrm>
            <a:off x="7620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69673" name="Text Box 43"/>
          <p:cNvSpPr txBox="1">
            <a:spLocks noChangeArrowheads="1"/>
          </p:cNvSpPr>
          <p:nvPr/>
        </p:nvSpPr>
        <p:spPr bwMode="auto">
          <a:xfrm>
            <a:off x="1143000" y="290195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69674" name="Rectangle 44"/>
          <p:cNvSpPr>
            <a:spLocks noChangeArrowheads="1"/>
          </p:cNvSpPr>
          <p:nvPr/>
        </p:nvSpPr>
        <p:spPr bwMode="auto">
          <a:xfrm>
            <a:off x="48006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5" name="Line 45"/>
          <p:cNvSpPr>
            <a:spLocks noChangeShapeType="1"/>
          </p:cNvSpPr>
          <p:nvPr/>
        </p:nvSpPr>
        <p:spPr bwMode="auto">
          <a:xfrm>
            <a:off x="5241925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6" name="Text Box 46"/>
          <p:cNvSpPr txBox="1">
            <a:spLocks noChangeArrowheads="1"/>
          </p:cNvSpPr>
          <p:nvPr/>
        </p:nvSpPr>
        <p:spPr bwMode="auto">
          <a:xfrm>
            <a:off x="50292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69677" name="Text Box 47"/>
          <p:cNvSpPr txBox="1">
            <a:spLocks noChangeArrowheads="1"/>
          </p:cNvSpPr>
          <p:nvPr/>
        </p:nvSpPr>
        <p:spPr bwMode="auto">
          <a:xfrm>
            <a:off x="4629150" y="291147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69678" name="Rectangle 48"/>
          <p:cNvSpPr>
            <a:spLocks noChangeArrowheads="1"/>
          </p:cNvSpPr>
          <p:nvPr/>
        </p:nvSpPr>
        <p:spPr bwMode="auto">
          <a:xfrm>
            <a:off x="5257800" y="252095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9" name="Rectangle 49" descr="Large checker board"/>
          <p:cNvSpPr>
            <a:spLocks noChangeArrowheads="1"/>
          </p:cNvSpPr>
          <p:nvPr/>
        </p:nvSpPr>
        <p:spPr bwMode="auto">
          <a:xfrm>
            <a:off x="5257800" y="297815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0" name="Rectangle 50"/>
          <p:cNvSpPr>
            <a:spLocks noChangeArrowheads="1"/>
          </p:cNvSpPr>
          <p:nvPr/>
        </p:nvSpPr>
        <p:spPr bwMode="auto">
          <a:xfrm>
            <a:off x="83058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1" name="Line 51"/>
          <p:cNvSpPr>
            <a:spLocks noChangeShapeType="1"/>
          </p:cNvSpPr>
          <p:nvPr/>
        </p:nvSpPr>
        <p:spPr bwMode="auto">
          <a:xfrm>
            <a:off x="45720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2" name="Line 52"/>
          <p:cNvSpPr>
            <a:spLocks noChangeShapeType="1"/>
          </p:cNvSpPr>
          <p:nvPr/>
        </p:nvSpPr>
        <p:spPr bwMode="auto">
          <a:xfrm>
            <a:off x="80772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3" name="Line 53"/>
          <p:cNvSpPr>
            <a:spLocks noChangeShapeType="1"/>
          </p:cNvSpPr>
          <p:nvPr/>
        </p:nvSpPr>
        <p:spPr bwMode="auto">
          <a:xfrm>
            <a:off x="2286000" y="213995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4" name="Text Box 54"/>
          <p:cNvSpPr txBox="1">
            <a:spLocks noChangeArrowheads="1"/>
          </p:cNvSpPr>
          <p:nvPr/>
        </p:nvSpPr>
        <p:spPr bwMode="auto">
          <a:xfrm>
            <a:off x="2178050" y="175895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</a:t>
            </a:r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  <p:sp>
        <p:nvSpPr>
          <p:cNvPr id="69685" name="Rectangle 55"/>
          <p:cNvSpPr>
            <a:spLocks noChangeArrowheads="1"/>
          </p:cNvSpPr>
          <p:nvPr/>
        </p:nvSpPr>
        <p:spPr bwMode="auto">
          <a:xfrm>
            <a:off x="45720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6" name="Rectangle 56"/>
          <p:cNvSpPr>
            <a:spLocks noChangeArrowheads="1"/>
          </p:cNvSpPr>
          <p:nvPr/>
        </p:nvSpPr>
        <p:spPr bwMode="auto">
          <a:xfrm>
            <a:off x="80772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7" name="Line 57"/>
          <p:cNvSpPr>
            <a:spLocks noChangeShapeType="1"/>
          </p:cNvSpPr>
          <p:nvPr/>
        </p:nvSpPr>
        <p:spPr bwMode="auto">
          <a:xfrm>
            <a:off x="4813300" y="213995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8" name="Text Box 58"/>
          <p:cNvSpPr txBox="1">
            <a:spLocks noChangeArrowheads="1"/>
          </p:cNvSpPr>
          <p:nvPr/>
        </p:nvSpPr>
        <p:spPr bwMode="auto">
          <a:xfrm>
            <a:off x="3803650" y="17589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9689" name="Rectangle 59"/>
          <p:cNvSpPr>
            <a:spLocks noChangeArrowheads="1"/>
          </p:cNvSpPr>
          <p:nvPr/>
        </p:nvSpPr>
        <p:spPr bwMode="auto">
          <a:xfrm>
            <a:off x="1749425" y="2520950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0" name="Rectangle 60"/>
          <p:cNvSpPr>
            <a:spLocks noChangeArrowheads="1"/>
          </p:cNvSpPr>
          <p:nvPr/>
        </p:nvSpPr>
        <p:spPr bwMode="auto">
          <a:xfrm>
            <a:off x="2286000" y="2520950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1" name="Text Box 61"/>
          <p:cNvSpPr txBox="1">
            <a:spLocks noChangeArrowheads="1"/>
          </p:cNvSpPr>
          <p:nvPr/>
        </p:nvSpPr>
        <p:spPr bwMode="auto">
          <a:xfrm>
            <a:off x="2786063" y="248602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69692" name="Rectangle 62" descr="Large checker board"/>
          <p:cNvSpPr>
            <a:spLocks noChangeArrowheads="1"/>
          </p:cNvSpPr>
          <p:nvPr/>
        </p:nvSpPr>
        <p:spPr bwMode="auto">
          <a:xfrm>
            <a:off x="1754188" y="2979738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3" name="Rectangle 63" descr="Large checker board"/>
          <p:cNvSpPr>
            <a:spLocks noChangeArrowheads="1"/>
          </p:cNvSpPr>
          <p:nvPr/>
        </p:nvSpPr>
        <p:spPr bwMode="auto">
          <a:xfrm>
            <a:off x="2301875" y="2982913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4" name="Text Box 64"/>
          <p:cNvSpPr txBox="1">
            <a:spLocks noChangeArrowheads="1"/>
          </p:cNvSpPr>
          <p:nvPr/>
        </p:nvSpPr>
        <p:spPr bwMode="auto">
          <a:xfrm>
            <a:off x="2152650" y="1095375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9695" name="Oval 65"/>
          <p:cNvSpPr>
            <a:spLocks noChangeArrowheads="1"/>
          </p:cNvSpPr>
          <p:nvPr/>
        </p:nvSpPr>
        <p:spPr bwMode="auto">
          <a:xfrm>
            <a:off x="1960563" y="1065213"/>
            <a:ext cx="3571875" cy="461962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6" name="Line 66"/>
          <p:cNvSpPr>
            <a:spLocks noChangeShapeType="1"/>
          </p:cNvSpPr>
          <p:nvPr/>
        </p:nvSpPr>
        <p:spPr bwMode="auto">
          <a:xfrm flipH="1">
            <a:off x="2787650" y="1519238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4" name="Line 68"/>
          <p:cNvSpPr>
            <a:spLocks noChangeShapeType="1"/>
          </p:cNvSpPr>
          <p:nvPr/>
        </p:nvSpPr>
        <p:spPr bwMode="auto">
          <a:xfrm>
            <a:off x="6645275" y="2641600"/>
            <a:ext cx="749300" cy="15938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5" name="Text Box 69"/>
          <p:cNvSpPr txBox="1">
            <a:spLocks noChangeArrowheads="1"/>
          </p:cNvSpPr>
          <p:nvPr/>
        </p:nvSpPr>
        <p:spPr bwMode="auto">
          <a:xfrm>
            <a:off x="6530975" y="4178300"/>
            <a:ext cx="218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Speculative Instructions</a:t>
            </a:r>
          </a:p>
        </p:txBody>
      </p:sp>
      <p:sp>
        <p:nvSpPr>
          <p:cNvPr id="377926" name="Rectangle 70"/>
          <p:cNvSpPr>
            <a:spLocks noChangeArrowheads="1"/>
          </p:cNvSpPr>
          <p:nvPr/>
        </p:nvSpPr>
        <p:spPr bwMode="auto">
          <a:xfrm>
            <a:off x="5262563" y="2516188"/>
            <a:ext cx="2819400" cy="304800"/>
          </a:xfrm>
          <a:prstGeom prst="rect">
            <a:avLst/>
          </a:prstGeom>
          <a:noFill/>
          <a:ln w="508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7" name="Text Box 71"/>
          <p:cNvSpPr txBox="1">
            <a:spLocks noChangeArrowheads="1"/>
          </p:cNvSpPr>
          <p:nvPr/>
        </p:nvSpPr>
        <p:spPr bwMode="auto">
          <a:xfrm>
            <a:off x="2951163" y="41957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Miss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63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nimBg="1"/>
      <p:bldP spid="377860" grpId="0"/>
      <p:bldP spid="377861" grpId="0" animBg="1"/>
      <p:bldP spid="377862" grpId="0" animBg="1"/>
      <p:bldP spid="377863" grpId="0"/>
      <p:bldP spid="377864" grpId="0"/>
      <p:bldP spid="377865" grpId="0" animBg="1"/>
      <p:bldP spid="377866" grpId="0" animBg="1"/>
      <p:bldP spid="377867" grpId="0"/>
      <p:bldP spid="377868" grpId="0"/>
      <p:bldP spid="377869" grpId="0" animBg="1"/>
      <p:bldP spid="377870" grpId="0"/>
      <p:bldP spid="377871" grpId="0" animBg="1"/>
      <p:bldP spid="377872" grpId="0" animBg="1"/>
      <p:bldP spid="377873" grpId="0"/>
      <p:bldP spid="377874" grpId="0"/>
      <p:bldP spid="377875" grpId="0" animBg="1"/>
      <p:bldP spid="377876" grpId="0" animBg="1"/>
      <p:bldP spid="377877" grpId="0"/>
      <p:bldP spid="377878" grpId="0" animBg="1"/>
      <p:bldP spid="377879" grpId="0" animBg="1"/>
      <p:bldP spid="377880" grpId="0" animBg="1"/>
      <p:bldP spid="377881" grpId="0" animBg="1"/>
      <p:bldP spid="377882" grpId="0" animBg="1"/>
      <p:bldP spid="377883" grpId="0" animBg="1"/>
      <p:bldP spid="377884" grpId="0" animBg="1"/>
      <p:bldP spid="377885" grpId="0" animBg="1"/>
      <p:bldP spid="377886" grpId="0" animBg="1"/>
      <p:bldP spid="377887" grpId="0" animBg="1"/>
      <p:bldP spid="377888" grpId="0" animBg="1"/>
      <p:bldP spid="377889" grpId="0" animBg="1"/>
      <p:bldP spid="377890" grpId="0"/>
      <p:bldP spid="377891" grpId="0"/>
      <p:bldP spid="377892" grpId="0" animBg="1"/>
      <p:bldP spid="377893" grpId="0" animBg="1"/>
      <p:bldP spid="377924" grpId="0" animBg="1"/>
      <p:bldP spid="377925" grpId="0"/>
      <p:bldP spid="377926" grpId="0" animBg="1"/>
      <p:bldP spid="3779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</a:t>
            </a: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[MICRO</a:t>
            </a:r>
            <a:r>
              <a:rPr lang="ja-JP" altLang="en-US" sz="20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>
                <a:latin typeface="Garamond" charset="0"/>
                <a:ea typeface="ＭＳ Ｐゴシック" charset="0"/>
                <a:cs typeface="ＭＳ Ｐゴシック" charset="0"/>
              </a:rPr>
              <a:t>05]</a:t>
            </a: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Address-value delta (AVD) of a load instruction defined as: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AVD = Effective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Address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 </a:t>
            </a:r>
            <a:r>
              <a:rPr lang="en-US" sz="2800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Data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Value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 some address loads, AVD is stable</a:t>
            </a: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AVD predictor keeps track of the AVDs of address loads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a load is an L2 miss in runahead mode, AVD predictor is consulted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If the predictor returns a stable (confident) AVD for that load, the value of the load is predicted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     Predicted Value = Effective Address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Predicted AVD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31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Do Stable AVDs Occur?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Regularity in the way data structures are 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allocated in memory </a:t>
            </a:r>
            <a:r>
              <a:rPr lang="en-US">
                <a:latin typeface="Tahoma" charset="0"/>
                <a:ea typeface="ＭＳ Ｐゴシック" charset="0"/>
              </a:rPr>
              <a:t>AND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traversed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types of loads can have stable AVDs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Traversal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address loads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Leaf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data loads</a:t>
            </a:r>
          </a:p>
        </p:txBody>
      </p:sp>
    </p:spTree>
    <p:extLst>
      <p:ext uri="{BB962C8B-B14F-4D97-AF65-F5344CB8AC3E}">
        <p14:creationId xmlns:p14="http://schemas.microsoft.com/office/powerpoint/2010/main" val="1392401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Latency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out-of-order execution processor tolerates latency of multi-cycle operations by executing independent instructions concurrently</a:t>
            </a:r>
          </a:p>
          <a:p>
            <a:pPr lvl="1">
              <a:defRPr/>
            </a:pPr>
            <a:r>
              <a:rPr lang="en-US" dirty="0" smtClean="0"/>
              <a:t>It does so by buffering instructions in reservation stations and reorder buffer </a:t>
            </a:r>
          </a:p>
          <a:p>
            <a:pPr lvl="1">
              <a:defRPr/>
            </a:pPr>
            <a:r>
              <a:rPr lang="en-US" dirty="0" smtClean="0"/>
              <a:t>Instruction window: Hardware resources needed to buffer all decoded but not yet retired/committed instructions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Tahoma" charset="0"/>
              </a:rPr>
              <a:t>What if an instruction takes 500 cycles?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large of an instruction window do we need to continue decoding?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many cycles of latency can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OoO</a:t>
            </a:r>
            <a:r>
              <a:rPr lang="en-US" dirty="0" smtClean="0">
                <a:latin typeface="Tahoma" charset="0"/>
                <a:ea typeface="ＭＳ Ｐゴシック" charset="0"/>
              </a:rPr>
              <a:t> tolerate?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E9547F-8E20-E348-B0D5-EDB8EC114D5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Traversal Address Loads</a:t>
            </a:r>
          </a:p>
        </p:txBody>
      </p:sp>
      <p:sp>
        <p:nvSpPr>
          <p:cNvPr id="495619" name="Oval 3"/>
          <p:cNvSpPr>
            <a:spLocks noChangeArrowheads="1"/>
          </p:cNvSpPr>
          <p:nvPr/>
        </p:nvSpPr>
        <p:spPr bwMode="auto">
          <a:xfrm>
            <a:off x="2624138" y="23352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95620" name="Oval 4"/>
          <p:cNvSpPr>
            <a:spLocks noChangeArrowheads="1"/>
          </p:cNvSpPr>
          <p:nvPr/>
        </p:nvSpPr>
        <p:spPr bwMode="auto">
          <a:xfrm>
            <a:off x="2266950" y="30845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1" name="Oval 5"/>
          <p:cNvSpPr>
            <a:spLocks noChangeArrowheads="1"/>
          </p:cNvSpPr>
          <p:nvPr/>
        </p:nvSpPr>
        <p:spPr bwMode="auto">
          <a:xfrm>
            <a:off x="1862138" y="3717925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>
            <a:off x="2854325" y="19891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 flipH="1">
            <a:off x="2578100" y="2795588"/>
            <a:ext cx="1730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flipH="1">
            <a:off x="2198688" y="3487738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flipH="1">
            <a:off x="1795463" y="4132263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596900" y="1123950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Regularly-allocated linked list:</a:t>
            </a:r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2684463" y="16637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495632" name="Text Box 16"/>
          <p:cNvSpPr txBox="1">
            <a:spLocks noChangeArrowheads="1"/>
          </p:cNvSpPr>
          <p:nvPr/>
        </p:nvSpPr>
        <p:spPr bwMode="auto">
          <a:xfrm>
            <a:off x="2679700" y="279558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2382838" y="352266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A+2k</a:t>
            </a:r>
          </a:p>
        </p:txBody>
      </p:sp>
      <p:sp>
        <p:nvSpPr>
          <p:cNvPr id="495634" name="Text Box 18"/>
          <p:cNvSpPr txBox="1">
            <a:spLocks noChangeArrowheads="1"/>
          </p:cNvSpPr>
          <p:nvPr/>
        </p:nvSpPr>
        <p:spPr bwMode="auto">
          <a:xfrm>
            <a:off x="1922463" y="421481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A+3k</a:t>
            </a: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1295400" y="415925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00"/>
                </a:solidFill>
                <a:cs typeface="Arial" charset="0"/>
              </a:rPr>
              <a:t>...</a:t>
            </a:r>
          </a:p>
        </p:txBody>
      </p:sp>
      <p:sp>
        <p:nvSpPr>
          <p:cNvPr id="495638" name="Text Box 22"/>
          <p:cNvSpPr txBox="1">
            <a:spLocks noChangeArrowheads="1"/>
          </p:cNvSpPr>
          <p:nvPr/>
        </p:nvSpPr>
        <p:spPr bwMode="auto">
          <a:xfrm>
            <a:off x="5091113" y="1123950"/>
            <a:ext cx="3859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traversal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next node: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node = node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next</a:t>
            </a: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4918075" y="3221038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495640" name="Text Box 24"/>
          <p:cNvSpPr txBox="1">
            <a:spLocks noChangeArrowheads="1"/>
          </p:cNvSpPr>
          <p:nvPr/>
        </p:nvSpPr>
        <p:spPr bwMode="auto">
          <a:xfrm>
            <a:off x="6529388" y="3221038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7815263" y="322421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495642" name="Rectangle 26"/>
          <p:cNvSpPr>
            <a:spLocks noChangeArrowheads="1"/>
          </p:cNvSpPr>
          <p:nvPr/>
        </p:nvSpPr>
        <p:spPr bwMode="auto">
          <a:xfrm>
            <a:off x="4918075" y="32210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3" name="Rectangle 27"/>
          <p:cNvSpPr>
            <a:spLocks noChangeArrowheads="1"/>
          </p:cNvSpPr>
          <p:nvPr/>
        </p:nvSpPr>
        <p:spPr bwMode="auto">
          <a:xfrm>
            <a:off x="6529388" y="32210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4" name="Rectangle 28"/>
          <p:cNvSpPr>
            <a:spLocks noChangeArrowheads="1"/>
          </p:cNvSpPr>
          <p:nvPr/>
        </p:nvSpPr>
        <p:spPr bwMode="auto">
          <a:xfrm>
            <a:off x="7796213" y="32210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5" name="Text Box 29"/>
          <p:cNvSpPr txBox="1">
            <a:spLocks noChangeArrowheads="1"/>
          </p:cNvSpPr>
          <p:nvPr/>
        </p:nvSpPr>
        <p:spPr bwMode="auto">
          <a:xfrm>
            <a:off x="5553075" y="3624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495646" name="Text Box 30"/>
          <p:cNvSpPr txBox="1">
            <a:spLocks noChangeArrowheads="1"/>
          </p:cNvSpPr>
          <p:nvPr/>
        </p:nvSpPr>
        <p:spPr bwMode="auto">
          <a:xfrm>
            <a:off x="6873875" y="3624263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7988300" y="362743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48" name="Rectangle 32"/>
          <p:cNvSpPr>
            <a:spLocks noChangeArrowheads="1"/>
          </p:cNvSpPr>
          <p:nvPr/>
        </p:nvSpPr>
        <p:spPr bwMode="auto">
          <a:xfrm>
            <a:off x="4918075" y="36242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9" name="Rectangle 33"/>
          <p:cNvSpPr>
            <a:spLocks noChangeArrowheads="1"/>
          </p:cNvSpPr>
          <p:nvPr/>
        </p:nvSpPr>
        <p:spPr bwMode="auto">
          <a:xfrm>
            <a:off x="6529388" y="36242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0" name="Rectangle 34"/>
          <p:cNvSpPr>
            <a:spLocks noChangeArrowheads="1"/>
          </p:cNvSpPr>
          <p:nvPr/>
        </p:nvSpPr>
        <p:spPr bwMode="auto">
          <a:xfrm>
            <a:off x="7796213" y="36242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1" name="Rectangle 35"/>
          <p:cNvSpPr>
            <a:spLocks noChangeArrowheads="1"/>
          </p:cNvSpPr>
          <p:nvPr/>
        </p:nvSpPr>
        <p:spPr bwMode="auto">
          <a:xfrm>
            <a:off x="4918075" y="40274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2" name="Rectangle 36"/>
          <p:cNvSpPr>
            <a:spLocks noChangeArrowheads="1"/>
          </p:cNvSpPr>
          <p:nvPr/>
        </p:nvSpPr>
        <p:spPr bwMode="auto">
          <a:xfrm>
            <a:off x="6529388" y="40274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3" name="Rectangle 37"/>
          <p:cNvSpPr>
            <a:spLocks noChangeArrowheads="1"/>
          </p:cNvSpPr>
          <p:nvPr/>
        </p:nvSpPr>
        <p:spPr bwMode="auto">
          <a:xfrm>
            <a:off x="7796213" y="40274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4918075" y="44307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5" name="Rectangle 39"/>
          <p:cNvSpPr>
            <a:spLocks noChangeArrowheads="1"/>
          </p:cNvSpPr>
          <p:nvPr/>
        </p:nvSpPr>
        <p:spPr bwMode="auto">
          <a:xfrm>
            <a:off x="6529388" y="44307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6" name="Rectangle 40"/>
          <p:cNvSpPr>
            <a:spLocks noChangeArrowheads="1"/>
          </p:cNvSpPr>
          <p:nvPr/>
        </p:nvSpPr>
        <p:spPr bwMode="auto">
          <a:xfrm>
            <a:off x="7796213" y="44307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60" name="Text Box 44"/>
          <p:cNvSpPr txBox="1">
            <a:spLocks noChangeArrowheads="1"/>
          </p:cNvSpPr>
          <p:nvPr/>
        </p:nvSpPr>
        <p:spPr bwMode="auto">
          <a:xfrm>
            <a:off x="5437188" y="40640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61" name="Text Box 45"/>
          <p:cNvSpPr txBox="1">
            <a:spLocks noChangeArrowheads="1"/>
          </p:cNvSpPr>
          <p:nvPr/>
        </p:nvSpPr>
        <p:spPr bwMode="auto">
          <a:xfrm>
            <a:off x="6818313" y="406400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2" name="Text Box 46"/>
          <p:cNvSpPr txBox="1">
            <a:spLocks noChangeArrowheads="1"/>
          </p:cNvSpPr>
          <p:nvPr/>
        </p:nvSpPr>
        <p:spPr bwMode="auto">
          <a:xfrm>
            <a:off x="7966075" y="40640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63" name="Text Box 47"/>
          <p:cNvSpPr txBox="1">
            <a:spLocks noChangeArrowheads="1"/>
          </p:cNvSpPr>
          <p:nvPr/>
        </p:nvSpPr>
        <p:spPr bwMode="auto">
          <a:xfrm>
            <a:off x="5378450" y="4467225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4" name="Text Box 48"/>
          <p:cNvSpPr txBox="1">
            <a:spLocks noChangeArrowheads="1"/>
          </p:cNvSpPr>
          <p:nvPr/>
        </p:nvSpPr>
        <p:spPr bwMode="auto">
          <a:xfrm>
            <a:off x="6818313" y="4467225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A+3k</a:t>
            </a:r>
          </a:p>
        </p:txBody>
      </p:sp>
      <p:sp>
        <p:nvSpPr>
          <p:cNvPr id="495665" name="Text Box 49"/>
          <p:cNvSpPr txBox="1">
            <a:spLocks noChangeArrowheads="1"/>
          </p:cNvSpPr>
          <p:nvPr/>
        </p:nvSpPr>
        <p:spPr bwMode="auto">
          <a:xfrm>
            <a:off x="7966075" y="44672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75" name="Oval 59"/>
          <p:cNvSpPr>
            <a:spLocks noChangeArrowheads="1"/>
          </p:cNvSpPr>
          <p:nvPr/>
        </p:nvSpPr>
        <p:spPr bwMode="auto">
          <a:xfrm>
            <a:off x="7693025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6" name="Text Box 60"/>
          <p:cNvSpPr txBox="1">
            <a:spLocks noChangeArrowheads="1"/>
          </p:cNvSpPr>
          <p:nvPr/>
        </p:nvSpPr>
        <p:spPr bwMode="auto">
          <a:xfrm>
            <a:off x="7567613" y="50736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495677" name="Oval 61"/>
          <p:cNvSpPr>
            <a:spLocks noChangeArrowheads="1"/>
          </p:cNvSpPr>
          <p:nvPr/>
        </p:nvSpPr>
        <p:spPr bwMode="auto">
          <a:xfrm>
            <a:off x="6704013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8" name="Text Box 62"/>
          <p:cNvSpPr txBox="1">
            <a:spLocks noChangeArrowheads="1"/>
          </p:cNvSpPr>
          <p:nvPr/>
        </p:nvSpPr>
        <p:spPr bwMode="auto">
          <a:xfrm>
            <a:off x="6357938" y="5073650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Striding data value</a:t>
            </a:r>
          </a:p>
        </p:txBody>
      </p:sp>
      <p:sp>
        <p:nvSpPr>
          <p:cNvPr id="495679" name="Text Box 63"/>
          <p:cNvSpPr txBox="1">
            <a:spLocks noChangeArrowheads="1"/>
          </p:cNvSpPr>
          <p:nvPr/>
        </p:nvSpPr>
        <p:spPr bwMode="auto">
          <a:xfrm>
            <a:off x="4859338" y="2625725"/>
            <a:ext cx="374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</p:spTree>
    <p:extLst>
      <p:ext uri="{BB962C8B-B14F-4D97-AF65-F5344CB8AC3E}">
        <p14:creationId xmlns:p14="http://schemas.microsoft.com/office/powerpoint/2010/main" val="383938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animBg="1"/>
      <p:bldP spid="495620" grpId="0" animBg="1"/>
      <p:bldP spid="495621" grpId="0" animBg="1"/>
      <p:bldP spid="495623" grpId="0" animBg="1"/>
      <p:bldP spid="495624" grpId="0" animBg="1"/>
      <p:bldP spid="495625" grpId="0" animBg="1"/>
      <p:bldP spid="495626" grpId="0" animBg="1"/>
      <p:bldP spid="495629" grpId="0"/>
      <p:bldP spid="495631" grpId="0"/>
      <p:bldP spid="495631" grpId="1"/>
      <p:bldP spid="495632" grpId="0"/>
      <p:bldP spid="495632" grpId="1"/>
      <p:bldP spid="495633" grpId="0"/>
      <p:bldP spid="495633" grpId="1"/>
      <p:bldP spid="495634" grpId="0"/>
      <p:bldP spid="495634" grpId="1"/>
      <p:bldP spid="495637" grpId="0"/>
      <p:bldP spid="495638" grpId="0"/>
      <p:bldP spid="495639" grpId="0"/>
      <p:bldP spid="495640" grpId="0"/>
      <p:bldP spid="495641" grpId="0"/>
      <p:bldP spid="495642" grpId="0" animBg="1"/>
      <p:bldP spid="495643" grpId="0" animBg="1"/>
      <p:bldP spid="495644" grpId="0" animBg="1"/>
      <p:bldP spid="495645" grpId="0"/>
      <p:bldP spid="495646" grpId="0"/>
      <p:bldP spid="495647" grpId="0"/>
      <p:bldP spid="495648" grpId="0" animBg="1"/>
      <p:bldP spid="495649" grpId="0" animBg="1"/>
      <p:bldP spid="495650" grpId="0" animBg="1"/>
      <p:bldP spid="495651" grpId="0" animBg="1"/>
      <p:bldP spid="495652" grpId="0" animBg="1"/>
      <p:bldP spid="495653" grpId="0" animBg="1"/>
      <p:bldP spid="495654" grpId="0" animBg="1"/>
      <p:bldP spid="495655" grpId="0" animBg="1"/>
      <p:bldP spid="495656" grpId="0" animBg="1"/>
      <p:bldP spid="495660" grpId="0"/>
      <p:bldP spid="495661" grpId="0"/>
      <p:bldP spid="495662" grpId="0"/>
      <p:bldP spid="495663" grpId="0"/>
      <p:bldP spid="495664" grpId="0"/>
      <p:bldP spid="495665" grpId="0"/>
      <p:bldP spid="495675" grpId="0" animBg="1"/>
      <p:bldP spid="495676" grpId="0"/>
      <p:bldP spid="495677" grpId="0" animBg="1"/>
      <p:bldP spid="495678" grpId="0"/>
      <p:bldP spid="4956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Leaf Address Loads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2249488" y="2681288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0" name="Oval 4"/>
          <p:cNvSpPr>
            <a:spLocks noChangeArrowheads="1"/>
          </p:cNvSpPr>
          <p:nvPr/>
        </p:nvSpPr>
        <p:spPr bwMode="auto">
          <a:xfrm>
            <a:off x="2335213" y="3314700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2498725" y="3027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498725" y="2392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3190875" y="34893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3276600" y="41227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>
            <a:off x="3440113" y="3835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1287463" y="3498850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7" name="Oval 11"/>
          <p:cNvSpPr>
            <a:spLocks noChangeArrowheads="1"/>
          </p:cNvSpPr>
          <p:nvPr/>
        </p:nvSpPr>
        <p:spPr bwMode="auto">
          <a:xfrm>
            <a:off x="1373188" y="4132263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>
            <a:off x="1536700" y="3844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1806575" y="4583113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0" name="Oval 14"/>
          <p:cNvSpPr>
            <a:spLocks noChangeArrowheads="1"/>
          </p:cNvSpPr>
          <p:nvPr/>
        </p:nvSpPr>
        <p:spPr bwMode="auto">
          <a:xfrm>
            <a:off x="1892300" y="5216525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2055813" y="49291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2671763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3" name="Oval 17"/>
          <p:cNvSpPr>
            <a:spLocks noChangeArrowheads="1"/>
          </p:cNvSpPr>
          <p:nvPr/>
        </p:nvSpPr>
        <p:spPr bwMode="auto">
          <a:xfrm>
            <a:off x="2757488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4" name="Line 18"/>
          <p:cNvSpPr>
            <a:spLocks noChangeShapeType="1"/>
          </p:cNvSpPr>
          <p:nvPr/>
        </p:nvSpPr>
        <p:spPr bwMode="auto">
          <a:xfrm>
            <a:off x="2921000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5" name="Rectangle 19"/>
          <p:cNvSpPr>
            <a:spLocks noChangeArrowheads="1"/>
          </p:cNvSpPr>
          <p:nvPr/>
        </p:nvSpPr>
        <p:spPr bwMode="auto">
          <a:xfrm>
            <a:off x="769938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855663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7" name="Line 21"/>
          <p:cNvSpPr>
            <a:spLocks noChangeShapeType="1"/>
          </p:cNvSpPr>
          <p:nvPr/>
        </p:nvSpPr>
        <p:spPr bwMode="auto">
          <a:xfrm>
            <a:off x="1019175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8" name="Rectangle 22"/>
          <p:cNvSpPr>
            <a:spLocks noChangeArrowheads="1"/>
          </p:cNvSpPr>
          <p:nvPr/>
        </p:nvSpPr>
        <p:spPr bwMode="auto">
          <a:xfrm>
            <a:off x="3708400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9" name="Oval 23"/>
          <p:cNvSpPr>
            <a:spLocks noChangeArrowheads="1"/>
          </p:cNvSpPr>
          <p:nvPr/>
        </p:nvSpPr>
        <p:spPr bwMode="auto">
          <a:xfrm>
            <a:off x="3794125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0" name="Line 24"/>
          <p:cNvSpPr>
            <a:spLocks noChangeShapeType="1"/>
          </p:cNvSpPr>
          <p:nvPr/>
        </p:nvSpPr>
        <p:spPr bwMode="auto">
          <a:xfrm>
            <a:off x="3957638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H="1">
            <a:off x="1519238" y="2863850"/>
            <a:ext cx="7477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>
            <a:off x="2776538" y="2854325"/>
            <a:ext cx="6334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>
            <a:off x="884238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4" name="Line 28"/>
          <p:cNvSpPr>
            <a:spLocks noChangeShapeType="1"/>
          </p:cNvSpPr>
          <p:nvPr/>
        </p:nvSpPr>
        <p:spPr bwMode="auto">
          <a:xfrm>
            <a:off x="1806575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5" name="Line 29"/>
          <p:cNvSpPr>
            <a:spLocks noChangeShapeType="1"/>
          </p:cNvSpPr>
          <p:nvPr/>
        </p:nvSpPr>
        <p:spPr bwMode="auto">
          <a:xfrm flipH="1">
            <a:off x="2786063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6" name="Line 30"/>
          <p:cNvSpPr>
            <a:spLocks noChangeShapeType="1"/>
          </p:cNvSpPr>
          <p:nvPr/>
        </p:nvSpPr>
        <p:spPr bwMode="auto">
          <a:xfrm>
            <a:off x="3708400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193675" y="1057275"/>
            <a:ext cx="42624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Sorted dictionary in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parser:          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Nodes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point to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strings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(words)        String and node allocated consecutively            </a:t>
            </a:r>
          </a:p>
          <a:p>
            <a:pPr eaLnBrk="1" hangingPunct="1">
              <a:spcBef>
                <a:spcPct val="50000"/>
              </a:spcBef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2490788" y="23129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393249" name="Text Box 33"/>
          <p:cNvSpPr txBox="1">
            <a:spLocks noChangeArrowheads="1"/>
          </p:cNvSpPr>
          <p:nvPr/>
        </p:nvSpPr>
        <p:spPr bwMode="auto">
          <a:xfrm>
            <a:off x="2498725" y="30051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393250" name="Text Box 34"/>
          <p:cNvSpPr txBox="1">
            <a:spLocks noChangeArrowheads="1"/>
          </p:cNvSpPr>
          <p:nvPr/>
        </p:nvSpPr>
        <p:spPr bwMode="auto">
          <a:xfrm>
            <a:off x="3305175" y="311943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C+k</a:t>
            </a:r>
          </a:p>
        </p:txBody>
      </p:sp>
      <p:sp>
        <p:nvSpPr>
          <p:cNvPr id="393251" name="Text Box 35"/>
          <p:cNvSpPr txBox="1">
            <a:spLocks noChangeArrowheads="1"/>
          </p:cNvSpPr>
          <p:nvPr/>
        </p:nvSpPr>
        <p:spPr bwMode="auto">
          <a:xfrm>
            <a:off x="3419475" y="38115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93252" name="Text Box 36"/>
          <p:cNvSpPr txBox="1">
            <a:spLocks noChangeArrowheads="1"/>
          </p:cNvSpPr>
          <p:nvPr/>
        </p:nvSpPr>
        <p:spPr bwMode="auto">
          <a:xfrm>
            <a:off x="1116013" y="311943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B+k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1519238" y="38115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393254" name="Text Box 38"/>
          <p:cNvSpPr txBox="1">
            <a:spLocks noChangeArrowheads="1"/>
          </p:cNvSpPr>
          <p:nvPr/>
        </p:nvSpPr>
        <p:spPr bwMode="auto">
          <a:xfrm>
            <a:off x="366713" y="417830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D+k</a:t>
            </a:r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1843088" y="41783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E+k</a:t>
            </a:r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605088" y="41783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F+k</a:t>
            </a:r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4044950" y="4178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G+k</a:t>
            </a:r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1000125" y="49053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2036763" y="49053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</a:t>
            </a:r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901950" y="49053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</a:t>
            </a:r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3938588" y="49053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</a:t>
            </a:r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4743450" y="1063625"/>
            <a:ext cx="4321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Dictionary looked up for an input word.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leaf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the string of each node:	</a:t>
            </a:r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5032375" y="4119563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6643688" y="4119563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7929563" y="4122738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393266" name="Rectangle 50"/>
          <p:cNvSpPr>
            <a:spLocks noChangeArrowheads="1"/>
          </p:cNvSpPr>
          <p:nvPr/>
        </p:nvSpPr>
        <p:spPr bwMode="auto">
          <a:xfrm>
            <a:off x="5032375" y="41195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7" name="Rectangle 51"/>
          <p:cNvSpPr>
            <a:spLocks noChangeArrowheads="1"/>
          </p:cNvSpPr>
          <p:nvPr/>
        </p:nvSpPr>
        <p:spPr bwMode="auto">
          <a:xfrm>
            <a:off x="6643688" y="41195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8" name="Rectangle 52"/>
          <p:cNvSpPr>
            <a:spLocks noChangeArrowheads="1"/>
          </p:cNvSpPr>
          <p:nvPr/>
        </p:nvSpPr>
        <p:spPr bwMode="auto">
          <a:xfrm>
            <a:off x="7910513" y="41195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9" name="Text Box 53"/>
          <p:cNvSpPr txBox="1">
            <a:spLocks noChangeArrowheads="1"/>
          </p:cNvSpPr>
          <p:nvPr/>
        </p:nvSpPr>
        <p:spPr bwMode="auto">
          <a:xfrm>
            <a:off x="5551488" y="45227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393270" name="Text Box 54"/>
          <p:cNvSpPr txBox="1">
            <a:spLocks noChangeArrowheads="1"/>
          </p:cNvSpPr>
          <p:nvPr/>
        </p:nvSpPr>
        <p:spPr bwMode="auto">
          <a:xfrm>
            <a:off x="7162800" y="4522788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8102600" y="4525963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72" name="Rectangle 56"/>
          <p:cNvSpPr>
            <a:spLocks noChangeArrowheads="1"/>
          </p:cNvSpPr>
          <p:nvPr/>
        </p:nvSpPr>
        <p:spPr bwMode="auto">
          <a:xfrm>
            <a:off x="5032375" y="45227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3" name="Rectangle 57"/>
          <p:cNvSpPr>
            <a:spLocks noChangeArrowheads="1"/>
          </p:cNvSpPr>
          <p:nvPr/>
        </p:nvSpPr>
        <p:spPr bwMode="auto">
          <a:xfrm>
            <a:off x="6643688" y="45227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4" name="Rectangle 58"/>
          <p:cNvSpPr>
            <a:spLocks noChangeArrowheads="1"/>
          </p:cNvSpPr>
          <p:nvPr/>
        </p:nvSpPr>
        <p:spPr bwMode="auto">
          <a:xfrm>
            <a:off x="7910513" y="45227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5" name="Rectangle 59"/>
          <p:cNvSpPr>
            <a:spLocks noChangeArrowheads="1"/>
          </p:cNvSpPr>
          <p:nvPr/>
        </p:nvSpPr>
        <p:spPr bwMode="auto">
          <a:xfrm>
            <a:off x="5032375" y="49260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6" name="Rectangle 60"/>
          <p:cNvSpPr>
            <a:spLocks noChangeArrowheads="1"/>
          </p:cNvSpPr>
          <p:nvPr/>
        </p:nvSpPr>
        <p:spPr bwMode="auto">
          <a:xfrm>
            <a:off x="6643688" y="49260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7" name="Rectangle 61"/>
          <p:cNvSpPr>
            <a:spLocks noChangeArrowheads="1"/>
          </p:cNvSpPr>
          <p:nvPr/>
        </p:nvSpPr>
        <p:spPr bwMode="auto">
          <a:xfrm>
            <a:off x="7910513" y="49260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8" name="Rectangle 62"/>
          <p:cNvSpPr>
            <a:spLocks noChangeArrowheads="1"/>
          </p:cNvSpPr>
          <p:nvPr/>
        </p:nvSpPr>
        <p:spPr bwMode="auto">
          <a:xfrm>
            <a:off x="5032375" y="53292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9" name="Rectangle 63"/>
          <p:cNvSpPr>
            <a:spLocks noChangeArrowheads="1"/>
          </p:cNvSpPr>
          <p:nvPr/>
        </p:nvSpPr>
        <p:spPr bwMode="auto">
          <a:xfrm>
            <a:off x="6643688" y="53292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0" name="Rectangle 64"/>
          <p:cNvSpPr>
            <a:spLocks noChangeArrowheads="1"/>
          </p:cNvSpPr>
          <p:nvPr/>
        </p:nvSpPr>
        <p:spPr bwMode="auto">
          <a:xfrm>
            <a:off x="7910513" y="53292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1" name="Text Box 65"/>
          <p:cNvSpPr txBox="1">
            <a:spLocks noChangeArrowheads="1"/>
          </p:cNvSpPr>
          <p:nvPr/>
        </p:nvSpPr>
        <p:spPr bwMode="auto">
          <a:xfrm>
            <a:off x="5551488" y="4962525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C+k</a:t>
            </a:r>
          </a:p>
        </p:txBody>
      </p:sp>
      <p:sp>
        <p:nvSpPr>
          <p:cNvPr id="393282" name="Text Box 66"/>
          <p:cNvSpPr txBox="1">
            <a:spLocks noChangeArrowheads="1"/>
          </p:cNvSpPr>
          <p:nvPr/>
        </p:nvSpPr>
        <p:spPr bwMode="auto">
          <a:xfrm>
            <a:off x="7162800" y="4962525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</a:t>
            </a:r>
          </a:p>
        </p:txBody>
      </p:sp>
      <p:sp>
        <p:nvSpPr>
          <p:cNvPr id="393283" name="Text Box 67"/>
          <p:cNvSpPr txBox="1">
            <a:spLocks noChangeArrowheads="1"/>
          </p:cNvSpPr>
          <p:nvPr/>
        </p:nvSpPr>
        <p:spPr bwMode="auto">
          <a:xfrm>
            <a:off x="8102600" y="49625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4" name="Text Box 68"/>
          <p:cNvSpPr txBox="1">
            <a:spLocks noChangeArrowheads="1"/>
          </p:cNvSpPr>
          <p:nvPr/>
        </p:nvSpPr>
        <p:spPr bwMode="auto">
          <a:xfrm>
            <a:off x="5551488" y="53657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F+k</a:t>
            </a:r>
          </a:p>
        </p:txBody>
      </p:sp>
      <p:sp>
        <p:nvSpPr>
          <p:cNvPr id="393285" name="Text Box 69"/>
          <p:cNvSpPr txBox="1">
            <a:spLocks noChangeArrowheads="1"/>
          </p:cNvSpPr>
          <p:nvPr/>
        </p:nvSpPr>
        <p:spPr bwMode="auto">
          <a:xfrm>
            <a:off x="7164388" y="536575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</a:t>
            </a:r>
          </a:p>
        </p:txBody>
      </p:sp>
      <p:sp>
        <p:nvSpPr>
          <p:cNvPr id="393286" name="Text Box 70"/>
          <p:cNvSpPr txBox="1">
            <a:spLocks noChangeArrowheads="1"/>
          </p:cNvSpPr>
          <p:nvPr/>
        </p:nvSpPr>
        <p:spPr bwMode="auto">
          <a:xfrm>
            <a:off x="8102600" y="536575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7" name="Text Box 71"/>
          <p:cNvSpPr txBox="1">
            <a:spLocks noChangeArrowheads="1"/>
          </p:cNvSpPr>
          <p:nvPr/>
        </p:nvSpPr>
        <p:spPr bwMode="auto">
          <a:xfrm>
            <a:off x="4860925" y="2160588"/>
            <a:ext cx="43195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lookup (node, input) {     // ...                               	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ptr_str = node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string;</a:t>
            </a: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                         	m = check_match(ptr_str, input);             	// …                                                       }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88" name="Oval 72"/>
          <p:cNvSpPr>
            <a:spLocks noChangeArrowheads="1"/>
          </p:cNvSpPr>
          <p:nvPr/>
        </p:nvSpPr>
        <p:spPr bwMode="auto">
          <a:xfrm>
            <a:off x="7797800" y="4038600"/>
            <a:ext cx="920750" cy="187007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7683500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393290" name="Oval 74"/>
          <p:cNvSpPr>
            <a:spLocks noChangeArrowheads="1"/>
          </p:cNvSpPr>
          <p:nvPr/>
        </p:nvSpPr>
        <p:spPr bwMode="auto">
          <a:xfrm>
            <a:off x="6818313" y="4062413"/>
            <a:ext cx="920750" cy="1843087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1" name="Text Box 75"/>
          <p:cNvSpPr txBox="1">
            <a:spLocks noChangeArrowheads="1"/>
          </p:cNvSpPr>
          <p:nvPr/>
        </p:nvSpPr>
        <p:spPr bwMode="auto">
          <a:xfrm>
            <a:off x="6473825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No stride!</a:t>
            </a:r>
          </a:p>
        </p:txBody>
      </p:sp>
      <p:sp>
        <p:nvSpPr>
          <p:cNvPr id="393292" name="Text Box 76"/>
          <p:cNvSpPr txBox="1">
            <a:spLocks noChangeArrowheads="1"/>
          </p:cNvSpPr>
          <p:nvPr/>
        </p:nvSpPr>
        <p:spPr bwMode="auto">
          <a:xfrm>
            <a:off x="4975225" y="3695700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  <p:sp>
        <p:nvSpPr>
          <p:cNvPr id="393293" name="Line 77"/>
          <p:cNvSpPr>
            <a:spLocks noChangeShapeType="1"/>
          </p:cNvSpPr>
          <p:nvPr/>
        </p:nvSpPr>
        <p:spPr bwMode="auto">
          <a:xfrm flipH="1">
            <a:off x="3419475" y="4005263"/>
            <a:ext cx="576263" cy="2873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4" name="Text Box 78"/>
          <p:cNvSpPr txBox="1">
            <a:spLocks noChangeArrowheads="1"/>
          </p:cNvSpPr>
          <p:nvPr/>
        </p:nvSpPr>
        <p:spPr bwMode="auto">
          <a:xfrm>
            <a:off x="3944938" y="36957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string</a:t>
            </a:r>
          </a:p>
        </p:txBody>
      </p:sp>
      <p:sp>
        <p:nvSpPr>
          <p:cNvPr id="393295" name="Line 79"/>
          <p:cNvSpPr>
            <a:spLocks noChangeShapeType="1"/>
          </p:cNvSpPr>
          <p:nvPr/>
        </p:nvSpPr>
        <p:spPr bwMode="auto">
          <a:xfrm flipH="1">
            <a:off x="3478213" y="3486150"/>
            <a:ext cx="517525" cy="2301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6" name="Text Box 80"/>
          <p:cNvSpPr txBox="1">
            <a:spLocks noChangeArrowheads="1"/>
          </p:cNvSpPr>
          <p:nvPr/>
        </p:nvSpPr>
        <p:spPr bwMode="auto">
          <a:xfrm>
            <a:off x="3938588" y="32559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70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9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9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9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9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3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animBg="1"/>
      <p:bldP spid="393220" grpId="0" animBg="1"/>
      <p:bldP spid="393221" grpId="0" animBg="1"/>
      <p:bldP spid="393222" grpId="0" animBg="1"/>
      <p:bldP spid="393223" grpId="0" animBg="1"/>
      <p:bldP spid="393224" grpId="0" animBg="1"/>
      <p:bldP spid="393225" grpId="0" animBg="1"/>
      <p:bldP spid="393226" grpId="0" animBg="1"/>
      <p:bldP spid="393227" grpId="0" animBg="1"/>
      <p:bldP spid="393228" grpId="0" animBg="1"/>
      <p:bldP spid="393229" grpId="0" animBg="1"/>
      <p:bldP spid="393230" grpId="0" animBg="1"/>
      <p:bldP spid="393231" grpId="0" animBg="1"/>
      <p:bldP spid="393232" grpId="0" animBg="1"/>
      <p:bldP spid="393233" grpId="0" animBg="1"/>
      <p:bldP spid="393234" grpId="0" animBg="1"/>
      <p:bldP spid="393235" grpId="0" animBg="1"/>
      <p:bldP spid="393236" grpId="0" animBg="1"/>
      <p:bldP spid="393237" grpId="0" animBg="1"/>
      <p:bldP spid="393238" grpId="0" animBg="1"/>
      <p:bldP spid="393239" grpId="0" animBg="1"/>
      <p:bldP spid="393240" grpId="0" animBg="1"/>
      <p:bldP spid="393241" grpId="0" animBg="1"/>
      <p:bldP spid="393242" grpId="0" animBg="1"/>
      <p:bldP spid="393243" grpId="0" animBg="1"/>
      <p:bldP spid="393244" grpId="0" animBg="1"/>
      <p:bldP spid="393245" grpId="0" animBg="1"/>
      <p:bldP spid="393246" grpId="0" animBg="1"/>
      <p:bldP spid="393247" grpId="0"/>
      <p:bldP spid="393248" grpId="0"/>
      <p:bldP spid="393248" grpId="1"/>
      <p:bldP spid="393249" grpId="0"/>
      <p:bldP spid="393249" grpId="1"/>
      <p:bldP spid="393250" grpId="0"/>
      <p:bldP spid="393250" grpId="1"/>
      <p:bldP spid="393251" grpId="0"/>
      <p:bldP spid="393251" grpId="1"/>
      <p:bldP spid="393252" grpId="0"/>
      <p:bldP spid="393253" grpId="0"/>
      <p:bldP spid="393254" grpId="0"/>
      <p:bldP spid="393255" grpId="0"/>
      <p:bldP spid="393256" grpId="0"/>
      <p:bldP spid="393256" grpId="1"/>
      <p:bldP spid="393257" grpId="0"/>
      <p:bldP spid="393258" grpId="0"/>
      <p:bldP spid="393259" grpId="0"/>
      <p:bldP spid="393260" grpId="0"/>
      <p:bldP spid="393260" grpId="1"/>
      <p:bldP spid="393261" grpId="0"/>
      <p:bldP spid="393262" grpId="0"/>
      <p:bldP spid="393263" grpId="0"/>
      <p:bldP spid="393264" grpId="0"/>
      <p:bldP spid="393265" grpId="0"/>
      <p:bldP spid="393266" grpId="0" animBg="1"/>
      <p:bldP spid="393267" grpId="0" animBg="1"/>
      <p:bldP spid="393268" grpId="0" animBg="1"/>
      <p:bldP spid="393269" grpId="0"/>
      <p:bldP spid="393270" grpId="0"/>
      <p:bldP spid="393271" grpId="0"/>
      <p:bldP spid="393272" grpId="0" animBg="1"/>
      <p:bldP spid="393273" grpId="0" animBg="1"/>
      <p:bldP spid="393274" grpId="0" animBg="1"/>
      <p:bldP spid="393275" grpId="0" animBg="1"/>
      <p:bldP spid="393276" grpId="0" animBg="1"/>
      <p:bldP spid="393277" grpId="0" animBg="1"/>
      <p:bldP spid="393278" grpId="0" animBg="1"/>
      <p:bldP spid="393279" grpId="0" animBg="1"/>
      <p:bldP spid="393280" grpId="0" animBg="1"/>
      <p:bldP spid="393281" grpId="0"/>
      <p:bldP spid="393282" grpId="0"/>
      <p:bldP spid="393283" grpId="0"/>
      <p:bldP spid="393284" grpId="0"/>
      <p:bldP spid="393285" grpId="0"/>
      <p:bldP spid="393286" grpId="0"/>
      <p:bldP spid="393287" grpId="0"/>
      <p:bldP spid="393288" grpId="0" animBg="1"/>
      <p:bldP spid="393289" grpId="0"/>
      <p:bldP spid="393290" grpId="0" animBg="1"/>
      <p:bldP spid="393291" grpId="0"/>
      <p:bldP spid="393292" grpId="0"/>
      <p:bldP spid="393293" grpId="0" animBg="1"/>
      <p:bldP spid="393294" grpId="0"/>
      <p:bldP spid="393295" grpId="0" animBg="1"/>
      <p:bldP spid="3932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18C0A-A73B-7348-9469-8B2B625926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Identifying Address Loads in Hardware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Insight: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the AVD is too large, the value that is loaded is likely </a:t>
            </a:r>
            <a:r>
              <a:rPr lang="en-US" b="1">
                <a:latin typeface="Tahoma" charset="0"/>
                <a:ea typeface="ＭＳ Ｐゴシック" charset="0"/>
              </a:rPr>
              <a:t>not</a:t>
            </a:r>
            <a:r>
              <a:rPr lang="en-US">
                <a:latin typeface="Tahoma" charset="0"/>
                <a:ea typeface="ＭＳ Ｐゴシック" charset="0"/>
              </a:rPr>
              <a:t> an address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Only keep track of loads that satisfy: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-MaxAVD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+MaxAVD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This identification mechanism eliminates many loads from consideration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Enables the AVD predictor to be small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077200" cy="5370513"/>
          </a:xfr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Performance of AVD Prediction</a:t>
            </a:r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1076325" y="1257300"/>
            <a:ext cx="7543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1727200" y="1052513"/>
            <a:ext cx="1149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cs typeface="Arial" charset="0"/>
              </a:rPr>
              <a:t>runahead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83058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  <a:cs typeface="Arial" charset="0"/>
              </a:rPr>
              <a:t>14.3%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8305800" y="1843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15.5%</a:t>
            </a:r>
          </a:p>
        </p:txBody>
      </p:sp>
    </p:spTree>
    <p:extLst>
      <p:ext uri="{BB962C8B-B14F-4D97-AF65-F5344CB8AC3E}">
        <p14:creationId xmlns:p14="http://schemas.microsoft.com/office/powerpoint/2010/main" val="3851429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/>
      <p:bldP spid="57856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55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did not cover the following slides in lecture. They are for your benefit.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94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More on 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Short Periods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short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Record the number of cycles C an L2-miss has been in flight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C is greater than a threshold 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for an L2 miss, disable entry into runahead mode due to that miss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can be determined statically (at design time) or dynamically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T=400 for a minimum main memory latency of 500 cycles works well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10B2A-A46C-AE4B-A949-6D52947429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89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Overlapping Periods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Overlapping periods are not necessarily useless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 availability of a new data value can result in the generation of useful L2 misses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But, this does not happen often enough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overlapping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pseudo-retired instructions </a:t>
            </a:r>
            <a:r>
              <a:rPr lang="en-US" i="1">
                <a:latin typeface="Tahoma" charset="0"/>
                <a:ea typeface="ＭＳ Ｐゴシック" charset="0"/>
              </a:rPr>
              <a:t>R </a:t>
            </a:r>
            <a:r>
              <a:rPr lang="en-US">
                <a:latin typeface="Tahoma" charset="0"/>
                <a:ea typeface="ＭＳ Ｐゴシック" charset="0"/>
              </a:rPr>
              <a:t>during a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fetched instructions </a:t>
            </a:r>
            <a:r>
              <a:rPr lang="en-US" i="1">
                <a:latin typeface="Tahoma" charset="0"/>
                <a:ea typeface="ＭＳ Ｐゴシック" charset="0"/>
              </a:rPr>
              <a:t>N</a:t>
            </a:r>
            <a:r>
              <a:rPr lang="en-US">
                <a:latin typeface="Tahoma" charset="0"/>
                <a:ea typeface="ＭＳ Ｐゴシック" charset="0"/>
              </a:rPr>
              <a:t> since the exit from last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</a:t>
            </a:r>
            <a:r>
              <a:rPr lang="en-US" i="1">
                <a:latin typeface="Tahoma" charset="0"/>
                <a:ea typeface="ＭＳ Ｐゴシック" charset="0"/>
              </a:rPr>
              <a:t>N &lt; R</a:t>
            </a:r>
            <a:r>
              <a:rPr lang="en-US">
                <a:latin typeface="Tahoma" charset="0"/>
                <a:ea typeface="ＭＳ Ｐゴシック" charset="0"/>
              </a:rPr>
              <a:t>, do not enter runahead mode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603BC-A36E-1742-83A1-F030A50F4C5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80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B3304-A7AB-B740-8110-2900DB551A0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9838"/>
            <a:ext cx="8610600" cy="5008562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can be captured with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disappear with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re-organization of the data structure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Allocation of contiguous, fixed-size chunks is useful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Traversal-based AVDs</a:t>
            </a:r>
          </a:p>
        </p:txBody>
      </p:sp>
      <p:grpSp>
        <p:nvGrpSpPr>
          <p:cNvPr id="298037" name="Group 53"/>
          <p:cNvGrpSpPr>
            <a:grpSpLocks/>
          </p:cNvGrpSpPr>
          <p:nvPr/>
        </p:nvGrpSpPr>
        <p:grpSpPr bwMode="auto">
          <a:xfrm>
            <a:off x="1116013" y="2565400"/>
            <a:ext cx="1844675" cy="2073275"/>
            <a:chOff x="956" y="1616"/>
            <a:chExt cx="1162" cy="1306"/>
          </a:xfrm>
        </p:grpSpPr>
        <p:sp>
          <p:nvSpPr>
            <p:cNvPr id="297988" name="Oval 4"/>
            <p:cNvSpPr>
              <a:spLocks noChangeArrowheads="1"/>
            </p:cNvSpPr>
            <p:nvPr/>
          </p:nvSpPr>
          <p:spPr bwMode="auto">
            <a:xfrm>
              <a:off x="1632" y="1879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989" name="Oval 5"/>
            <p:cNvSpPr>
              <a:spLocks noChangeArrowheads="1"/>
            </p:cNvSpPr>
            <p:nvPr/>
          </p:nvSpPr>
          <p:spPr bwMode="auto">
            <a:xfrm>
              <a:off x="1441" y="2166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0" name="Oval 6"/>
            <p:cNvSpPr>
              <a:spLocks noChangeArrowheads="1"/>
            </p:cNvSpPr>
            <p:nvPr/>
          </p:nvSpPr>
          <p:spPr bwMode="auto">
            <a:xfrm>
              <a:off x="1225" y="2410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1" name="Oval 7"/>
            <p:cNvSpPr>
              <a:spLocks noChangeArrowheads="1"/>
            </p:cNvSpPr>
            <p:nvPr/>
          </p:nvSpPr>
          <p:spPr bwMode="auto">
            <a:xfrm>
              <a:off x="981" y="2653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2" name="Line 8"/>
            <p:cNvSpPr>
              <a:spLocks noChangeShapeType="1"/>
            </p:cNvSpPr>
            <p:nvPr/>
          </p:nvSpPr>
          <p:spPr bwMode="auto">
            <a:xfrm>
              <a:off x="1755" y="1746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3" name="Line 9"/>
            <p:cNvSpPr>
              <a:spLocks noChangeShapeType="1"/>
            </p:cNvSpPr>
            <p:nvPr/>
          </p:nvSpPr>
          <p:spPr bwMode="auto">
            <a:xfrm flipH="1">
              <a:off x="1607" y="2055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4" name="Line 10"/>
            <p:cNvSpPr>
              <a:spLocks noChangeShapeType="1"/>
            </p:cNvSpPr>
            <p:nvPr/>
          </p:nvSpPr>
          <p:spPr bwMode="auto">
            <a:xfrm flipH="1">
              <a:off x="1405" y="232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5" name="Line 11"/>
            <p:cNvSpPr>
              <a:spLocks noChangeShapeType="1"/>
            </p:cNvSpPr>
            <p:nvPr/>
          </p:nvSpPr>
          <p:spPr bwMode="auto">
            <a:xfrm flipH="1">
              <a:off x="1190" y="2569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6" name="Line 12"/>
            <p:cNvSpPr>
              <a:spLocks noChangeShapeType="1"/>
            </p:cNvSpPr>
            <p:nvPr/>
          </p:nvSpPr>
          <p:spPr bwMode="auto">
            <a:xfrm flipH="1">
              <a:off x="956" y="281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7" name="Text Box 13"/>
            <p:cNvSpPr txBox="1">
              <a:spLocks noChangeArrowheads="1"/>
            </p:cNvSpPr>
            <p:nvPr/>
          </p:nvSpPr>
          <p:spPr bwMode="auto">
            <a:xfrm>
              <a:off x="1736" y="1616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7998" name="Text Box 14"/>
            <p:cNvSpPr txBox="1">
              <a:spLocks noChangeArrowheads="1"/>
            </p:cNvSpPr>
            <p:nvPr/>
          </p:nvSpPr>
          <p:spPr bwMode="auto">
            <a:xfrm>
              <a:off x="1662" y="205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7999" name="Text Box 15"/>
            <p:cNvSpPr txBox="1">
              <a:spLocks noChangeArrowheads="1"/>
            </p:cNvSpPr>
            <p:nvPr/>
          </p:nvSpPr>
          <p:spPr bwMode="auto">
            <a:xfrm>
              <a:off x="1503" y="2335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1258" y="260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</p:grpSp>
      <p:grpSp>
        <p:nvGrpSpPr>
          <p:cNvPr id="298033" name="Group 49"/>
          <p:cNvGrpSpPr>
            <a:grpSpLocks/>
          </p:cNvGrpSpPr>
          <p:nvPr/>
        </p:nvGrpSpPr>
        <p:grpSpPr bwMode="auto">
          <a:xfrm>
            <a:off x="4514850" y="2565400"/>
            <a:ext cx="2017713" cy="2065338"/>
            <a:chOff x="3206" y="1616"/>
            <a:chExt cx="1271" cy="1301"/>
          </a:xfrm>
        </p:grpSpPr>
        <p:sp>
          <p:nvSpPr>
            <p:cNvPr id="298017" name="Oval 33"/>
            <p:cNvSpPr>
              <a:spLocks noChangeArrowheads="1"/>
            </p:cNvSpPr>
            <p:nvPr/>
          </p:nvSpPr>
          <p:spPr bwMode="auto">
            <a:xfrm>
              <a:off x="3882" y="1874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8018" name="Oval 34"/>
            <p:cNvSpPr>
              <a:spLocks noChangeArrowheads="1"/>
            </p:cNvSpPr>
            <p:nvPr/>
          </p:nvSpPr>
          <p:spPr bwMode="auto">
            <a:xfrm>
              <a:off x="3691" y="2161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19" name="Oval 35"/>
            <p:cNvSpPr>
              <a:spLocks noChangeArrowheads="1"/>
            </p:cNvSpPr>
            <p:nvPr/>
          </p:nvSpPr>
          <p:spPr bwMode="auto">
            <a:xfrm>
              <a:off x="3475" y="2405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0" name="Oval 36"/>
            <p:cNvSpPr>
              <a:spLocks noChangeArrowheads="1"/>
            </p:cNvSpPr>
            <p:nvPr/>
          </p:nvSpPr>
          <p:spPr bwMode="auto">
            <a:xfrm>
              <a:off x="3231" y="2648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1" name="Line 37"/>
            <p:cNvSpPr>
              <a:spLocks noChangeShapeType="1"/>
            </p:cNvSpPr>
            <p:nvPr/>
          </p:nvSpPr>
          <p:spPr bwMode="auto">
            <a:xfrm>
              <a:off x="4005" y="1741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2" name="Line 38"/>
            <p:cNvSpPr>
              <a:spLocks noChangeShapeType="1"/>
            </p:cNvSpPr>
            <p:nvPr/>
          </p:nvSpPr>
          <p:spPr bwMode="auto">
            <a:xfrm flipH="1">
              <a:off x="3857" y="2050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3" name="Line 39"/>
            <p:cNvSpPr>
              <a:spLocks noChangeShapeType="1"/>
            </p:cNvSpPr>
            <p:nvPr/>
          </p:nvSpPr>
          <p:spPr bwMode="auto">
            <a:xfrm flipH="1">
              <a:off x="3655" y="231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4" name="Line 40"/>
            <p:cNvSpPr>
              <a:spLocks noChangeShapeType="1"/>
            </p:cNvSpPr>
            <p:nvPr/>
          </p:nvSpPr>
          <p:spPr bwMode="auto">
            <a:xfrm flipH="1">
              <a:off x="3440" y="2564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5" name="Line 41"/>
            <p:cNvSpPr>
              <a:spLocks noChangeShapeType="1"/>
            </p:cNvSpPr>
            <p:nvPr/>
          </p:nvSpPr>
          <p:spPr bwMode="auto">
            <a:xfrm flipH="1">
              <a:off x="3206" y="280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6" name="Text Box 42"/>
            <p:cNvSpPr txBox="1">
              <a:spLocks noChangeArrowheads="1"/>
            </p:cNvSpPr>
            <p:nvPr/>
          </p:nvSpPr>
          <p:spPr bwMode="auto">
            <a:xfrm>
              <a:off x="3987" y="1616"/>
              <a:ext cx="4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  <p:sp>
          <p:nvSpPr>
            <p:cNvPr id="298027" name="Text Box 43"/>
            <p:cNvSpPr txBox="1">
              <a:spLocks noChangeArrowheads="1"/>
            </p:cNvSpPr>
            <p:nvPr/>
          </p:nvSpPr>
          <p:spPr bwMode="auto">
            <a:xfrm>
              <a:off x="3912" y="205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8028" name="Text Box 44"/>
            <p:cNvSpPr txBox="1">
              <a:spLocks noChangeArrowheads="1"/>
            </p:cNvSpPr>
            <p:nvPr/>
          </p:nvSpPr>
          <p:spPr bwMode="auto">
            <a:xfrm>
              <a:off x="3753" y="2330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8029" name="Text Box 45"/>
            <p:cNvSpPr txBox="1">
              <a:spLocks noChangeArrowheads="1"/>
            </p:cNvSpPr>
            <p:nvPr/>
          </p:nvSpPr>
          <p:spPr bwMode="auto">
            <a:xfrm>
              <a:off x="3508" y="259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</p:grp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3189288" y="3716338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35" name="Text Box 51"/>
          <p:cNvSpPr txBox="1">
            <a:spLocks noChangeArrowheads="1"/>
          </p:cNvSpPr>
          <p:nvPr/>
        </p:nvSpPr>
        <p:spPr bwMode="auto">
          <a:xfrm>
            <a:off x="3305175" y="3276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298036" name="Text Box 52"/>
          <p:cNvSpPr txBox="1">
            <a:spLocks noChangeArrowheads="1"/>
          </p:cNvSpPr>
          <p:nvPr/>
        </p:nvSpPr>
        <p:spPr bwMode="auto">
          <a:xfrm>
            <a:off x="5954713" y="37084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nodes NOT constant!</a:t>
            </a:r>
          </a:p>
        </p:txBody>
      </p:sp>
      <p:sp>
        <p:nvSpPr>
          <p:cNvPr id="298038" name="Text Box 54"/>
          <p:cNvSpPr txBox="1">
            <a:spLocks noChangeArrowheads="1"/>
          </p:cNvSpPr>
          <p:nvPr/>
        </p:nvSpPr>
        <p:spPr bwMode="auto">
          <a:xfrm>
            <a:off x="8143875" y="3760788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666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5" grpId="0"/>
      <p:bldP spid="298036" grpId="0"/>
      <p:bldP spid="2980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5979C8-D74A-C040-B58A-C7515B88F5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Stalls due to Long-Latency Instructions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When a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long-latency instruction</a:t>
            </a:r>
            <a:r>
              <a:rPr lang="en-US">
                <a:latin typeface="Tahoma" charset="0"/>
              </a:rPr>
              <a:t> is not complete,               it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blocks instruction retirement</a:t>
            </a:r>
            <a:r>
              <a:rPr lang="en-US">
                <a:solidFill>
                  <a:srgbClr val="990000"/>
                </a:solidFill>
                <a:latin typeface="Tahoma" charset="0"/>
              </a:rPr>
              <a:t>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Because we need to maintain precise exceptions 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Incoming instructions fill the instruction window (reorder buffer, reservation stations).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Once the window is full, processor cannot place new instructions into the window.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is called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full-window stall</a:t>
            </a:r>
            <a:r>
              <a:rPr lang="en-US">
                <a:latin typeface="Tahoma" charset="0"/>
                <a:ea typeface="ＭＳ Ｐゴシック" charset="0"/>
              </a:rPr>
              <a:t>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 full-window stall prevents the processor from making progress in the execution of the program.</a:t>
            </a:r>
            <a:endParaRPr lang="en-US">
              <a:solidFill>
                <a:srgbClr val="CC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7FE35E-B0FA-604E-AAAD-46DD499AE8A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Leaf-based AVDs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cannot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be captured with a 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disappear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with the re-organization of  the data structure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00085" name="Group 53"/>
          <p:cNvGrpSpPr>
            <a:grpSpLocks/>
          </p:cNvGrpSpPr>
          <p:nvPr/>
        </p:nvGrpSpPr>
        <p:grpSpPr bwMode="auto">
          <a:xfrm>
            <a:off x="769938" y="2795588"/>
            <a:ext cx="2209800" cy="2016125"/>
            <a:chOff x="50" y="1761"/>
            <a:chExt cx="1392" cy="1270"/>
          </a:xfrm>
        </p:grpSpPr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>
              <a:off x="739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6048" name="Group 52"/>
            <p:cNvGrpSpPr>
              <a:grpSpLocks/>
            </p:cNvGrpSpPr>
            <p:nvPr/>
          </p:nvGrpSpPr>
          <p:grpSpPr bwMode="auto">
            <a:xfrm>
              <a:off x="50" y="1761"/>
              <a:ext cx="1392" cy="1270"/>
              <a:chOff x="960" y="1761"/>
              <a:chExt cx="1392" cy="1270"/>
            </a:xfrm>
          </p:grpSpPr>
          <p:grpSp>
            <p:nvGrpSpPr>
              <p:cNvPr id="86049" name="Group 29"/>
              <p:cNvGrpSpPr>
                <a:grpSpLocks/>
              </p:cNvGrpSpPr>
              <p:nvPr/>
            </p:nvGrpSpPr>
            <p:grpSpPr bwMode="auto">
              <a:xfrm>
                <a:off x="960" y="1761"/>
                <a:ext cx="1186" cy="1270"/>
                <a:chOff x="960" y="1761"/>
                <a:chExt cx="1186" cy="1270"/>
              </a:xfrm>
            </p:grpSpPr>
            <p:sp>
              <p:nvSpPr>
                <p:cNvPr id="300038" name="Rectangle 6"/>
                <p:cNvSpPr>
                  <a:spLocks noChangeArrowheads="1"/>
                </p:cNvSpPr>
                <p:nvPr/>
              </p:nvSpPr>
              <p:spPr bwMode="auto">
                <a:xfrm>
                  <a:off x="1514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39" name="Oval 7"/>
                <p:cNvSpPr>
                  <a:spLocks noChangeArrowheads="1"/>
                </p:cNvSpPr>
                <p:nvPr/>
              </p:nvSpPr>
              <p:spPr bwMode="auto">
                <a:xfrm>
                  <a:off x="1559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0" name="Line 8"/>
                <p:cNvSpPr>
                  <a:spLocks noChangeShapeType="1"/>
                </p:cNvSpPr>
                <p:nvPr/>
              </p:nvSpPr>
              <p:spPr bwMode="auto">
                <a:xfrm>
                  <a:off x="1646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41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3" name="Oval 11"/>
                <p:cNvSpPr>
                  <a:spLocks noChangeArrowheads="1"/>
                </p:cNvSpPr>
                <p:nvPr/>
              </p:nvSpPr>
              <p:spPr bwMode="auto">
                <a:xfrm>
                  <a:off x="1286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4" name="Line 12"/>
                <p:cNvSpPr>
                  <a:spLocks noChangeShapeType="1"/>
                </p:cNvSpPr>
                <p:nvPr/>
              </p:nvSpPr>
              <p:spPr bwMode="auto">
                <a:xfrm>
                  <a:off x="1372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787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6" name="Oval 14"/>
                <p:cNvSpPr>
                  <a:spLocks noChangeArrowheads="1"/>
                </p:cNvSpPr>
                <p:nvPr/>
              </p:nvSpPr>
              <p:spPr bwMode="auto">
                <a:xfrm>
                  <a:off x="1832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7" name="Line 15"/>
                <p:cNvSpPr>
                  <a:spLocks noChangeShapeType="1"/>
                </p:cNvSpPr>
                <p:nvPr/>
              </p:nvSpPr>
              <p:spPr bwMode="auto">
                <a:xfrm>
                  <a:off x="1918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01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9" name="Line 17"/>
                <p:cNvSpPr>
                  <a:spLocks noChangeShapeType="1"/>
                </p:cNvSpPr>
                <p:nvPr/>
              </p:nvSpPr>
              <p:spPr bwMode="auto">
                <a:xfrm>
                  <a:off x="1787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3" y="176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46" y="2160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60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B+k</a:t>
                  </a:r>
                </a:p>
              </p:txBody>
            </p:sp>
            <p:sp>
              <p:nvSpPr>
                <p:cNvPr id="3000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92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3000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26" y="270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</p:grpSp>
          <p:sp>
            <p:nvSpPr>
              <p:cNvPr id="300060" name="Text Box 28"/>
              <p:cNvSpPr txBox="1">
                <a:spLocks noChangeArrowheads="1"/>
              </p:cNvSpPr>
              <p:nvPr/>
            </p:nvSpPr>
            <p:spPr bwMode="auto">
              <a:xfrm>
                <a:off x="1976" y="2341"/>
                <a:ext cx="3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C+k</a:t>
                </a:r>
              </a:p>
            </p:txBody>
          </p:sp>
        </p:grpSp>
      </p:grpSp>
      <p:sp>
        <p:nvSpPr>
          <p:cNvPr id="300079" name="Line 47"/>
          <p:cNvSpPr>
            <a:spLocks noChangeShapeType="1"/>
          </p:cNvSpPr>
          <p:nvPr/>
        </p:nvSpPr>
        <p:spPr bwMode="auto">
          <a:xfrm>
            <a:off x="3246438" y="3889375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80" name="Text Box 48"/>
          <p:cNvSpPr txBox="1">
            <a:spLocks noChangeArrowheads="1"/>
          </p:cNvSpPr>
          <p:nvPr/>
        </p:nvSpPr>
        <p:spPr bwMode="auto">
          <a:xfrm>
            <a:off x="3362325" y="3449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300082" name="Text Box 50"/>
          <p:cNvSpPr txBox="1">
            <a:spLocks noChangeArrowheads="1"/>
          </p:cNvSpPr>
          <p:nvPr/>
        </p:nvSpPr>
        <p:spPr bwMode="auto">
          <a:xfrm>
            <a:off x="6704013" y="2852738"/>
            <a:ext cx="2000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node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string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still constant!</a:t>
            </a:r>
          </a:p>
        </p:txBody>
      </p:sp>
      <p:grpSp>
        <p:nvGrpSpPr>
          <p:cNvPr id="300089" name="Group 57"/>
          <p:cNvGrpSpPr>
            <a:grpSpLocks/>
          </p:cNvGrpSpPr>
          <p:nvPr/>
        </p:nvGrpSpPr>
        <p:grpSpPr bwMode="auto">
          <a:xfrm>
            <a:off x="4630738" y="2795588"/>
            <a:ext cx="2187575" cy="2016125"/>
            <a:chOff x="1973" y="1761"/>
            <a:chExt cx="1378" cy="1270"/>
          </a:xfrm>
        </p:grpSpPr>
        <p:grpSp>
          <p:nvGrpSpPr>
            <p:cNvPr id="86027" name="Group 56"/>
            <p:cNvGrpSpPr>
              <a:grpSpLocks/>
            </p:cNvGrpSpPr>
            <p:nvPr/>
          </p:nvGrpSpPr>
          <p:grpSpPr bwMode="auto">
            <a:xfrm>
              <a:off x="1973" y="1761"/>
              <a:ext cx="1378" cy="1270"/>
              <a:chOff x="3291" y="1761"/>
              <a:chExt cx="1378" cy="1270"/>
            </a:xfrm>
          </p:grpSpPr>
          <p:grpSp>
            <p:nvGrpSpPr>
              <p:cNvPr id="86029" name="Group 55"/>
              <p:cNvGrpSpPr>
                <a:grpSpLocks/>
              </p:cNvGrpSpPr>
              <p:nvPr/>
            </p:nvGrpSpPr>
            <p:grpSpPr bwMode="auto">
              <a:xfrm>
                <a:off x="3291" y="1761"/>
                <a:ext cx="1178" cy="1270"/>
                <a:chOff x="3291" y="1761"/>
                <a:chExt cx="1178" cy="1270"/>
              </a:xfrm>
            </p:grpSpPr>
            <p:sp>
              <p:nvSpPr>
                <p:cNvPr id="300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3845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4" name="Oval 32"/>
                <p:cNvSpPr>
                  <a:spLocks noChangeArrowheads="1"/>
                </p:cNvSpPr>
                <p:nvPr/>
              </p:nvSpPr>
              <p:spPr bwMode="auto">
                <a:xfrm>
                  <a:off x="3890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5" name="Line 33"/>
                <p:cNvSpPr>
                  <a:spLocks noChangeShapeType="1"/>
                </p:cNvSpPr>
                <p:nvPr/>
              </p:nvSpPr>
              <p:spPr bwMode="auto">
                <a:xfrm>
                  <a:off x="3977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72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7" name="Oval 35"/>
                <p:cNvSpPr>
                  <a:spLocks noChangeArrowheads="1"/>
                </p:cNvSpPr>
                <p:nvPr/>
              </p:nvSpPr>
              <p:spPr bwMode="auto">
                <a:xfrm>
                  <a:off x="3617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8" name="Line 36"/>
                <p:cNvSpPr>
                  <a:spLocks noChangeShapeType="1"/>
                </p:cNvSpPr>
                <p:nvPr/>
              </p:nvSpPr>
              <p:spPr bwMode="auto">
                <a:xfrm>
                  <a:off x="3703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18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0" name="Oval 38"/>
                <p:cNvSpPr>
                  <a:spLocks noChangeArrowheads="1"/>
                </p:cNvSpPr>
                <p:nvPr/>
              </p:nvSpPr>
              <p:spPr bwMode="auto">
                <a:xfrm>
                  <a:off x="4163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1" name="Line 39"/>
                <p:cNvSpPr>
                  <a:spLocks noChangeShapeType="1"/>
                </p:cNvSpPr>
                <p:nvPr/>
              </p:nvSpPr>
              <p:spPr bwMode="auto">
                <a:xfrm>
                  <a:off x="4249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632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3" name="Line 41"/>
                <p:cNvSpPr>
                  <a:spLocks noChangeShapeType="1"/>
                </p:cNvSpPr>
                <p:nvPr/>
              </p:nvSpPr>
              <p:spPr bwMode="auto">
                <a:xfrm>
                  <a:off x="4118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4" y="1761"/>
                  <a:ext cx="3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C+k</a:t>
                  </a:r>
                </a:p>
              </p:txBody>
            </p:sp>
            <p:sp>
              <p:nvSpPr>
                <p:cNvPr id="3000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6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30007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91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7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23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7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257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300081" name="Text Box 49"/>
              <p:cNvSpPr txBox="1">
                <a:spLocks noChangeArrowheads="1"/>
              </p:cNvSpPr>
              <p:nvPr/>
            </p:nvSpPr>
            <p:spPr bwMode="auto">
              <a:xfrm>
                <a:off x="4301" y="2341"/>
                <a:ext cx="3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B+k</a:t>
                </a:r>
              </a:p>
            </p:txBody>
          </p:sp>
        </p:grpSp>
        <p:sp>
          <p:nvSpPr>
            <p:cNvPr id="300086" name="Line 54"/>
            <p:cNvSpPr>
              <a:spLocks noChangeShapeType="1"/>
            </p:cNvSpPr>
            <p:nvPr/>
          </p:nvSpPr>
          <p:spPr bwMode="auto">
            <a:xfrm>
              <a:off x="2662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0090" name="Text Box 58"/>
          <p:cNvSpPr txBox="1">
            <a:spLocks noChangeArrowheads="1"/>
          </p:cNvSpPr>
          <p:nvPr/>
        </p:nvSpPr>
        <p:spPr bwMode="auto">
          <a:xfrm>
            <a:off x="8143875" y="3206750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57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80" grpId="0"/>
      <p:bldP spid="300082" grpId="0"/>
      <p:bldP spid="300090" grpId="0"/>
      <p:bldP spid="30009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44BA7-6FA8-3E41-906E-FF353D2B1F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 Implementable AVD Predictor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78875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Set-associative prediction table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Prediction table entry consists of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Tag (Program Counter of the load)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Last AVD seen for the load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Confidence counter for the recorded 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Updated when an address load is retired in normal mode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Accessed when a load misses in L2 cache in runahead mode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Recovery-free: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need to recover the state of the processor or the predictor on misprediction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Runahead mode is purely speculative</a:t>
            </a:r>
          </a:p>
        </p:txBody>
      </p:sp>
    </p:spTree>
    <p:extLst>
      <p:ext uri="{BB962C8B-B14F-4D97-AF65-F5344CB8AC3E}">
        <p14:creationId xmlns:p14="http://schemas.microsoft.com/office/powerpoint/2010/main" val="1794660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74E964-B0C8-C343-9F1B-0642B814A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Update Logic</a:t>
            </a:r>
          </a:p>
        </p:txBody>
      </p:sp>
      <p:pic>
        <p:nvPicPr>
          <p:cNvPr id="382979" name="Picture 3" descr="update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239838"/>
            <a:ext cx="5875337" cy="4816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86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0F3EDE-C1A8-BA48-8DAD-5EF2BB8392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Logic</a:t>
            </a:r>
          </a:p>
        </p:txBody>
      </p:sp>
      <p:pic>
        <p:nvPicPr>
          <p:cNvPr id="384003" name="Picture 3" descr="predict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182688"/>
            <a:ext cx="5703887" cy="48323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18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  <a:ea typeface="+mn-ea"/>
                <a:cs typeface="+mn-cs"/>
              </a:rPr>
              <a:t>AVD Prediction</a:t>
            </a:r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640E1B-F8F3-5346-8DD3-4DFA3261A6F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Baseline Processor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Execution-driven Alpha simulator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8-wide superscalar processor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128-entry instruction window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 20-stage pipeline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 KB, 4-way, 2-cycle L1 data and instruction caches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 MB, 32-way, 10-cycle unified L2 cache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500-cycle minimum main memory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32 DRAM banks, 32-byte wide processor-memory bus (4:1 frequency ratio), 128 outstanding misses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Detailed memory model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Pointer-intensive benchmarks from Olden and SPEC INT00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6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5861B-EFC3-DA42-A347-F9C328CBD99F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AVD vs. Stride VP Performance</a:t>
            </a:r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87425"/>
            <a:ext cx="79089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3594" name="Line 10"/>
          <p:cNvSpPr>
            <a:spLocks noChangeShapeType="1"/>
          </p:cNvSpPr>
          <p:nvPr/>
        </p:nvSpPr>
        <p:spPr bwMode="auto">
          <a:xfrm flipH="1">
            <a:off x="2209800" y="1182688"/>
            <a:ext cx="0" cy="11826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863725" y="23352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5.1%</a:t>
            </a:r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 flipH="1">
            <a:off x="2959100" y="1182688"/>
            <a:ext cx="0" cy="633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2613025" y="17954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2.7%</a:t>
            </a:r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 flipH="1">
            <a:off x="3708400" y="1182688"/>
            <a:ext cx="0" cy="14970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3419475" y="26797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6.5%</a:t>
            </a:r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 flipH="1">
            <a:off x="5724525" y="1182688"/>
            <a:ext cx="0" cy="12668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5394325" y="24495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5.5%</a:t>
            </a:r>
          </a:p>
        </p:txBody>
      </p:sp>
      <p:sp>
        <p:nvSpPr>
          <p:cNvPr id="323603" name="Line 19"/>
          <p:cNvSpPr>
            <a:spLocks noChangeShapeType="1"/>
          </p:cNvSpPr>
          <p:nvPr/>
        </p:nvSpPr>
        <p:spPr bwMode="auto">
          <a:xfrm flipH="1">
            <a:off x="6473825" y="1182688"/>
            <a:ext cx="0" cy="10937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6153150" y="22558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4.7%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7280275" y="1182688"/>
            <a:ext cx="0" cy="19589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6" name="Text Box 22"/>
          <p:cNvSpPr txBox="1">
            <a:spLocks noChangeArrowheads="1"/>
          </p:cNvSpPr>
          <p:nvPr/>
        </p:nvSpPr>
        <p:spPr bwMode="auto">
          <a:xfrm>
            <a:off x="6931025" y="31416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8.6%</a:t>
            </a:r>
          </a:p>
        </p:txBody>
      </p:sp>
      <p:sp>
        <p:nvSpPr>
          <p:cNvPr id="323607" name="Text Box 23"/>
          <p:cNvSpPr txBox="1">
            <a:spLocks noChangeArrowheads="1"/>
          </p:cNvSpPr>
          <p:nvPr/>
        </p:nvSpPr>
        <p:spPr bwMode="auto">
          <a:xfrm>
            <a:off x="2325688" y="5734050"/>
            <a:ext cx="12096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16 entries</a:t>
            </a:r>
          </a:p>
        </p:txBody>
      </p:sp>
      <p:sp>
        <p:nvSpPr>
          <p:cNvPr id="323608" name="Text Box 24"/>
          <p:cNvSpPr txBox="1">
            <a:spLocks noChangeArrowheads="1"/>
          </p:cNvSpPr>
          <p:nvPr/>
        </p:nvSpPr>
        <p:spPr bwMode="auto">
          <a:xfrm>
            <a:off x="5781675" y="5734050"/>
            <a:ext cx="1612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4096 entries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325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5" grpId="0"/>
      <p:bldP spid="323597" grpId="0"/>
      <p:bldP spid="323599" grpId="0"/>
      <p:bldP spid="323602" grpId="0"/>
      <p:bldP spid="323604" grpId="0"/>
      <p:bldP spid="32360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Wrong Path Events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31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Observation and A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an out-of-order processor, some instructions are executed on the mispredicted path (wrong-path instructions).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Is the behavior of wrong-path instructions different from the behavior of correct-path instructions? </a:t>
            </a:r>
          </a:p>
          <a:p>
            <a:pPr lvl="1">
              <a:lnSpc>
                <a:spcPct val="90000"/>
              </a:lnSpc>
            </a:pPr>
            <a:r>
              <a:rPr lang="en-US"/>
              <a:t>If so, we can use the difference in behavior for early misprediction detection and recovery.</a:t>
            </a:r>
          </a:p>
        </p:txBody>
      </p:sp>
    </p:spTree>
    <p:extLst>
      <p:ext uri="{BB962C8B-B14F-4D97-AF65-F5344CB8AC3E}">
        <p14:creationId xmlns:p14="http://schemas.microsoft.com/office/powerpoint/2010/main" val="14181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Wrong Path Event?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/>
              <a:t>   An instance of </a:t>
            </a:r>
            <a:r>
              <a:rPr lang="en-US">
                <a:solidFill>
                  <a:srgbClr val="CC0000"/>
                </a:solidFill>
              </a:rPr>
              <a:t>illegal or unusual behavior</a:t>
            </a:r>
            <a:r>
              <a:rPr lang="en-US"/>
              <a:t> that is more likely to occur on the wrong path than on the correct path.</a:t>
            </a:r>
          </a:p>
          <a:p>
            <a:endParaRPr lang="en-US"/>
          </a:p>
          <a:p>
            <a:pPr algn="ctr">
              <a:buFontTx/>
              <a:buNone/>
            </a:pPr>
            <a:r>
              <a:rPr lang="en-US"/>
              <a:t>Wrong Path Event = WPE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CC0000"/>
                </a:solidFill>
              </a:rPr>
              <a:t>Probability (wrong path | WPE) ~ 1</a:t>
            </a:r>
          </a:p>
          <a:p>
            <a:endParaRPr lang="en-US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a WPE Occur?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wrong-path instruction may be executed </a:t>
            </a:r>
            <a:r>
              <a:rPr lang="en-US" i="1"/>
              <a:t>before</a:t>
            </a:r>
            <a:r>
              <a:rPr lang="en-US"/>
              <a:t> the mispredicted branch is executed.</a:t>
            </a:r>
          </a:p>
          <a:p>
            <a:pPr lvl="1"/>
            <a:r>
              <a:rPr lang="en-US"/>
              <a:t>Because the mispredicted branch may be dependent on a long-latency instruction.</a:t>
            </a:r>
          </a:p>
          <a:p>
            <a:endParaRPr lang="en-US"/>
          </a:p>
          <a:p>
            <a:r>
              <a:rPr lang="en-US"/>
              <a:t>The wrong-path instruction may consume a data value that is not properly initialized.</a:t>
            </a:r>
          </a:p>
        </p:txBody>
      </p:sp>
    </p:spTree>
    <p:extLst>
      <p:ext uri="{BB962C8B-B14F-4D97-AF65-F5344CB8AC3E}">
        <p14:creationId xmlns:p14="http://schemas.microsoft.com/office/powerpoint/2010/main" val="247242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D26D10-1ED9-C446-89C7-2218ECCE8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3250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1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2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3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5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R2, 64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STOR mem[R2]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R5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MUL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R3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</a:t>
            </a:r>
            <a:r>
              <a:rPr lang="en-US" sz="1600" smtClean="0">
                <a:solidFill>
                  <a:srgbClr val="FFFFFF"/>
                </a:solidFill>
                <a:cs typeface="Arial" charset="0"/>
              </a:rPr>
              <a:t>R2, 8</a:t>
            </a:r>
          </a:p>
        </p:txBody>
      </p:sp>
      <p:sp>
        <p:nvSpPr>
          <p:cNvPr id="53262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53264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R1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mem[R5]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Full-window Stall Example</a:t>
            </a:r>
          </a:p>
        </p:txBody>
      </p:sp>
      <p:sp>
        <p:nvSpPr>
          <p:cNvPr id="53267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cs typeface="Arial" charset="0"/>
              </a:rPr>
              <a:t>Oldest</a:t>
            </a:r>
          </a:p>
        </p:txBody>
      </p:sp>
      <p:sp>
        <p:nvSpPr>
          <p:cNvPr id="53268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53270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L2 cache misses are responsible for most full-window stalls.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645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WPE Example from </a:t>
            </a:r>
            <a:r>
              <a:rPr lang="en-US" sz="4000" i="1">
                <a:solidFill>
                  <a:srgbClr val="000099"/>
                </a:solidFill>
              </a:rPr>
              <a:t>eon</a:t>
            </a:r>
            <a:r>
              <a:rPr lang="en-US" sz="4000">
                <a:solidFill>
                  <a:srgbClr val="000099"/>
                </a:solidFill>
              </a:rPr>
              <a:t>: </a:t>
            </a:r>
            <a:br>
              <a:rPr lang="en-US" sz="4000">
                <a:solidFill>
                  <a:srgbClr val="000099"/>
                </a:solidFill>
              </a:rPr>
            </a:br>
            <a:r>
              <a:rPr lang="en-US" sz="4000">
                <a:solidFill>
                  <a:srgbClr val="000099"/>
                </a:solidFill>
              </a:rPr>
              <a:t>NULL pointer dereference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10000"/>
          </a:xfrm>
          <a:noFill/>
          <a:ln/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the loop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0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1371600"/>
            <a:ext cx="19208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int i=0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7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  <a:cs typeface="+mn-cs"/>
              </a:rPr>
              <a:t>ptr = x8ABCD0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5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644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4644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644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645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  <a:cs typeface="+mn-cs"/>
              </a:rPr>
              <a:t>ptr = x8ABCD0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2438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  <a:cs typeface="+mn-cs"/>
              </a:rPr>
              <a:t>*</a:t>
            </a:r>
            <a:r>
              <a:rPr lang="en-US" smtClean="0">
                <a:solidFill>
                  <a:srgbClr val="006600"/>
                </a:solidFill>
                <a:cs typeface="+mn-cs"/>
              </a:rPr>
              <a:t>ptr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3  :         if (ptr-&gt;x) {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4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branch correctly predicted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4747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4747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747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747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1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3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48494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48496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8497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8498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  <a:cs typeface="+mn-cs"/>
              </a:rPr>
              <a:t>ptr = xEFF8B0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49520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9521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9522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  <a:cs typeface="+mn-cs"/>
              </a:rPr>
              <a:t>ptr = xEFF8B0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38862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  <a:cs typeface="+mn-cs"/>
              </a:rPr>
              <a:t>*</a:t>
            </a:r>
            <a:r>
              <a:rPr lang="en-US" smtClean="0">
                <a:solidFill>
                  <a:srgbClr val="006600"/>
                </a:solidFill>
                <a:cs typeface="+mn-cs"/>
              </a:rPr>
              <a:t>ptr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63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exit branch mispredicted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0544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45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0546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50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0551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2 </a:t>
            </a:r>
          </a:p>
          <a:p>
            <a:pPr eaLnBrk="0" hangingPunct="0"/>
            <a:endParaRPr lang="en-US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iteration on wrong path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5156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156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156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6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157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51571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1572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1573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74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1575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51576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ptr = 0</a:t>
            </a:r>
          </a:p>
          <a:p>
            <a:pPr eaLnBrk="0" hangingPunct="0"/>
            <a:endParaRPr lang="en-US" smtClean="0">
              <a:solidFill>
                <a:srgbClr val="006600"/>
              </a:solidFill>
              <a:cs typeface="+mn-cs"/>
            </a:endParaRP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11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Wrong Path Event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xEFF8B0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x8ABCD0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cs typeface="+mn-cs"/>
              </a:rPr>
              <a:t>x0</a:t>
            </a: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boundary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  <a:cs typeface="+mn-cs"/>
              </a:rPr>
              <a:t>to structs</a:t>
            </a: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259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259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259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2596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52597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8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2599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52600" name="Group 24"/>
          <p:cNvGrpSpPr>
            <a:grpSpLocks/>
          </p:cNvGrpSpPr>
          <p:nvPr/>
        </p:nvGrpSpPr>
        <p:grpSpPr bwMode="auto">
          <a:xfrm>
            <a:off x="5486400" y="3733800"/>
            <a:ext cx="533400" cy="1295400"/>
            <a:chOff x="1536" y="1824"/>
            <a:chExt cx="336" cy="816"/>
          </a:xfrm>
        </p:grpSpPr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>
              <a:off x="1536" y="1824"/>
              <a:ext cx="0" cy="81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>
              <a:off x="1536" y="2640"/>
              <a:ext cx="33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5410200" y="5486400"/>
            <a:ext cx="338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smtClean="0">
                <a:solidFill>
                  <a:srgbClr val="CC0000"/>
                </a:solidFill>
                <a:cs typeface="+mn-cs"/>
              </a:rPr>
              <a:t>NULL pointer dereference!</a:t>
            </a:r>
          </a:p>
        </p:txBody>
      </p:sp>
      <p:sp>
        <p:nvSpPr>
          <p:cNvPr id="152604" name="AutoShape 28"/>
          <p:cNvSpPr>
            <a:spLocks noChangeArrowheads="1"/>
          </p:cNvSpPr>
          <p:nvPr/>
        </p:nvSpPr>
        <p:spPr bwMode="auto">
          <a:xfrm>
            <a:off x="6172200" y="4495800"/>
            <a:ext cx="914400" cy="914400"/>
          </a:xfrm>
          <a:prstGeom prst="irregularSeal2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  <a:cs typeface="+mn-cs"/>
              </a:rPr>
              <a:t>ptr = 0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486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  <a:cs typeface="+mn-cs"/>
              </a:rPr>
              <a:t>*</a:t>
            </a:r>
            <a:r>
              <a:rPr lang="en-US" smtClean="0">
                <a:solidFill>
                  <a:srgbClr val="006600"/>
                </a:solidFill>
                <a:cs typeface="+mn-cs"/>
              </a:rPr>
              <a:t>ptr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  <a:cs typeface="+mn-cs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  <a:cs typeface="+mn-cs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0ED6EF-203D-BB40-A098-E784580CA5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Cache Misses Responsible for Many Stalls</a:t>
            </a:r>
          </a:p>
        </p:txBody>
      </p:sp>
      <p:graphicFrame>
        <p:nvGraphicFramePr>
          <p:cNvPr id="5427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8227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memory instructions</a:t>
            </a:r>
          </a:p>
          <a:p>
            <a:pPr lvl="1"/>
            <a:r>
              <a:rPr lang="en-US"/>
              <a:t>NULL pointer dereference</a:t>
            </a:r>
          </a:p>
          <a:p>
            <a:pPr lvl="1"/>
            <a:r>
              <a:rPr lang="en-US"/>
              <a:t>Write to read-only page</a:t>
            </a:r>
          </a:p>
          <a:p>
            <a:pPr lvl="1"/>
            <a:r>
              <a:rPr lang="en-US"/>
              <a:t>Unaligned access (illegal in the Alpha ISA)</a:t>
            </a:r>
          </a:p>
          <a:p>
            <a:pPr lvl="1"/>
            <a:r>
              <a:rPr lang="en-US"/>
              <a:t>Access to an address out of segment range</a:t>
            </a:r>
          </a:p>
          <a:p>
            <a:pPr lvl="1"/>
            <a:r>
              <a:rPr lang="en-US"/>
              <a:t>Data access to code segment</a:t>
            </a:r>
          </a:p>
          <a:p>
            <a:pPr lvl="1"/>
            <a:r>
              <a:rPr lang="en-US"/>
              <a:t>Multiple concurrent TLB misses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 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Due to control-flow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Misprediction under misprediction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three branches are executed and resolved as mispredicts while there are older unresolved branches in the processor, it is almost certain that one of the older unresolved branches is mispredicted.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Return address stack underflow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Unaligned instruction fetch address (illegal in Alpha)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Due to arithmetic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 arithmetic exceptions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e.g. Divide by zero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81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Empirical Questions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25963"/>
          </a:xfrm>
        </p:spPr>
        <p:txBody>
          <a:bodyPr/>
          <a:lstStyle/>
          <a:p>
            <a:pPr marL="609600" indent="-609600"/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How often do WPEs occur?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When do WPEs occur on the wrong path?</a:t>
            </a:r>
          </a:p>
        </p:txBody>
      </p:sp>
    </p:spTree>
    <p:extLst>
      <p:ext uri="{BB962C8B-B14F-4D97-AF65-F5344CB8AC3E}">
        <p14:creationId xmlns:p14="http://schemas.microsoft.com/office/powerpoint/2010/main" val="1709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How Do We Tolerate Stalls Due to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Two major approaches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Reduce/eliminate stalls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Tolerate the effect of a stall when it happens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Four fundamental techniques to achieve these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Prefetching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Multithreading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execution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Many techniques have been developed to make these four fundamental techniques more effective in tolerating memory latency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161202-7679-BB4C-9205-3F627ED4393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79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6|6.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3|14.3|2.5|2.1|2.4|11.5|5.8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7|6.7|2.6|3.2|3.5|0.8|1.7|6.1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6.1|6.2|5.4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|3.3|18.4|4.9|10.2|0.9|12.5|0.5|0.4|0.4|0.4|0.5|0.5|0.5|6.5|27.5|13.9|8.3|9.7|4|4.5|2.8|0.5|7|4|1.3|0.4|1.2|0.8|1.5|0.8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8|4.5|9.3|1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5|6.3|2.6|10.6|8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3.3|3.2|5.9|1.5|6.3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|0|0|0|0|0|0|0|0|0|0|0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5.4|11.1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.7|0.1|6.8|5.3|1.8|1.7|10.8|11|2.6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9|4.6|0.7|1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8.1|2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22206</TotalTime>
  <Words>4837</Words>
  <Application>Microsoft Macintosh PowerPoint</Application>
  <PresentationFormat>On-screen Show (4:3)</PresentationFormat>
  <Paragraphs>980</Paragraphs>
  <Slides>82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6" baseType="lpstr">
      <vt:lpstr>Edge</vt:lpstr>
      <vt:lpstr>1_Edge</vt:lpstr>
      <vt:lpstr>3_Edge</vt:lpstr>
      <vt:lpstr>4_Edge</vt:lpstr>
      <vt:lpstr>6_Edge</vt:lpstr>
      <vt:lpstr>7_Edge</vt:lpstr>
      <vt:lpstr>8_Edge</vt:lpstr>
      <vt:lpstr>9_Edge</vt:lpstr>
      <vt:lpstr>10_Edge</vt:lpstr>
      <vt:lpstr>11_Edge</vt:lpstr>
      <vt:lpstr>12_Edge</vt:lpstr>
      <vt:lpstr>Default Design</vt:lpstr>
      <vt:lpstr>1_Default Design</vt:lpstr>
      <vt:lpstr>Chart</vt:lpstr>
      <vt:lpstr>Computer Architecture: Runahead Execution</vt:lpstr>
      <vt:lpstr>A Note on This Lecture</vt:lpstr>
      <vt:lpstr>Readings</vt:lpstr>
      <vt:lpstr>Tolerating Memory Latency</vt:lpstr>
      <vt:lpstr>Latency Tolerance</vt:lpstr>
      <vt:lpstr>Stalls due to Long-Latency Instructions</vt:lpstr>
      <vt:lpstr>Full-window Stall Example</vt:lpstr>
      <vt:lpstr>Cache Misses Responsible for Many Stalls</vt:lpstr>
      <vt:lpstr>How Do We Tolerate Stalls Due to Memory?</vt:lpstr>
      <vt:lpstr>Memory Latency Tolerance Techniques</vt:lpstr>
      <vt:lpstr>Runahead Execution</vt:lpstr>
      <vt:lpstr>Small Windows: Full-window Stalls</vt:lpstr>
      <vt:lpstr>Impact of L2 Cache Misses</vt:lpstr>
      <vt:lpstr>Impact of L2 Cache Misses</vt:lpstr>
      <vt:lpstr>The Problem</vt:lpstr>
      <vt:lpstr>Efficient Scaling of Instruction Window Size</vt:lpstr>
      <vt:lpstr>Memory Level Parallelism (MLP)</vt:lpstr>
      <vt:lpstr>Runahead Execution (I)</vt:lpstr>
      <vt:lpstr>Runahead Example</vt:lpstr>
      <vt:lpstr>Benefits of Runahead Execution</vt:lpstr>
      <vt:lpstr>Runahead Execution Mechanism</vt:lpstr>
      <vt:lpstr>Instruction Processing in Runahead Mode</vt:lpstr>
      <vt:lpstr>L2-Miss Dependent Instructions</vt:lpstr>
      <vt:lpstr>Removal of Instructions from Window</vt:lpstr>
      <vt:lpstr>Store/Load Handling in Runahead Mode</vt:lpstr>
      <vt:lpstr>Branch Handling in Runahead Mode</vt:lpstr>
      <vt:lpstr>Runahead Execution Pros and Cons </vt:lpstr>
      <vt:lpstr>Performance of Runahead Execution</vt:lpstr>
      <vt:lpstr>Runahead Execution vs. Large Windows</vt:lpstr>
      <vt:lpstr>Runahead vs. A Real Large Window</vt:lpstr>
      <vt:lpstr>Runahead on In-order vs. Out-of-order</vt:lpstr>
      <vt:lpstr>Effect of Runahead in Sun ROCK</vt:lpstr>
      <vt:lpstr>Runahead Enhancements</vt:lpstr>
      <vt:lpstr>Readings</vt:lpstr>
      <vt:lpstr>Limitations of the Baseline Runahead Mechanism</vt:lpstr>
      <vt:lpstr>The Efficiency Problem</vt:lpstr>
      <vt:lpstr>Causes of Inefficiency</vt:lpstr>
      <vt:lpstr>Short Runahead Periods</vt:lpstr>
      <vt:lpstr>Overlapping Runahead Periods</vt:lpstr>
      <vt:lpstr>Useless Runahead Periods</vt:lpstr>
      <vt:lpstr>Overall Impact on Executed Instructions</vt:lpstr>
      <vt:lpstr>Overall Impact on IPC</vt:lpstr>
      <vt:lpstr>Taking Advantage of Pure Speculation</vt:lpstr>
      <vt:lpstr>Limitations of the Baseline Runahead Mechanism</vt:lpstr>
      <vt:lpstr>The Problem: Dependent Cache Misses</vt:lpstr>
      <vt:lpstr>Parallelizing Dependent Cache Misses</vt:lpstr>
      <vt:lpstr>Parallelizing Dependent Cache Misses</vt:lpstr>
      <vt:lpstr>AVD Prediction [MICRO’05]</vt:lpstr>
      <vt:lpstr>Why Do Stable AVDs Occur?</vt:lpstr>
      <vt:lpstr>Traversal Address Loads</vt:lpstr>
      <vt:lpstr>Leaf Address Loads</vt:lpstr>
      <vt:lpstr>Identifying Address Loads in Hardware</vt:lpstr>
      <vt:lpstr>Performance of AVD Prediction</vt:lpstr>
      <vt:lpstr>Readings</vt:lpstr>
      <vt:lpstr>We did not cover the following slides in lecture. They are for your benefit.</vt:lpstr>
      <vt:lpstr>More on Runahead Enhancements</vt:lpstr>
      <vt:lpstr>Eliminating Short Periods</vt:lpstr>
      <vt:lpstr>Eliminating Overlapping Periods</vt:lpstr>
      <vt:lpstr>Properties of Traversal-based AVDs</vt:lpstr>
      <vt:lpstr>Properties of Leaf-based AVDs</vt:lpstr>
      <vt:lpstr>An Implementable AVD Predictor</vt:lpstr>
      <vt:lpstr>AVD Update Logic</vt:lpstr>
      <vt:lpstr>AVD Prediction Logic</vt:lpstr>
      <vt:lpstr>Baseline Processor</vt:lpstr>
      <vt:lpstr>AVD vs. Stride VP Performance</vt:lpstr>
      <vt:lpstr>Wrong Path Events</vt:lpstr>
      <vt:lpstr>An Observation and A Question</vt:lpstr>
      <vt:lpstr>What is a Wrong Path Event?</vt:lpstr>
      <vt:lpstr>Why Does a WPE Occur?</vt:lpstr>
      <vt:lpstr>WPE Example from eon:  NULL pointer dereference</vt:lpstr>
      <vt:lpstr>Beginning of the loop</vt:lpstr>
      <vt:lpstr>First iteration</vt:lpstr>
      <vt:lpstr>First iteration</vt:lpstr>
      <vt:lpstr>Loop branch correctly predicted</vt:lpstr>
      <vt:lpstr>Second iteration</vt:lpstr>
      <vt:lpstr>Second iteration</vt:lpstr>
      <vt:lpstr>Loop exit branch mispredicted</vt:lpstr>
      <vt:lpstr>Third iteration on wrong path</vt:lpstr>
      <vt:lpstr>Wrong Path Event</vt:lpstr>
      <vt:lpstr>Types of WPEs</vt:lpstr>
      <vt:lpstr>Types of WPEs (continued)</vt:lpstr>
      <vt:lpstr>Two Empirical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920</cp:revision>
  <cp:lastPrinted>2012-02-06T05:16:11Z</cp:lastPrinted>
  <dcterms:created xsi:type="dcterms:W3CDTF">2010-09-08T00:51:32Z</dcterms:created>
  <dcterms:modified xsi:type="dcterms:W3CDTF">2013-11-30T22:52:52Z</dcterms:modified>
</cp:coreProperties>
</file>