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5.xml" ContentType="application/vnd.openxmlformats-officedocument.presentationml.notesSlide+xml"/>
  <Override PartName="/ppt/charts/chart2.xml" ContentType="application/vnd.openxmlformats-officedocument.drawingml.chart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notesSlides/notesSlide47.xml" ContentType="application/vnd.openxmlformats-officedocument.presentationml.notesSlide+xml"/>
  <Override PartName="/ppt/charts/chart4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3.xml" ContentType="application/vnd.openxmlformats-officedocument.presentationml.notesSlide+xml"/>
  <Override PartName="/ppt/charts/chart9.xml" ContentType="application/vnd.openxmlformats-officedocument.drawingml.chart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10.xml" ContentType="application/vnd.openxmlformats-officedocument.drawingml.chart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rts/chart11.xml" ContentType="application/vnd.openxmlformats-officedocument.drawingml.chart+xml"/>
  <Override PartName="/ppt/notesSlides/notesSlide76.xml" ContentType="application/vnd.openxmlformats-officedocument.presentationml.notesSlide+xml"/>
  <Override PartName="/ppt/charts/chart12.xml" ContentType="application/vnd.openxmlformats-officedocument.drawingml.chart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13.xml" ContentType="application/vnd.openxmlformats-officedocument.drawingml.chart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1" r:id="rId1"/>
    <p:sldMasterId id="2147484092" r:id="rId2"/>
    <p:sldMasterId id="2147484120" r:id="rId3"/>
    <p:sldMasterId id="2147484258" r:id="rId4"/>
    <p:sldMasterId id="2147484317" r:id="rId5"/>
    <p:sldMasterId id="2147484331" r:id="rId6"/>
  </p:sldMasterIdLst>
  <p:notesMasterIdLst>
    <p:notesMasterId r:id="rId93"/>
  </p:notesMasterIdLst>
  <p:handoutMasterIdLst>
    <p:handoutMasterId r:id="rId94"/>
  </p:handoutMasterIdLst>
  <p:sldIdLst>
    <p:sldId id="2028" r:id="rId7"/>
    <p:sldId id="2939" r:id="rId8"/>
    <p:sldId id="2940" r:id="rId9"/>
    <p:sldId id="2941" r:id="rId10"/>
    <p:sldId id="2942" r:id="rId11"/>
    <p:sldId id="2943" r:id="rId12"/>
    <p:sldId id="2944" r:id="rId13"/>
    <p:sldId id="2945" r:id="rId14"/>
    <p:sldId id="2946" r:id="rId15"/>
    <p:sldId id="2906" r:id="rId16"/>
    <p:sldId id="2924" r:id="rId17"/>
    <p:sldId id="2911" r:id="rId18"/>
    <p:sldId id="2920" r:id="rId19"/>
    <p:sldId id="2925" r:id="rId20"/>
    <p:sldId id="2927" r:id="rId21"/>
    <p:sldId id="2930" r:id="rId22"/>
    <p:sldId id="2931" r:id="rId23"/>
    <p:sldId id="2934" r:id="rId24"/>
    <p:sldId id="2937" r:id="rId25"/>
    <p:sldId id="2935" r:id="rId26"/>
    <p:sldId id="2936" r:id="rId27"/>
    <p:sldId id="2912" r:id="rId28"/>
    <p:sldId id="2933" r:id="rId29"/>
    <p:sldId id="2913" r:id="rId30"/>
    <p:sldId id="2951" r:id="rId31"/>
    <p:sldId id="2932" r:id="rId32"/>
    <p:sldId id="2914" r:id="rId33"/>
    <p:sldId id="2907" r:id="rId34"/>
    <p:sldId id="2917" r:id="rId35"/>
    <p:sldId id="2938" r:id="rId36"/>
    <p:sldId id="2955" r:id="rId37"/>
    <p:sldId id="2954" r:id="rId38"/>
    <p:sldId id="2953" r:id="rId39"/>
    <p:sldId id="2956" r:id="rId40"/>
    <p:sldId id="2962" r:id="rId41"/>
    <p:sldId id="2918" r:id="rId42"/>
    <p:sldId id="2959" r:id="rId43"/>
    <p:sldId id="2960" r:id="rId44"/>
    <p:sldId id="2961" r:id="rId45"/>
    <p:sldId id="2963" r:id="rId46"/>
    <p:sldId id="2957" r:id="rId47"/>
    <p:sldId id="2915" r:id="rId48"/>
    <p:sldId id="2829" r:id="rId49"/>
    <p:sldId id="2830" r:id="rId50"/>
    <p:sldId id="2891" r:id="rId51"/>
    <p:sldId id="2889" r:id="rId52"/>
    <p:sldId id="2890" r:id="rId53"/>
    <p:sldId id="2859" r:id="rId54"/>
    <p:sldId id="2833" r:id="rId55"/>
    <p:sldId id="2826" r:id="rId56"/>
    <p:sldId id="2825" r:id="rId57"/>
    <p:sldId id="2658" r:id="rId58"/>
    <p:sldId id="2696" r:id="rId59"/>
    <p:sldId id="2701" r:id="rId60"/>
    <p:sldId id="2835" r:id="rId61"/>
    <p:sldId id="2837" r:id="rId62"/>
    <p:sldId id="2839" r:id="rId63"/>
    <p:sldId id="2838" r:id="rId64"/>
    <p:sldId id="2861" r:id="rId65"/>
    <p:sldId id="2970" r:id="rId66"/>
    <p:sldId id="2971" r:id="rId67"/>
    <p:sldId id="2972" r:id="rId68"/>
    <p:sldId id="2973" r:id="rId69"/>
    <p:sldId id="2865" r:id="rId70"/>
    <p:sldId id="2832" r:id="rId71"/>
    <p:sldId id="2892" r:id="rId72"/>
    <p:sldId id="2888" r:id="rId73"/>
    <p:sldId id="2616" r:id="rId74"/>
    <p:sldId id="2841" r:id="rId75"/>
    <p:sldId id="2842" r:id="rId76"/>
    <p:sldId id="2852" r:id="rId77"/>
    <p:sldId id="2853" r:id="rId78"/>
    <p:sldId id="2854" r:id="rId79"/>
    <p:sldId id="2848" r:id="rId80"/>
    <p:sldId id="2884" r:id="rId81"/>
    <p:sldId id="2885" r:id="rId82"/>
    <p:sldId id="2896" r:id="rId83"/>
    <p:sldId id="2898" r:id="rId84"/>
    <p:sldId id="2899" r:id="rId85"/>
    <p:sldId id="2900" r:id="rId86"/>
    <p:sldId id="2887" r:id="rId87"/>
    <p:sldId id="2965" r:id="rId88"/>
    <p:sldId id="2966" r:id="rId89"/>
    <p:sldId id="2974" r:id="rId90"/>
    <p:sldId id="2902" r:id="rId91"/>
    <p:sldId id="2967" r:id="rId9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D8FCA01-AA05-46B6-99A7-4EB305D38644}">
          <p14:sldIdLst>
            <p14:sldId id="2028"/>
            <p14:sldId id="2939"/>
            <p14:sldId id="2940"/>
            <p14:sldId id="2941"/>
            <p14:sldId id="2942"/>
            <p14:sldId id="2943"/>
            <p14:sldId id="2944"/>
            <p14:sldId id="2945"/>
            <p14:sldId id="2946"/>
            <p14:sldId id="2906"/>
            <p14:sldId id="2924"/>
            <p14:sldId id="2911"/>
            <p14:sldId id="2920"/>
            <p14:sldId id="2925"/>
            <p14:sldId id="2927"/>
            <p14:sldId id="2930"/>
            <p14:sldId id="2931"/>
            <p14:sldId id="2934"/>
            <p14:sldId id="2937"/>
            <p14:sldId id="2935"/>
            <p14:sldId id="2936"/>
            <p14:sldId id="2912"/>
            <p14:sldId id="2933"/>
            <p14:sldId id="2913"/>
            <p14:sldId id="2951"/>
            <p14:sldId id="2932"/>
            <p14:sldId id="2914"/>
            <p14:sldId id="2907"/>
            <p14:sldId id="2917"/>
            <p14:sldId id="2938"/>
            <p14:sldId id="2955"/>
            <p14:sldId id="2954"/>
            <p14:sldId id="2953"/>
            <p14:sldId id="2956"/>
            <p14:sldId id="2962"/>
            <p14:sldId id="2918"/>
            <p14:sldId id="2959"/>
            <p14:sldId id="2960"/>
            <p14:sldId id="2961"/>
            <p14:sldId id="2963"/>
            <p14:sldId id="2957"/>
            <p14:sldId id="2915"/>
            <p14:sldId id="2829"/>
            <p14:sldId id="2830"/>
            <p14:sldId id="2891"/>
            <p14:sldId id="2889"/>
            <p14:sldId id="2890"/>
            <p14:sldId id="2859"/>
            <p14:sldId id="2833"/>
            <p14:sldId id="2826"/>
            <p14:sldId id="2825"/>
            <p14:sldId id="2658"/>
            <p14:sldId id="2696"/>
            <p14:sldId id="2701"/>
            <p14:sldId id="2835"/>
            <p14:sldId id="2837"/>
            <p14:sldId id="2839"/>
            <p14:sldId id="2838"/>
            <p14:sldId id="2861"/>
            <p14:sldId id="2970"/>
            <p14:sldId id="2971"/>
            <p14:sldId id="2972"/>
            <p14:sldId id="2973"/>
            <p14:sldId id="2865"/>
            <p14:sldId id="2832"/>
            <p14:sldId id="2892"/>
            <p14:sldId id="2888"/>
            <p14:sldId id="2616"/>
            <p14:sldId id="2841"/>
            <p14:sldId id="2842"/>
            <p14:sldId id="2852"/>
            <p14:sldId id="2853"/>
            <p14:sldId id="2854"/>
            <p14:sldId id="2848"/>
            <p14:sldId id="2884"/>
            <p14:sldId id="2885"/>
            <p14:sldId id="2896"/>
            <p14:sldId id="2898"/>
            <p14:sldId id="2899"/>
            <p14:sldId id="2900"/>
            <p14:sldId id="2887"/>
            <p14:sldId id="2965"/>
            <p14:sldId id="2966"/>
            <p14:sldId id="2974"/>
            <p14:sldId id="2902"/>
            <p14:sldId id="29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1032D"/>
    <a:srgbClr val="00FF00"/>
    <a:srgbClr val="64AB23"/>
    <a:srgbClr val="668C39"/>
    <a:srgbClr val="66FF00"/>
    <a:srgbClr val="009900"/>
    <a:srgbClr val="969696"/>
    <a:srgbClr val="FAB73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2" autoAdjust="0"/>
    <p:restoredTop sz="82070" autoAdjust="0"/>
  </p:normalViewPr>
  <p:slideViewPr>
    <p:cSldViewPr snapToGrid="0">
      <p:cViewPr varScale="1">
        <p:scale>
          <a:sx n="95" d="100"/>
          <a:sy n="95" d="100"/>
        </p:scale>
        <p:origin x="1752" y="78"/>
      </p:cViewPr>
      <p:guideLst>
        <p:guide orient="horz" pos="364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31"/>
    </p:cViewPr>
  </p:sorterViewPr>
  <p:notesViewPr>
    <p:cSldViewPr snapToGrid="0">
      <p:cViewPr varScale="1">
        <p:scale>
          <a:sx n="57" d="100"/>
          <a:sy n="57" d="100"/>
        </p:scale>
        <p:origin x="-2508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presProps" Target="pres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yli6\My%20Documents\stanford\uncore\Result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i6\Desktop\Defense\defense_sl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i6\Desktop\Defense\defense_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i6\Desktop\Defense\defense_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i6\Desktop\Defense\defense_slid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i6\Desktop\Defense\defense_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78906720331977E-2"/>
          <c:y val="3.5441694118258656E-2"/>
          <c:w val="0.82211797839287071"/>
          <c:h val="0.96455830588172775"/>
        </c:manualLayout>
      </c:layout>
      <c:pieChart>
        <c:varyColors val="1"/>
        <c:ser>
          <c:idx val="0"/>
          <c:order val="0"/>
          <c:explosion val="18"/>
          <c:dPt>
            <c:idx val="0"/>
            <c:bubble3D val="0"/>
            <c:spPr>
              <a:solidFill>
                <a:srgbClr val="FFFFFF"/>
              </a:solidFill>
              <a:ln w="381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 w="50800"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noFill/>
              <a:ln w="50800">
                <a:solidFill>
                  <a:srgbClr val="FFFFFF"/>
                </a:solidFill>
              </a:ln>
            </c:spPr>
          </c:dPt>
          <c:dLbls>
            <c:delete val="1"/>
          </c:dLbls>
          <c:cat>
            <c:strRef>
              <c:f>'pie chart'!$B$7:$B$9</c:f>
              <c:strCache>
                <c:ptCount val="3"/>
                <c:pt idx="0">
                  <c:v>Memories</c:v>
                </c:pt>
                <c:pt idx="1">
                  <c:v>Uncore components (non-memory)</c:v>
                </c:pt>
                <c:pt idx="2">
                  <c:v>Processor cores</c:v>
                </c:pt>
              </c:strCache>
            </c:strRef>
          </c:cat>
          <c:val>
            <c:numRef>
              <c:f>'pie chart'!$C$7:$C$9</c:f>
              <c:numCache>
                <c:formatCode>General</c:formatCode>
                <c:ptCount val="3"/>
                <c:pt idx="0" formatCode="0%">
                  <c:v>0.76000000000001267</c:v>
                </c:pt>
                <c:pt idx="1">
                  <c:v>0.11760000000000098</c:v>
                </c:pt>
                <c:pt idx="2">
                  <c:v>0.12239999999999998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</c:dPt>
          <c:dPt>
            <c:idx val="2"/>
            <c:marker>
              <c:symbol val="none"/>
            </c:marker>
            <c:bubble3D val="0"/>
            <c:spPr>
              <a:ln w="57150" cap="rnd">
                <a:noFill/>
                <a:round/>
              </a:ln>
              <a:effectLst/>
            </c:spPr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7486768"/>
        <c:axId val="-1237485680"/>
      </c:scatterChart>
      <c:valAx>
        <c:axId val="-12374867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7485680"/>
        <c:crosses val="autoZero"/>
        <c:crossBetween val="midCat"/>
        <c:majorUnit val="50"/>
      </c:valAx>
      <c:valAx>
        <c:axId val="-1237485680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7486768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</c:dPt>
          <c:dPt>
            <c:idx val="2"/>
            <c:marker>
              <c:symbol val="none"/>
            </c:marker>
            <c:bubble3D val="0"/>
            <c:spPr>
              <a:ln w="57150" cap="rnd">
                <a:noFill/>
                <a:round/>
              </a:ln>
              <a:effectLst/>
            </c:spPr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8810560"/>
        <c:axId val="-1238804032"/>
      </c:scatterChart>
      <c:valAx>
        <c:axId val="-123881056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04032"/>
        <c:crosses val="autoZero"/>
        <c:crossBetween val="midCat"/>
        <c:majorUnit val="50"/>
      </c:valAx>
      <c:valAx>
        <c:axId val="-1238804032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10560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  <c:spPr>
              <a:ln w="57150" cap="rnd">
                <a:solidFill>
                  <a:srgbClr val="FFFF00">
                    <a:alpha val="25000"/>
                  </a:srgbClr>
                </a:solidFill>
                <a:round/>
              </a:ln>
              <a:effectLst/>
            </c:spPr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8812736"/>
        <c:axId val="-1238808928"/>
      </c:scatterChart>
      <c:valAx>
        <c:axId val="-1238812736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08928"/>
        <c:crosses val="autoZero"/>
        <c:crossBetween val="midCat"/>
        <c:majorUnit val="50"/>
      </c:valAx>
      <c:valAx>
        <c:axId val="-1238808928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12736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8818720"/>
        <c:axId val="-1238818176"/>
      </c:scatterChart>
      <c:valAx>
        <c:axId val="-123881872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18176"/>
        <c:crosses val="autoZero"/>
        <c:crossBetween val="midCat"/>
        <c:majorUnit val="50"/>
      </c:valAx>
      <c:valAx>
        <c:axId val="-1238818176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818720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7583024"/>
        <c:axId val="-1297576496"/>
      </c:scatterChart>
      <c:valAx>
        <c:axId val="-129758302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7576496"/>
        <c:crosses val="autoZero"/>
        <c:crossBetween val="midCat"/>
        <c:majorUnit val="50"/>
      </c:valAx>
      <c:valAx>
        <c:axId val="-1297576496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7583024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7578128"/>
        <c:axId val="-1511499152"/>
      </c:scatterChart>
      <c:valAx>
        <c:axId val="-129757812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1499152"/>
        <c:crosses val="autoZero"/>
        <c:crossBetween val="midCat"/>
        <c:majorUnit val="50"/>
      </c:valAx>
      <c:valAx>
        <c:axId val="-1511499152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7578128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04387381156747E-2"/>
          <c:y val="2.8123921342011006E-2"/>
          <c:w val="0.95899122523768654"/>
          <c:h val="0.96249967101818878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</c:dPt>
          <c:x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74.900000000000006</c:v>
                </c:pt>
                <c:pt idx="2">
                  <c:v>97.5</c:v>
                </c:pt>
              </c:numCache>
            </c:numRef>
          </c:xVal>
          <c:yVal>
            <c:numRef>
              <c:f>Sheet2!$C$2:$C$4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7.5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xVal>
            <c:numRef>
              <c:f>Sheet2!$F$2:$F$9</c:f>
              <c:numCache>
                <c:formatCode>General</c:formatCode>
                <c:ptCount val="8"/>
                <c:pt idx="0">
                  <c:v>0</c:v>
                </c:pt>
                <c:pt idx="1">
                  <c:v>1.4702959018845088</c:v>
                </c:pt>
                <c:pt idx="2">
                  <c:v>23.346643728969678</c:v>
                </c:pt>
                <c:pt idx="3">
                  <c:v>25.544778220374571</c:v>
                </c:pt>
                <c:pt idx="4">
                  <c:v>31.885825344462305</c:v>
                </c:pt>
                <c:pt idx="5">
                  <c:v>37.92130903804766</c:v>
                </c:pt>
                <c:pt idx="6">
                  <c:v>87.632622540681922</c:v>
                </c:pt>
                <c:pt idx="7">
                  <c:v>97.5</c:v>
                </c:pt>
              </c:numCache>
            </c:numRef>
          </c:xVal>
          <c:yVal>
            <c:numRef>
              <c:f>Sheet2!$G$2:$G$9</c:f>
              <c:numCache>
                <c:formatCode>General</c:formatCode>
                <c:ptCount val="8"/>
                <c:pt idx="0">
                  <c:v>0</c:v>
                </c:pt>
                <c:pt idx="1">
                  <c:v>1.7939999999999998</c:v>
                </c:pt>
                <c:pt idx="2">
                  <c:v>14.339000000000002</c:v>
                </c:pt>
                <c:pt idx="3">
                  <c:v>15.210000000000003</c:v>
                </c:pt>
                <c:pt idx="4">
                  <c:v>16.848000000000003</c:v>
                </c:pt>
                <c:pt idx="5">
                  <c:v>17.238000000000003</c:v>
                </c:pt>
                <c:pt idx="6">
                  <c:v>19.669000000000004</c:v>
                </c:pt>
                <c:pt idx="7">
                  <c:v>20.202000000000005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35387168"/>
        <c:axId val="-1240522464"/>
      </c:scatterChart>
      <c:valAx>
        <c:axId val="-13353871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0522464"/>
        <c:crosses val="autoZero"/>
        <c:crossBetween val="midCat"/>
        <c:majorUnit val="50"/>
      </c:valAx>
      <c:valAx>
        <c:axId val="-1240522464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5387168"/>
        <c:crosses val="autoZero"/>
        <c:crossBetween val="midCat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50800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noFill/>
              <a:ln w="50800">
                <a:solidFill>
                  <a:srgbClr val="66FFFF"/>
                </a:solidFill>
              </a:ln>
            </c:spPr>
          </c:dPt>
          <c:cat>
            <c:strRef>
              <c:f>Sheet2!$C$93:$D$93</c:f>
              <c:strCache>
                <c:ptCount val="2"/>
                <c:pt idx="0">
                  <c:v>RRS</c:v>
                </c:pt>
                <c:pt idx="1">
                  <c:v>ERRS</c:v>
                </c:pt>
              </c:strCache>
            </c:strRef>
          </c:cat>
          <c:val>
            <c:numRef>
              <c:f>Sheet2!$C$94:$D$94</c:f>
              <c:numCache>
                <c:formatCode>General</c:formatCode>
                <c:ptCount val="2"/>
                <c:pt idx="0">
                  <c:v>2.4857940288925118E-2</c:v>
                </c:pt>
                <c:pt idx="1">
                  <c:v>2.4042521913100617E-2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0521920"/>
        <c:axId val="-1240520832"/>
      </c:barChart>
      <c:catAx>
        <c:axId val="-124052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40520832"/>
        <c:crosses val="autoZero"/>
        <c:auto val="1"/>
        <c:lblAlgn val="ctr"/>
        <c:lblOffset val="100"/>
        <c:noMultiLvlLbl val="0"/>
      </c:catAx>
      <c:valAx>
        <c:axId val="-1240520832"/>
        <c:scaling>
          <c:orientation val="minMax"/>
          <c:max val="3.0000000000000006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40521920"/>
        <c:crosses val="autoZero"/>
        <c:crossBetween val="between"/>
        <c:majorUnit val="3.0000000000000006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50800">
              <a:solidFill>
                <a:srgbClr val="66FFFF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 w="50800">
                <a:solidFill>
                  <a:schemeClr val="tx1"/>
                </a:solidFill>
              </a:ln>
            </c:spPr>
          </c:dPt>
          <c:cat>
            <c:strRef>
              <c:f>Sheet2!$B$110:$C$110</c:f>
              <c:strCache>
                <c:ptCount val="2"/>
                <c:pt idx="0">
                  <c:v>RRS</c:v>
                </c:pt>
                <c:pt idx="1">
                  <c:v>ERRS</c:v>
                </c:pt>
              </c:strCache>
            </c:strRef>
          </c:cat>
          <c:val>
            <c:numRef>
              <c:f>Sheet2!$B$111:$C$111</c:f>
              <c:numCache>
                <c:formatCode>General</c:formatCode>
                <c:ptCount val="2"/>
                <c:pt idx="0">
                  <c:v>6.0495312721961089E-3</c:v>
                </c:pt>
                <c:pt idx="1">
                  <c:v>5.5540318097744134E-3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0521376"/>
        <c:axId val="-1240517568"/>
      </c:barChart>
      <c:catAx>
        <c:axId val="-124052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40517568"/>
        <c:crosses val="autoZero"/>
        <c:auto val="1"/>
        <c:lblAlgn val="ctr"/>
        <c:lblOffset val="100"/>
        <c:noMultiLvlLbl val="0"/>
      </c:catAx>
      <c:valAx>
        <c:axId val="-1240517568"/>
        <c:scaling>
          <c:orientation val="minMax"/>
          <c:max val="7.0000000000000019E-3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40521376"/>
        <c:crosses val="autoZero"/>
        <c:crossBetween val="between"/>
        <c:majorUnit val="7.0000000000000019E-3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70379483814522"/>
          <c:y val="6.5545012001704914E-2"/>
          <c:w val="0.75629620516185481"/>
          <c:h val="0.764250622518339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  <a:ln w="5080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noFill/>
              <a:ln w="50800">
                <a:solidFill>
                  <a:srgbClr val="66FFFF"/>
                </a:solidFill>
              </a:ln>
            </c:spPr>
          </c:dPt>
          <c:cat>
            <c:strRef>
              <c:f>Sheet3!$A$31:$A$32</c:f>
              <c:strCache>
                <c:ptCount val="2"/>
                <c:pt idx="0">
                  <c:v>RRS</c:v>
                </c:pt>
                <c:pt idx="1">
                  <c:v>ERRS</c:v>
                </c:pt>
              </c:strCache>
            </c:strRef>
          </c:cat>
          <c:val>
            <c:numRef>
              <c:f>Sheet3!$B$31:$B$32</c:f>
              <c:numCache>
                <c:formatCode>0%</c:formatCode>
                <c:ptCount val="2"/>
                <c:pt idx="0">
                  <c:v>0.17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0523008"/>
        <c:axId val="-1237486224"/>
      </c:barChart>
      <c:catAx>
        <c:axId val="-124052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37486224"/>
        <c:crosses val="autoZero"/>
        <c:auto val="1"/>
        <c:lblAlgn val="ctr"/>
        <c:lblOffset val="100"/>
        <c:noMultiLvlLbl val="0"/>
      </c:catAx>
      <c:valAx>
        <c:axId val="-12374862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40523008"/>
        <c:crosses val="autoZero"/>
        <c:crossBetween val="between"/>
        <c:majorUnit val="0.18000000000000002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50800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noFill/>
              <a:ln w="50800">
                <a:solidFill>
                  <a:srgbClr val="66FFFF"/>
                </a:solidFill>
              </a:ln>
            </c:spPr>
          </c:dPt>
          <c:cat>
            <c:strRef>
              <c:f>Sheet3!$A$47:$A$48</c:f>
              <c:strCache>
                <c:ptCount val="2"/>
                <c:pt idx="0">
                  <c:v>RRS</c:v>
                </c:pt>
                <c:pt idx="1">
                  <c:v>ERRS</c:v>
                </c:pt>
              </c:strCache>
            </c:strRef>
          </c:cat>
          <c:val>
            <c:numRef>
              <c:f>Sheet3!$B$47:$B$48</c:f>
              <c:numCache>
                <c:formatCode>0.00%</c:formatCode>
                <c:ptCount val="2"/>
                <c:pt idx="0" formatCode="0%">
                  <c:v>0.22</c:v>
                </c:pt>
                <c:pt idx="1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37488400"/>
        <c:axId val="-1237489488"/>
      </c:barChart>
      <c:catAx>
        <c:axId val="-1237488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37489488"/>
        <c:crosses val="autoZero"/>
        <c:auto val="1"/>
        <c:lblAlgn val="ctr"/>
        <c:lblOffset val="100"/>
        <c:noMultiLvlLbl val="0"/>
      </c:catAx>
      <c:valAx>
        <c:axId val="-1237489488"/>
        <c:scaling>
          <c:orientation val="minMax"/>
          <c:max val="0.2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37488400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3010538172675E-2"/>
          <c:y val="5.7563963516685725E-2"/>
          <c:w val="0.87832456543537873"/>
          <c:h val="0.88487207296662851"/>
        </c:manualLayout>
      </c:layout>
      <c:scatterChart>
        <c:scatterStyle val="smoothMarker"/>
        <c:varyColors val="0"/>
        <c:ser>
          <c:idx val="0"/>
          <c:order val="0"/>
          <c:spPr>
            <a:ln w="57150">
              <a:solidFill>
                <a:srgbClr val="66FFFF"/>
              </a:solidFill>
            </a:ln>
          </c:spPr>
          <c:marker>
            <c:symbol val="diamond"/>
            <c:size val="20"/>
            <c:spPr>
              <a:solidFill>
                <a:srgbClr val="66FFFF"/>
              </a:solidFill>
              <a:ln>
                <a:solidFill>
                  <a:srgbClr val="66FFFF"/>
                </a:solidFill>
              </a:ln>
            </c:spPr>
          </c:marker>
          <c:yVal>
            <c:numRef>
              <c:f>'Multiple faulty'!$B$4:$B$7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18</c:v>
                </c:pt>
                <c:pt idx="3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7488944"/>
        <c:axId val="-1237490032"/>
      </c:scatterChart>
      <c:valAx>
        <c:axId val="-1237488944"/>
        <c:scaling>
          <c:orientation val="minMax"/>
        </c:scaling>
        <c:delete val="1"/>
        <c:axPos val="b"/>
        <c:majorTickMark val="out"/>
        <c:minorTickMark val="none"/>
        <c:tickLblPos val="nextTo"/>
        <c:crossAx val="-1237490032"/>
        <c:crosses val="autoZero"/>
        <c:crossBetween val="midCat"/>
      </c:valAx>
      <c:valAx>
        <c:axId val="-1237490032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237488944"/>
        <c:crosses val="autoZero"/>
        <c:crossBetween val="midCat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24" tIns="0" rIns="19324" bIns="0" numCol="1" anchor="t" anchorCtr="0" compatLnSpc="1">
            <a:prstTxWarp prst="textNoShape">
              <a:avLst/>
            </a:prstTxWarp>
          </a:bodyPr>
          <a:lstStyle>
            <a:lvl1pPr defTabSz="938213" eaLnBrk="0" hangingPunct="0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24" tIns="0" rIns="19324" bIns="0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24" tIns="0" rIns="19324" bIns="0" numCol="1" anchor="b" anchorCtr="0" compatLnSpc="1">
            <a:prstTxWarp prst="textNoShape">
              <a:avLst/>
            </a:prstTxWarp>
          </a:bodyPr>
          <a:lstStyle>
            <a:lvl1pPr defTabSz="938213" eaLnBrk="0" hangingPunct="0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24" tIns="0" rIns="19324" bIns="0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9BAD18-4042-4947-93C6-2BC3C87C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1025" y="8793163"/>
            <a:ext cx="768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567" tIns="45089" rIns="88567" bIns="45089">
            <a:spAutoFit/>
          </a:bodyPr>
          <a:lstStyle/>
          <a:p>
            <a:pPr algn="ctr" defTabSz="889000" eaLnBrk="0" hangingPunct="0">
              <a:lnSpc>
                <a:spcPct val="90000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Page </a:t>
            </a:r>
            <a:fld id="{13E34405-75F4-4A03-A039-60D82531DF28}" type="slidenum">
              <a:rPr lang="en-US" sz="1200">
                <a:solidFill>
                  <a:schemeClr val="tx1"/>
                </a:solidFill>
              </a:rPr>
              <a:pPr algn="ctr" defTabSz="889000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8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753" tIns="46377" rIns="92753" bIns="4637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614863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4675"/>
            <a:ext cx="5137150" cy="415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753" tIns="46377" rIns="92753" bIns="46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353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753" tIns="46377" rIns="92753" bIns="46377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769350"/>
            <a:ext cx="30353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753" tIns="46377" rIns="92753" bIns="4637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CB2096-C111-42D9-8809-CFFF7D37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lnSpc>
        <a:spcPct val="89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63550" algn="l" defTabSz="938213" rtl="0" eaLnBrk="0" fontAlgn="base" hangingPunct="0">
      <a:lnSpc>
        <a:spcPct val="89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25513" algn="l" defTabSz="938213" rtl="0" eaLnBrk="0" fontAlgn="base" hangingPunct="0">
      <a:lnSpc>
        <a:spcPct val="89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89063" algn="l" defTabSz="938213" rtl="0" eaLnBrk="0" fontAlgn="base" hangingPunct="0">
      <a:lnSpc>
        <a:spcPct val="89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52613" algn="l" defTabSz="938213" rtl="0" eaLnBrk="0" fontAlgn="base" hangingPunct="0">
      <a:lnSpc>
        <a:spcPct val="89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pressroom/kits/corei7/index.htm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358" eaLnBrk="0" hangingPunct="0"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13455" indent="-274406" defTabSz="925358" eaLnBrk="0" hangingPunct="0"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97623" indent="-219525" defTabSz="925358" eaLnBrk="0" hangingPunct="0"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36672" indent="-219525" defTabSz="925358" eaLnBrk="0" hangingPunct="0"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75721" indent="-219525" defTabSz="925358" eaLnBrk="0" hangingPunct="0"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414770" indent="-219525" defTabSz="9253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53820" indent="-219525" defTabSz="9253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92869" indent="-219525" defTabSz="9253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31918" indent="-219525" defTabSz="9253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994BCA-3B8F-4742-BFD6-A00B66DD35A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71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6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5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61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43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44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45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61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46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3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47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43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48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49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33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50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645B84-0F5D-4A3F-9518-73BCFFD53D76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/>
          <a:p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267" tIns="47459" rIns="91267" bIns="47459" anchor="b"/>
          <a:lstStyle/>
          <a:p>
            <a:pPr algn="r">
              <a:tabLst>
                <a:tab pos="0" algn="l"/>
                <a:tab pos="926882" algn="l"/>
                <a:tab pos="1853763" algn="l"/>
                <a:tab pos="2780645" algn="l"/>
                <a:tab pos="3709051" algn="l"/>
                <a:tab pos="4635933" algn="l"/>
                <a:tab pos="5562814" algn="l"/>
                <a:tab pos="6489696" algn="l"/>
                <a:tab pos="7418101" algn="l"/>
                <a:tab pos="8344983" algn="l"/>
                <a:tab pos="9271865" algn="l"/>
                <a:tab pos="10198746" algn="l"/>
              </a:tabLst>
            </a:pPr>
            <a:fld id="{599E3E99-CA10-49CF-8CDF-0116DF405CD7}" type="slidenum"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tabLst>
                  <a:tab pos="0" algn="l"/>
                  <a:tab pos="926882" algn="l"/>
                  <a:tab pos="1853763" algn="l"/>
                  <a:tab pos="2780645" algn="l"/>
                  <a:tab pos="3709051" algn="l"/>
                  <a:tab pos="4635933" algn="l"/>
                  <a:tab pos="5562814" algn="l"/>
                  <a:tab pos="6489696" algn="l"/>
                  <a:tab pos="7418101" algn="l"/>
                  <a:tab pos="8344983" algn="l"/>
                  <a:tab pos="9271865" algn="l"/>
                  <a:tab pos="10198746" algn="l"/>
                </a:tabLst>
              </a:pPr>
              <a:t>51</a:t>
            </a:fld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4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70A43-43F2-4AA8-9D88-D6046FE590EC}" type="slidenum">
              <a:rPr lang="en-US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25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1AA3-E75D-4731-8D22-DC8B38E03669}" type="slidenum">
              <a:rPr lang="en-US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23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sng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55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4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sng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56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40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sng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57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4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sng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58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40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2150"/>
            <a:ext cx="4618037" cy="346233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933639" y="4384933"/>
            <a:ext cx="5136638" cy="4152629"/>
          </a:xfrm>
          <a:noFill/>
          <a:ln/>
        </p:spPr>
        <p:txBody>
          <a:bodyPr lIns="92749" tIns="46374" rIns="92749" bIns="46374"/>
          <a:lstStyle/>
          <a:p>
            <a:pPr defTabSz="900014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969588" y="8768264"/>
            <a:ext cx="3034328" cy="461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749" tIns="46374" rIns="92749" bIns="46374" anchor="b"/>
          <a:lstStyle/>
          <a:p>
            <a:pPr algn="r" defTabSz="925775"/>
            <a:fld id="{728469BB-A98A-4B63-8BA1-2A35459AF45A}" type="slidenum">
              <a:rPr lang="en-US" sz="1200" smtClean="0">
                <a:solidFill>
                  <a:srgbClr val="000000"/>
                </a:solidFill>
              </a:rPr>
              <a:pPr algn="r" defTabSz="925775"/>
              <a:t>59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50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70A43-43F2-4AA8-9D88-D6046FE590EC}" type="slidenum">
              <a:rPr lang="en-US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03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61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8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62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06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63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37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2150"/>
            <a:ext cx="4618037" cy="346233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933639" y="4384933"/>
            <a:ext cx="5136638" cy="4152629"/>
          </a:xfrm>
          <a:noFill/>
          <a:ln/>
        </p:spPr>
        <p:txBody>
          <a:bodyPr lIns="92749" tIns="46374" rIns="92749" bIns="46374"/>
          <a:lstStyle/>
          <a:p>
            <a:pPr defTabSz="900014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969588" y="8768264"/>
            <a:ext cx="3034328" cy="461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749" tIns="46374" rIns="92749" bIns="46374" anchor="b"/>
          <a:lstStyle/>
          <a:p>
            <a:pPr algn="r" defTabSz="925775"/>
            <a:fld id="{728469BB-A98A-4B63-8BA1-2A35459AF45A}" type="slidenum">
              <a:rPr lang="en-US" sz="1200" smtClean="0">
                <a:solidFill>
                  <a:srgbClr val="000000"/>
                </a:solidFill>
              </a:rPr>
              <a:pPr algn="r" defTabSz="925775"/>
              <a:t>64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71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2150"/>
            <a:ext cx="4618037" cy="346233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933639" y="4384933"/>
            <a:ext cx="5136638" cy="4152629"/>
          </a:xfrm>
          <a:noFill/>
          <a:ln/>
        </p:spPr>
        <p:txBody>
          <a:bodyPr lIns="92749" tIns="46374" rIns="92749" bIns="46374"/>
          <a:lstStyle/>
          <a:p>
            <a:pPr defTabSz="900014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969588" y="8768264"/>
            <a:ext cx="3034328" cy="461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749" tIns="46374" rIns="92749" bIns="46374" anchor="b"/>
          <a:lstStyle/>
          <a:p>
            <a:pPr algn="r" defTabSz="925775"/>
            <a:fld id="{728469BB-A98A-4B63-8BA1-2A35459AF45A}" type="slidenum">
              <a:rPr lang="en-US" sz="1200" smtClean="0">
                <a:solidFill>
                  <a:srgbClr val="000000"/>
                </a:solidFill>
              </a:rPr>
              <a:pPr algn="r" defTabSz="925775"/>
              <a:t>65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71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692150"/>
            <a:ext cx="4618037" cy="346233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933639" y="4384933"/>
            <a:ext cx="5136638" cy="4152629"/>
          </a:xfrm>
          <a:noFill/>
          <a:ln/>
        </p:spPr>
        <p:txBody>
          <a:bodyPr lIns="92749" tIns="46374" rIns="92749" bIns="46374"/>
          <a:lstStyle/>
          <a:p>
            <a:pPr defTabSz="900014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969588" y="8768264"/>
            <a:ext cx="3034328" cy="461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749" tIns="46374" rIns="92749" bIns="46374" anchor="b"/>
          <a:lstStyle/>
          <a:p>
            <a:pPr algn="r" defTabSz="925775"/>
            <a:fld id="{728469BB-A98A-4B63-8BA1-2A35459AF45A}" type="slidenum">
              <a:rPr lang="en-US" sz="1200" smtClean="0">
                <a:solidFill>
                  <a:srgbClr val="000000"/>
                </a:solidFill>
              </a:rPr>
              <a:pPr algn="r" defTabSz="925775"/>
              <a:t>66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71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144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none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69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268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none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70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71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none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71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71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none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72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73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A1483-DFD1-4A4F-85EB-1EB91086D9F8}" type="slidenum">
              <a:rPr lang="en-US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ln w="9525"/>
        </p:spPr>
        <p:txBody>
          <a:bodyPr wrap="none" anchor="ctr"/>
          <a:lstStyle/>
          <a:p>
            <a:pPr>
              <a:defRPr/>
            </a:pPr>
            <a:endParaRPr lang="en-US" u="none" dirty="0" smtClean="0">
              <a:solidFill>
                <a:schemeClr val="accent4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4A6A32-D7FB-4F41-974B-768935D6E94C}" type="slidenum">
              <a:rPr lang="en-US" sz="1200">
                <a:solidFill>
                  <a:srgbClr val="FFFFFF"/>
                </a:solidFill>
              </a:rPr>
              <a:pPr algn="r" eaLnBrk="1" hangingPunct="1"/>
              <a:t>73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97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67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494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472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253AF-E29E-4FAD-BA6D-0615DFE5B004}" type="slidenum">
              <a:rPr lang="en-US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6A81728-FF91-4DFB-9FC0-F9835D0A2748}" type="slidenum">
              <a:rPr lang="en-US" sz="1200">
                <a:solidFill>
                  <a:srgbClr val="FFFFFF"/>
                </a:solidFill>
              </a:rPr>
              <a:pPr algn="r" eaLnBrk="1" hangingPunct="1"/>
              <a:t>77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282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253AF-E29E-4FAD-BA6D-0615DFE5B004}" type="slidenum">
              <a:rPr lang="en-US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6A81728-FF91-4DFB-9FC0-F9835D0A2748}" type="slidenum">
              <a:rPr lang="en-US" sz="1200">
                <a:solidFill>
                  <a:srgbClr val="FFFFFF"/>
                </a:solidFill>
              </a:rPr>
              <a:pPr algn="r" eaLnBrk="1" hangingPunct="1"/>
              <a:t>78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619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253AF-E29E-4FAD-BA6D-0615DFE5B004}" type="slidenum">
              <a:rPr lang="en-US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6A81728-FF91-4DFB-9FC0-F9835D0A2748}" type="slidenum">
              <a:rPr lang="en-US" sz="1200">
                <a:solidFill>
                  <a:srgbClr val="FFFFFF"/>
                </a:solidFill>
              </a:rPr>
              <a:pPr algn="r" eaLnBrk="1" hangingPunct="1"/>
              <a:t>79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84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253AF-E29E-4FAD-BA6D-0615DFE5B004}" type="slidenum">
              <a:rPr lang="en-US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6880" y="691790"/>
            <a:ext cx="4669035" cy="3460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28" tIns="46363" rIns="92728" bIns="463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34112" y="4382860"/>
            <a:ext cx="5134571" cy="42469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marL="0" marR="0" indent="0" algn="l" defTabSz="938213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67692" y="8767247"/>
            <a:ext cx="303510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67" tIns="47459" rIns="91267" bIns="47459" anchor="b"/>
          <a:lstStyle>
            <a:lvl1pPr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5200" algn="l"/>
                <a:tab pos="1930400" algn="l"/>
                <a:tab pos="2895600" algn="l"/>
                <a:tab pos="3862388" algn="l"/>
                <a:tab pos="4827588" algn="l"/>
                <a:tab pos="5792788" algn="l"/>
                <a:tab pos="6757988" algn="l"/>
                <a:tab pos="7724775" algn="l"/>
                <a:tab pos="8689975" algn="l"/>
                <a:tab pos="9655175" algn="l"/>
                <a:tab pos="106203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6A81728-FF91-4DFB-9FC0-F9835D0A2748}" type="slidenum">
              <a:rPr lang="en-US" sz="1200">
                <a:solidFill>
                  <a:srgbClr val="FFFFFF"/>
                </a:solidFill>
              </a:rPr>
              <a:pPr algn="r" eaLnBrk="1" hangingPunct="1"/>
              <a:t>80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94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DD6-CAA2-4588-8403-4E4BB0B95A3F}" type="slidenum">
              <a:rPr lang="en-US" smtClean="0">
                <a:solidFill>
                  <a:srgbClr val="1F497D"/>
                </a:solidFill>
              </a:rPr>
              <a:pPr/>
              <a:t>81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35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B2096-C111-42D9-8809-CFFF7D37DCB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754" indent="-285674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2697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99776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6854" indent="-228540" defTabSz="925267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3934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012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8091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5168" indent="-228540" defTabSz="92526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B9DA2-0A0E-45EC-B46B-EFA59A1BDFCB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8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5AE1-86C6-4FC8-A111-84A6EF00ED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E4008-190F-476C-AC2F-3A65F199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63F7-AE5E-4C76-86DD-722222863D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27C6-3726-431F-91D0-E5EA4DB62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145A-4588-48FF-BB6C-1DCDB464ED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9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413" y="136525"/>
            <a:ext cx="8823325" cy="637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BA46-A72E-4DDB-9291-59C37A426C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2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136525"/>
            <a:ext cx="8823325" cy="614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3688" y="887413"/>
            <a:ext cx="8556625" cy="5627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81DB-CFF2-4F9D-9CCC-FE0033E48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3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229600" cy="16764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114800"/>
            <a:ext cx="8229600" cy="1676400"/>
          </a:xfrm>
        </p:spPr>
        <p:txBody>
          <a:bodyPr anchor="ctr"/>
          <a:lstStyle>
            <a:lvl1pPr marL="0" indent="0" algn="ctr">
              <a:buFontTx/>
              <a:buNone/>
              <a:defRPr b="1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4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4C48-A6C6-4FF4-9F91-996198B02E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4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A1EA-A1D0-43CC-92C3-67803B3A91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9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492F-CBD8-4F5E-9C1D-34C6F4EAEC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539B-31B8-403E-962E-C5D1C0CBE4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6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4259-FE7D-4E4D-B9F7-D509947793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78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BED8-1CF8-4745-8438-0E726603D4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33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46EB-080E-4487-8239-856B44BBBC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27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509A-D712-4104-ADCB-02F09ECD5F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6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4869-A772-478C-8FA8-5B8A9D68E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5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A833-0935-4C27-8708-DFC03800E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C067-6F8C-458D-80C4-224DCE6271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7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E6A3-B379-4433-9A6A-FB683F3CC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D9CA-F2E1-4EFE-B29B-F72D75A7AF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11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3F46-985B-4EBA-8DB4-92ECE40A28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B0A0-2010-4451-896A-8B5BC2434D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4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5AE1-86C6-4FC8-A111-84A6EF00ED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539B-31B8-403E-962E-C5D1C0CBE4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54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B0A0-2010-4451-896A-8B5BC2434D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76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7C1A-45E7-4AB6-800B-46264F713F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8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645C-DCC2-45F5-AA09-6357DF09BC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54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E177-5A56-44A0-B50D-743EC7B417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99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6FDE-100B-43A6-8DFC-8C3CAC3923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7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06B5-E10B-4490-86AA-297A27AD1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8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99C7-0247-4F30-A423-37C3A0E3D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E4008-190F-476C-AC2F-3A65F199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0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7C1A-45E7-4AB6-800B-46264F713F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6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63F7-AE5E-4C76-86DD-722222863D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7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27C6-3726-431F-91D0-E5EA4DB62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1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145A-4588-48FF-BB6C-1DCDB464ED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51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413" y="136525"/>
            <a:ext cx="8823325" cy="637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BA46-A72E-4DDB-9291-59C37A426C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136525"/>
            <a:ext cx="8823325" cy="614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3688" y="887413"/>
            <a:ext cx="8556625" cy="5627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81DB-CFF2-4F9D-9CCC-FE0033E48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1BE4-668C-4ECA-B332-E854ABECAE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D6BA-2843-4E33-8DF0-D4ADCE10CF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9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325F-E4DB-45EE-A380-347F45970B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19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3C9F-27AA-49E1-AD60-E60CE1BDE5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91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6190-44C2-4AFD-AF20-C9495CAD20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645C-DCC2-45F5-AA09-6357DF09BC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50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711D-D993-4433-936D-1EC6F20713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96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691D-7817-4775-AF80-A5FE2FF765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8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A373-3DAF-4BD0-8524-8D2F037B8F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0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2A7B-419E-4AC0-9423-377B76F358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8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69A8-00CE-4C68-B924-442E808151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55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AB11-D8FB-48F9-9661-BF99447E46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2714-AEEF-40B4-A926-3690A7C150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3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B0DA-8530-486C-966E-9A94FF689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88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413" y="136525"/>
            <a:ext cx="8823325" cy="637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8E19-4294-4ABD-B463-44FAC83F41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9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C93AD-F388-4A92-9667-0294D92757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E177-5A56-44A0-B50D-743EC7B417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23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76494-8F41-46DB-ADA1-04347806EC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DD8F9-8904-4EC1-B33E-9060FBEA51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7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8A075-EE05-4835-8AE9-28C2841D9C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92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EF7A3-9147-43BB-81F5-B18701536A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19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5F9F4-61FB-4534-AB57-61D4A0186B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FD65-760C-405C-A7BC-9F88D9B6AD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8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93239-4864-42FC-BC9F-AE3859C10C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0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DB7D-72CD-4A05-8CF3-7DE61226BE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32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CF2B8-78B0-4131-BA3D-1D2EA95DD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CE5F-BDB7-40FE-BD51-2EE74FA39E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6FDE-100B-43A6-8DFC-8C3CAC3923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87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6D434-1AEB-4178-A3BF-9D86F1B534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72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62298-DBBF-4A64-BB73-5B6AE21E87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41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478712" y="6542087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79CA977-B885-4CA6-80FC-5A8BF0609D60}" type="slidenum">
              <a:rPr lang="en-US" sz="1400" smtClean="0">
                <a:solidFill>
                  <a:srgbClr val="FFFFFF"/>
                </a:solidFill>
                <a:latin typeface="Arial"/>
                <a:ea typeface="굴림" pitchFamily="34" charset="-127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Arial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3272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5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21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0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9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9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06B5-E10B-4490-86AA-297A27AD13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966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998662" cy="60579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843588" cy="605790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95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altLang="ko-KR" noProof="0" smtClean="0"/>
              <a:t>Click icon to add chart</a:t>
            </a:r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8550" y="1797050"/>
            <a:ext cx="3919538" cy="2282825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8550" y="4232275"/>
            <a:ext cx="3919538" cy="2282825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7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4650" cy="11430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7050"/>
            <a:ext cx="3917950" cy="471805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97050"/>
            <a:ext cx="3919538" cy="471805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27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3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916"/>
            <a:ext cx="7772400" cy="4864434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99C7-0247-4F30-A423-37C3A0E3D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75B767-5BA1-4A2C-8116-50D10E0AC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413" y="136525"/>
            <a:ext cx="88233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887413"/>
            <a:ext cx="855662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altLang="ko-KR" smtClean="0"/>
              <a:t> </a:t>
            </a:r>
            <a:r>
              <a:rPr lang="en-US" smtClean="0"/>
              <a:t>Second level</a:t>
            </a:r>
          </a:p>
          <a:p>
            <a:pPr lvl="2"/>
            <a:r>
              <a:rPr lang="en-US" altLang="ko-KR" smtClean="0"/>
              <a:t> </a:t>
            </a:r>
            <a:r>
              <a:rPr lang="en-US" smtClean="0"/>
              <a:t>Third level</a:t>
            </a:r>
          </a:p>
          <a:p>
            <a:pPr lvl="3"/>
            <a:r>
              <a:rPr lang="en-US" altLang="ko-KR" smtClean="0"/>
              <a:t> </a:t>
            </a:r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7025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28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577CFD-2DE4-4398-A411-4E89F350CE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994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97050"/>
            <a:ext cx="798988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32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32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75B767-5BA1-4A2C-8116-50D10E0AC71C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413" y="136525"/>
            <a:ext cx="88233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887413"/>
            <a:ext cx="855662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altLang="ko-KR" smtClean="0"/>
              <a:t> </a:t>
            </a:r>
            <a:r>
              <a:rPr lang="en-US" smtClean="0"/>
              <a:t>Second level</a:t>
            </a:r>
          </a:p>
          <a:p>
            <a:pPr lvl="2"/>
            <a:r>
              <a:rPr lang="en-US" altLang="ko-KR" smtClean="0"/>
              <a:t> </a:t>
            </a:r>
            <a:r>
              <a:rPr lang="en-US" smtClean="0"/>
              <a:t>Third level</a:t>
            </a:r>
          </a:p>
          <a:p>
            <a:pPr lvl="3"/>
            <a:r>
              <a:rPr lang="en-US" altLang="ko-KR" smtClean="0"/>
              <a:t> </a:t>
            </a:r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886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28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88255F-00A1-4B61-BDFA-AC094432C4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413" y="136525"/>
            <a:ext cx="8823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887413"/>
            <a:ext cx="8556625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altLang="ko-KR" smtClean="0"/>
              <a:t> </a:t>
            </a:r>
            <a:r>
              <a:rPr lang="en-US" smtClean="0"/>
              <a:t>Second level</a:t>
            </a:r>
          </a:p>
          <a:p>
            <a:pPr lvl="2"/>
            <a:r>
              <a:rPr lang="en-US" altLang="ko-KR" smtClean="0"/>
              <a:t> </a:t>
            </a:r>
            <a:r>
              <a:rPr lang="en-US" smtClean="0"/>
              <a:t>Third level</a:t>
            </a:r>
          </a:p>
          <a:p>
            <a:pPr lvl="3"/>
            <a:r>
              <a:rPr lang="en-US" altLang="ko-KR" smtClean="0"/>
              <a:t> </a:t>
            </a:r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259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28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C3897BE-F1AE-4C02-8AFF-B10C6ED9C31D}" type="slidenum"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994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97050"/>
            <a:ext cx="79898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25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32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굴림" pitchFamily="34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CA299A-E83A-4F58-A727-7C6FABE07531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994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Slide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97050"/>
            <a:ext cx="79898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Body Text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1682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</p:sldLayoutIdLst>
  <p:txStyles>
    <p:titleStyle>
      <a:lvl1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2pPr>
      <a:lvl3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3pPr>
      <a:lvl4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4pPr>
      <a:lvl5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latinLnBrk="1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3200">
          <a:solidFill>
            <a:srgbClr val="FFFFFF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6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10" Type="http://schemas.openxmlformats.org/officeDocument/2006/relationships/image" Target="../media/image31.e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1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3.wd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1CFAEC55-FF08-4FE9-8ED9-F17F1C4C1490}" type="slidenum">
              <a:rPr lang="en-US" sz="1400" smtClean="0">
                <a:solidFill>
                  <a:srgbClr val="FFFFFF"/>
                </a:solidFill>
              </a:rPr>
              <a:pPr/>
              <a:t>1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3075" name="Rectangle 37"/>
          <p:cNvSpPr>
            <a:spLocks noChangeArrowheads="1"/>
          </p:cNvSpPr>
          <p:nvPr/>
        </p:nvSpPr>
        <p:spPr bwMode="auto">
          <a:xfrm>
            <a:off x="-346841" y="644643"/>
            <a:ext cx="983768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Self-Repair for Robust System Design</a:t>
            </a:r>
          </a:p>
        </p:txBody>
      </p:sp>
      <p:sp>
        <p:nvSpPr>
          <p:cNvPr id="3076" name="Rectangle 38"/>
          <p:cNvSpPr>
            <a:spLocks noChangeArrowheads="1"/>
          </p:cNvSpPr>
          <p:nvPr/>
        </p:nvSpPr>
        <p:spPr bwMode="auto">
          <a:xfrm>
            <a:off x="-297950" y="1763315"/>
            <a:ext cx="9739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140000"/>
              </a:lnSpc>
              <a:buClr>
                <a:srgbClr val="FFFF00"/>
              </a:buClr>
              <a:buSzPct val="75000"/>
            </a:pPr>
            <a:endParaRPr lang="en-US" altLang="ko-KR" dirty="0">
              <a:solidFill>
                <a:srgbClr val="66FFFF"/>
              </a:solidFill>
              <a:ea typeface="굴림" pitchFamily="50" charset="-127"/>
            </a:endParaRPr>
          </a:p>
          <a:p>
            <a:pPr marL="342900" indent="-342900" algn="ctr" eaLnBrk="0" hangingPunct="0">
              <a:lnSpc>
                <a:spcPct val="140000"/>
              </a:lnSpc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n-US" altLang="ko-KR" sz="2600" dirty="0" smtClean="0">
                <a:solidFill>
                  <a:srgbClr val="FFFFFF"/>
                </a:solidFill>
                <a:ea typeface="굴림" pitchFamily="50" charset="-127"/>
              </a:rPr>
              <a:t>Yanjing Li</a:t>
            </a:r>
            <a:endParaRPr lang="en-US" altLang="ko-KR" sz="2600" baseline="30000" dirty="0">
              <a:solidFill>
                <a:srgbClr val="FFFFFF"/>
              </a:solidFill>
              <a:ea typeface="굴림" pitchFamily="50" charset="-127"/>
            </a:endParaRPr>
          </a:p>
          <a:p>
            <a:pPr marL="342900" indent="-342900" algn="ctr" eaLnBrk="0" hangingPunct="0">
              <a:lnSpc>
                <a:spcPct val="140000"/>
              </a:lnSpc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n-US" altLang="ko-KR" sz="2600" dirty="0" smtClean="0">
                <a:solidFill>
                  <a:srgbClr val="66FFFF"/>
                </a:solidFill>
                <a:ea typeface="굴림" pitchFamily="50" charset="-127"/>
              </a:rPr>
              <a:t>Intel Labs</a:t>
            </a:r>
          </a:p>
          <a:p>
            <a:pPr marL="342900" indent="-342900" algn="ctr" eaLnBrk="0" hangingPunct="0">
              <a:lnSpc>
                <a:spcPct val="140000"/>
              </a:lnSpc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n-US" altLang="ko-KR" sz="2600" dirty="0" smtClean="0">
                <a:solidFill>
                  <a:srgbClr val="66FFFF"/>
                </a:solidFill>
                <a:ea typeface="굴림" pitchFamily="50" charset="-127"/>
              </a:rPr>
              <a:t>Stanford University</a:t>
            </a:r>
          </a:p>
        </p:txBody>
      </p:sp>
      <p:pic>
        <p:nvPicPr>
          <p:cNvPr id="8" name="Picture 19" descr="SU_BlockStree_2color_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2860" y="5077670"/>
            <a:ext cx="84848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getdesign.org/wp-content/uploads/2013/04/intel-company-logo-png-hd-s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17455" r="13118" b="15341"/>
          <a:stretch/>
        </p:blipFill>
        <p:spPr bwMode="auto">
          <a:xfrm>
            <a:off x="1219782" y="5077670"/>
            <a:ext cx="18446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62232"/>
      </p:ext>
    </p:extLst>
  </p:cSld>
  <p:clrMapOvr>
    <a:masterClrMapping/>
  </p:clrMapOvr>
  <p:transition advTm="1317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969696"/>
              </a:buClr>
            </a:pPr>
            <a:r>
              <a:rPr lang="en-US" dirty="0" smtClean="0">
                <a:solidFill>
                  <a:srgbClr val="969696"/>
                </a:solidFill>
                <a:cs typeface="Arial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Self-repair techniques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Memories</a:t>
            </a: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Processor cores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Uncore components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306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/>
              <a:t>Memory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3434849" y="1347733"/>
            <a:ext cx="4405510" cy="2200844"/>
            <a:chOff x="1465385" y="1242226"/>
            <a:chExt cx="4405510" cy="2200844"/>
          </a:xfrm>
        </p:grpSpPr>
        <p:grpSp>
          <p:nvGrpSpPr>
            <p:cNvPr id="40" name="Group 39"/>
            <p:cNvGrpSpPr/>
            <p:nvPr/>
          </p:nvGrpSpPr>
          <p:grpSpPr>
            <a:xfrm>
              <a:off x="1465385" y="1242646"/>
              <a:ext cx="274320" cy="2200421"/>
              <a:chOff x="1465385" y="1242646"/>
              <a:chExt cx="274320" cy="2200421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39705" y="1242226"/>
              <a:ext cx="274320" cy="2200421"/>
              <a:chOff x="1465385" y="1242646"/>
              <a:chExt cx="274320" cy="220042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16367" y="1242647"/>
              <a:ext cx="274320" cy="2200421"/>
              <a:chOff x="1465385" y="1242646"/>
              <a:chExt cx="274320" cy="2200421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90687" y="1242227"/>
              <a:ext cx="274320" cy="2200421"/>
              <a:chOff x="1465385" y="1242646"/>
              <a:chExt cx="274320" cy="2200421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567348" y="1242647"/>
              <a:ext cx="274320" cy="2200421"/>
              <a:chOff x="1465385" y="1242646"/>
              <a:chExt cx="274320" cy="220042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841668" y="1242227"/>
              <a:ext cx="274320" cy="2200421"/>
              <a:chOff x="1465385" y="1242646"/>
              <a:chExt cx="274320" cy="2200421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18330" y="1242648"/>
              <a:ext cx="274320" cy="2200421"/>
              <a:chOff x="1465385" y="1242646"/>
              <a:chExt cx="274320" cy="220042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392650" y="1242228"/>
              <a:ext cx="274320" cy="2200421"/>
              <a:chOff x="1465385" y="1242646"/>
              <a:chExt cx="274320" cy="220042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669310" y="1242647"/>
              <a:ext cx="274320" cy="2200421"/>
              <a:chOff x="1465385" y="1242646"/>
              <a:chExt cx="274320" cy="2200421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943630" y="1242227"/>
              <a:ext cx="274320" cy="2200421"/>
              <a:chOff x="1465385" y="1242646"/>
              <a:chExt cx="274320" cy="220042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220292" y="1242648"/>
              <a:ext cx="274320" cy="2200421"/>
              <a:chOff x="1465385" y="1242646"/>
              <a:chExt cx="274320" cy="220042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494612" y="1242228"/>
              <a:ext cx="274320" cy="2200421"/>
              <a:chOff x="1465385" y="1242646"/>
              <a:chExt cx="274320" cy="2200421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771273" y="1242648"/>
              <a:ext cx="274320" cy="2200421"/>
              <a:chOff x="1465385" y="1242646"/>
              <a:chExt cx="274320" cy="2200421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045593" y="1242228"/>
              <a:ext cx="274320" cy="2200421"/>
              <a:chOff x="1465385" y="1242646"/>
              <a:chExt cx="274320" cy="2200421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5322255" y="1242649"/>
              <a:ext cx="274320" cy="2200421"/>
              <a:chOff x="1465385" y="1242646"/>
              <a:chExt cx="274320" cy="2200421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96575" y="1242229"/>
              <a:ext cx="274320" cy="2200421"/>
              <a:chOff x="1465385" y="1242646"/>
              <a:chExt cx="274320" cy="2200421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5122947" y="4572658"/>
            <a:ext cx="2752563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Sense amplifiers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05347" y="2456991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Row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05347" y="3529824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485281" y="4572658"/>
            <a:ext cx="2136265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810012" y="1353684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wr</a:t>
            </a:r>
            <a:r>
              <a:rPr lang="en-US" sz="2400" dirty="0" smtClean="0">
                <a:solidFill>
                  <a:schemeClr val="tx1"/>
                </a:solidFill>
              </a:rPr>
              <a:t> 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095465" y="2872489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3107189" y="3941731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3100130" y="1752320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2691" y="3214125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addr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37355" y="1552921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64076" y="4209756"/>
            <a:ext cx="0" cy="36576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Straight Arrow Connector 189"/>
          <p:cNvCxnSpPr>
            <a:stCxn id="182" idx="1"/>
            <a:endCxn id="185" idx="3"/>
          </p:cNvCxnSpPr>
          <p:nvPr/>
        </p:nvCxnSpPr>
        <p:spPr bwMode="auto">
          <a:xfrm flipH="1">
            <a:off x="4621546" y="4803491"/>
            <a:ext cx="501401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3568489" y="4209756"/>
            <a:ext cx="0" cy="36576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498229" y="4583941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783044" y="5170094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 bwMode="auto">
          <a:xfrm flipV="1">
            <a:off x="1565028" y="2958143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1565029" y="3438787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1465050" y="1805870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7" name="Straight Arrow Connector 196"/>
          <p:cNvCxnSpPr>
            <a:endCxn id="185" idx="1"/>
          </p:cNvCxnSpPr>
          <p:nvPr/>
        </p:nvCxnSpPr>
        <p:spPr bwMode="auto">
          <a:xfrm flipV="1">
            <a:off x="1823214" y="4803491"/>
            <a:ext cx="662067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3568489" y="5045606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3458291" y="3857556"/>
            <a:ext cx="4382069" cy="3657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multiplexers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 bwMode="auto">
          <a:xfrm>
            <a:off x="5648157" y="3557617"/>
            <a:ext cx="2340" cy="30175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0113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Memory Functional Fault Models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64" y="829496"/>
            <a:ext cx="9165401" cy="44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Memory cell array faults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stuck-at, transition, coupling, etc.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Address decode faults (AFs)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no cell accessed, multiple cells accessed, etc.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Read/write logic faults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E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quivalent to memory cell array faults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876" y="5532807"/>
            <a:ext cx="7959969" cy="523220"/>
          </a:xfrm>
          <a:prstGeom prst="rect">
            <a:avLst/>
          </a:prstGeom>
          <a:noFill/>
          <a:ln w="349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bit / word / column / row faults dominate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4091" y="6142408"/>
            <a:ext cx="45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[Aitken 04, </a:t>
            </a:r>
            <a:r>
              <a:rPr lang="en-US" sz="2000" dirty="0" err="1" smtClean="0">
                <a:solidFill>
                  <a:schemeClr val="tx1"/>
                </a:solidFill>
              </a:rPr>
              <a:t>Kurdahi</a:t>
            </a:r>
            <a:r>
              <a:rPr lang="en-US" sz="2000" dirty="0" smtClean="0">
                <a:solidFill>
                  <a:schemeClr val="tx1"/>
                </a:solidFill>
              </a:rPr>
              <a:t> 06, </a:t>
            </a:r>
            <a:r>
              <a:rPr lang="en-US" sz="2000" dirty="0" err="1" smtClean="0">
                <a:solidFill>
                  <a:schemeClr val="tx1"/>
                </a:solidFill>
              </a:rPr>
              <a:t>Sridharan</a:t>
            </a:r>
            <a:r>
              <a:rPr lang="en-US" sz="2000" dirty="0" smtClean="0">
                <a:solidFill>
                  <a:schemeClr val="tx1"/>
                </a:solidFill>
              </a:rPr>
              <a:t> 12]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Spare Rows </a:t>
            </a:r>
            <a:r>
              <a:rPr lang="en-US" sz="3200" dirty="0"/>
              <a:t>/</a:t>
            </a:r>
            <a:r>
              <a:rPr lang="en-US" sz="3200" dirty="0" smtClean="0"/>
              <a:t> Columns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2860422" y="738137"/>
            <a:ext cx="4405510" cy="2200844"/>
            <a:chOff x="1465385" y="1242226"/>
            <a:chExt cx="4405510" cy="2200844"/>
          </a:xfrm>
        </p:grpSpPr>
        <p:grpSp>
          <p:nvGrpSpPr>
            <p:cNvPr id="40" name="Group 39"/>
            <p:cNvGrpSpPr/>
            <p:nvPr/>
          </p:nvGrpSpPr>
          <p:grpSpPr>
            <a:xfrm>
              <a:off x="1465385" y="1242646"/>
              <a:ext cx="274320" cy="2200421"/>
              <a:chOff x="1465385" y="1242646"/>
              <a:chExt cx="274320" cy="2200421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39705" y="1242226"/>
              <a:ext cx="274320" cy="2200421"/>
              <a:chOff x="1465385" y="1242646"/>
              <a:chExt cx="274320" cy="220042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16367" y="1242647"/>
              <a:ext cx="274320" cy="2200421"/>
              <a:chOff x="1465385" y="1242646"/>
              <a:chExt cx="274320" cy="2200421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90687" y="1242227"/>
              <a:ext cx="274320" cy="2200421"/>
              <a:chOff x="1465385" y="1242646"/>
              <a:chExt cx="274320" cy="2200421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567348" y="1242647"/>
              <a:ext cx="274320" cy="2200421"/>
              <a:chOff x="1465385" y="1242646"/>
              <a:chExt cx="274320" cy="220042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841668" y="1242227"/>
              <a:ext cx="274320" cy="2200421"/>
              <a:chOff x="1465385" y="1242646"/>
              <a:chExt cx="274320" cy="2200421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18330" y="1242648"/>
              <a:ext cx="274320" cy="2200421"/>
              <a:chOff x="1465385" y="1242646"/>
              <a:chExt cx="274320" cy="220042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392650" y="1242228"/>
              <a:ext cx="274320" cy="2200421"/>
              <a:chOff x="1465385" y="1242646"/>
              <a:chExt cx="274320" cy="220042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669310" y="1242647"/>
              <a:ext cx="274320" cy="2200421"/>
              <a:chOff x="1465385" y="1242646"/>
              <a:chExt cx="274320" cy="2200421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943630" y="1242227"/>
              <a:ext cx="274320" cy="2200421"/>
              <a:chOff x="1465385" y="1242646"/>
              <a:chExt cx="274320" cy="220042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220292" y="1242648"/>
              <a:ext cx="274320" cy="2200421"/>
              <a:chOff x="1465385" y="1242646"/>
              <a:chExt cx="274320" cy="220042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494612" y="1242228"/>
              <a:ext cx="274320" cy="2200421"/>
              <a:chOff x="1465385" y="1242646"/>
              <a:chExt cx="274320" cy="2200421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771273" y="1242648"/>
              <a:ext cx="274320" cy="2200421"/>
              <a:chOff x="1465385" y="1242646"/>
              <a:chExt cx="274320" cy="2200421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045593" y="1242228"/>
              <a:ext cx="274320" cy="2200421"/>
              <a:chOff x="1465385" y="1242646"/>
              <a:chExt cx="274320" cy="2200421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5322255" y="1242649"/>
              <a:ext cx="274320" cy="2200421"/>
              <a:chOff x="1465385" y="1242646"/>
              <a:chExt cx="274320" cy="2200421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96575" y="1242229"/>
              <a:ext cx="274320" cy="2200421"/>
              <a:chOff x="1465385" y="1242646"/>
              <a:chExt cx="274320" cy="2200421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77" name="Rectangle 176"/>
          <p:cNvSpPr/>
          <p:nvPr/>
        </p:nvSpPr>
        <p:spPr bwMode="auto">
          <a:xfrm>
            <a:off x="2860422" y="2938981"/>
            <a:ext cx="4679832" cy="2743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860422" y="3208611"/>
            <a:ext cx="4679831" cy="2743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 rot="5400000">
            <a:off x="6301714" y="1700021"/>
            <a:ext cx="2202757" cy="27432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Line Callout 2 (No Border) 179"/>
          <p:cNvSpPr/>
          <p:nvPr/>
        </p:nvSpPr>
        <p:spPr bwMode="auto">
          <a:xfrm>
            <a:off x="7883735" y="1377385"/>
            <a:ext cx="1307153" cy="682372"/>
          </a:xfrm>
          <a:prstGeom prst="callout2">
            <a:avLst>
              <a:gd name="adj1" fmla="val 41084"/>
              <a:gd name="adj2" fmla="val 12854"/>
              <a:gd name="adj3" fmla="val 20468"/>
              <a:gd name="adj4" fmla="val -524"/>
              <a:gd name="adj5" fmla="val 107346"/>
              <a:gd name="adj6" fmla="val -3590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Spare column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548520" y="4455428"/>
            <a:ext cx="2752563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Sense amplifiers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230920" y="2339761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Row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30920" y="3494655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10854" y="4455428"/>
            <a:ext cx="2136265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35585" y="1013717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wr</a:t>
            </a:r>
            <a:r>
              <a:rPr lang="en-US" sz="2400" dirty="0" smtClean="0">
                <a:solidFill>
                  <a:schemeClr val="tx1"/>
                </a:solidFill>
              </a:rPr>
              <a:t> 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21038" y="2755259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2532762" y="3906562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2525703" y="141235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8264" y="3096895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addr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2928" y="1212954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182" idx="0"/>
          </p:cNvCxnSpPr>
          <p:nvPr/>
        </p:nvCxnSpPr>
        <p:spPr bwMode="auto">
          <a:xfrm>
            <a:off x="5889649" y="416286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Straight Arrow Connector 189"/>
          <p:cNvCxnSpPr>
            <a:stCxn id="182" idx="1"/>
            <a:endCxn id="185" idx="3"/>
          </p:cNvCxnSpPr>
          <p:nvPr/>
        </p:nvCxnSpPr>
        <p:spPr bwMode="auto">
          <a:xfrm flipH="1">
            <a:off x="4047119" y="4686261"/>
            <a:ext cx="501401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2994062" y="416286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-76198" y="4466711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208617" y="5052864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 bwMode="auto">
          <a:xfrm flipV="1">
            <a:off x="990601" y="2840913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990602" y="3321557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890623" y="146590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7" name="Straight Arrow Connector 196"/>
          <p:cNvCxnSpPr>
            <a:endCxn id="185" idx="1"/>
          </p:cNvCxnSpPr>
          <p:nvPr/>
        </p:nvCxnSpPr>
        <p:spPr bwMode="auto">
          <a:xfrm flipV="1">
            <a:off x="1248787" y="4686261"/>
            <a:ext cx="662067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2994062" y="4928376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0" name="Line Callout 2 (No Border) 199"/>
          <p:cNvSpPr/>
          <p:nvPr/>
        </p:nvSpPr>
        <p:spPr bwMode="auto">
          <a:xfrm>
            <a:off x="8000965" y="2364886"/>
            <a:ext cx="1307153" cy="682372"/>
          </a:xfrm>
          <a:prstGeom prst="callout2">
            <a:avLst>
              <a:gd name="adj1" fmla="val 53110"/>
              <a:gd name="adj2" fmla="val 18235"/>
              <a:gd name="adj3" fmla="val 34211"/>
              <a:gd name="adj4" fmla="val 3960"/>
              <a:gd name="adj5" fmla="val 118929"/>
              <a:gd name="adj6" fmla="val -30357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Spare rows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883864" y="3798941"/>
            <a:ext cx="4382069" cy="3657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multiplexers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 bwMode="auto">
          <a:xfrm>
            <a:off x="5064347" y="349465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5925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2860422" y="738137"/>
            <a:ext cx="4405510" cy="2200844"/>
            <a:chOff x="1465385" y="1242226"/>
            <a:chExt cx="4405510" cy="2200844"/>
          </a:xfrm>
        </p:grpSpPr>
        <p:grpSp>
          <p:nvGrpSpPr>
            <p:cNvPr id="40" name="Group 39"/>
            <p:cNvGrpSpPr/>
            <p:nvPr/>
          </p:nvGrpSpPr>
          <p:grpSpPr>
            <a:xfrm>
              <a:off x="1465385" y="1242646"/>
              <a:ext cx="274320" cy="2200421"/>
              <a:chOff x="1465385" y="1242646"/>
              <a:chExt cx="274320" cy="2200421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39705" y="1242226"/>
              <a:ext cx="274320" cy="2200421"/>
              <a:chOff x="1465385" y="1242646"/>
              <a:chExt cx="274320" cy="220042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16367" y="1242647"/>
              <a:ext cx="274320" cy="2200421"/>
              <a:chOff x="1465385" y="1242646"/>
              <a:chExt cx="274320" cy="2200421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90687" y="1242227"/>
              <a:ext cx="274320" cy="2200421"/>
              <a:chOff x="1465385" y="1242646"/>
              <a:chExt cx="274320" cy="2200421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567348" y="1242647"/>
              <a:ext cx="274320" cy="2200421"/>
              <a:chOff x="1465385" y="1242646"/>
              <a:chExt cx="274320" cy="220042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841668" y="1242227"/>
              <a:ext cx="274320" cy="2200421"/>
              <a:chOff x="1465385" y="1242646"/>
              <a:chExt cx="274320" cy="2200421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18330" y="1242648"/>
              <a:ext cx="274320" cy="2200421"/>
              <a:chOff x="1465385" y="1242646"/>
              <a:chExt cx="274320" cy="220042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392650" y="1242228"/>
              <a:ext cx="274320" cy="2200421"/>
              <a:chOff x="1465385" y="1242646"/>
              <a:chExt cx="274320" cy="220042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669310" y="1242647"/>
              <a:ext cx="274320" cy="2200421"/>
              <a:chOff x="1465385" y="1242646"/>
              <a:chExt cx="274320" cy="2200421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943630" y="1242227"/>
              <a:ext cx="274320" cy="2200421"/>
              <a:chOff x="1465385" y="1242646"/>
              <a:chExt cx="274320" cy="220042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220292" y="1242648"/>
              <a:ext cx="274320" cy="2200421"/>
              <a:chOff x="1465385" y="1242646"/>
              <a:chExt cx="274320" cy="220042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494612" y="1242228"/>
              <a:ext cx="274320" cy="2200421"/>
              <a:chOff x="1465385" y="1242646"/>
              <a:chExt cx="274320" cy="2200421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771273" y="1242648"/>
              <a:ext cx="274320" cy="2200421"/>
              <a:chOff x="1465385" y="1242646"/>
              <a:chExt cx="274320" cy="2200421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045593" y="1242228"/>
              <a:ext cx="274320" cy="2200421"/>
              <a:chOff x="1465385" y="1242646"/>
              <a:chExt cx="274320" cy="2200421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5322255" y="1242649"/>
              <a:ext cx="274320" cy="2200421"/>
              <a:chOff x="1465385" y="1242646"/>
              <a:chExt cx="274320" cy="2200421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96575" y="1242229"/>
              <a:ext cx="274320" cy="2200421"/>
              <a:chOff x="1465385" y="1242646"/>
              <a:chExt cx="274320" cy="2200421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4548520" y="4455428"/>
            <a:ext cx="2752563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Sense amplifiers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230920" y="2339761"/>
            <a:ext cx="1290118" cy="830997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Row decoder</a:t>
            </a:r>
            <a:endParaRPr lang="en-US" sz="2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1230920" y="3494655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10854" y="4455428"/>
            <a:ext cx="2136265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35585" y="1013717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wr</a:t>
            </a:r>
            <a:r>
              <a:rPr lang="en-US" sz="2400" dirty="0" smtClean="0">
                <a:solidFill>
                  <a:schemeClr val="tx1"/>
                </a:solidFill>
              </a:rPr>
              <a:t> 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21038" y="2755259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2532762" y="3906562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2525703" y="141235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8264" y="3096895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addr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2928" y="1212954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182" idx="0"/>
          </p:cNvCxnSpPr>
          <p:nvPr/>
        </p:nvCxnSpPr>
        <p:spPr bwMode="auto">
          <a:xfrm>
            <a:off x="5889649" y="416286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Straight Arrow Connector 189"/>
          <p:cNvCxnSpPr>
            <a:stCxn id="182" idx="1"/>
            <a:endCxn id="185" idx="3"/>
          </p:cNvCxnSpPr>
          <p:nvPr/>
        </p:nvCxnSpPr>
        <p:spPr bwMode="auto">
          <a:xfrm flipH="1">
            <a:off x="4047119" y="4686261"/>
            <a:ext cx="501401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2994062" y="416286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-76198" y="4466711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208617" y="5052864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 bwMode="auto">
          <a:xfrm flipV="1">
            <a:off x="990601" y="2840913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990602" y="3321557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890623" y="146590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7" name="Straight Arrow Connector 196"/>
          <p:cNvCxnSpPr>
            <a:endCxn id="185" idx="1"/>
          </p:cNvCxnSpPr>
          <p:nvPr/>
        </p:nvCxnSpPr>
        <p:spPr bwMode="auto">
          <a:xfrm flipV="1">
            <a:off x="1248787" y="4686261"/>
            <a:ext cx="662067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2994062" y="4928376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2883864" y="3798941"/>
            <a:ext cx="4382069" cy="3657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multiplexers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 bwMode="auto">
          <a:xfrm>
            <a:off x="5064347" y="3494655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sp>
        <p:nvSpPr>
          <p:cNvPr id="199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Memory Self-Repair Using Spare Rows</a:t>
            </a:r>
            <a:endParaRPr lang="en-US" sz="3200" kern="0" dirty="0"/>
          </a:p>
        </p:txBody>
      </p:sp>
      <p:sp>
        <p:nvSpPr>
          <p:cNvPr id="203" name="Rectangle 3"/>
          <p:cNvSpPr txBox="1">
            <a:spLocks noChangeArrowheads="1"/>
          </p:cNvSpPr>
          <p:nvPr/>
        </p:nvSpPr>
        <p:spPr bwMode="auto">
          <a:xfrm>
            <a:off x="354156" y="5724087"/>
            <a:ext cx="9165401" cy="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Row decoder modified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2860422" y="2938981"/>
            <a:ext cx="4405510" cy="2743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2860423" y="3208611"/>
            <a:ext cx="4405510" cy="2743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2860422" y="738137"/>
            <a:ext cx="4405510" cy="2200844"/>
            <a:chOff x="1465385" y="1242226"/>
            <a:chExt cx="4405510" cy="2200844"/>
          </a:xfrm>
        </p:grpSpPr>
        <p:grpSp>
          <p:nvGrpSpPr>
            <p:cNvPr id="40" name="Group 39"/>
            <p:cNvGrpSpPr/>
            <p:nvPr/>
          </p:nvGrpSpPr>
          <p:grpSpPr>
            <a:xfrm>
              <a:off x="1465385" y="1242646"/>
              <a:ext cx="274320" cy="2200421"/>
              <a:chOff x="1465385" y="1242646"/>
              <a:chExt cx="274320" cy="2200421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39705" y="1242226"/>
              <a:ext cx="274320" cy="2200421"/>
              <a:chOff x="1465385" y="1242646"/>
              <a:chExt cx="274320" cy="220042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16367" y="1242647"/>
              <a:ext cx="274320" cy="2200421"/>
              <a:chOff x="1465385" y="1242646"/>
              <a:chExt cx="274320" cy="2200421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90687" y="1242227"/>
              <a:ext cx="274320" cy="2200421"/>
              <a:chOff x="1465385" y="1242646"/>
              <a:chExt cx="274320" cy="2200421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567348" y="1242647"/>
              <a:ext cx="274320" cy="2200421"/>
              <a:chOff x="1465385" y="1242646"/>
              <a:chExt cx="274320" cy="220042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841668" y="1242227"/>
              <a:ext cx="274320" cy="2200421"/>
              <a:chOff x="1465385" y="1242646"/>
              <a:chExt cx="274320" cy="2200421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18330" y="1242648"/>
              <a:ext cx="274320" cy="2200421"/>
              <a:chOff x="1465385" y="1242646"/>
              <a:chExt cx="274320" cy="220042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392650" y="1242228"/>
              <a:ext cx="274320" cy="2200421"/>
              <a:chOff x="1465385" y="1242646"/>
              <a:chExt cx="274320" cy="220042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669310" y="1242647"/>
              <a:ext cx="274320" cy="2200421"/>
              <a:chOff x="1465385" y="1242646"/>
              <a:chExt cx="274320" cy="2200421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943630" y="1242227"/>
              <a:ext cx="274320" cy="2200421"/>
              <a:chOff x="1465385" y="1242646"/>
              <a:chExt cx="274320" cy="220042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220292" y="1242648"/>
              <a:ext cx="274320" cy="2200421"/>
              <a:chOff x="1465385" y="1242646"/>
              <a:chExt cx="274320" cy="220042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494612" y="1242228"/>
              <a:ext cx="274320" cy="2200421"/>
              <a:chOff x="1465385" y="1242646"/>
              <a:chExt cx="274320" cy="2200421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771273" y="1242648"/>
              <a:ext cx="274320" cy="2200421"/>
              <a:chOff x="1465385" y="1242646"/>
              <a:chExt cx="274320" cy="2200421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045593" y="1242228"/>
              <a:ext cx="274320" cy="2200421"/>
              <a:chOff x="1465385" y="1242646"/>
              <a:chExt cx="274320" cy="2200421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5322255" y="1242649"/>
              <a:ext cx="274320" cy="2200421"/>
              <a:chOff x="1465385" y="1242646"/>
              <a:chExt cx="274320" cy="2200421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96575" y="1242229"/>
              <a:ext cx="274320" cy="2200421"/>
              <a:chOff x="1465385" y="1242646"/>
              <a:chExt cx="274320" cy="2200421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79" name="Rectangle 178"/>
          <p:cNvSpPr/>
          <p:nvPr/>
        </p:nvSpPr>
        <p:spPr bwMode="auto">
          <a:xfrm rot="5400000">
            <a:off x="6301714" y="1700021"/>
            <a:ext cx="2202757" cy="27432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548520" y="4530710"/>
            <a:ext cx="2752563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Sense amplifiers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230920" y="2339761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Row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30920" y="3532229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10854" y="4530710"/>
            <a:ext cx="2136265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35585" y="1013717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wr</a:t>
            </a:r>
            <a:r>
              <a:rPr lang="en-US" sz="2400" dirty="0" smtClean="0">
                <a:solidFill>
                  <a:schemeClr val="tx1"/>
                </a:solidFill>
              </a:rPr>
              <a:t> 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21038" y="2840102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2532762" y="3981844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2525703" y="141235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8264" y="3173149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addr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2928" y="1212954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182" idx="0"/>
          </p:cNvCxnSpPr>
          <p:nvPr/>
        </p:nvCxnSpPr>
        <p:spPr bwMode="auto">
          <a:xfrm>
            <a:off x="5889649" y="4238147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Straight Arrow Connector 189"/>
          <p:cNvCxnSpPr>
            <a:stCxn id="182" idx="1"/>
            <a:endCxn id="185" idx="3"/>
          </p:cNvCxnSpPr>
          <p:nvPr/>
        </p:nvCxnSpPr>
        <p:spPr bwMode="auto">
          <a:xfrm flipH="1">
            <a:off x="4047119" y="4761543"/>
            <a:ext cx="501401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2994062" y="4238147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-76198" y="4541993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208617" y="5128146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 bwMode="auto">
          <a:xfrm flipV="1">
            <a:off x="980387" y="2895566"/>
            <a:ext cx="182491" cy="544914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989814" y="3421626"/>
            <a:ext cx="182492" cy="67050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890623" y="1465903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7" name="Straight Arrow Connector 196"/>
          <p:cNvCxnSpPr>
            <a:endCxn id="185" idx="1"/>
          </p:cNvCxnSpPr>
          <p:nvPr/>
        </p:nvCxnSpPr>
        <p:spPr bwMode="auto">
          <a:xfrm flipV="1">
            <a:off x="1248787" y="4761543"/>
            <a:ext cx="662067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2994062" y="5003658"/>
            <a:ext cx="0" cy="29256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2883864" y="3874223"/>
            <a:ext cx="4382069" cy="3657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multiplexers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 bwMode="auto">
          <a:xfrm>
            <a:off x="5074900" y="3602283"/>
            <a:ext cx="1170" cy="25767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99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Memory Self-Repair Using Spare Columns</a:t>
            </a:r>
            <a:endParaRPr lang="en-US" sz="3200" kern="0" dirty="0"/>
          </a:p>
        </p:txBody>
      </p:sp>
      <p:sp>
        <p:nvSpPr>
          <p:cNvPr id="203" name="Rectangle 3"/>
          <p:cNvSpPr txBox="1">
            <a:spLocks noChangeArrowheads="1"/>
          </p:cNvSpPr>
          <p:nvPr/>
        </p:nvSpPr>
        <p:spPr bwMode="auto">
          <a:xfrm>
            <a:off x="354156" y="5724087"/>
            <a:ext cx="9165401" cy="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Additional multiplexers and select logic 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2872142" y="3236523"/>
            <a:ext cx="4382069" cy="36576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ultiplexers</a:t>
            </a:r>
            <a:endParaRPr lang="en-US" sz="2400" dirty="0"/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5074900" y="2955797"/>
            <a:ext cx="1170" cy="27432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7650988" y="2821462"/>
            <a:ext cx="1263777" cy="120032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Self-repair control</a:t>
            </a:r>
            <a:endParaRPr lang="en-US" sz="2400" dirty="0"/>
          </a:p>
        </p:txBody>
      </p:sp>
      <p:cxnSp>
        <p:nvCxnSpPr>
          <p:cNvPr id="207" name="Straight Arrow Connector 206"/>
          <p:cNvCxnSpPr/>
          <p:nvPr/>
        </p:nvCxnSpPr>
        <p:spPr bwMode="auto">
          <a:xfrm flipH="1">
            <a:off x="7275852" y="3411340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27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Spare Words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2916364" y="1347733"/>
            <a:ext cx="4405510" cy="2200844"/>
            <a:chOff x="1465385" y="1242226"/>
            <a:chExt cx="4405510" cy="2200844"/>
          </a:xfrm>
        </p:grpSpPr>
        <p:grpSp>
          <p:nvGrpSpPr>
            <p:cNvPr id="40" name="Group 39"/>
            <p:cNvGrpSpPr/>
            <p:nvPr/>
          </p:nvGrpSpPr>
          <p:grpSpPr>
            <a:xfrm>
              <a:off x="1465385" y="1242646"/>
              <a:ext cx="274320" cy="2200421"/>
              <a:chOff x="1465385" y="1242646"/>
              <a:chExt cx="274320" cy="2200421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39705" y="1242226"/>
              <a:ext cx="274320" cy="2200421"/>
              <a:chOff x="1465385" y="1242646"/>
              <a:chExt cx="274320" cy="220042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16367" y="1242647"/>
              <a:ext cx="274320" cy="2200421"/>
              <a:chOff x="1465385" y="1242646"/>
              <a:chExt cx="274320" cy="2200421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90687" y="1242227"/>
              <a:ext cx="274320" cy="2200421"/>
              <a:chOff x="1465385" y="1242646"/>
              <a:chExt cx="274320" cy="2200421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567348" y="1242647"/>
              <a:ext cx="274320" cy="2200421"/>
              <a:chOff x="1465385" y="1242646"/>
              <a:chExt cx="274320" cy="220042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841668" y="1242227"/>
              <a:ext cx="274320" cy="2200421"/>
              <a:chOff x="1465385" y="1242646"/>
              <a:chExt cx="274320" cy="2200421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18330" y="1242648"/>
              <a:ext cx="274320" cy="2200421"/>
              <a:chOff x="1465385" y="1242646"/>
              <a:chExt cx="274320" cy="220042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392650" y="1242228"/>
              <a:ext cx="274320" cy="2200421"/>
              <a:chOff x="1465385" y="1242646"/>
              <a:chExt cx="274320" cy="220042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669310" y="1242647"/>
              <a:ext cx="274320" cy="2200421"/>
              <a:chOff x="1465385" y="1242646"/>
              <a:chExt cx="274320" cy="2200421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943630" y="1242227"/>
              <a:ext cx="274320" cy="2200421"/>
              <a:chOff x="1465385" y="1242646"/>
              <a:chExt cx="274320" cy="220042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220292" y="1242648"/>
              <a:ext cx="274320" cy="2200421"/>
              <a:chOff x="1465385" y="1242646"/>
              <a:chExt cx="274320" cy="220042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494612" y="1242228"/>
              <a:ext cx="274320" cy="2200421"/>
              <a:chOff x="1465385" y="1242646"/>
              <a:chExt cx="274320" cy="2200421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771273" y="1242648"/>
              <a:ext cx="274320" cy="2200421"/>
              <a:chOff x="1465385" y="1242646"/>
              <a:chExt cx="274320" cy="2200421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5045593" y="1242228"/>
              <a:ext cx="274320" cy="2200421"/>
              <a:chOff x="1465385" y="1242646"/>
              <a:chExt cx="274320" cy="2200421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5322255" y="1242649"/>
              <a:ext cx="274320" cy="2200421"/>
              <a:chOff x="1465385" y="1242646"/>
              <a:chExt cx="274320" cy="2200421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96575" y="1242229"/>
              <a:ext cx="274320" cy="2200421"/>
              <a:chOff x="1465385" y="1242646"/>
              <a:chExt cx="274320" cy="2200421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465385" y="1242646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1465385" y="1517803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465385" y="1792960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465385" y="206811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1465385" y="2343274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465385" y="2618431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465385" y="2893588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65385" y="3168747"/>
                <a:ext cx="274320" cy="274320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4604462" y="4572658"/>
            <a:ext cx="2752563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Sense amplifiers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286862" y="2456991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Row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86862" y="3529824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decoder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66796" y="4572658"/>
            <a:ext cx="2136265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91527" y="1353684"/>
            <a:ext cx="1290118" cy="83099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wr</a:t>
            </a:r>
            <a:r>
              <a:rPr lang="en-US" sz="2400" dirty="0" smtClean="0">
                <a:solidFill>
                  <a:schemeClr val="tx1"/>
                </a:solidFill>
              </a:rPr>
              <a:t> 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76980" y="2872489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2588704" y="3941731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2581645" y="1752320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4206" y="3214125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addr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18870" y="1552921"/>
            <a:ext cx="93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945591" y="4209756"/>
            <a:ext cx="0" cy="36576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Straight Arrow Connector 189"/>
          <p:cNvCxnSpPr>
            <a:stCxn id="182" idx="1"/>
            <a:endCxn id="185" idx="3"/>
          </p:cNvCxnSpPr>
          <p:nvPr/>
        </p:nvCxnSpPr>
        <p:spPr bwMode="auto">
          <a:xfrm flipH="1">
            <a:off x="4103061" y="4803491"/>
            <a:ext cx="501401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3050004" y="4209756"/>
            <a:ext cx="0" cy="36576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-20256" y="4583941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645510" y="6173300"/>
            <a:ext cx="1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data_out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 bwMode="auto">
          <a:xfrm flipV="1">
            <a:off x="1046543" y="2958143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1046544" y="3438787"/>
            <a:ext cx="181704" cy="48681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946565" y="1805870"/>
            <a:ext cx="339384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7" name="Straight Arrow Connector 196"/>
          <p:cNvCxnSpPr>
            <a:endCxn id="185" idx="1"/>
          </p:cNvCxnSpPr>
          <p:nvPr/>
        </p:nvCxnSpPr>
        <p:spPr bwMode="auto">
          <a:xfrm flipV="1">
            <a:off x="1304729" y="4803491"/>
            <a:ext cx="662067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3050004" y="5055032"/>
            <a:ext cx="0" cy="45720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2939806" y="3857556"/>
            <a:ext cx="4382069" cy="3657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 multiplexers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 bwMode="auto">
          <a:xfrm>
            <a:off x="5129672" y="3557617"/>
            <a:ext cx="2340" cy="30175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7498430" y="2341861"/>
            <a:ext cx="1263777" cy="120032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Spare words pool</a:t>
            </a:r>
            <a:endParaRPr lang="en-US" sz="2400" dirty="0"/>
          </a:p>
        </p:txBody>
      </p:sp>
      <p:sp>
        <p:nvSpPr>
          <p:cNvPr id="2" name="Flowchart: Manual Operation 1"/>
          <p:cNvSpPr/>
          <p:nvPr/>
        </p:nvSpPr>
        <p:spPr bwMode="auto">
          <a:xfrm>
            <a:off x="2720688" y="5517282"/>
            <a:ext cx="1397091" cy="515876"/>
          </a:xfrm>
          <a:prstGeom prst="flowChartManualOperation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Elbow Connector 5"/>
          <p:cNvCxnSpPr>
            <a:stCxn id="177" idx="2"/>
            <a:endCxn id="2" idx="0"/>
          </p:cNvCxnSpPr>
          <p:nvPr/>
        </p:nvCxnSpPr>
        <p:spPr bwMode="auto">
          <a:xfrm rot="5400000">
            <a:off x="4948213" y="2335176"/>
            <a:ext cx="1975092" cy="4389120"/>
          </a:xfrm>
          <a:prstGeom prst="bentConnector3">
            <a:avLst>
              <a:gd name="adj1" fmla="val 85319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8" name="Straight Arrow Connector 177"/>
          <p:cNvCxnSpPr/>
          <p:nvPr/>
        </p:nvCxnSpPr>
        <p:spPr bwMode="auto">
          <a:xfrm>
            <a:off x="3419233" y="6033001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 bwMode="auto">
          <a:xfrm>
            <a:off x="8130318" y="1976101"/>
            <a:ext cx="0" cy="36576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0" name="TextBox 179"/>
          <p:cNvSpPr txBox="1"/>
          <p:nvPr/>
        </p:nvSpPr>
        <p:spPr>
          <a:xfrm>
            <a:off x="7347598" y="874435"/>
            <a:ext cx="1547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Same inputs as 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805921" y="5397896"/>
            <a:ext cx="1888618" cy="830997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Self-repair control</a:t>
            </a:r>
            <a:endParaRPr lang="en-US" sz="2400" dirty="0"/>
          </a:p>
        </p:txBody>
      </p:sp>
      <p:cxnSp>
        <p:nvCxnSpPr>
          <p:cNvPr id="200" name="Straight Arrow Connector 199"/>
          <p:cNvCxnSpPr/>
          <p:nvPr/>
        </p:nvCxnSpPr>
        <p:spPr bwMode="auto">
          <a:xfrm flipH="1">
            <a:off x="3978625" y="5793681"/>
            <a:ext cx="822960" cy="360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7406132" y="6009747"/>
            <a:ext cx="135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[Kim 98]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Redundancy in Memories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6821" y="813667"/>
            <a:ext cx="9788769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Essential to improve yield and reliability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Widely used in commercial RAMs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Related topics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 How much redundancy?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Built-in </a:t>
            </a:r>
            <a:r>
              <a:rPr lang="en-US" dirty="0"/>
              <a:t>r</a:t>
            </a:r>
            <a:r>
              <a:rPr lang="en-US" dirty="0" smtClean="0"/>
              <a:t>epair </a:t>
            </a:r>
            <a:r>
              <a:rPr lang="en-US" dirty="0"/>
              <a:t>a</a:t>
            </a:r>
            <a:r>
              <a:rPr lang="en-US" dirty="0" smtClean="0"/>
              <a:t>nalysis: redundancy allocation</a:t>
            </a:r>
          </a:p>
        </p:txBody>
      </p:sp>
    </p:spTree>
    <p:extLst>
      <p:ext uri="{BB962C8B-B14F-4D97-AF65-F5344CB8AC3E}">
        <p14:creationId xmlns:p14="http://schemas.microsoft.com/office/powerpoint/2010/main" val="12250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112299" y="794813"/>
                <a:ext cx="9107903" cy="555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Wingdings" pitchFamily="2" charset="2"/>
                  <a:buChar char="Ø"/>
                  <a:defRPr sz="2800">
                    <a:solidFill>
                      <a:srgbClr val="FFFFFF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</a:pPr>
                <a:r>
                  <a:rPr lang="en-US" dirty="0" smtClean="0"/>
                  <a:t>Yield analysis and yield learning </a:t>
                </a:r>
                <a:endParaRPr lang="en-US" dirty="0"/>
              </a:p>
              <a:p>
                <a:pPr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</a:pPr>
                <a:r>
                  <a:rPr lang="en-US" dirty="0" smtClean="0"/>
                  <a:t>Example: negative binomial memory yield model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𝑌𝑖𝑒𝑙𝑑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(1+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defect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desntiy</m:t>
                    </m:r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: memory area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:  defect clustering coefficient (measured to be 2 or 3</a:t>
                </a:r>
                <a:r>
                  <a:rPr lang="en-US" dirty="0" smtClean="0"/>
                  <a:t>)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</a:pPr>
                <a:r>
                  <a:rPr lang="en-US" dirty="0" smtClean="0"/>
                  <a:t>For a memory array with N rows and 1 spare row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  <a:buNone/>
                </a:pP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𝑌𝑖𝑒𝑙𝑑</m:t>
                    </m:r>
                    <m:r>
                      <a:rPr lang="en-US" sz="26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𝑌𝑖𝑒𝑙𝑑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𝑟𝑜𝑤</m:t>
                            </m:r>
                          </m:sub>
                        </m:sSub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(1+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600" b="0" i="1" dirty="0" smtClean="0">
                                <a:latin typeface="Cambria Math"/>
                              </a:rPr>
                              <m:t>+1)(</m:t>
                            </m:r>
                            <m:r>
                              <a:rPr lang="en-US" sz="2600" i="1" dirty="0">
                                <a:latin typeface="Cambria Math"/>
                              </a:rPr>
                              <m:t>𝑌𝑖𝑒𝑙𝑑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 i="1" dirty="0">
                                <a:latin typeface="Cambria Math"/>
                              </a:rPr>
                              <m:t>𝑟𝑜𝑤</m:t>
                            </m:r>
                          </m:sub>
                        </m:sSub>
                      </m:e>
                      <m:sup>
                        <m:r>
                          <a:rPr lang="en-US" sz="2600" i="1" dirty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600" b="0" i="0" dirty="0" smtClean="0">
                        <a:latin typeface="Cambria Math"/>
                      </a:rPr>
                      <m:t>)(1−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𝑌𝑖𝑒𝑙𝑑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1</m:t>
                        </m:r>
                        <m:r>
                          <a:rPr lang="en-US" sz="2600" i="1" dirty="0">
                            <a:latin typeface="Cambria Math"/>
                          </a:rPr>
                          <m:t>𝑟𝑜𝑤</m:t>
                        </m:r>
                      </m:sub>
                    </m:sSub>
                    <m:r>
                      <a:rPr lang="en-US" sz="2600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</a:pPr>
                <a:endParaRPr lang="en-US" dirty="0" smtClean="0"/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600"/>
                  </a:spcBef>
                  <a:buClr>
                    <a:srgbClr val="FFFF00"/>
                  </a:buClr>
                  <a:buSzPct val="90000"/>
                  <a:buNone/>
                </a:pPr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99" y="794813"/>
                <a:ext cx="9107903" cy="5554662"/>
              </a:xfrm>
              <a:prstGeom prst="rect">
                <a:avLst/>
              </a:prstGeom>
              <a:blipFill rotWithShape="1">
                <a:blip r:embed="rId3"/>
                <a:stretch>
                  <a:fillRect l="-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How Much Redundancy?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0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Yield analysis and yield learning </a:t>
            </a:r>
            <a:endParaRPr lang="en-US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Example: negative binomial memory yield model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How Much Redundancy?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48" y="2130637"/>
            <a:ext cx="67180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Hardware Failures: Major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31791" y="3225599"/>
            <a:ext cx="3743553" cy="1729587"/>
            <a:chOff x="843688" y="4060443"/>
            <a:chExt cx="4572000" cy="2008299"/>
          </a:xfrm>
        </p:grpSpPr>
        <p:pic>
          <p:nvPicPr>
            <p:cNvPr id="12" name="Picture 5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2" t="47892" r="41006" b="37038"/>
            <a:stretch/>
          </p:blipFill>
          <p:spPr bwMode="auto">
            <a:xfrm>
              <a:off x="843688" y="5047657"/>
              <a:ext cx="4572000" cy="102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5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2" t="20069" r="41006" b="65361"/>
            <a:stretch/>
          </p:blipFill>
          <p:spPr bwMode="auto">
            <a:xfrm>
              <a:off x="843688" y="4060443"/>
              <a:ext cx="4572000" cy="987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218675" y="3226970"/>
            <a:ext cx="3209544" cy="1728216"/>
            <a:chOff x="4878556" y="4087574"/>
            <a:chExt cx="3237381" cy="1715092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8" t="26297" r="63626" b="62721"/>
            <a:stretch/>
          </p:blipFill>
          <p:spPr bwMode="auto">
            <a:xfrm>
              <a:off x="4878556" y="4087574"/>
              <a:ext cx="3237381" cy="75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3" t="55492" r="44434" b="30333"/>
            <a:stretch/>
          </p:blipFill>
          <p:spPr bwMode="auto">
            <a:xfrm>
              <a:off x="4878556" y="4830561"/>
              <a:ext cx="3237381" cy="97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94239" y="896486"/>
            <a:ext cx="4297680" cy="2111207"/>
            <a:chOff x="1916583" y="821093"/>
            <a:chExt cx="5310835" cy="2608911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1916583" y="1253172"/>
              <a:ext cx="5310835" cy="2176832"/>
              <a:chOff x="730803" y="833407"/>
              <a:chExt cx="6140151" cy="2473673"/>
            </a:xfrm>
          </p:grpSpPr>
          <p:pic>
            <p:nvPicPr>
              <p:cNvPr id="23" name="Picture 2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1" t="25735" r="6743" b="44435"/>
              <a:stretch/>
            </p:blipFill>
            <p:spPr bwMode="auto">
              <a:xfrm>
                <a:off x="730804" y="833407"/>
                <a:ext cx="6140150" cy="73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78" name="Picture 2" descr="http://www.jonathanmckeewrites.com/wp-content/uploads/flight-cancelled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05" y="1568292"/>
                <a:ext cx="3527749" cy="1738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80" name="Picture 4" descr="http://bloximages.chicago2.vip.townnews.com/host.madison.com/content/tncms/assets/v3/editorial/a/2d/a2dca0ac-d537-11de-86f9-001cc4c03286/a2dca0ac-d537-11de-86f9-001cc4c03286.preview-300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03" y="1568292"/>
                <a:ext cx="2612402" cy="1738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" t="29012" r="61288" b="64688"/>
            <a:stretch/>
          </p:blipFill>
          <p:spPr bwMode="auto">
            <a:xfrm>
              <a:off x="1916583" y="821093"/>
              <a:ext cx="5309665" cy="43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67982" r="74593" b="20177"/>
            <a:stretch/>
          </p:blipFill>
          <p:spPr bwMode="auto">
            <a:xfrm>
              <a:off x="5891780" y="1643017"/>
              <a:ext cx="1221402" cy="25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97723" y="5220622"/>
            <a:ext cx="6751041" cy="25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defTabSz="457200">
              <a:spcBef>
                <a:spcPts val="0"/>
              </a:spcBef>
              <a:buClr>
                <a:srgbClr val="FFFF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Permanent: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Wingdings" pitchFamily="2" charset="2"/>
              </a:rPr>
              <a:t> our focus</a:t>
            </a:r>
          </a:p>
          <a:p>
            <a:pPr marL="457200" indent="-457200" defTabSz="457200">
              <a:spcBef>
                <a:spcPts val="0"/>
              </a:spcBef>
              <a:buClr>
                <a:srgbClr val="FFFF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Temporary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4"/>
    </mc:Choice>
    <mc:Fallback xmlns="">
      <p:transition spd="slow" advTm="117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917" y="653651"/>
            <a:ext cx="8363545" cy="21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Spare rows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en-US" dirty="0" smtClean="0"/>
              <a:t> columns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 NP complete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Various algorithms and EDA tools exist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Built-In Repair Analysis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 bwMode="auto">
          <a:xfrm>
            <a:off x="464434" y="2651760"/>
            <a:ext cx="8284003" cy="393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Special Self-Repair Techniques for Caches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8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Caches: affects performance, NOT functionality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462" y="2216773"/>
            <a:ext cx="289402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address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462" y="2674004"/>
            <a:ext cx="134803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495" y="2677103"/>
            <a:ext cx="154599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Index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490" y="2218900"/>
            <a:ext cx="1282046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offset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966" y="4166405"/>
            <a:ext cx="1574277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4858" y="3371443"/>
            <a:ext cx="4128940" cy="223750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044858" y="3836713"/>
            <a:ext cx="412894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44858" y="4177982"/>
            <a:ext cx="412894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44858" y="4469879"/>
            <a:ext cx="412894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044858" y="5272727"/>
            <a:ext cx="412894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657603" y="3371443"/>
            <a:ext cx="0" cy="223750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366184" y="3371443"/>
            <a:ext cx="0" cy="223750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016577" y="3377959"/>
            <a:ext cx="66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2619" y="3377959"/>
            <a:ext cx="81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6184" y="3377959"/>
            <a:ext cx="280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/ ECC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3112485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3755089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5621587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33057" y="5844951"/>
            <a:ext cx="990117" cy="443059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Manual Operation 26"/>
          <p:cNvSpPr/>
          <p:nvPr/>
        </p:nvSpPr>
        <p:spPr bwMode="auto">
          <a:xfrm>
            <a:off x="5143361" y="5902513"/>
            <a:ext cx="1397091" cy="418156"/>
          </a:xfrm>
          <a:prstGeom prst="flowChartManualOperation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6137" y="5826345"/>
            <a:ext cx="97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=?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 bwMode="auto">
          <a:xfrm rot="16200000" flipH="1">
            <a:off x="504082" y="3400194"/>
            <a:ext cx="2997933" cy="2468880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318653" y="3135667"/>
            <a:ext cx="0" cy="1030738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121" name="Straight Arrow Connector 5120"/>
          <p:cNvCxnSpPr>
            <a:stCxn id="3" idx="3"/>
          </p:cNvCxnSpPr>
          <p:nvPr/>
        </p:nvCxnSpPr>
        <p:spPr bwMode="auto">
          <a:xfrm flipV="1">
            <a:off x="2624243" y="4397237"/>
            <a:ext cx="420615" cy="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398597" y="5615814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051518" y="5615814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740310" y="6309782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869121" y="5628193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869121" y="6320669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124" name="Elbow Connector 5123"/>
          <p:cNvCxnSpPr>
            <a:stCxn id="10" idx="3"/>
            <a:endCxn id="27" idx="3"/>
          </p:cNvCxnSpPr>
          <p:nvPr/>
        </p:nvCxnSpPr>
        <p:spPr bwMode="auto">
          <a:xfrm>
            <a:off x="4760536" y="2676100"/>
            <a:ext cx="1640207" cy="3435491"/>
          </a:xfrm>
          <a:prstGeom prst="bentConnector3">
            <a:avLst>
              <a:gd name="adj1" fmla="val 164267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737732" y="6282167"/>
            <a:ext cx="136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Hit/miss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3670" y="6282167"/>
            <a:ext cx="136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out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3707652" y="3377959"/>
            <a:ext cx="701085" cy="2226969"/>
          </a:xfrm>
          <a:prstGeom prst="rect">
            <a:avLst/>
          </a:prstGeom>
          <a:solidFill>
            <a:schemeClr val="tx2">
              <a:alpha val="52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Cache Line Disable/Delete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596846"/>
            <a:ext cx="9165401" cy="15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Exist in commercial systems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Intel [Chang 07], IBM [</a:t>
            </a:r>
            <a:r>
              <a:rPr lang="en-US" dirty="0" err="1" smtClean="0"/>
              <a:t>Sanda</a:t>
            </a:r>
            <a:r>
              <a:rPr lang="en-US" dirty="0" smtClean="0"/>
              <a:t> 08], etc.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462" y="2216773"/>
            <a:ext cx="289402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address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62" y="2674004"/>
            <a:ext cx="134803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495" y="2677103"/>
            <a:ext cx="154599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Index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490" y="2218900"/>
            <a:ext cx="1282046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offset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966" y="4166405"/>
            <a:ext cx="1574277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4857" y="3371443"/>
            <a:ext cx="5010571" cy="223750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044858" y="3836713"/>
            <a:ext cx="50292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44858" y="4177982"/>
            <a:ext cx="50292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044858" y="4469879"/>
            <a:ext cx="50292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44858" y="5272727"/>
            <a:ext cx="5029200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408737" y="3371443"/>
            <a:ext cx="0" cy="223750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17318" y="3371443"/>
            <a:ext cx="0" cy="223750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16577" y="3377959"/>
            <a:ext cx="66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753" y="3377959"/>
            <a:ext cx="81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7064" y="3377959"/>
            <a:ext cx="280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/ ECC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3112485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4506223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492467" y="4524861"/>
            <a:ext cx="9144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570523" y="5844951"/>
            <a:ext cx="990117" cy="443059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Manual Operation 26"/>
          <p:cNvSpPr/>
          <p:nvPr/>
        </p:nvSpPr>
        <p:spPr bwMode="auto">
          <a:xfrm>
            <a:off x="6014241" y="5902513"/>
            <a:ext cx="1397091" cy="418156"/>
          </a:xfrm>
          <a:prstGeom prst="flowChartManualOperation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3603" y="5848117"/>
            <a:ext cx="97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=?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 bwMode="auto">
          <a:xfrm rot="16200000" flipH="1">
            <a:off x="686962" y="3217314"/>
            <a:ext cx="2997933" cy="2834640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318653" y="3135667"/>
            <a:ext cx="0" cy="1030738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3"/>
          </p:cNvCxnSpPr>
          <p:nvPr/>
        </p:nvCxnSpPr>
        <p:spPr bwMode="auto">
          <a:xfrm flipV="1">
            <a:off x="2624243" y="4397237"/>
            <a:ext cx="420615" cy="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398597" y="5615814"/>
            <a:ext cx="287283" cy="286699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051518" y="5604928"/>
            <a:ext cx="0" cy="25603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066890" y="6309782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740001" y="5628193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740001" y="6320669"/>
            <a:ext cx="0" cy="27432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Elbow Connector 36"/>
          <p:cNvCxnSpPr>
            <a:stCxn id="11" idx="3"/>
            <a:endCxn id="27" idx="3"/>
          </p:cNvCxnSpPr>
          <p:nvPr/>
        </p:nvCxnSpPr>
        <p:spPr bwMode="auto">
          <a:xfrm>
            <a:off x="4760536" y="2676100"/>
            <a:ext cx="2511087" cy="3435491"/>
          </a:xfrm>
          <a:prstGeom prst="bentConnector3">
            <a:avLst>
              <a:gd name="adj1" fmla="val 139377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42540" y="6271281"/>
            <a:ext cx="136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Hit/miss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4550" y="6282167"/>
            <a:ext cx="136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07652" y="3399687"/>
            <a:ext cx="0" cy="223750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723542" y="3381598"/>
            <a:ext cx="66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4428708" y="5626306"/>
            <a:ext cx="287283" cy="286699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286155" y="2255179"/>
            <a:ext cx="1662326" cy="129931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874560" y="2002969"/>
            <a:ext cx="328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Fault-tolerance</a:t>
            </a:r>
            <a:r>
              <a:rPr lang="en-US" dirty="0" smtClean="0"/>
              <a:t>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4068" y="91439"/>
            <a:ext cx="9326879" cy="640080"/>
          </a:xfrm>
        </p:spPr>
        <p:txBody>
          <a:bodyPr/>
          <a:lstStyle/>
          <a:p>
            <a:r>
              <a:rPr lang="en-US" sz="3200" dirty="0" smtClean="0"/>
              <a:t>Setting the FT Bit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 bwMode="auto">
          <a:xfrm>
            <a:off x="2467284" y="775679"/>
            <a:ext cx="3575538" cy="461665"/>
          </a:xfrm>
          <a:prstGeom prst="flowChartPreparation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206" y="775680"/>
            <a:ext cx="239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Cache line read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899" y="1503550"/>
            <a:ext cx="4220308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ECC calculate and check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 bwMode="auto">
          <a:xfrm>
            <a:off x="2238684" y="2235753"/>
            <a:ext cx="4032738" cy="585836"/>
          </a:xfrm>
          <a:prstGeom prst="flowChartDecision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2053" y="229460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ECC error?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 bwMode="auto">
          <a:xfrm>
            <a:off x="7610785" y="3207052"/>
            <a:ext cx="1125416" cy="498425"/>
          </a:xfrm>
          <a:prstGeom prst="flowChartTerminator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5024" y="3250762"/>
            <a:ext cx="5900058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Correct and flag error;</a:t>
            </a:r>
            <a:r>
              <a:rPr lang="en-US" sz="2400" dirty="0">
                <a:solidFill>
                  <a:schemeClr val="tx1"/>
                </a:solidFill>
              </a:rPr>
              <a:t> l</a:t>
            </a:r>
            <a:r>
              <a:rPr lang="en-US" sz="2400" dirty="0" smtClean="0">
                <a:solidFill>
                  <a:schemeClr val="tx1"/>
                </a:solidFill>
              </a:rPr>
              <a:t>og faulty location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Flowchart: Decision 14"/>
          <p:cNvSpPr/>
          <p:nvPr/>
        </p:nvSpPr>
        <p:spPr bwMode="auto">
          <a:xfrm>
            <a:off x="707567" y="3973282"/>
            <a:ext cx="7160288" cy="1730829"/>
          </a:xfrm>
          <a:prstGeom prst="flowChartDecision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1080" y="4435227"/>
            <a:ext cx="587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ECC error at same location already occurred within a time threshold?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7574" y="6134178"/>
            <a:ext cx="3454959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Set FT bit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81640" y="1237344"/>
            <a:ext cx="0" cy="266206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281640" y="1969547"/>
            <a:ext cx="0" cy="266206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281640" y="2821589"/>
            <a:ext cx="0" cy="42917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54260" y="2810703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281640" y="3717962"/>
            <a:ext cx="0" cy="266206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281640" y="5704111"/>
            <a:ext cx="0" cy="429173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353027" y="5673641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5405" y="3207052"/>
            <a:ext cx="96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9" idx="3"/>
            <a:endCxn id="24" idx="0"/>
          </p:cNvCxnSpPr>
          <p:nvPr/>
        </p:nvCxnSpPr>
        <p:spPr bwMode="auto">
          <a:xfrm>
            <a:off x="6271422" y="2528671"/>
            <a:ext cx="1916723" cy="678381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Elbow Connector 27"/>
          <p:cNvCxnSpPr>
            <a:stCxn id="15" idx="3"/>
            <a:endCxn id="11" idx="2"/>
          </p:cNvCxnSpPr>
          <p:nvPr/>
        </p:nvCxnSpPr>
        <p:spPr bwMode="auto">
          <a:xfrm flipV="1">
            <a:off x="7867855" y="3705477"/>
            <a:ext cx="305638" cy="1133220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71422" y="2102650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7487" y="4387917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err="1" smtClean="0"/>
              <a:t>PADded</a:t>
            </a:r>
            <a:r>
              <a:rPr lang="en-US" sz="3200" dirty="0" smtClean="0"/>
              <a:t> Cache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230" y="650812"/>
            <a:ext cx="8776399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Reconfigurable cache with programmable decoder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4" r="9696"/>
          <a:stretch/>
        </p:blipFill>
        <p:spPr bwMode="auto">
          <a:xfrm>
            <a:off x="3897085" y="2134858"/>
            <a:ext cx="409302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00829"/>
            <a:ext cx="267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Conventional decoder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err="1" smtClean="0"/>
              <a:t>PADded</a:t>
            </a:r>
            <a:r>
              <a:rPr lang="en-US" sz="3200" dirty="0" smtClean="0"/>
              <a:t> Cache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230" y="650812"/>
            <a:ext cx="8776399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Reconfigurable cache with programmable decoder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A</a:t>
            </a:r>
            <a:r>
              <a:rPr lang="en-US" dirty="0" smtClean="0"/>
              <a:t>dditional tag bits needed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000829"/>
            <a:ext cx="267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Programmable decoder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70" y="1906258"/>
            <a:ext cx="4533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678521"/>
            <a:ext cx="10527323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~ 5% area cost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 16KB, direct-mapped, 1-level programmability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 Reduce cost at the price of granularity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7364" y="5007782"/>
            <a:ext cx="163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Shirvani</a:t>
            </a:r>
            <a:r>
              <a:rPr lang="en-US" sz="2000" dirty="0" smtClean="0">
                <a:solidFill>
                  <a:schemeClr val="tx1"/>
                </a:solidFill>
              </a:rPr>
              <a:t> 99]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Cache Line Delete vs. </a:t>
            </a:r>
            <a:r>
              <a:rPr lang="en-US" sz="3200" dirty="0" err="1" smtClean="0"/>
              <a:t>PADded</a:t>
            </a:r>
            <a:r>
              <a:rPr lang="en-US" sz="3200" dirty="0" smtClean="0"/>
              <a:t> Cache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38" b="-143"/>
          <a:stretch/>
        </p:blipFill>
        <p:spPr bwMode="auto">
          <a:xfrm>
            <a:off x="1032459" y="860245"/>
            <a:ext cx="7379440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969696"/>
              </a:buClr>
            </a:pPr>
            <a:r>
              <a:rPr lang="en-US" dirty="0" smtClean="0">
                <a:solidFill>
                  <a:srgbClr val="969696"/>
                </a:solidFill>
                <a:cs typeface="Arial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Self-repair techniques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Memories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Processor cores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Uncore components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118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Core Sparing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2292" y="792330"/>
            <a:ext cx="8776399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Utilize multi-/many-core architectures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Core disabling also possible</a:t>
            </a: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/>
              <a:t>Already in commercial products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IBM </a:t>
            </a:r>
            <a:r>
              <a:rPr lang="en-US" dirty="0" err="1" smtClean="0"/>
              <a:t>BlueGene</a:t>
            </a:r>
            <a:r>
              <a:rPr lang="en-US" dirty="0" smtClean="0"/>
              <a:t>/Q</a:t>
            </a:r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endParaRPr lang="en-US" dirty="0" smtClean="0"/>
          </a:p>
          <a:p>
            <a:pPr lvl="1"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Cisco Metro</a:t>
            </a: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/>
              <a:t> </a:t>
            </a:r>
            <a:r>
              <a:rPr lang="en-US" dirty="0" smtClean="0"/>
              <a:t>Fine-grained approaches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0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Core Cannibalization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606758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Many-core designs with small in-order cores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3.5% area cost (</a:t>
            </a:r>
            <a:r>
              <a:rPr lang="en-US" dirty="0" err="1" smtClean="0">
                <a:cs typeface="Arial" pitchFamily="34" charset="0"/>
              </a:rPr>
              <a:t>OpenRISC</a:t>
            </a:r>
            <a:r>
              <a:rPr lang="en-US" dirty="0" smtClean="0">
                <a:cs typeface="Arial" pitchFamily="34" charset="0"/>
              </a:rPr>
              <a:t> 1200)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55" y="2180641"/>
            <a:ext cx="5799621" cy="43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8676" y="6178060"/>
            <a:ext cx="21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Romanescu</a:t>
            </a:r>
            <a:r>
              <a:rPr lang="en-US" sz="2000" dirty="0" smtClean="0">
                <a:solidFill>
                  <a:schemeClr val="tx1"/>
                </a:solidFill>
              </a:rPr>
              <a:t> 08]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3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102484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08686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18" name="Picture 9" descr="Undo Icon in 128x128 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Core Cannibalization: 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0677" y="738911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What about diagnosis?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Routing </a:t>
            </a:r>
            <a:r>
              <a:rPr lang="en-US" dirty="0" smtClean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p</a:t>
            </a:r>
            <a:r>
              <a:rPr lang="en-US" dirty="0" smtClean="0">
                <a:cs typeface="Arial" pitchFamily="34" charset="0"/>
              </a:rPr>
              <a:t>erformance impact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Additional wire delay pipeline stages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Modified branch resolution, bypass logic, etc. 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>
                <a:cs typeface="Arial" pitchFamily="34" charset="0"/>
              </a:rPr>
              <a:t> </a:t>
            </a:r>
            <a:r>
              <a:rPr lang="en-US" smtClean="0">
                <a:cs typeface="Arial" pitchFamily="34" charset="0"/>
              </a:rPr>
              <a:t>Decreased </a:t>
            </a:r>
            <a:r>
              <a:rPr lang="en-US" dirty="0" smtClean="0">
                <a:cs typeface="Arial" pitchFamily="34" charset="0"/>
              </a:rPr>
              <a:t>clock frequency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Small vs. large number of faulty cores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86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Microarchitectural Block Disabling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918" y="606758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 Disable “half pipeline way” in superscalar designs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12% area cost (includes diagnosis)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843632" y="2567394"/>
            <a:ext cx="1932216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28560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622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3817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23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2601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07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03371" y="2567394"/>
            <a:ext cx="3200400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7269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5901" y="2713998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93599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05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52383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689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144337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7399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732177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5239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989221" y="3922987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43632" y="4820792"/>
            <a:ext cx="1932212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917670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0732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53816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5123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212600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907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03367" y="4820792"/>
            <a:ext cx="3200404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337265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95897" y="4967396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93599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905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52383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3689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7144333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57395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7732173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45235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Cloud 110"/>
          <p:cNvSpPr/>
          <p:nvPr/>
        </p:nvSpPr>
        <p:spPr bwMode="auto">
          <a:xfrm>
            <a:off x="3532613" y="3057053"/>
            <a:ext cx="859886" cy="355819"/>
          </a:xfrm>
          <a:prstGeom prst="cloud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3973442" y="3412493"/>
            <a:ext cx="0" cy="50707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124069" y="3919565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Elbow Connector 128"/>
          <p:cNvCxnSpPr/>
          <p:nvPr/>
        </p:nvCxnSpPr>
        <p:spPr bwMode="auto">
          <a:xfrm>
            <a:off x="2790892" y="2846796"/>
            <a:ext cx="822960" cy="279307"/>
          </a:xfrm>
          <a:prstGeom prst="bentConnector3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flipV="1">
            <a:off x="2775844" y="3376481"/>
            <a:ext cx="781208" cy="1994044"/>
          </a:xfrm>
          <a:prstGeom prst="bentConnector3">
            <a:avLst>
              <a:gd name="adj1" fmla="val 30492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0" name="Elbow Connector 139"/>
          <p:cNvCxnSpPr/>
          <p:nvPr/>
        </p:nvCxnSpPr>
        <p:spPr bwMode="auto">
          <a:xfrm flipV="1">
            <a:off x="4381613" y="2846796"/>
            <a:ext cx="810868" cy="27930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>
            <a:off x="4380896" y="3289393"/>
            <a:ext cx="811585" cy="1994044"/>
          </a:xfrm>
          <a:prstGeom prst="bentConnector3">
            <a:avLst>
              <a:gd name="adj1" fmla="val 74143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4277501" y="3942866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4549647" y="3942866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3421311" y="3938372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3693457" y="3938372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9" name="TextBox 148"/>
          <p:cNvSpPr txBox="1"/>
          <p:nvPr/>
        </p:nvSpPr>
        <p:spPr>
          <a:xfrm rot="5400000">
            <a:off x="1250708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5400000">
            <a:off x="6935816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12552" y="2210921"/>
            <a:ext cx="238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Issue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98676" y="5633760"/>
            <a:ext cx="21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Schuchman</a:t>
            </a:r>
            <a:r>
              <a:rPr lang="en-US" sz="2000" dirty="0" smtClean="0">
                <a:solidFill>
                  <a:schemeClr val="tx1"/>
                </a:solidFill>
              </a:rPr>
              <a:t> 05]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918" y="606758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Disable “half pipeline way” in superscalar </a:t>
            </a:r>
            <a:r>
              <a:rPr lang="en-US" dirty="0" smtClean="0">
                <a:cs typeface="Arial" pitchFamily="34" charset="0"/>
              </a:rPr>
              <a:t>designs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12% area cost (includes diagnosis)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17704" y="2567394"/>
            <a:ext cx="2558144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8058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20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3817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23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2601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07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03371" y="2567394"/>
            <a:ext cx="3733802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227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2859" y="2713998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12953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6015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100793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855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72129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435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30913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219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989221" y="3922987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917670" y="2701284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0732" y="2713994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5295897" y="271399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59" y="272670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217700" y="4820792"/>
            <a:ext cx="2558144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08054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1116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53816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5123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212600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907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03367" y="4820792"/>
            <a:ext cx="3733802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914223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72855" y="4967396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512949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26011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100789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13851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772129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3435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830913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2219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917666" y="4954682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0728" y="4967392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 bwMode="auto">
          <a:xfrm>
            <a:off x="5295893" y="496739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08955" y="498010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779835" y="2677892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 flipH="1">
            <a:off x="2389447" y="267788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 flipH="1">
            <a:off x="6144999" y="265427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9" name="TextBox 98"/>
          <p:cNvSpPr txBox="1"/>
          <p:nvPr/>
        </p:nvSpPr>
        <p:spPr>
          <a:xfrm flipH="1">
            <a:off x="6754611" y="265426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7364227" y="267603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7973839" y="2676034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2" name="TextBox 101"/>
          <p:cNvSpPr txBox="1"/>
          <p:nvPr/>
        </p:nvSpPr>
        <p:spPr>
          <a:xfrm flipH="1">
            <a:off x="8561683" y="268692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4" name="TextBox 103"/>
          <p:cNvSpPr txBox="1"/>
          <p:nvPr/>
        </p:nvSpPr>
        <p:spPr>
          <a:xfrm flipH="1">
            <a:off x="1790717" y="493129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5" name="TextBox 104"/>
          <p:cNvSpPr txBox="1"/>
          <p:nvPr/>
        </p:nvSpPr>
        <p:spPr>
          <a:xfrm flipH="1">
            <a:off x="2400329" y="493128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6" name="TextBox 105"/>
          <p:cNvSpPr txBox="1"/>
          <p:nvPr/>
        </p:nvSpPr>
        <p:spPr>
          <a:xfrm flipH="1">
            <a:off x="6155881" y="490766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 flipH="1">
            <a:off x="6765493" y="4907664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 flipH="1">
            <a:off x="7375109" y="492943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 flipH="1">
            <a:off x="7984721" y="4929432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 flipH="1">
            <a:off x="8572565" y="494031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11" name="Cloud 110"/>
          <p:cNvSpPr/>
          <p:nvPr/>
        </p:nvSpPr>
        <p:spPr bwMode="auto">
          <a:xfrm>
            <a:off x="3532613" y="3057053"/>
            <a:ext cx="859886" cy="355819"/>
          </a:xfrm>
          <a:prstGeom prst="cloud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3973442" y="3412493"/>
            <a:ext cx="0" cy="50707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124069" y="3919565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Elbow Connector 128"/>
          <p:cNvCxnSpPr/>
          <p:nvPr/>
        </p:nvCxnSpPr>
        <p:spPr bwMode="auto">
          <a:xfrm>
            <a:off x="2790892" y="2846796"/>
            <a:ext cx="822960" cy="279307"/>
          </a:xfrm>
          <a:prstGeom prst="bentConnector3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flipV="1">
            <a:off x="2775844" y="3376481"/>
            <a:ext cx="781208" cy="1994044"/>
          </a:xfrm>
          <a:prstGeom prst="bentConnector3">
            <a:avLst>
              <a:gd name="adj1" fmla="val 30492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0" name="Elbow Connector 139"/>
          <p:cNvCxnSpPr/>
          <p:nvPr/>
        </p:nvCxnSpPr>
        <p:spPr bwMode="auto">
          <a:xfrm flipV="1">
            <a:off x="4381613" y="2846796"/>
            <a:ext cx="810868" cy="27930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>
            <a:off x="4380896" y="3289393"/>
            <a:ext cx="811585" cy="1994044"/>
          </a:xfrm>
          <a:prstGeom prst="bentConnector3">
            <a:avLst>
              <a:gd name="adj1" fmla="val 74143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4277501" y="3942866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4549647" y="3942866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3421311" y="3938372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3693457" y="3938372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9" name="TextBox 148"/>
          <p:cNvSpPr txBox="1"/>
          <p:nvPr/>
        </p:nvSpPr>
        <p:spPr>
          <a:xfrm rot="5400000">
            <a:off x="1250708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5400000">
            <a:off x="6935816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12552" y="2210921"/>
            <a:ext cx="238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Issue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Microarchitectural Block Disabling </a:t>
            </a:r>
            <a:endParaRPr lang="en-US" sz="3200" dirty="0"/>
          </a:p>
        </p:txBody>
      </p:sp>
      <p:sp>
        <p:nvSpPr>
          <p:cNvPr id="115" name="TextBox 114"/>
          <p:cNvSpPr txBox="1"/>
          <p:nvPr/>
        </p:nvSpPr>
        <p:spPr>
          <a:xfrm flipH="1">
            <a:off x="7446564" y="3589160"/>
            <a:ext cx="1870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r>
              <a:rPr lang="en-US" sz="2400" dirty="0" smtClean="0"/>
              <a:t>modified        </a:t>
            </a:r>
          </a:p>
          <a:p>
            <a:r>
              <a:rPr lang="en-US" sz="2400" dirty="0" smtClean="0"/>
              <a:t>  stages</a:t>
            </a:r>
            <a:endParaRPr lang="en-US" sz="3200" dirty="0"/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397320" y="5872602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dirty="0" smtClean="0">
                <a:cs typeface="Arial" pitchFamily="34" charset="0"/>
              </a:rPr>
              <a:t>2 shift stages (S) added and lots design modifications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grpSp>
        <p:nvGrpSpPr>
          <p:cNvPr id="123" name="Group 122"/>
          <p:cNvGrpSpPr/>
          <p:nvPr/>
        </p:nvGrpSpPr>
        <p:grpSpPr>
          <a:xfrm>
            <a:off x="5255963" y="2633389"/>
            <a:ext cx="3658802" cy="688976"/>
            <a:chOff x="8286184" y="739755"/>
            <a:chExt cx="230329" cy="115096"/>
          </a:xfrm>
        </p:grpSpPr>
        <p:cxnSp>
          <p:nvCxnSpPr>
            <p:cNvPr id="126" name="Straight Connector 125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8" name="TextBox 127"/>
          <p:cNvSpPr txBox="1"/>
          <p:nvPr/>
        </p:nvSpPr>
        <p:spPr>
          <a:xfrm>
            <a:off x="6998676" y="5666418"/>
            <a:ext cx="21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Schuchman</a:t>
            </a:r>
            <a:r>
              <a:rPr lang="en-US" sz="2000" dirty="0" smtClean="0">
                <a:solidFill>
                  <a:schemeClr val="tx1"/>
                </a:solidFill>
              </a:rPr>
              <a:t> 05]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2918" y="606758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Disable “half pipeline way” in superscalar </a:t>
            </a:r>
            <a:r>
              <a:rPr lang="en-US" dirty="0" smtClean="0">
                <a:cs typeface="Arial" pitchFamily="34" charset="0"/>
              </a:rPr>
              <a:t>designs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12% area cost (includes diagnosis)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17704" y="2567394"/>
            <a:ext cx="2558144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8058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20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3817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23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26012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074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03371" y="2567394"/>
            <a:ext cx="3733802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227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2859" y="2713998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12953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6015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100793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855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72129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435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309135" y="270128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2197" y="271399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304007" y="3338698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917670" y="2701284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0732" y="2713994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5295897" y="2713998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59" y="2726708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217700" y="4820792"/>
            <a:ext cx="2558144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08054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1116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53816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5123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2126008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9070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03367" y="4820792"/>
            <a:ext cx="3733802" cy="81642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914223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72855" y="4967396"/>
            <a:ext cx="6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512949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26011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100789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13851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772129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3435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8309131" y="495468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22193" y="496739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917666" y="4954682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0728" y="4967392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 bwMode="auto">
          <a:xfrm>
            <a:off x="5295893" y="4967396"/>
            <a:ext cx="548640" cy="54864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08955" y="4980106"/>
            <a:ext cx="5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779835" y="2677892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 flipH="1">
            <a:off x="2389447" y="267788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 flipH="1">
            <a:off x="6144999" y="265427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99" name="TextBox 98"/>
          <p:cNvSpPr txBox="1"/>
          <p:nvPr/>
        </p:nvSpPr>
        <p:spPr>
          <a:xfrm flipH="1">
            <a:off x="6754611" y="265426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7364227" y="267603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7973839" y="2676034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2" name="TextBox 101"/>
          <p:cNvSpPr txBox="1"/>
          <p:nvPr/>
        </p:nvSpPr>
        <p:spPr>
          <a:xfrm flipH="1">
            <a:off x="8561683" y="268692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4" name="TextBox 103"/>
          <p:cNvSpPr txBox="1"/>
          <p:nvPr/>
        </p:nvSpPr>
        <p:spPr>
          <a:xfrm flipH="1">
            <a:off x="1790717" y="4931290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5" name="TextBox 104"/>
          <p:cNvSpPr txBox="1"/>
          <p:nvPr/>
        </p:nvSpPr>
        <p:spPr>
          <a:xfrm flipH="1">
            <a:off x="2400329" y="493128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6" name="TextBox 105"/>
          <p:cNvSpPr txBox="1"/>
          <p:nvPr/>
        </p:nvSpPr>
        <p:spPr>
          <a:xfrm flipH="1">
            <a:off x="6155881" y="490766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 flipH="1">
            <a:off x="6765493" y="4907664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 flipH="1">
            <a:off x="7375109" y="4929436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 flipH="1">
            <a:off x="7984721" y="4929432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 flipH="1">
            <a:off x="8572565" y="4940318"/>
            <a:ext cx="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200" dirty="0"/>
          </a:p>
        </p:txBody>
      </p:sp>
      <p:sp>
        <p:nvSpPr>
          <p:cNvPr id="111" name="Cloud 110"/>
          <p:cNvSpPr/>
          <p:nvPr/>
        </p:nvSpPr>
        <p:spPr bwMode="auto">
          <a:xfrm>
            <a:off x="3304007" y="2567183"/>
            <a:ext cx="859886" cy="355819"/>
          </a:xfrm>
          <a:prstGeom prst="cloud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Straight Arrow Connector 112"/>
          <p:cNvCxnSpPr>
            <a:stCxn id="111" idx="1"/>
            <a:endCxn id="42" idx="0"/>
          </p:cNvCxnSpPr>
          <p:nvPr/>
        </p:nvCxnSpPr>
        <p:spPr bwMode="auto">
          <a:xfrm>
            <a:off x="3733950" y="2922623"/>
            <a:ext cx="0" cy="41607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314889" y="5069568"/>
            <a:ext cx="859886" cy="359229"/>
          </a:xfrm>
          <a:prstGeom prst="rect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Cloud 117"/>
          <p:cNvSpPr/>
          <p:nvPr/>
        </p:nvSpPr>
        <p:spPr bwMode="auto">
          <a:xfrm>
            <a:off x="3347547" y="4298053"/>
            <a:ext cx="859886" cy="355819"/>
          </a:xfrm>
          <a:prstGeom prst="cloud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9" name="Straight Arrow Connector 118"/>
          <p:cNvCxnSpPr>
            <a:stCxn id="118" idx="1"/>
            <a:endCxn id="117" idx="0"/>
          </p:cNvCxnSpPr>
          <p:nvPr/>
        </p:nvCxnSpPr>
        <p:spPr bwMode="auto">
          <a:xfrm flipH="1">
            <a:off x="3744832" y="4653493"/>
            <a:ext cx="0" cy="41607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0" name="Cloud 119"/>
          <p:cNvSpPr/>
          <p:nvPr/>
        </p:nvSpPr>
        <p:spPr bwMode="auto">
          <a:xfrm>
            <a:off x="4316293" y="3763324"/>
            <a:ext cx="859886" cy="355819"/>
          </a:xfrm>
          <a:prstGeom prst="cloud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18993" y="2054849"/>
            <a:ext cx="366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Issue queue, old half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73746" y="5569355"/>
            <a:ext cx="366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Issue queue, new half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4" name="Elbow Connector 123"/>
          <p:cNvCxnSpPr>
            <a:stCxn id="111" idx="0"/>
            <a:endCxn id="120" idx="3"/>
          </p:cNvCxnSpPr>
          <p:nvPr/>
        </p:nvCxnSpPr>
        <p:spPr bwMode="auto">
          <a:xfrm>
            <a:off x="4163176" y="2745093"/>
            <a:ext cx="583060" cy="1038575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5" name="Elbow Connector 124"/>
          <p:cNvCxnSpPr>
            <a:stCxn id="120" idx="1"/>
            <a:endCxn id="117" idx="3"/>
          </p:cNvCxnSpPr>
          <p:nvPr/>
        </p:nvCxnSpPr>
        <p:spPr bwMode="auto">
          <a:xfrm rot="5400000">
            <a:off x="3895297" y="4398243"/>
            <a:ext cx="1130419" cy="571461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9" name="Elbow Connector 128"/>
          <p:cNvCxnSpPr/>
          <p:nvPr/>
        </p:nvCxnSpPr>
        <p:spPr bwMode="auto">
          <a:xfrm flipV="1">
            <a:off x="2797630" y="2701549"/>
            <a:ext cx="509044" cy="255961"/>
          </a:xfrm>
          <a:prstGeom prst="bentConnector3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1" name="Elbow Connector 130"/>
          <p:cNvCxnSpPr>
            <a:stCxn id="97" idx="1"/>
            <a:endCxn id="118" idx="2"/>
          </p:cNvCxnSpPr>
          <p:nvPr/>
        </p:nvCxnSpPr>
        <p:spPr bwMode="auto">
          <a:xfrm>
            <a:off x="2797630" y="3001054"/>
            <a:ext cx="552584" cy="1474909"/>
          </a:xfrm>
          <a:prstGeom prst="bentConnector3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flipV="1">
            <a:off x="2775844" y="4620835"/>
            <a:ext cx="653156" cy="57551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7" name="Elbow Connector 136"/>
          <p:cNvCxnSpPr/>
          <p:nvPr/>
        </p:nvCxnSpPr>
        <p:spPr bwMode="auto">
          <a:xfrm flipV="1">
            <a:off x="2808512" y="2875720"/>
            <a:ext cx="509044" cy="2377440"/>
          </a:xfrm>
          <a:prstGeom prst="bentConnector3">
            <a:avLst>
              <a:gd name="adj1" fmla="val 28615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0" name="Elbow Connector 139"/>
          <p:cNvCxnSpPr>
            <a:endCxn id="13" idx="1"/>
          </p:cNvCxnSpPr>
          <p:nvPr/>
        </p:nvCxnSpPr>
        <p:spPr bwMode="auto">
          <a:xfrm rot="5400000" flipH="1" flipV="1">
            <a:off x="4684328" y="3244282"/>
            <a:ext cx="787715" cy="250371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1" name="Elbow Connector 140"/>
          <p:cNvCxnSpPr>
            <a:endCxn id="77" idx="1"/>
          </p:cNvCxnSpPr>
          <p:nvPr/>
        </p:nvCxnSpPr>
        <p:spPr bwMode="auto">
          <a:xfrm rot="16200000" flipH="1">
            <a:off x="4495901" y="4521540"/>
            <a:ext cx="1164565" cy="250367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592287" y="3358577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3864433" y="3358577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3612131" y="5088375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3884277" y="5088375"/>
            <a:ext cx="0" cy="32846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9" name="TextBox 148"/>
          <p:cNvSpPr txBox="1"/>
          <p:nvPr/>
        </p:nvSpPr>
        <p:spPr>
          <a:xfrm rot="5400000">
            <a:off x="1250708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5400000">
            <a:off x="6935816" y="3597530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Microarchitectural Block Disabling </a:t>
            </a:r>
            <a:endParaRPr lang="en-US" sz="3200" dirty="0"/>
          </a:p>
        </p:txBody>
      </p:sp>
      <p:sp>
        <p:nvSpPr>
          <p:cNvPr id="153" name="TextBox 152"/>
          <p:cNvSpPr txBox="1"/>
          <p:nvPr/>
        </p:nvSpPr>
        <p:spPr>
          <a:xfrm flipH="1">
            <a:off x="7446564" y="3589160"/>
            <a:ext cx="1870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r>
              <a:rPr lang="en-US" sz="2400" dirty="0" smtClean="0"/>
              <a:t>modified        </a:t>
            </a:r>
          </a:p>
          <a:p>
            <a:r>
              <a:rPr lang="en-US" sz="2400" dirty="0" smtClean="0"/>
              <a:t>  stages</a:t>
            </a:r>
            <a:endParaRPr lang="en-US" sz="3200" dirty="0"/>
          </a:p>
        </p:txBody>
      </p:sp>
      <p:sp>
        <p:nvSpPr>
          <p:cNvPr id="154" name="Rectangle 3"/>
          <p:cNvSpPr txBox="1">
            <a:spLocks noChangeArrowheads="1"/>
          </p:cNvSpPr>
          <p:nvPr/>
        </p:nvSpPr>
        <p:spPr bwMode="auto">
          <a:xfrm>
            <a:off x="397320" y="5872602"/>
            <a:ext cx="9165401" cy="1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dirty="0" smtClean="0">
                <a:cs typeface="Arial" pitchFamily="34" charset="0"/>
              </a:rPr>
              <a:t>Split issue queue (same for store buffer, not shown)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  <a:buNone/>
            </a:pPr>
            <a:endParaRPr lang="en-US" dirty="0" smtClean="0"/>
          </a:p>
        </p:txBody>
      </p:sp>
      <p:grpSp>
        <p:nvGrpSpPr>
          <p:cNvPr id="155" name="Group 154"/>
          <p:cNvGrpSpPr/>
          <p:nvPr/>
        </p:nvGrpSpPr>
        <p:grpSpPr>
          <a:xfrm>
            <a:off x="3327251" y="2654270"/>
            <a:ext cx="847525" cy="920890"/>
            <a:chOff x="8286184" y="739755"/>
            <a:chExt cx="230329" cy="115096"/>
          </a:xfrm>
        </p:grpSpPr>
        <p:cxnSp>
          <p:nvCxnSpPr>
            <p:cNvPr id="156" name="Straight Connector 155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7" name="Straight Connector 156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58" name="TextBox 157"/>
          <p:cNvSpPr txBox="1"/>
          <p:nvPr/>
        </p:nvSpPr>
        <p:spPr>
          <a:xfrm>
            <a:off x="6998676" y="5666418"/>
            <a:ext cx="21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Schuchman</a:t>
            </a:r>
            <a:r>
              <a:rPr lang="en-US" sz="2000" dirty="0" smtClean="0">
                <a:solidFill>
                  <a:schemeClr val="tx1"/>
                </a:solidFill>
              </a:rPr>
              <a:t> 05]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1851" y="91439"/>
            <a:ext cx="10826932" cy="640080"/>
          </a:xfrm>
        </p:spPr>
        <p:txBody>
          <a:bodyPr/>
          <a:lstStyle/>
          <a:p>
            <a:r>
              <a:rPr lang="en-US" sz="3200" dirty="0"/>
              <a:t>Microarchitectural Block </a:t>
            </a:r>
            <a:r>
              <a:rPr lang="en-US" sz="3200" dirty="0" smtClean="0"/>
              <a:t>Disabling: 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530" y="902197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Expensive, complex, intrusive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Diagnosis logic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Reconfiguration logic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Coverage issues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E.g., fetch stage not covered</a:t>
            </a:r>
          </a:p>
        </p:txBody>
      </p:sp>
    </p:spTree>
    <p:extLst>
      <p:ext uri="{BB962C8B-B14F-4D97-AF65-F5344CB8AC3E}">
        <p14:creationId xmlns:p14="http://schemas.microsoft.com/office/powerpoint/2010/main" val="34349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 flipV="1">
            <a:off x="1355281" y="3145974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Architectural Core Salvaging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" name="Parallelogram 2"/>
          <p:cNvSpPr/>
          <p:nvPr/>
        </p:nvSpPr>
        <p:spPr bwMode="auto">
          <a:xfrm>
            <a:off x="195940" y="3156862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91" y="3852840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42" y="325342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82373" y="3788233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95940" y="4376061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07332" y="3135091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Parallelogram 20"/>
          <p:cNvSpPr/>
          <p:nvPr/>
        </p:nvSpPr>
        <p:spPr bwMode="auto">
          <a:xfrm>
            <a:off x="179614" y="4767897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155" y="5115487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020795" y="4386946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197426" y="1534877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525" y="168657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057919" y="3159088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 useBgFill="1">
        <p:nvSpPr>
          <p:cNvPr id="32" name="Parallelogram 31"/>
          <p:cNvSpPr/>
          <p:nvPr/>
        </p:nvSpPr>
        <p:spPr bwMode="auto">
          <a:xfrm>
            <a:off x="4898578" y="3169976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929" y="386595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380" y="326653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85011" y="3801347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898578" y="4389175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8909970" y="3148205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8" name="Parallelogram 37"/>
          <p:cNvSpPr/>
          <p:nvPr/>
        </p:nvSpPr>
        <p:spPr bwMode="auto">
          <a:xfrm>
            <a:off x="4882252" y="4781011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793" y="512860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723433" y="4400060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900064" y="1547991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4619" y="169968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441379" y="3431347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526581" y="2362191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350356" y="2397076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249530" y="630047"/>
            <a:ext cx="9165401" cy="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Many-core CISC processor designs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2976" y="6069200"/>
            <a:ext cx="149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[Powell 09]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 flipV="1">
            <a:off x="1355281" y="3145974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Architectural Core Salvaging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" name="Parallelogram 2"/>
          <p:cNvSpPr/>
          <p:nvPr/>
        </p:nvSpPr>
        <p:spPr bwMode="auto">
          <a:xfrm>
            <a:off x="195940" y="3156862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91" y="3852840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42" y="325342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82373" y="3788233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95940" y="4376061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07332" y="3135091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Parallelogram 20"/>
          <p:cNvSpPr/>
          <p:nvPr/>
        </p:nvSpPr>
        <p:spPr bwMode="auto">
          <a:xfrm>
            <a:off x="179614" y="4767897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155" y="5115487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020795" y="4386946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197426" y="1534877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525" y="168657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057919" y="3159088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 useBgFill="1">
        <p:nvSpPr>
          <p:cNvPr id="32" name="Parallelogram 31"/>
          <p:cNvSpPr/>
          <p:nvPr/>
        </p:nvSpPr>
        <p:spPr bwMode="auto">
          <a:xfrm>
            <a:off x="4898578" y="3169976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929" y="386595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380" y="326653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85011" y="3801347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898578" y="4389175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8909970" y="3148205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8" name="Parallelogram 37"/>
          <p:cNvSpPr/>
          <p:nvPr/>
        </p:nvSpPr>
        <p:spPr bwMode="auto">
          <a:xfrm>
            <a:off x="4882252" y="4781011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793" y="512860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723433" y="4400060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900064" y="1547991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4619" y="169968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441379" y="3431347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92635" y="3156860"/>
            <a:ext cx="3424956" cy="620484"/>
            <a:chOff x="8237114" y="739755"/>
            <a:chExt cx="279399" cy="117720"/>
          </a:xfrm>
        </p:grpSpPr>
        <p:cxnSp>
          <p:nvCxnSpPr>
            <p:cNvPr id="45" name="Straight Connector 44"/>
            <p:cNvCxnSpPr>
              <a:cxnSpLocks noChangeAspect="1"/>
              <a:stCxn id="3" idx="5"/>
            </p:cNvCxnSpPr>
            <p:nvPr/>
          </p:nvCxnSpPr>
          <p:spPr bwMode="auto">
            <a:xfrm flipV="1">
              <a:off x="8237114" y="739755"/>
              <a:ext cx="279399" cy="11523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>
              <a:cxnSpLocks noChangeAspect="1"/>
              <a:stCxn id="3" idx="2"/>
            </p:cNvCxnSpPr>
            <p:nvPr/>
          </p:nvCxnSpPr>
          <p:spPr bwMode="auto">
            <a:xfrm flipH="1" flipV="1">
              <a:off x="8286184" y="739757"/>
              <a:ext cx="183872" cy="11771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rot="21439968">
            <a:off x="782872" y="5489012"/>
            <a:ext cx="447389" cy="389144"/>
            <a:chOff x="8286184" y="739755"/>
            <a:chExt cx="230329" cy="115096"/>
          </a:xfrm>
        </p:grpSpPr>
        <p:cxnSp>
          <p:nvCxnSpPr>
            <p:cNvPr id="50" name="Straight Connector 49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3470504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37846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526581" y="2362191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350356" y="2397076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530837" y="2460923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1207" y="2460923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49530" y="630047"/>
            <a:ext cx="9165401" cy="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Many-core CISC processor designs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42976" y="6069200"/>
            <a:ext cx="149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[Powell 09]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 flipV="1">
            <a:off x="1355281" y="3145974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Architectural Core Salvaging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" name="Parallelogram 2"/>
          <p:cNvSpPr/>
          <p:nvPr/>
        </p:nvSpPr>
        <p:spPr bwMode="auto">
          <a:xfrm>
            <a:off x="195940" y="3156862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91" y="3852840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42" y="325342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82373" y="3788233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95940" y="4376061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07332" y="3135091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Parallelogram 20"/>
          <p:cNvSpPr/>
          <p:nvPr/>
        </p:nvSpPr>
        <p:spPr bwMode="auto">
          <a:xfrm>
            <a:off x="179614" y="4767897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155" y="5115487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020795" y="4386946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197426" y="1534877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525" y="168657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057919" y="3159088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 useBgFill="1">
        <p:nvSpPr>
          <p:cNvPr id="32" name="Parallelogram 31"/>
          <p:cNvSpPr/>
          <p:nvPr/>
        </p:nvSpPr>
        <p:spPr bwMode="auto">
          <a:xfrm>
            <a:off x="4898578" y="3169976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929" y="386595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380" y="326653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85011" y="3801347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898578" y="4389175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8909970" y="3148205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8" name="Parallelogram 37"/>
          <p:cNvSpPr/>
          <p:nvPr/>
        </p:nvSpPr>
        <p:spPr bwMode="auto">
          <a:xfrm>
            <a:off x="4882252" y="4781011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793" y="512860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723433" y="4400060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900064" y="1547991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4619" y="169968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441379" y="3431347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92635" y="3156860"/>
            <a:ext cx="3424956" cy="620484"/>
            <a:chOff x="8237114" y="739755"/>
            <a:chExt cx="279399" cy="117720"/>
          </a:xfrm>
        </p:grpSpPr>
        <p:cxnSp>
          <p:nvCxnSpPr>
            <p:cNvPr id="45" name="Straight Connector 44"/>
            <p:cNvCxnSpPr>
              <a:cxnSpLocks noChangeAspect="1"/>
              <a:stCxn id="3" idx="5"/>
            </p:cNvCxnSpPr>
            <p:nvPr/>
          </p:nvCxnSpPr>
          <p:spPr bwMode="auto">
            <a:xfrm flipV="1">
              <a:off x="8237114" y="739755"/>
              <a:ext cx="279399" cy="11523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>
              <a:cxnSpLocks noChangeAspect="1"/>
              <a:stCxn id="3" idx="2"/>
            </p:cNvCxnSpPr>
            <p:nvPr/>
          </p:nvCxnSpPr>
          <p:spPr bwMode="auto">
            <a:xfrm flipH="1" flipV="1">
              <a:off x="8286184" y="739757"/>
              <a:ext cx="183872" cy="11771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rot="21439968">
            <a:off x="782872" y="5489012"/>
            <a:ext cx="447389" cy="389144"/>
            <a:chOff x="8286184" y="739755"/>
            <a:chExt cx="230329" cy="115096"/>
          </a:xfrm>
        </p:grpSpPr>
        <p:cxnSp>
          <p:nvCxnSpPr>
            <p:cNvPr id="50" name="Straight Connector 49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3470504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/>
              </a:rPr>
              <a:t>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37846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526581" y="2362191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350356" y="2397076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16417" y="2460923"/>
            <a:ext cx="271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Advanced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1207" y="2460923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249530" y="630047"/>
            <a:ext cx="9165401" cy="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Many-core CISC processor designs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2976" y="6069200"/>
            <a:ext cx="149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[Powell 09]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 flipV="1">
            <a:off x="1355281" y="3145974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Architectural Core Salvaging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" name="Parallelogram 2"/>
          <p:cNvSpPr/>
          <p:nvPr/>
        </p:nvSpPr>
        <p:spPr bwMode="auto">
          <a:xfrm>
            <a:off x="195940" y="3156862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91" y="3852840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42" y="325342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82373" y="3788233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95940" y="4376061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07332" y="3135091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Parallelogram 20"/>
          <p:cNvSpPr/>
          <p:nvPr/>
        </p:nvSpPr>
        <p:spPr bwMode="auto">
          <a:xfrm>
            <a:off x="179614" y="4767897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155" y="5115487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020795" y="4386946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197426" y="1534877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525" y="168657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057919" y="3159088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 useBgFill="1">
        <p:nvSpPr>
          <p:cNvPr id="32" name="Parallelogram 31"/>
          <p:cNvSpPr/>
          <p:nvPr/>
        </p:nvSpPr>
        <p:spPr bwMode="auto">
          <a:xfrm>
            <a:off x="4898578" y="3169976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929" y="386595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380" y="326653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85011" y="3801347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898578" y="4389175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8909970" y="3148205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8" name="Parallelogram 37"/>
          <p:cNvSpPr/>
          <p:nvPr/>
        </p:nvSpPr>
        <p:spPr bwMode="auto">
          <a:xfrm>
            <a:off x="4882252" y="4781011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793" y="512860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723433" y="4400060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900064" y="1547991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4619" y="169968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441379" y="3431347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92635" y="3156860"/>
            <a:ext cx="3424956" cy="620484"/>
            <a:chOff x="8237114" y="739755"/>
            <a:chExt cx="279399" cy="117720"/>
          </a:xfrm>
        </p:grpSpPr>
        <p:cxnSp>
          <p:nvCxnSpPr>
            <p:cNvPr id="45" name="Straight Connector 44"/>
            <p:cNvCxnSpPr>
              <a:cxnSpLocks noChangeAspect="1"/>
              <a:stCxn id="3" idx="5"/>
            </p:cNvCxnSpPr>
            <p:nvPr/>
          </p:nvCxnSpPr>
          <p:spPr bwMode="auto">
            <a:xfrm flipV="1">
              <a:off x="8237114" y="739755"/>
              <a:ext cx="279399" cy="11523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>
              <a:cxnSpLocks noChangeAspect="1"/>
              <a:stCxn id="3" idx="2"/>
            </p:cNvCxnSpPr>
            <p:nvPr/>
          </p:nvCxnSpPr>
          <p:spPr bwMode="auto">
            <a:xfrm flipH="1" flipV="1">
              <a:off x="8286184" y="739757"/>
              <a:ext cx="183872" cy="11771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rot="21439968">
            <a:off x="782872" y="5489012"/>
            <a:ext cx="447389" cy="389144"/>
            <a:chOff x="8286184" y="739755"/>
            <a:chExt cx="230329" cy="115096"/>
          </a:xfrm>
        </p:grpSpPr>
        <p:cxnSp>
          <p:nvCxnSpPr>
            <p:cNvPr id="50" name="Straight Connector 49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3470504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/>
              </a:rPr>
              <a:t>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37846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526581" y="2362191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350356" y="2397076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16417" y="2460923"/>
            <a:ext cx="271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Advanced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1207" y="2460923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1" idx="2"/>
          </p:cNvCxnSpPr>
          <p:nvPr/>
        </p:nvCxnSpPr>
        <p:spPr bwMode="auto">
          <a:xfrm>
            <a:off x="3777341" y="1948534"/>
            <a:ext cx="2122723" cy="13114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77341" y="1480447"/>
            <a:ext cx="2122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swap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49530" y="630047"/>
            <a:ext cx="9165401" cy="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Many-core CISC processor designs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2976" y="6069200"/>
            <a:ext cx="149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[Powell 09]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 flipV="1">
            <a:off x="1355281" y="3145974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Architectural Core Salvaging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" name="Parallelogram 2"/>
          <p:cNvSpPr/>
          <p:nvPr/>
        </p:nvSpPr>
        <p:spPr bwMode="auto">
          <a:xfrm>
            <a:off x="195940" y="3156862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91" y="3852840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42" y="325342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82373" y="3788233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95940" y="4376061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07332" y="3135091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Parallelogram 20"/>
          <p:cNvSpPr/>
          <p:nvPr/>
        </p:nvSpPr>
        <p:spPr bwMode="auto">
          <a:xfrm>
            <a:off x="179614" y="4767897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155" y="5115487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020795" y="4386946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197426" y="1534877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525" y="168657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057919" y="3159088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 useBgFill="1">
        <p:nvSpPr>
          <p:cNvPr id="32" name="Parallelogram 31"/>
          <p:cNvSpPr/>
          <p:nvPr/>
        </p:nvSpPr>
        <p:spPr bwMode="auto">
          <a:xfrm>
            <a:off x="4898578" y="3169976"/>
            <a:ext cx="4038599" cy="1240970"/>
          </a:xfrm>
          <a:prstGeom prst="parallelogram">
            <a:avLst>
              <a:gd name="adj" fmla="val 94512"/>
            </a:avLst>
          </a:prstGeom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929" y="386595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Basic ISA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380" y="326653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Advanced ISA</a:t>
            </a:r>
            <a:endParaRPr lang="en-US" dirty="0">
              <a:solidFill>
                <a:srgbClr val="66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485011" y="3801347"/>
            <a:ext cx="2865733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898578" y="4389175"/>
            <a:ext cx="1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8909970" y="3148205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8" name="Parallelogram 37"/>
          <p:cNvSpPr/>
          <p:nvPr/>
        </p:nvSpPr>
        <p:spPr bwMode="auto">
          <a:xfrm>
            <a:off x="4882252" y="4781011"/>
            <a:ext cx="4038599" cy="1240970"/>
          </a:xfrm>
          <a:prstGeom prst="parallelogram">
            <a:avLst>
              <a:gd name="adj" fmla="val 945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793" y="5128601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Core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723433" y="4400060"/>
            <a:ext cx="0" cy="164592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900064" y="1547991"/>
            <a:ext cx="2579915" cy="82731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4619" y="1699685"/>
            <a:ext cx="244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441379" y="3431347"/>
            <a:ext cx="9144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92635" y="3156860"/>
            <a:ext cx="3424956" cy="620484"/>
            <a:chOff x="8237114" y="739755"/>
            <a:chExt cx="279399" cy="117720"/>
          </a:xfrm>
        </p:grpSpPr>
        <p:cxnSp>
          <p:nvCxnSpPr>
            <p:cNvPr id="45" name="Straight Connector 44"/>
            <p:cNvCxnSpPr>
              <a:cxnSpLocks noChangeAspect="1"/>
              <a:stCxn id="3" idx="5"/>
            </p:cNvCxnSpPr>
            <p:nvPr/>
          </p:nvCxnSpPr>
          <p:spPr bwMode="auto">
            <a:xfrm flipV="1">
              <a:off x="8237114" y="739755"/>
              <a:ext cx="279399" cy="11523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>
              <a:cxnSpLocks noChangeAspect="1"/>
              <a:stCxn id="3" idx="2"/>
            </p:cNvCxnSpPr>
            <p:nvPr/>
          </p:nvCxnSpPr>
          <p:spPr bwMode="auto">
            <a:xfrm flipH="1" flipV="1">
              <a:off x="8286184" y="739757"/>
              <a:ext cx="183872" cy="11771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rot="21439968">
            <a:off x="782872" y="5489012"/>
            <a:ext cx="447389" cy="389144"/>
            <a:chOff x="8286184" y="739755"/>
            <a:chExt cx="230329" cy="115096"/>
          </a:xfrm>
        </p:grpSpPr>
        <p:cxnSp>
          <p:nvCxnSpPr>
            <p:cNvPr id="50" name="Straight Connector 49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 bwMode="auto">
            <a:xfrm flipH="1" flipV="1">
              <a:off x="8286184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4" name="TextBox 53"/>
          <p:cNvSpPr txBox="1"/>
          <p:nvPr/>
        </p:nvSpPr>
        <p:spPr>
          <a:xfrm>
            <a:off x="8237846" y="2307035"/>
            <a:ext cx="51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526581" y="2362191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350356" y="2397076"/>
            <a:ext cx="0" cy="77290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sm" len="sm"/>
            <a:tailEnd type="triangle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524007" y="2460923"/>
            <a:ext cx="271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49687" y="2460923"/>
            <a:ext cx="28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Advanced </a:t>
            </a:r>
            <a:r>
              <a:rPr lang="en-US" dirty="0" err="1" smtClean="0">
                <a:solidFill>
                  <a:schemeClr val="tx1"/>
                </a:solidFill>
              </a:rPr>
              <a:t>uops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1" idx="2"/>
          </p:cNvCxnSpPr>
          <p:nvPr/>
        </p:nvCxnSpPr>
        <p:spPr bwMode="auto">
          <a:xfrm>
            <a:off x="3777341" y="1948534"/>
            <a:ext cx="2122723" cy="13114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77341" y="1480447"/>
            <a:ext cx="2122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swap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0504" y="2307035"/>
            <a:ext cx="515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sym typeface="Wingdings 2"/>
              </a:rPr>
              <a:t>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49530" y="630047"/>
            <a:ext cx="9165401" cy="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Many-core CISC processor designs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2976" y="6069200"/>
            <a:ext cx="149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[Powell 09]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4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102484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Undo Icon in 128x128 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08686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47354" y="823963"/>
            <a:ext cx="5220931" cy="5576835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884" y="3087348"/>
            <a:ext cx="2610466" cy="3313450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94360" y="2866089"/>
            <a:ext cx="7955280" cy="3840480"/>
          </a:xfrm>
          <a:prstGeom prst="roundRect">
            <a:avLst>
              <a:gd name="adj" fmla="val 5200"/>
            </a:avLst>
          </a:prstGeom>
          <a:gradFill rotWithShape="1">
            <a:gsLst>
              <a:gs pos="0">
                <a:srgbClr val="0080FF">
                  <a:tint val="50000"/>
                  <a:satMod val="300000"/>
                </a:srgbClr>
              </a:gs>
              <a:gs pos="35000">
                <a:srgbClr val="0080FF">
                  <a:tint val="37000"/>
                  <a:satMod val="300000"/>
                </a:srgbClr>
              </a:gs>
              <a:gs pos="100000">
                <a:srgbClr val="0080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80FF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kern="0" smtClean="0">
              <a:solidFill>
                <a:srgbClr val="FFFFFF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176952" y="4305775"/>
            <a:ext cx="6848618" cy="13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457200">
              <a:spcBef>
                <a:spcPts val="0"/>
              </a:spcBef>
              <a:buClrTx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Concurrent error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d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etection: expensive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9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35"/>
    </mc:Choice>
    <mc:Fallback xmlns="">
      <p:transition spd="slow" advTm="4813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09" y="91439"/>
            <a:ext cx="10826932" cy="640080"/>
          </a:xfrm>
        </p:spPr>
        <p:txBody>
          <a:bodyPr/>
          <a:lstStyle/>
          <a:p>
            <a:r>
              <a:rPr lang="en-US" sz="3200" dirty="0"/>
              <a:t>Architectural Core Salvaging</a:t>
            </a:r>
            <a:r>
              <a:rPr lang="en-US" sz="3200" dirty="0" smtClean="0"/>
              <a:t>: 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530" y="902197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What about diagnosis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Applicability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CISC-like architectures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Performance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Depends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Coverage issues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~50% coverage of execution</a:t>
            </a:r>
          </a:p>
        </p:txBody>
      </p:sp>
    </p:spTree>
    <p:extLst>
      <p:ext uri="{BB962C8B-B14F-4D97-AF65-F5344CB8AC3E}">
        <p14:creationId xmlns:p14="http://schemas.microsoft.com/office/powerpoint/2010/main" val="32789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1" y="91439"/>
            <a:ext cx="10826932" cy="640080"/>
          </a:xfrm>
        </p:spPr>
        <p:txBody>
          <a:bodyPr/>
          <a:lstStyle/>
          <a:p>
            <a:r>
              <a:rPr lang="en-US" sz="3200" dirty="0" smtClean="0"/>
              <a:t>Self-Repair for Processor Cores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530" y="902197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Which technique to choose?</a:t>
            </a:r>
            <a:endParaRPr lang="en-US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Software-assisted techniques?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969696"/>
              </a:buClr>
            </a:pPr>
            <a:r>
              <a:rPr lang="en-US" dirty="0" smtClean="0">
                <a:solidFill>
                  <a:srgbClr val="969696"/>
                </a:solidFill>
                <a:cs typeface="Arial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Self-repair techniques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Memories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Processor cores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Uncore components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118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4321236" y="4142006"/>
            <a:ext cx="4188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Cisco Network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Processor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79547" y="3897983"/>
            <a:ext cx="2757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NVIDIA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Tegra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297076" y="808101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IBM Power 7 </a:t>
            </a:r>
          </a:p>
        </p:txBody>
      </p:sp>
      <p:grpSp>
        <p:nvGrpSpPr>
          <p:cNvPr id="17418" name="Group 54"/>
          <p:cNvGrpSpPr>
            <a:grpSpLocks/>
          </p:cNvGrpSpPr>
          <p:nvPr/>
        </p:nvGrpSpPr>
        <p:grpSpPr bwMode="auto">
          <a:xfrm>
            <a:off x="4409919" y="4621213"/>
            <a:ext cx="4071937" cy="1905000"/>
            <a:chOff x="4259263" y="4621213"/>
            <a:chExt cx="4071937" cy="1905000"/>
          </a:xfrm>
        </p:grpSpPr>
        <p:pic>
          <p:nvPicPr>
            <p:cNvPr id="174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263" y="4621213"/>
              <a:ext cx="407193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5" name="Rectangle 11"/>
            <p:cNvSpPr>
              <a:spLocks noChangeArrowheads="1"/>
            </p:cNvSpPr>
            <p:nvPr/>
          </p:nvSpPr>
          <p:spPr bwMode="auto">
            <a:xfrm>
              <a:off x="7572375" y="5591175"/>
              <a:ext cx="338138" cy="601663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6" name="Rectangle 11"/>
            <p:cNvSpPr>
              <a:spLocks noChangeArrowheads="1"/>
            </p:cNvSpPr>
            <p:nvPr/>
          </p:nvSpPr>
          <p:spPr bwMode="auto">
            <a:xfrm>
              <a:off x="7724775" y="4967288"/>
              <a:ext cx="238125" cy="50482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7" name="Rectangle 11"/>
            <p:cNvSpPr>
              <a:spLocks noChangeArrowheads="1"/>
            </p:cNvSpPr>
            <p:nvPr/>
          </p:nvSpPr>
          <p:spPr bwMode="auto">
            <a:xfrm>
              <a:off x="4565650" y="5632450"/>
              <a:ext cx="381000" cy="560388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8" name="Rectangle 11"/>
            <p:cNvSpPr>
              <a:spLocks noChangeArrowheads="1"/>
            </p:cNvSpPr>
            <p:nvPr/>
          </p:nvSpPr>
          <p:spPr bwMode="auto">
            <a:xfrm>
              <a:off x="4579938" y="4967288"/>
              <a:ext cx="214312" cy="49212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9" name="Rectangle 11"/>
            <p:cNvSpPr>
              <a:spLocks noChangeArrowheads="1"/>
            </p:cNvSpPr>
            <p:nvPr/>
          </p:nvSpPr>
          <p:spPr bwMode="auto">
            <a:xfrm>
              <a:off x="5383213" y="5840413"/>
              <a:ext cx="846137" cy="3810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0" name="Rectangle 11"/>
            <p:cNvSpPr>
              <a:spLocks noChangeArrowheads="1"/>
            </p:cNvSpPr>
            <p:nvPr/>
          </p:nvSpPr>
          <p:spPr bwMode="auto">
            <a:xfrm>
              <a:off x="4865688" y="4959350"/>
              <a:ext cx="877887" cy="420688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1" name="Rectangle 11"/>
            <p:cNvSpPr>
              <a:spLocks noChangeArrowheads="1"/>
            </p:cNvSpPr>
            <p:nvPr/>
          </p:nvSpPr>
          <p:spPr bwMode="auto">
            <a:xfrm>
              <a:off x="6316663" y="5840413"/>
              <a:ext cx="846137" cy="3810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2" name="Rectangle 11"/>
            <p:cNvSpPr>
              <a:spLocks noChangeArrowheads="1"/>
            </p:cNvSpPr>
            <p:nvPr/>
          </p:nvSpPr>
          <p:spPr bwMode="auto">
            <a:xfrm>
              <a:off x="5829300" y="4959350"/>
              <a:ext cx="877888" cy="420688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3" name="Rectangle 11"/>
            <p:cNvSpPr>
              <a:spLocks noChangeArrowheads="1"/>
            </p:cNvSpPr>
            <p:nvPr/>
          </p:nvSpPr>
          <p:spPr bwMode="auto">
            <a:xfrm>
              <a:off x="6781800" y="4959350"/>
              <a:ext cx="877888" cy="420688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419" name="Group 53"/>
          <p:cNvGrpSpPr>
            <a:grpSpLocks noChangeAspect="1"/>
          </p:cNvGrpSpPr>
          <p:nvPr/>
        </p:nvGrpSpPr>
        <p:grpSpPr bwMode="auto">
          <a:xfrm>
            <a:off x="714918" y="4356102"/>
            <a:ext cx="2478626" cy="2142871"/>
            <a:chOff x="655638" y="4356100"/>
            <a:chExt cx="2636837" cy="2279650"/>
          </a:xfrm>
        </p:grpSpPr>
        <p:pic>
          <p:nvPicPr>
            <p:cNvPr id="17463" name="Picture 32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8" y="4356100"/>
              <a:ext cx="2636837" cy="227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4" name="Rectangle 82"/>
            <p:cNvSpPr>
              <a:spLocks noChangeArrowheads="1"/>
            </p:cNvSpPr>
            <p:nvPr/>
          </p:nvSpPr>
          <p:spPr bwMode="auto">
            <a:xfrm>
              <a:off x="882650" y="5851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5" name="Rectangle 112"/>
            <p:cNvSpPr>
              <a:spLocks noChangeArrowheads="1"/>
            </p:cNvSpPr>
            <p:nvPr/>
          </p:nvSpPr>
          <p:spPr bwMode="auto">
            <a:xfrm>
              <a:off x="882650" y="6232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6" name="Rectangle 113"/>
            <p:cNvSpPr>
              <a:spLocks noChangeArrowheads="1"/>
            </p:cNvSpPr>
            <p:nvPr/>
          </p:nvSpPr>
          <p:spPr bwMode="auto">
            <a:xfrm>
              <a:off x="1339850" y="5851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7" name="Rectangle 114"/>
            <p:cNvSpPr>
              <a:spLocks noChangeArrowheads="1"/>
            </p:cNvSpPr>
            <p:nvPr/>
          </p:nvSpPr>
          <p:spPr bwMode="auto">
            <a:xfrm>
              <a:off x="1339850" y="6232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8" name="Rectangle 118"/>
            <p:cNvSpPr>
              <a:spLocks noChangeArrowheads="1"/>
            </p:cNvSpPr>
            <p:nvPr/>
          </p:nvSpPr>
          <p:spPr bwMode="auto">
            <a:xfrm>
              <a:off x="1806575" y="5851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9" name="Rectangle 119"/>
            <p:cNvSpPr>
              <a:spLocks noChangeArrowheads="1"/>
            </p:cNvSpPr>
            <p:nvPr/>
          </p:nvSpPr>
          <p:spPr bwMode="auto">
            <a:xfrm>
              <a:off x="1806575" y="6232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0" name="Rectangle 120"/>
            <p:cNvSpPr>
              <a:spLocks noChangeArrowheads="1"/>
            </p:cNvSpPr>
            <p:nvPr/>
          </p:nvSpPr>
          <p:spPr bwMode="auto">
            <a:xfrm>
              <a:off x="2263775" y="5851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1" name="Rectangle 121"/>
            <p:cNvSpPr>
              <a:spLocks noChangeArrowheads="1"/>
            </p:cNvSpPr>
            <p:nvPr/>
          </p:nvSpPr>
          <p:spPr bwMode="auto">
            <a:xfrm>
              <a:off x="2263775" y="6232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2" name="Rectangle 122"/>
            <p:cNvSpPr>
              <a:spLocks noChangeArrowheads="1"/>
            </p:cNvSpPr>
            <p:nvPr/>
          </p:nvSpPr>
          <p:spPr bwMode="auto">
            <a:xfrm>
              <a:off x="2730500" y="6232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3" name="Rectangle 123"/>
            <p:cNvSpPr>
              <a:spLocks noChangeArrowheads="1"/>
            </p:cNvSpPr>
            <p:nvPr/>
          </p:nvSpPr>
          <p:spPr bwMode="auto">
            <a:xfrm>
              <a:off x="2730500" y="5851525"/>
              <a:ext cx="374650" cy="27305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423" name="Group 73"/>
          <p:cNvGrpSpPr>
            <a:grpSpLocks noChangeAspect="1"/>
          </p:cNvGrpSpPr>
          <p:nvPr/>
        </p:nvGrpSpPr>
        <p:grpSpPr bwMode="auto">
          <a:xfrm>
            <a:off x="5122932" y="1255013"/>
            <a:ext cx="3307080" cy="2551176"/>
            <a:chOff x="349250" y="1022350"/>
            <a:chExt cx="3848100" cy="2690813"/>
          </a:xfrm>
        </p:grpSpPr>
        <p:pic>
          <p:nvPicPr>
            <p:cNvPr id="17440" name="Picture 33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1022350"/>
              <a:ext cx="3848100" cy="2690813"/>
            </a:xfrm>
            <a:prstGeom prst="rect">
              <a:avLst/>
            </a:prstGeom>
            <a:solidFill>
              <a:srgbClr val="66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647699" y="1835944"/>
              <a:ext cx="571501" cy="119063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2" name="Rectangle 11"/>
            <p:cNvSpPr>
              <a:spLocks noChangeArrowheads="1"/>
            </p:cNvSpPr>
            <p:nvPr/>
          </p:nvSpPr>
          <p:spPr bwMode="auto">
            <a:xfrm>
              <a:off x="1562099" y="18240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3" name="Rectangle 11"/>
            <p:cNvSpPr>
              <a:spLocks noChangeArrowheads="1"/>
            </p:cNvSpPr>
            <p:nvPr/>
          </p:nvSpPr>
          <p:spPr bwMode="auto">
            <a:xfrm>
              <a:off x="358775" y="2236573"/>
              <a:ext cx="750888" cy="172994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4" name="Rectangle 11"/>
            <p:cNvSpPr>
              <a:spLocks noChangeArrowheads="1"/>
            </p:cNvSpPr>
            <p:nvPr/>
          </p:nvSpPr>
          <p:spPr bwMode="auto">
            <a:xfrm>
              <a:off x="3421976" y="2245390"/>
              <a:ext cx="752138" cy="164176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5" name="Rectangle 11"/>
            <p:cNvSpPr>
              <a:spLocks noChangeArrowheads="1"/>
            </p:cNvSpPr>
            <p:nvPr/>
          </p:nvSpPr>
          <p:spPr bwMode="auto">
            <a:xfrm>
              <a:off x="2191295" y="2409566"/>
              <a:ext cx="172495" cy="1038612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6" name="Rectangle 11"/>
            <p:cNvSpPr>
              <a:spLocks noChangeArrowheads="1"/>
            </p:cNvSpPr>
            <p:nvPr/>
          </p:nvSpPr>
          <p:spPr bwMode="auto">
            <a:xfrm>
              <a:off x="2195515" y="1271459"/>
              <a:ext cx="156265" cy="1051611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7" name="Rectangle 11"/>
            <p:cNvSpPr>
              <a:spLocks noChangeArrowheads="1"/>
            </p:cNvSpPr>
            <p:nvPr/>
          </p:nvSpPr>
          <p:spPr bwMode="auto">
            <a:xfrm>
              <a:off x="2461299" y="2236572"/>
              <a:ext cx="876300" cy="17299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8" name="Rectangle 11"/>
            <p:cNvSpPr>
              <a:spLocks noChangeArrowheads="1"/>
            </p:cNvSpPr>
            <p:nvPr/>
          </p:nvSpPr>
          <p:spPr bwMode="auto">
            <a:xfrm>
              <a:off x="1196299" y="2245390"/>
              <a:ext cx="904876" cy="164177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49" name="Rectangle 11"/>
            <p:cNvSpPr>
              <a:spLocks noChangeArrowheads="1"/>
            </p:cNvSpPr>
            <p:nvPr/>
          </p:nvSpPr>
          <p:spPr bwMode="auto">
            <a:xfrm>
              <a:off x="1285875" y="1273175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0" name="Rectangle 11"/>
            <p:cNvSpPr>
              <a:spLocks noChangeArrowheads="1"/>
            </p:cNvSpPr>
            <p:nvPr/>
          </p:nvSpPr>
          <p:spPr bwMode="auto">
            <a:xfrm>
              <a:off x="1285875" y="1663700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1" name="Rectangle 11"/>
            <p:cNvSpPr>
              <a:spLocks noChangeArrowheads="1"/>
            </p:cNvSpPr>
            <p:nvPr/>
          </p:nvSpPr>
          <p:spPr bwMode="auto">
            <a:xfrm>
              <a:off x="2400299" y="18240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2" name="Rectangle 11"/>
            <p:cNvSpPr>
              <a:spLocks noChangeArrowheads="1"/>
            </p:cNvSpPr>
            <p:nvPr/>
          </p:nvSpPr>
          <p:spPr bwMode="auto">
            <a:xfrm>
              <a:off x="3057525" y="1263650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3" name="Rectangle 11"/>
            <p:cNvSpPr>
              <a:spLocks noChangeArrowheads="1"/>
            </p:cNvSpPr>
            <p:nvPr/>
          </p:nvSpPr>
          <p:spPr bwMode="auto">
            <a:xfrm>
              <a:off x="3045308" y="1654175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4" name="Rectangle 11"/>
            <p:cNvSpPr>
              <a:spLocks noChangeArrowheads="1"/>
            </p:cNvSpPr>
            <p:nvPr/>
          </p:nvSpPr>
          <p:spPr bwMode="auto">
            <a:xfrm>
              <a:off x="1285875" y="2730500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5" name="Rectangle 11"/>
            <p:cNvSpPr>
              <a:spLocks noChangeArrowheads="1"/>
            </p:cNvSpPr>
            <p:nvPr/>
          </p:nvSpPr>
          <p:spPr bwMode="auto">
            <a:xfrm>
              <a:off x="1285875" y="3121025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6" name="Rectangle 11"/>
            <p:cNvSpPr>
              <a:spLocks noChangeArrowheads="1"/>
            </p:cNvSpPr>
            <p:nvPr/>
          </p:nvSpPr>
          <p:spPr bwMode="auto">
            <a:xfrm>
              <a:off x="3048000" y="2730500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7" name="Rectangle 11"/>
            <p:cNvSpPr>
              <a:spLocks noChangeArrowheads="1"/>
            </p:cNvSpPr>
            <p:nvPr/>
          </p:nvSpPr>
          <p:spPr bwMode="auto">
            <a:xfrm>
              <a:off x="3072432" y="3121025"/>
              <a:ext cx="204788" cy="31750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8" name="Rectangle 11"/>
            <p:cNvSpPr>
              <a:spLocks noChangeArrowheads="1"/>
            </p:cNvSpPr>
            <p:nvPr/>
          </p:nvSpPr>
          <p:spPr bwMode="auto">
            <a:xfrm>
              <a:off x="3305174" y="18240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9" name="Rectangle 11"/>
            <p:cNvSpPr>
              <a:spLocks noChangeArrowheads="1"/>
            </p:cNvSpPr>
            <p:nvPr/>
          </p:nvSpPr>
          <p:spPr bwMode="auto">
            <a:xfrm>
              <a:off x="657224" y="2750344"/>
              <a:ext cx="571501" cy="119063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0" name="Rectangle 11"/>
            <p:cNvSpPr>
              <a:spLocks noChangeArrowheads="1"/>
            </p:cNvSpPr>
            <p:nvPr/>
          </p:nvSpPr>
          <p:spPr bwMode="auto">
            <a:xfrm>
              <a:off x="1571625" y="27384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1" name="Rectangle 11"/>
            <p:cNvSpPr>
              <a:spLocks noChangeArrowheads="1"/>
            </p:cNvSpPr>
            <p:nvPr/>
          </p:nvSpPr>
          <p:spPr bwMode="auto">
            <a:xfrm>
              <a:off x="2409824" y="27384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62" name="Rectangle 11"/>
            <p:cNvSpPr>
              <a:spLocks noChangeArrowheads="1"/>
            </p:cNvSpPr>
            <p:nvPr/>
          </p:nvSpPr>
          <p:spPr bwMode="auto">
            <a:xfrm>
              <a:off x="3314699" y="2738438"/>
              <a:ext cx="593725" cy="142875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Uncore</a:t>
            </a:r>
            <a:r>
              <a:rPr lang="en-US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 Prevalent in </a:t>
            </a:r>
            <a:r>
              <a:rPr lang="en-US" dirty="0" err="1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SoCs</a:t>
            </a:r>
            <a:endParaRPr lang="en-US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89964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Uncore examples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cs typeface="Arial" pitchFamily="34" charset="0"/>
              </a:rPr>
              <a:t> Cache / DRAM controller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Accelerators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I/O interfaces</a:t>
            </a:r>
          </a:p>
        </p:txBody>
      </p:sp>
    </p:spTree>
    <p:extLst>
      <p:ext uri="{BB962C8B-B14F-4D97-AF65-F5344CB8AC3E}">
        <p14:creationId xmlns:p14="http://schemas.microsoft.com/office/powerpoint/2010/main" val="2896956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193476" y="646096"/>
            <a:ext cx="5404107" cy="3590339"/>
            <a:chOff x="4365171" y="1761862"/>
            <a:chExt cx="5404107" cy="3590339"/>
          </a:xfrm>
        </p:grpSpPr>
        <p:sp>
          <p:nvSpPr>
            <p:cNvPr id="102" name="TextBox 6"/>
            <p:cNvSpPr txBox="1">
              <a:spLocks noChangeArrowheads="1"/>
            </p:cNvSpPr>
            <p:nvPr/>
          </p:nvSpPr>
          <p:spPr bwMode="auto">
            <a:xfrm>
              <a:off x="4365171" y="2318440"/>
              <a:ext cx="141514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latinLnBrk="1" hangingPunct="1"/>
              <a:r>
                <a:rPr lang="en-US" sz="2800" dirty="0" smtClean="0">
                  <a:solidFill>
                    <a:srgbClr val="FFFF00"/>
                  </a:solidFill>
                </a:rPr>
                <a:t>Uncore</a:t>
              </a:r>
            </a:p>
            <a:p>
              <a:pPr algn="ctr" eaLnBrk="1" latinLnBrk="1" hangingPunct="1"/>
              <a:r>
                <a:rPr lang="en-US" sz="2800" dirty="0" smtClean="0">
                  <a:solidFill>
                    <a:srgbClr val="FFFF00"/>
                  </a:solidFill>
                </a:rPr>
                <a:t>12%</a:t>
              </a:r>
            </a:p>
          </p:txBody>
        </p:sp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273024825"/>
                </p:ext>
              </p:extLst>
            </p:nvPr>
          </p:nvGraphicFramePr>
          <p:xfrm>
            <a:off x="4466189" y="2496459"/>
            <a:ext cx="5303089" cy="2855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4" name="TextBox 7"/>
            <p:cNvSpPr txBox="1">
              <a:spLocks noChangeArrowheads="1"/>
            </p:cNvSpPr>
            <p:nvPr/>
          </p:nvSpPr>
          <p:spPr bwMode="auto">
            <a:xfrm>
              <a:off x="6059624" y="1761862"/>
              <a:ext cx="2976562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latinLnBrk="1" hangingPunct="1"/>
              <a:r>
                <a:rPr lang="en-US" sz="2800" dirty="0" smtClean="0">
                  <a:solidFill>
                    <a:srgbClr val="FFFFFF"/>
                  </a:solidFill>
                </a:rPr>
                <a:t>Processor cores</a:t>
              </a:r>
            </a:p>
            <a:p>
              <a:pPr algn="ctr" eaLnBrk="1" latinLnBrk="1" hangingPunct="1"/>
              <a:r>
                <a:rPr lang="en-US" sz="2800" dirty="0" smtClean="0">
                  <a:solidFill>
                    <a:srgbClr val="FFFFFF"/>
                  </a:solidFill>
                </a:rPr>
                <a:t>12%</a:t>
              </a:r>
            </a:p>
          </p:txBody>
        </p:sp>
        <p:sp>
          <p:nvSpPr>
            <p:cNvPr id="105" name="TextBox 8"/>
            <p:cNvSpPr txBox="1">
              <a:spLocks noChangeArrowheads="1"/>
            </p:cNvSpPr>
            <p:nvPr/>
          </p:nvSpPr>
          <p:spPr bwMode="auto">
            <a:xfrm>
              <a:off x="5954849" y="4170100"/>
              <a:ext cx="2312987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DADADA">
                      <a:lumMod val="10000"/>
                    </a:srgbClr>
                  </a:solidFill>
                  <a:cs typeface="Arial" pitchFamily="34" charset="0"/>
                </a:rPr>
                <a:t>Memories</a:t>
              </a:r>
            </a:p>
            <a:p>
              <a:pPr algn="ctr" latinLnBrk="1">
                <a:defRPr/>
              </a:pPr>
              <a:r>
                <a:rPr lang="en-US" sz="2400" dirty="0">
                  <a:solidFill>
                    <a:srgbClr val="DADADA">
                      <a:lumMod val="10000"/>
                    </a:srgbClr>
                  </a:solidFill>
                  <a:cs typeface="Arial" pitchFamily="34" charset="0"/>
                </a:rPr>
                <a:t>76%</a:t>
              </a:r>
            </a:p>
          </p:txBody>
        </p:sp>
        <p:cxnSp>
          <p:nvCxnSpPr>
            <p:cNvPr id="106" name="Straight Arrow Connector 10"/>
            <p:cNvCxnSpPr>
              <a:cxnSpLocks noChangeShapeType="1"/>
            </p:cNvCxnSpPr>
            <p:nvPr/>
          </p:nvCxnSpPr>
          <p:spPr bwMode="auto">
            <a:xfrm>
              <a:off x="4583884" y="3331900"/>
              <a:ext cx="1087437" cy="0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7007361" y="2761987"/>
              <a:ext cx="1087438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8" name="TextBox 4"/>
          <p:cNvSpPr txBox="1">
            <a:spLocks noChangeArrowheads="1"/>
          </p:cNvSpPr>
          <p:nvPr/>
        </p:nvSpPr>
        <p:spPr bwMode="auto">
          <a:xfrm>
            <a:off x="504919" y="759632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OpenSPARC T2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50816" y="1230243"/>
            <a:ext cx="3337560" cy="2633472"/>
            <a:chOff x="350816" y="1230243"/>
            <a:chExt cx="3337560" cy="2633472"/>
          </a:xfrm>
        </p:grpSpPr>
        <p:pic>
          <p:nvPicPr>
            <p:cNvPr id="110" name="Picture 2" descr="Sun's UltraSPARC T2 processor up close"/>
            <p:cNvPicPr>
              <a:picLocks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6" y="1230243"/>
              <a:ext cx="3337560" cy="263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27"/>
            <p:cNvSpPr>
              <a:spLocks noChangeArrowheads="1"/>
            </p:cNvSpPr>
            <p:nvPr/>
          </p:nvSpPr>
          <p:spPr bwMode="auto">
            <a:xfrm>
              <a:off x="596107" y="1619151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596107" y="1962624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29"/>
            <p:cNvSpPr>
              <a:spLocks noChangeArrowheads="1"/>
            </p:cNvSpPr>
            <p:nvPr/>
          </p:nvSpPr>
          <p:spPr bwMode="auto">
            <a:xfrm>
              <a:off x="596107" y="2426657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596107" y="2767858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2866190" y="1614602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2866190" y="1955797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2866190" y="2440293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34"/>
            <p:cNvSpPr>
              <a:spLocks noChangeArrowheads="1"/>
            </p:cNvSpPr>
            <p:nvPr/>
          </p:nvSpPr>
          <p:spPr bwMode="auto">
            <a:xfrm>
              <a:off x="2866190" y="2767841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35"/>
            <p:cNvSpPr>
              <a:spLocks noChangeArrowheads="1"/>
            </p:cNvSpPr>
            <p:nvPr/>
          </p:nvSpPr>
          <p:spPr bwMode="auto">
            <a:xfrm>
              <a:off x="596107" y="2124121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37"/>
            <p:cNvSpPr>
              <a:spLocks noChangeArrowheads="1"/>
            </p:cNvSpPr>
            <p:nvPr/>
          </p:nvSpPr>
          <p:spPr bwMode="auto">
            <a:xfrm>
              <a:off x="1000994" y="2126395"/>
              <a:ext cx="129656" cy="252484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38"/>
            <p:cNvSpPr>
              <a:spLocks noChangeArrowheads="1"/>
            </p:cNvSpPr>
            <p:nvPr/>
          </p:nvSpPr>
          <p:spPr bwMode="auto">
            <a:xfrm>
              <a:off x="1296330" y="2426429"/>
              <a:ext cx="201706" cy="184462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39"/>
            <p:cNvSpPr>
              <a:spLocks noChangeArrowheads="1"/>
            </p:cNvSpPr>
            <p:nvPr/>
          </p:nvSpPr>
          <p:spPr bwMode="auto">
            <a:xfrm>
              <a:off x="2417239" y="2424154"/>
              <a:ext cx="102773" cy="186737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40"/>
            <p:cNvSpPr>
              <a:spLocks noChangeArrowheads="1"/>
            </p:cNvSpPr>
            <p:nvPr/>
          </p:nvSpPr>
          <p:spPr bwMode="auto">
            <a:xfrm>
              <a:off x="1581022" y="2358408"/>
              <a:ext cx="791574" cy="252484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47"/>
            <p:cNvSpPr>
              <a:spLocks noChangeArrowheads="1"/>
            </p:cNvSpPr>
            <p:nvPr/>
          </p:nvSpPr>
          <p:spPr bwMode="auto">
            <a:xfrm>
              <a:off x="596107" y="2276522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48"/>
            <p:cNvSpPr>
              <a:spLocks noChangeArrowheads="1"/>
            </p:cNvSpPr>
            <p:nvPr/>
          </p:nvSpPr>
          <p:spPr bwMode="auto">
            <a:xfrm>
              <a:off x="3054981" y="2119572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49"/>
            <p:cNvSpPr>
              <a:spLocks noChangeArrowheads="1"/>
            </p:cNvSpPr>
            <p:nvPr/>
          </p:nvSpPr>
          <p:spPr bwMode="auto">
            <a:xfrm>
              <a:off x="3054981" y="2271973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50"/>
            <p:cNvSpPr>
              <a:spLocks noChangeArrowheads="1"/>
            </p:cNvSpPr>
            <p:nvPr/>
          </p:nvSpPr>
          <p:spPr bwMode="auto">
            <a:xfrm>
              <a:off x="588853" y="3131784"/>
              <a:ext cx="277171" cy="495217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53"/>
            <p:cNvSpPr>
              <a:spLocks noChangeArrowheads="1"/>
            </p:cNvSpPr>
            <p:nvPr/>
          </p:nvSpPr>
          <p:spPr bwMode="auto">
            <a:xfrm>
              <a:off x="3238176" y="3092028"/>
              <a:ext cx="315912" cy="669617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28"/>
            <p:cNvSpPr>
              <a:spLocks noChangeArrowheads="1"/>
            </p:cNvSpPr>
            <p:nvPr/>
          </p:nvSpPr>
          <p:spPr bwMode="auto">
            <a:xfrm>
              <a:off x="1175884" y="212165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28"/>
            <p:cNvSpPr>
              <a:spLocks noChangeArrowheads="1"/>
            </p:cNvSpPr>
            <p:nvPr/>
          </p:nvSpPr>
          <p:spPr bwMode="auto">
            <a:xfrm>
              <a:off x="1597740" y="212165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2019596" y="212165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28"/>
            <p:cNvSpPr>
              <a:spLocks noChangeArrowheads="1"/>
            </p:cNvSpPr>
            <p:nvPr/>
          </p:nvSpPr>
          <p:spPr bwMode="auto">
            <a:xfrm>
              <a:off x="2441452" y="212165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1169260" y="267161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28"/>
            <p:cNvSpPr>
              <a:spLocks noChangeArrowheads="1"/>
            </p:cNvSpPr>
            <p:nvPr/>
          </p:nvSpPr>
          <p:spPr bwMode="auto">
            <a:xfrm>
              <a:off x="1591116" y="267161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28"/>
            <p:cNvSpPr>
              <a:spLocks noChangeArrowheads="1"/>
            </p:cNvSpPr>
            <p:nvPr/>
          </p:nvSpPr>
          <p:spPr bwMode="auto">
            <a:xfrm>
              <a:off x="2012972" y="267161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28"/>
            <p:cNvSpPr>
              <a:spLocks noChangeArrowheads="1"/>
            </p:cNvSpPr>
            <p:nvPr/>
          </p:nvSpPr>
          <p:spPr bwMode="auto">
            <a:xfrm>
              <a:off x="2434828" y="2671611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18178" y="4688779"/>
            <a:ext cx="8520343" cy="13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en-US" sz="2800" dirty="0"/>
              <a:t>Cores, memories, </a:t>
            </a:r>
            <a:r>
              <a:rPr lang="en-US" sz="2800" dirty="0" smtClean="0"/>
              <a:t>networks-on-chip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</a:pPr>
            <a:r>
              <a:rPr lang="en-US" sz="2800" dirty="0"/>
              <a:t> </a:t>
            </a:r>
            <a:r>
              <a:rPr lang="en-US" sz="2800" dirty="0" smtClean="0"/>
              <a:t> Many existing techniques</a:t>
            </a:r>
          </a:p>
        </p:txBody>
      </p:sp>
      <p:sp>
        <p:nvSpPr>
          <p:cNvPr id="42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Uncore</a:t>
            </a:r>
            <a:r>
              <a:rPr lang="en-US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 Self-Repair Essential</a:t>
            </a:r>
          </a:p>
        </p:txBody>
      </p:sp>
    </p:spTree>
    <p:extLst>
      <p:ext uri="{BB962C8B-B14F-4D97-AF65-F5344CB8AC3E}">
        <p14:creationId xmlns:p14="http://schemas.microsoft.com/office/powerpoint/2010/main" val="810908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48947" y="1149142"/>
            <a:ext cx="6620067" cy="4688462"/>
            <a:chOff x="1338049" y="950310"/>
            <a:chExt cx="7200234" cy="4866411"/>
          </a:xfrm>
        </p:grpSpPr>
        <p:sp>
          <p:nvSpPr>
            <p:cNvPr id="43" name="Straight Connector 42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492655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92212" y="1884535"/>
            <a:ext cx="172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66FFFF"/>
                </a:solidFill>
              </a:rPr>
              <a:t>C</a:t>
            </a:r>
            <a:r>
              <a:rPr lang="en-US" sz="2400" dirty="0" smtClean="0">
                <a:solidFill>
                  <a:srgbClr val="66FFFF"/>
                </a:solidFill>
              </a:rPr>
              <a:t>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Key Message [Li ITC13]</a:t>
            </a:r>
            <a:endParaRPr lang="en-US" kern="0" dirty="0"/>
          </a:p>
        </p:txBody>
      </p:sp>
      <p:sp>
        <p:nvSpPr>
          <p:cNvPr id="15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775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47409" y="1149142"/>
            <a:ext cx="6641697" cy="4693779"/>
            <a:chOff x="1336376" y="950310"/>
            <a:chExt cx="7223760" cy="4871930"/>
          </a:xfrm>
        </p:grpSpPr>
        <p:sp>
          <p:nvSpPr>
            <p:cNvPr id="35" name="Straight Connector 34"/>
            <p:cNvSpPr/>
            <p:nvPr/>
          </p:nvSpPr>
          <p:spPr>
            <a:xfrm flipH="1" flipV="1">
              <a:off x="1336376" y="4026318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159374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7893" y="5856372"/>
            <a:ext cx="7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7681" y="4911872"/>
            <a:ext cx="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3.2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7681" y="3889586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7.5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5985328" y="4100614"/>
            <a:ext cx="1857776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Our techniques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1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Key </a:t>
            </a:r>
            <a:r>
              <a:rPr lang="en-US" kern="0" dirty="0"/>
              <a:t>Message [Li </a:t>
            </a:r>
            <a:r>
              <a:rPr lang="en-US" kern="0" dirty="0" smtClean="0"/>
              <a:t>ITC13]</a:t>
            </a:r>
            <a:endParaRPr lang="en-US" kern="0" dirty="0"/>
          </a:p>
        </p:txBody>
      </p:sp>
      <p:sp>
        <p:nvSpPr>
          <p:cNvPr id="22" name="TextBox 15"/>
          <p:cNvSpPr txBox="1"/>
          <p:nvPr/>
        </p:nvSpPr>
        <p:spPr>
          <a:xfrm>
            <a:off x="92212" y="1884535"/>
            <a:ext cx="172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66FFFF"/>
                </a:solidFill>
              </a:rPr>
              <a:t>C</a:t>
            </a:r>
            <a:r>
              <a:rPr lang="en-US" sz="2400" dirty="0" smtClean="0">
                <a:solidFill>
                  <a:srgbClr val="66FFFF"/>
                </a:solidFill>
              </a:rPr>
              <a:t>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144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47409" y="1149142"/>
            <a:ext cx="6641697" cy="4693779"/>
            <a:chOff x="1336376" y="950310"/>
            <a:chExt cx="7223760" cy="4871930"/>
          </a:xfrm>
        </p:grpSpPr>
        <p:sp>
          <p:nvSpPr>
            <p:cNvPr id="35" name="Straight Connector 34"/>
            <p:cNvSpPr/>
            <p:nvPr/>
          </p:nvSpPr>
          <p:spPr>
            <a:xfrm flipH="1" flipV="1">
              <a:off x="1336376" y="4026318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159374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7893" y="5856372"/>
            <a:ext cx="7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7681" y="4911872"/>
            <a:ext cx="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3.2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7681" y="3889586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7.5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5985328" y="4100614"/>
            <a:ext cx="1857776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Our techniques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91215" y="3188134"/>
            <a:ext cx="4114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Power:            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3%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1215" y="2346982"/>
            <a:ext cx="469789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Performance: 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0% (fault-free)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                        0.3% - 5% (faulty)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Key </a:t>
            </a:r>
            <a:r>
              <a:rPr lang="en-US" kern="0" dirty="0"/>
              <a:t>Message [Li </a:t>
            </a:r>
            <a:r>
              <a:rPr lang="en-US" kern="0" dirty="0" smtClean="0"/>
              <a:t>ITC13]</a:t>
            </a:r>
            <a:endParaRPr lang="en-US" kern="0" dirty="0"/>
          </a:p>
        </p:txBody>
      </p:sp>
      <p:sp>
        <p:nvSpPr>
          <p:cNvPr id="26" name="TextBox 15"/>
          <p:cNvSpPr txBox="1"/>
          <p:nvPr/>
        </p:nvSpPr>
        <p:spPr>
          <a:xfrm>
            <a:off x="92212" y="1884535"/>
            <a:ext cx="172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66FFFF"/>
                </a:solidFill>
              </a:rPr>
              <a:t>C</a:t>
            </a:r>
            <a:r>
              <a:rPr lang="en-US" sz="2400" dirty="0" smtClean="0">
                <a:solidFill>
                  <a:srgbClr val="66FFFF"/>
                </a:solidFill>
              </a:rPr>
              <a:t>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2604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04919" y="759632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OpenSPARC T2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6" y="1230243"/>
            <a:ext cx="333756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96107" y="161915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596107" y="1962624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96107" y="242665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96107" y="2767858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866190" y="195579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866190" y="2440293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2866190" y="276784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96107" y="2124121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000994" y="2126395"/>
            <a:ext cx="129656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1296330" y="2426429"/>
            <a:ext cx="201706" cy="184462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2417239" y="2424154"/>
            <a:ext cx="102773" cy="18673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81022" y="2358408"/>
            <a:ext cx="791574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596107" y="227652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3054981" y="211957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054981" y="2271973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588853" y="3131784"/>
            <a:ext cx="277171" cy="4952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238176" y="3092028"/>
            <a:ext cx="315912" cy="6696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1175884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1597740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2019596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2441452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169260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591116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2012972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2434828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>
            <a:off x="2866190" y="1614602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8" name="TextBox 4"/>
          <p:cNvSpPr txBox="1">
            <a:spLocks noChangeArrowheads="1"/>
          </p:cNvSpPr>
          <p:nvPr/>
        </p:nvSpPr>
        <p:spPr bwMode="auto">
          <a:xfrm>
            <a:off x="1130164" y="1439497"/>
            <a:ext cx="1730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Uncore</a:t>
            </a:r>
            <a:endParaRPr lang="en-US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66FFFF"/>
                </a:solidFill>
              </a:rPr>
              <a:t>Existing Techniques Inadequate</a:t>
            </a:r>
          </a:p>
        </p:txBody>
      </p:sp>
    </p:spTree>
    <p:extLst>
      <p:ext uri="{BB962C8B-B14F-4D97-AF65-F5344CB8AC3E}">
        <p14:creationId xmlns:p14="http://schemas.microsoft.com/office/powerpoint/2010/main" val="3574988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04919" y="759632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OpenSPARC T2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6" y="1230243"/>
            <a:ext cx="333756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96107" y="161915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596107" y="1962624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96107" y="242665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96107" y="2767858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866190" y="195579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866190" y="2440293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2866190" y="276784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96107" y="2124121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000994" y="2126395"/>
            <a:ext cx="129656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1296330" y="2426429"/>
            <a:ext cx="201706" cy="184462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2417239" y="2424154"/>
            <a:ext cx="102773" cy="18673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81022" y="2358408"/>
            <a:ext cx="791574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596107" y="227652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3054981" y="211957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054981" y="2271973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588853" y="3131784"/>
            <a:ext cx="277171" cy="4952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238176" y="3092028"/>
            <a:ext cx="315912" cy="6696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1175884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1597740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2019596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2441452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169260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591116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2012972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2434828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>
            <a:off x="2866190" y="1614602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4"/>
          <p:cNvSpPr txBox="1">
            <a:spLocks noChangeArrowheads="1"/>
          </p:cNvSpPr>
          <p:nvPr/>
        </p:nvSpPr>
        <p:spPr bwMode="auto">
          <a:xfrm>
            <a:off x="1137784" y="1439497"/>
            <a:ext cx="173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Uncore</a:t>
            </a:r>
            <a:endParaRPr lang="en-US" sz="2400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47528" y="3013468"/>
            <a:ext cx="548640" cy="73110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96168" y="1370122"/>
            <a:ext cx="7164667" cy="4009953"/>
            <a:chOff x="996168" y="1370122"/>
            <a:chExt cx="7164667" cy="4009953"/>
          </a:xfrm>
        </p:grpSpPr>
        <p:sp useBgFill="1">
          <p:nvSpPr>
            <p:cNvPr id="110" name="Rectangle 109"/>
            <p:cNvSpPr>
              <a:spLocks noChangeAspect="1"/>
            </p:cNvSpPr>
            <p:nvPr/>
          </p:nvSpPr>
          <p:spPr bwMode="auto">
            <a:xfrm>
              <a:off x="1553118" y="1370123"/>
              <a:ext cx="6607717" cy="4009952"/>
            </a:xfrm>
            <a:prstGeom prst="rect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TextBox 4"/>
            <p:cNvSpPr txBox="1">
              <a:spLocks noChangeArrowheads="1"/>
            </p:cNvSpPr>
            <p:nvPr/>
          </p:nvSpPr>
          <p:spPr bwMode="auto">
            <a:xfrm>
              <a:off x="4000498" y="4135137"/>
              <a:ext cx="10494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Spare</a:t>
              </a:r>
              <a:endPara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333239" y="1717041"/>
              <a:ext cx="2316438" cy="1336487"/>
            </a:xfrm>
            <a:prstGeom prst="rect">
              <a:avLst/>
            </a:prstGeom>
            <a:noFill/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333239" y="3685775"/>
              <a:ext cx="2316438" cy="1336487"/>
            </a:xfrm>
            <a:prstGeom prst="rect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Elbow Connector 113"/>
            <p:cNvCxnSpPr/>
            <p:nvPr/>
          </p:nvCxnSpPr>
          <p:spPr bwMode="auto">
            <a:xfrm>
              <a:off x="5635917" y="1766234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5" name="Elbow Connector 114"/>
            <p:cNvCxnSpPr/>
            <p:nvPr/>
          </p:nvCxnSpPr>
          <p:spPr bwMode="auto">
            <a:xfrm>
              <a:off x="5635918" y="1995184"/>
              <a:ext cx="1371600" cy="0"/>
            </a:xfrm>
            <a:prstGeom prst="bentConnector3">
              <a:avLst>
                <a:gd name="adj1" fmla="val 54205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6" name="Elbow Connector 115"/>
            <p:cNvCxnSpPr/>
            <p:nvPr/>
          </p:nvCxnSpPr>
          <p:spPr bwMode="auto">
            <a:xfrm>
              <a:off x="5650931" y="2194249"/>
              <a:ext cx="1371600" cy="0"/>
            </a:xfrm>
            <a:prstGeom prst="bentConnector3">
              <a:avLst>
                <a:gd name="adj1" fmla="val 33570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7" name="Elbow Connector 116"/>
            <p:cNvCxnSpPr/>
            <p:nvPr/>
          </p:nvCxnSpPr>
          <p:spPr bwMode="auto">
            <a:xfrm>
              <a:off x="5645196" y="2414416"/>
              <a:ext cx="1371600" cy="0"/>
            </a:xfrm>
            <a:prstGeom prst="bentConnector3">
              <a:avLst>
                <a:gd name="adj1" fmla="val 16518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 rot="5400000">
              <a:off x="5605611" y="2218799"/>
              <a:ext cx="687361" cy="85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19" name="Elbow Connector 118"/>
            <p:cNvCxnSpPr/>
            <p:nvPr/>
          </p:nvCxnSpPr>
          <p:spPr bwMode="auto">
            <a:xfrm>
              <a:off x="5647385" y="2996994"/>
              <a:ext cx="1371600" cy="0"/>
            </a:xfrm>
            <a:prstGeom prst="bentConnector3">
              <a:avLst>
                <a:gd name="adj1" fmla="val 42073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 rot="5400000">
              <a:off x="5623195" y="4236429"/>
              <a:ext cx="687361" cy="85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 bwMode="auto">
            <a:xfrm>
              <a:off x="1951570" y="1766234"/>
              <a:ext cx="1370374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 bwMode="auto">
            <a:xfrm>
              <a:off x="1951570" y="1995184"/>
              <a:ext cx="1370374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1951570" y="2194249"/>
              <a:ext cx="1370374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1951570" y="2990365"/>
              <a:ext cx="1370374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2139663" y="2266281"/>
              <a:ext cx="6873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26" name="Elbow Connector 125"/>
            <p:cNvCxnSpPr/>
            <p:nvPr/>
          </p:nvCxnSpPr>
          <p:spPr bwMode="auto">
            <a:xfrm rot="16200000" flipH="1">
              <a:off x="2637370" y="3063317"/>
              <a:ext cx="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7" name="Elbow Connector 126"/>
            <p:cNvCxnSpPr/>
            <p:nvPr/>
          </p:nvCxnSpPr>
          <p:spPr bwMode="auto">
            <a:xfrm rot="16200000" flipH="1">
              <a:off x="2637370" y="3267962"/>
              <a:ext cx="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8" name="Elbow Connector 127"/>
            <p:cNvCxnSpPr/>
            <p:nvPr/>
          </p:nvCxnSpPr>
          <p:spPr bwMode="auto">
            <a:xfrm rot="16200000" flipH="1">
              <a:off x="2637370" y="3482903"/>
              <a:ext cx="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9" name="Elbow Connector 128"/>
            <p:cNvCxnSpPr/>
            <p:nvPr/>
          </p:nvCxnSpPr>
          <p:spPr bwMode="auto">
            <a:xfrm rot="16200000" flipH="1">
              <a:off x="2637370" y="3694177"/>
              <a:ext cx="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0" name="Elbow Connector 129"/>
            <p:cNvCxnSpPr/>
            <p:nvPr/>
          </p:nvCxnSpPr>
          <p:spPr bwMode="auto">
            <a:xfrm rot="16200000" flipH="1">
              <a:off x="2637370" y="4276712"/>
              <a:ext cx="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1" name="TextBox 130"/>
            <p:cNvSpPr txBox="1"/>
            <p:nvPr/>
          </p:nvSpPr>
          <p:spPr>
            <a:xfrm rot="5400000">
              <a:off x="2179026" y="4236435"/>
              <a:ext cx="687361" cy="85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951570" y="2414416"/>
              <a:ext cx="1370374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3" name="TextBox 4"/>
            <p:cNvSpPr txBox="1">
              <a:spLocks noChangeArrowheads="1"/>
            </p:cNvSpPr>
            <p:nvPr/>
          </p:nvSpPr>
          <p:spPr bwMode="auto">
            <a:xfrm>
              <a:off x="3549603" y="2129855"/>
              <a:ext cx="1883710" cy="40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Original</a:t>
              </a:r>
              <a:endPara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4" name="Straight Connector 133"/>
            <p:cNvCxnSpPr>
              <a:stCxn id="108" idx="6"/>
            </p:cNvCxnSpPr>
            <p:nvPr/>
          </p:nvCxnSpPr>
          <p:spPr bwMode="auto">
            <a:xfrm flipV="1">
              <a:off x="996168" y="1370122"/>
              <a:ext cx="556950" cy="2008898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5" name="Straight Connector 134"/>
            <p:cNvCxnSpPr>
              <a:stCxn id="108" idx="6"/>
            </p:cNvCxnSpPr>
            <p:nvPr/>
          </p:nvCxnSpPr>
          <p:spPr bwMode="auto">
            <a:xfrm>
              <a:off x="996168" y="3379020"/>
              <a:ext cx="556950" cy="2001055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6" name="Elbow Connector 135"/>
            <p:cNvCxnSpPr/>
            <p:nvPr/>
          </p:nvCxnSpPr>
          <p:spPr bwMode="auto">
            <a:xfrm>
              <a:off x="5647385" y="3761049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7" name="Elbow Connector 136"/>
            <p:cNvCxnSpPr/>
            <p:nvPr/>
          </p:nvCxnSpPr>
          <p:spPr bwMode="auto">
            <a:xfrm>
              <a:off x="5647385" y="3940503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8" name="Elbow Connector 137"/>
            <p:cNvCxnSpPr/>
            <p:nvPr/>
          </p:nvCxnSpPr>
          <p:spPr bwMode="auto">
            <a:xfrm>
              <a:off x="5647385" y="4158096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9" name="Elbow Connector 138"/>
            <p:cNvCxnSpPr/>
            <p:nvPr/>
          </p:nvCxnSpPr>
          <p:spPr bwMode="auto">
            <a:xfrm>
              <a:off x="5647385" y="4346830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41" name="Elbow Connector 140"/>
            <p:cNvCxnSpPr/>
            <p:nvPr/>
          </p:nvCxnSpPr>
          <p:spPr bwMode="auto">
            <a:xfrm>
              <a:off x="5647385" y="4971794"/>
              <a:ext cx="1371600" cy="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0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66FFFF"/>
                </a:solidFill>
              </a:rPr>
              <a:t>Existing Techniques Inadequate</a:t>
            </a:r>
          </a:p>
        </p:txBody>
      </p:sp>
    </p:spTree>
    <p:extLst>
      <p:ext uri="{BB962C8B-B14F-4D97-AF65-F5344CB8AC3E}">
        <p14:creationId xmlns:p14="http://schemas.microsoft.com/office/powerpoint/2010/main" val="2829355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5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915687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102484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Undo Icon in 128x128 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08686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47354" y="823963"/>
            <a:ext cx="5220931" cy="5576835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884" y="3087348"/>
            <a:ext cx="2610466" cy="3313450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94360" y="2866089"/>
            <a:ext cx="7955280" cy="3840480"/>
          </a:xfrm>
          <a:prstGeom prst="roundRect">
            <a:avLst>
              <a:gd name="adj" fmla="val 5200"/>
            </a:avLst>
          </a:prstGeom>
          <a:gradFill rotWithShape="1">
            <a:gsLst>
              <a:gs pos="0">
                <a:srgbClr val="0080FF">
                  <a:tint val="50000"/>
                  <a:satMod val="300000"/>
                </a:srgbClr>
              </a:gs>
              <a:gs pos="35000">
                <a:srgbClr val="0080FF">
                  <a:tint val="37000"/>
                  <a:satMod val="300000"/>
                </a:srgbClr>
              </a:gs>
              <a:gs pos="100000">
                <a:srgbClr val="0080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80FF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kern="0" smtClean="0">
              <a:solidFill>
                <a:srgbClr val="FFFFFF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290898" y="2838764"/>
            <a:ext cx="6562205" cy="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457200">
              <a:spcBef>
                <a:spcPts val="0"/>
              </a:spcBef>
              <a:buClrTx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Online Self-Test and Diagnostics</a:t>
            </a:r>
          </a:p>
        </p:txBody>
      </p:sp>
      <p:pic>
        <p:nvPicPr>
          <p:cNvPr id="33" name="Content Placeholder 6" descr="9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4483" y="4370250"/>
            <a:ext cx="1282110" cy="1209057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6616" y="3554170"/>
            <a:ext cx="4471876" cy="36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Non-continuous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dirty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Low power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Concurrent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 No visible downtime</a:t>
            </a:r>
          </a:p>
        </p:txBody>
      </p:sp>
      <p:sp>
        <p:nvSpPr>
          <p:cNvPr id="5" name="AutoShape 4" descr="https://zm06.pobox.stanford.edu/service/home/~/drawing.png?auth=co&amp;loc=en_US&amp;id=81377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38" y="3410982"/>
            <a:ext cx="3200400" cy="31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10"/>
    </mc:Choice>
    <mc:Fallback xmlns="">
      <p:transition spd="slow" advTm="3421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50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04919" y="759632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OpenSPARC T2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6" y="1230243"/>
            <a:ext cx="333756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96107" y="161915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596107" y="1962624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96107" y="242665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96107" y="2767858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86738" y="1614602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866190" y="195579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866190" y="2440293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2866190" y="276784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96107" y="2124121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000994" y="2126395"/>
            <a:ext cx="129656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1296330" y="2426429"/>
            <a:ext cx="201706" cy="184462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2417239" y="2424154"/>
            <a:ext cx="102773" cy="18673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81022" y="2358408"/>
            <a:ext cx="791574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596107" y="227652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3054981" y="211957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054981" y="2271973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588853" y="3131784"/>
            <a:ext cx="277171" cy="4952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238176" y="3092028"/>
            <a:ext cx="315912" cy="6696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1175884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1597740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2019596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2441452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169260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591116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2012972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2434828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140" name="Rectangle 139"/>
          <p:cNvSpPr>
            <a:spLocks noChangeAspect="1"/>
          </p:cNvSpPr>
          <p:nvPr/>
        </p:nvSpPr>
        <p:spPr bwMode="auto">
          <a:xfrm>
            <a:off x="1553118" y="1370122"/>
            <a:ext cx="6607717" cy="4009953"/>
          </a:xfrm>
          <a:prstGeom prst="rect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TextBox 4"/>
          <p:cNvSpPr txBox="1">
            <a:spLocks noChangeArrowheads="1"/>
          </p:cNvSpPr>
          <p:nvPr/>
        </p:nvSpPr>
        <p:spPr bwMode="auto">
          <a:xfrm>
            <a:off x="6425505" y="1403684"/>
            <a:ext cx="187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Steering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4"/>
          <p:cNvSpPr txBox="1">
            <a:spLocks noChangeArrowheads="1"/>
          </p:cNvSpPr>
          <p:nvPr/>
        </p:nvSpPr>
        <p:spPr bwMode="auto">
          <a:xfrm>
            <a:off x="4000499" y="4135137"/>
            <a:ext cx="1049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Spare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3333239" y="1717041"/>
            <a:ext cx="2316438" cy="1336487"/>
          </a:xfrm>
          <a:prstGeom prst="rect">
            <a:avLst/>
          </a:prstGeom>
          <a:noFill/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3333239" y="3685775"/>
            <a:ext cx="2316438" cy="1336487"/>
          </a:xfrm>
          <a:prstGeom prst="rect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 bwMode="auto">
          <a:xfrm flipV="1">
            <a:off x="6931453" y="2370843"/>
            <a:ext cx="954634" cy="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 useBgFill="1">
        <p:nvSpPr>
          <p:cNvPr id="146" name="Trapezoid 145"/>
          <p:cNvSpPr/>
          <p:nvPr/>
        </p:nvSpPr>
        <p:spPr>
          <a:xfrm rot="5400000">
            <a:off x="6302481" y="2173035"/>
            <a:ext cx="836174" cy="395616"/>
          </a:xfrm>
          <a:prstGeom prst="trapezoid">
            <a:avLst>
              <a:gd name="adj" fmla="val 47972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7011006" y="2698076"/>
            <a:ext cx="875081" cy="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 useBgFill="1">
        <p:nvSpPr>
          <p:cNvPr id="148" name="Trapezoid 147"/>
          <p:cNvSpPr/>
          <p:nvPr/>
        </p:nvSpPr>
        <p:spPr>
          <a:xfrm rot="5400000">
            <a:off x="6409267" y="2473751"/>
            <a:ext cx="836174" cy="395616"/>
          </a:xfrm>
          <a:prstGeom prst="trapezoid">
            <a:avLst>
              <a:gd name="adj" fmla="val 47972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7090558" y="2985533"/>
            <a:ext cx="795528" cy="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 useBgFill="1">
        <p:nvSpPr>
          <p:cNvPr id="150" name="Trapezoid 149"/>
          <p:cNvSpPr/>
          <p:nvPr/>
        </p:nvSpPr>
        <p:spPr>
          <a:xfrm rot="5400000">
            <a:off x="6516052" y="2774466"/>
            <a:ext cx="836174" cy="395616"/>
          </a:xfrm>
          <a:prstGeom prst="trapezoid">
            <a:avLst>
              <a:gd name="adj" fmla="val 47972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 bwMode="auto">
          <a:xfrm flipV="1">
            <a:off x="7249664" y="3272990"/>
            <a:ext cx="636422" cy="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 useBgFill="1">
        <p:nvSpPr>
          <p:cNvPr id="152" name="Trapezoid 151"/>
          <p:cNvSpPr/>
          <p:nvPr/>
        </p:nvSpPr>
        <p:spPr>
          <a:xfrm rot="5400000">
            <a:off x="6622839" y="3075183"/>
            <a:ext cx="836174" cy="395616"/>
          </a:xfrm>
          <a:prstGeom prst="trapezoid">
            <a:avLst>
              <a:gd name="adj" fmla="val 47972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53" name="Trapezoid 152"/>
          <p:cNvSpPr/>
          <p:nvPr/>
        </p:nvSpPr>
        <p:spPr>
          <a:xfrm rot="5400000">
            <a:off x="6931824" y="3964851"/>
            <a:ext cx="836174" cy="395616"/>
          </a:xfrm>
          <a:prstGeom prst="trapezoid">
            <a:avLst>
              <a:gd name="adj" fmla="val 47972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4" name="Elbow Connector 153"/>
          <p:cNvCxnSpPr/>
          <p:nvPr/>
        </p:nvCxnSpPr>
        <p:spPr bwMode="auto">
          <a:xfrm>
            <a:off x="5635918" y="1766234"/>
            <a:ext cx="875081" cy="238658"/>
          </a:xfrm>
          <a:prstGeom prst="bentConnector3">
            <a:avLst>
              <a:gd name="adj1" fmla="val 72126"/>
            </a:avLst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5" name="Elbow Connector 154"/>
          <p:cNvCxnSpPr/>
          <p:nvPr/>
        </p:nvCxnSpPr>
        <p:spPr bwMode="auto">
          <a:xfrm>
            <a:off x="5635919" y="1995184"/>
            <a:ext cx="986455" cy="381853"/>
          </a:xfrm>
          <a:prstGeom prst="bentConnector3">
            <a:avLst>
              <a:gd name="adj1" fmla="val 54205"/>
            </a:avLst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6" name="Elbow Connector 155"/>
          <p:cNvCxnSpPr/>
          <p:nvPr/>
        </p:nvCxnSpPr>
        <p:spPr bwMode="auto">
          <a:xfrm>
            <a:off x="5650932" y="2194249"/>
            <a:ext cx="1073963" cy="381853"/>
          </a:xfrm>
          <a:prstGeom prst="bentConnector3">
            <a:avLst>
              <a:gd name="adj1" fmla="val 33570"/>
            </a:avLst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7" name="Elbow Connector 156"/>
          <p:cNvCxnSpPr/>
          <p:nvPr/>
        </p:nvCxnSpPr>
        <p:spPr bwMode="auto">
          <a:xfrm>
            <a:off x="5645196" y="2414416"/>
            <a:ext cx="1193292" cy="477317"/>
          </a:xfrm>
          <a:prstGeom prst="bentConnector3">
            <a:avLst>
              <a:gd name="adj1" fmla="val 16518"/>
            </a:avLst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 rot="5400000">
            <a:off x="5605611" y="2218799"/>
            <a:ext cx="687361" cy="85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59" name="Elbow Connector 158"/>
          <p:cNvCxnSpPr/>
          <p:nvPr/>
        </p:nvCxnSpPr>
        <p:spPr bwMode="auto">
          <a:xfrm>
            <a:off x="5647385" y="2996994"/>
            <a:ext cx="1495593" cy="875081"/>
          </a:xfrm>
          <a:prstGeom prst="bentConnector3">
            <a:avLst>
              <a:gd name="adj1" fmla="val 42073"/>
            </a:avLst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0" name="Elbow Connector 159"/>
          <p:cNvCxnSpPr/>
          <p:nvPr/>
        </p:nvCxnSpPr>
        <p:spPr bwMode="auto">
          <a:xfrm flipV="1">
            <a:off x="5647385" y="2726863"/>
            <a:ext cx="875081" cy="1034186"/>
          </a:xfrm>
          <a:prstGeom prst="bentConnector3">
            <a:avLst>
              <a:gd name="adj1" fmla="val 35606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1" name="Elbow Connector 160"/>
          <p:cNvCxnSpPr/>
          <p:nvPr/>
        </p:nvCxnSpPr>
        <p:spPr bwMode="auto">
          <a:xfrm flipV="1">
            <a:off x="5650932" y="3065422"/>
            <a:ext cx="978499" cy="875081"/>
          </a:xfrm>
          <a:prstGeom prst="bentConnector3">
            <a:avLst>
              <a:gd name="adj1" fmla="val 43834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2" name="Elbow Connector 161"/>
          <p:cNvCxnSpPr/>
          <p:nvPr/>
        </p:nvCxnSpPr>
        <p:spPr bwMode="auto">
          <a:xfrm flipV="1">
            <a:off x="5647596" y="3362568"/>
            <a:ext cx="1073963" cy="795528"/>
          </a:xfrm>
          <a:prstGeom prst="bentConnector3">
            <a:avLst>
              <a:gd name="adj1" fmla="val 51120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3" name="Elbow Connector 162"/>
          <p:cNvCxnSpPr/>
          <p:nvPr/>
        </p:nvCxnSpPr>
        <p:spPr bwMode="auto">
          <a:xfrm flipV="1">
            <a:off x="5648061" y="3630855"/>
            <a:ext cx="1193292" cy="715975"/>
          </a:xfrm>
          <a:prstGeom prst="bentConnector3">
            <a:avLst>
              <a:gd name="adj1" fmla="val 69385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4" name="Elbow Connector 163"/>
          <p:cNvCxnSpPr/>
          <p:nvPr/>
        </p:nvCxnSpPr>
        <p:spPr bwMode="auto">
          <a:xfrm flipV="1">
            <a:off x="5650926" y="4414924"/>
            <a:ext cx="1495593" cy="556870"/>
          </a:xfrm>
          <a:prstGeom prst="bentConnector3">
            <a:avLst>
              <a:gd name="adj1" fmla="val 73424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5" name="TextBox 164"/>
          <p:cNvSpPr txBox="1"/>
          <p:nvPr/>
        </p:nvSpPr>
        <p:spPr>
          <a:xfrm rot="5400000">
            <a:off x="5623195" y="4236429"/>
            <a:ext cx="687361" cy="85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7552103" y="4140932"/>
            <a:ext cx="333983" cy="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TextBox 166"/>
          <p:cNvSpPr txBox="1"/>
          <p:nvPr/>
        </p:nvSpPr>
        <p:spPr>
          <a:xfrm rot="5400000">
            <a:off x="7533231" y="3286726"/>
            <a:ext cx="687361" cy="85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>
            <a:off x="1951570" y="1766234"/>
            <a:ext cx="1370374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>
            <a:off x="1951570" y="1995184"/>
            <a:ext cx="1370374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>
            <a:off x="1951570" y="2194249"/>
            <a:ext cx="1370374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>
            <a:off x="1951570" y="2990365"/>
            <a:ext cx="1370374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2" name="TextBox 171"/>
          <p:cNvSpPr txBox="1"/>
          <p:nvPr/>
        </p:nvSpPr>
        <p:spPr>
          <a:xfrm rot="5400000">
            <a:off x="2139663" y="2266281"/>
            <a:ext cx="687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73" name="Elbow Connector 172"/>
          <p:cNvCxnSpPr/>
          <p:nvPr/>
        </p:nvCxnSpPr>
        <p:spPr bwMode="auto">
          <a:xfrm rot="16200000" flipH="1">
            <a:off x="2129629" y="2555825"/>
            <a:ext cx="1988820" cy="397764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4" name="Elbow Connector 173"/>
          <p:cNvCxnSpPr/>
          <p:nvPr/>
        </p:nvCxnSpPr>
        <p:spPr bwMode="auto">
          <a:xfrm rot="16200000" flipH="1">
            <a:off x="2067385" y="2700805"/>
            <a:ext cx="1949044" cy="556870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5" name="Elbow Connector 174"/>
          <p:cNvCxnSpPr/>
          <p:nvPr/>
        </p:nvCxnSpPr>
        <p:spPr bwMode="auto">
          <a:xfrm rot="16200000" flipH="1">
            <a:off x="1970523" y="2816306"/>
            <a:ext cx="1988820" cy="715975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6" name="Elbow Connector 175"/>
          <p:cNvCxnSpPr/>
          <p:nvPr/>
        </p:nvCxnSpPr>
        <p:spPr bwMode="auto">
          <a:xfrm rot="16200000" flipH="1">
            <a:off x="1920069" y="2967915"/>
            <a:ext cx="1949044" cy="875081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7" name="Elbow Connector 176"/>
          <p:cNvCxnSpPr/>
          <p:nvPr/>
        </p:nvCxnSpPr>
        <p:spPr bwMode="auto">
          <a:xfrm rot="16200000" flipH="1">
            <a:off x="1758447" y="3391344"/>
            <a:ext cx="1949044" cy="1193292"/>
          </a:xfrm>
          <a:prstGeom prst="bentConnector2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8" name="TextBox 177"/>
          <p:cNvSpPr txBox="1"/>
          <p:nvPr/>
        </p:nvSpPr>
        <p:spPr>
          <a:xfrm rot="5400000">
            <a:off x="2179026" y="4236435"/>
            <a:ext cx="687361" cy="85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179" name="Straight Arrow Connector 178"/>
          <p:cNvCxnSpPr/>
          <p:nvPr/>
        </p:nvCxnSpPr>
        <p:spPr bwMode="auto">
          <a:xfrm>
            <a:off x="1951570" y="2414416"/>
            <a:ext cx="1370374" cy="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66FF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0" name="TextBox 4"/>
          <p:cNvSpPr txBox="1">
            <a:spLocks noChangeArrowheads="1"/>
          </p:cNvSpPr>
          <p:nvPr/>
        </p:nvSpPr>
        <p:spPr bwMode="auto">
          <a:xfrm>
            <a:off x="3549603" y="2129855"/>
            <a:ext cx="1883710" cy="4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Original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7528" y="3013468"/>
            <a:ext cx="548640" cy="73110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 bwMode="auto">
          <a:xfrm flipV="1">
            <a:off x="996168" y="1370122"/>
            <a:ext cx="556950" cy="200889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996168" y="3379020"/>
            <a:ext cx="556950" cy="200105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7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66FFFF"/>
                </a:solidFill>
              </a:rPr>
              <a:t>Existing Techniques Inadequate</a:t>
            </a:r>
          </a:p>
        </p:txBody>
      </p:sp>
    </p:spTree>
    <p:extLst>
      <p:ext uri="{BB962C8B-B14F-4D97-AF65-F5344CB8AC3E}">
        <p14:creationId xmlns:p14="http://schemas.microsoft.com/office/powerpoint/2010/main" val="2631700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7DAB-9F0E-4FF1-945C-E0FF6195704D}" type="slidenum">
              <a:rPr lang="en-US">
                <a:solidFill>
                  <a:srgbClr val="FFFFFF"/>
                </a:solidFill>
              </a:rPr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04919" y="759632"/>
            <a:ext cx="290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OpenSPARC T2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6" y="1230243"/>
            <a:ext cx="333756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96107" y="161915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596107" y="1962624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96107" y="242665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96107" y="2767858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86738" y="1614602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866190" y="1955797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866190" y="2440293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2866190" y="2767841"/>
            <a:ext cx="539087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96107" y="2124121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000994" y="2126395"/>
            <a:ext cx="129656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1296330" y="2426429"/>
            <a:ext cx="201706" cy="184462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2417239" y="2424154"/>
            <a:ext cx="102773" cy="18673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81022" y="2358408"/>
            <a:ext cx="791574" cy="252484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596107" y="227652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3054981" y="2119572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054981" y="2271973"/>
            <a:ext cx="350296" cy="88710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588853" y="3131784"/>
            <a:ext cx="277171" cy="4952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238176" y="3092028"/>
            <a:ext cx="315912" cy="669617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1175884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1597740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2019596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2441452" y="212165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169260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591116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2012972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2434828" y="2671611"/>
            <a:ext cx="365760" cy="102359"/>
          </a:xfrm>
          <a:prstGeom prst="rect">
            <a:avLst/>
          </a:prstGeom>
          <a:noFill/>
          <a:ln w="3175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1553118" y="1370122"/>
            <a:ext cx="6752218" cy="4009953"/>
            <a:chOff x="473327" y="915573"/>
            <a:chExt cx="7761170" cy="4609142"/>
          </a:xfrm>
        </p:grpSpPr>
        <p:sp useBgFill="1"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73327" y="915573"/>
              <a:ext cx="7595077" cy="4609142"/>
            </a:xfrm>
            <a:prstGeom prst="rect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Box 4"/>
            <p:cNvSpPr txBox="1">
              <a:spLocks noChangeArrowheads="1"/>
            </p:cNvSpPr>
            <p:nvPr/>
          </p:nvSpPr>
          <p:spPr bwMode="auto">
            <a:xfrm>
              <a:off x="3286408" y="4093751"/>
              <a:ext cx="1206244" cy="53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Spare</a:t>
              </a:r>
              <a:endPara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519443" y="1314330"/>
              <a:ext cx="2662572" cy="1536192"/>
            </a:xfrm>
            <a:prstGeom prst="rect">
              <a:avLst/>
            </a:prstGeom>
            <a:noFill/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519443" y="3577243"/>
              <a:ext cx="2662572" cy="1536192"/>
            </a:xfrm>
            <a:prstGeom prst="rect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 bwMode="auto">
            <a:xfrm flipV="1">
              <a:off x="6655321" y="2065827"/>
              <a:ext cx="1097280" cy="1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 useBgFill="1">
          <p:nvSpPr>
            <p:cNvPr id="146" name="Trapezoid 145"/>
            <p:cNvSpPr/>
            <p:nvPr/>
          </p:nvSpPr>
          <p:spPr>
            <a:xfrm rot="5400000">
              <a:off x="5932365" y="1838462"/>
              <a:ext cx="961120" cy="454731"/>
            </a:xfrm>
            <a:prstGeom prst="trapezoid">
              <a:avLst>
                <a:gd name="adj" fmla="val 47972"/>
              </a:avLst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 bwMode="auto">
            <a:xfrm flipV="1">
              <a:off x="6746761" y="2441957"/>
              <a:ext cx="1005840" cy="1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 useBgFill="1">
          <p:nvSpPr>
            <p:cNvPr id="148" name="Trapezoid 147"/>
            <p:cNvSpPr/>
            <p:nvPr/>
          </p:nvSpPr>
          <p:spPr>
            <a:xfrm rot="5400000">
              <a:off x="6055107" y="2184112"/>
              <a:ext cx="961120" cy="454731"/>
            </a:xfrm>
            <a:prstGeom prst="trapezoid">
              <a:avLst>
                <a:gd name="adj" fmla="val 47972"/>
              </a:avLst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9" name="Straight Arrow Connector 148"/>
            <p:cNvCxnSpPr/>
            <p:nvPr/>
          </p:nvCxnSpPr>
          <p:spPr bwMode="auto">
            <a:xfrm flipV="1">
              <a:off x="6838201" y="2772367"/>
              <a:ext cx="914400" cy="1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 useBgFill="1">
          <p:nvSpPr>
            <p:cNvPr id="150" name="Trapezoid 149"/>
            <p:cNvSpPr/>
            <p:nvPr/>
          </p:nvSpPr>
          <p:spPr>
            <a:xfrm rot="5400000">
              <a:off x="6177849" y="2529762"/>
              <a:ext cx="961120" cy="454731"/>
            </a:xfrm>
            <a:prstGeom prst="trapezoid">
              <a:avLst>
                <a:gd name="adj" fmla="val 47972"/>
              </a:avLst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 bwMode="auto">
            <a:xfrm flipV="1">
              <a:off x="7021081" y="3102778"/>
              <a:ext cx="731520" cy="1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 useBgFill="1">
          <p:nvSpPr>
            <p:cNvPr id="152" name="Trapezoid 151"/>
            <p:cNvSpPr/>
            <p:nvPr/>
          </p:nvSpPr>
          <p:spPr>
            <a:xfrm rot="5400000">
              <a:off x="6300592" y="2875413"/>
              <a:ext cx="961120" cy="454731"/>
            </a:xfrm>
            <a:prstGeom prst="trapezoid">
              <a:avLst>
                <a:gd name="adj" fmla="val 47972"/>
              </a:avLst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 useBgFill="1">
          <p:nvSpPr>
            <p:cNvPr id="153" name="Trapezoid 152"/>
            <p:cNvSpPr/>
            <p:nvPr/>
          </p:nvSpPr>
          <p:spPr>
            <a:xfrm rot="5400000">
              <a:off x="6655747" y="3898020"/>
              <a:ext cx="961120" cy="454731"/>
            </a:xfrm>
            <a:prstGeom prst="trapezoid">
              <a:avLst>
                <a:gd name="adj" fmla="val 47972"/>
              </a:avLst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4" name="Elbow Connector 153"/>
            <p:cNvCxnSpPr/>
            <p:nvPr/>
          </p:nvCxnSpPr>
          <p:spPr bwMode="auto">
            <a:xfrm>
              <a:off x="5166201" y="1370874"/>
              <a:ext cx="1005840" cy="274320"/>
            </a:xfrm>
            <a:prstGeom prst="bentConnector3">
              <a:avLst>
                <a:gd name="adj1" fmla="val 72126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5" name="Elbow Connector 154"/>
            <p:cNvCxnSpPr/>
            <p:nvPr/>
          </p:nvCxnSpPr>
          <p:spPr bwMode="auto">
            <a:xfrm>
              <a:off x="5166202" y="1634035"/>
              <a:ext cx="1133856" cy="438912"/>
            </a:xfrm>
            <a:prstGeom prst="bentConnector3">
              <a:avLst>
                <a:gd name="adj1" fmla="val 54205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6" name="Elbow Connector 155"/>
            <p:cNvCxnSpPr/>
            <p:nvPr/>
          </p:nvCxnSpPr>
          <p:spPr bwMode="auto">
            <a:xfrm>
              <a:off x="5183458" y="1862845"/>
              <a:ext cx="1234440" cy="438912"/>
            </a:xfrm>
            <a:prstGeom prst="bentConnector3">
              <a:avLst>
                <a:gd name="adj1" fmla="val 33570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7" name="Elbow Connector 156"/>
            <p:cNvCxnSpPr/>
            <p:nvPr/>
          </p:nvCxnSpPr>
          <p:spPr bwMode="auto">
            <a:xfrm>
              <a:off x="5176865" y="2115911"/>
              <a:ext cx="1371600" cy="548640"/>
            </a:xfrm>
            <a:prstGeom prst="bentConnector3">
              <a:avLst>
                <a:gd name="adj1" fmla="val 16518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58" name="TextBox 157"/>
            <p:cNvSpPr txBox="1"/>
            <p:nvPr/>
          </p:nvSpPr>
          <p:spPr>
            <a:xfrm rot="5400000">
              <a:off x="5131365" y="1891064"/>
              <a:ext cx="79007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59" name="Elbow Connector 158"/>
            <p:cNvCxnSpPr/>
            <p:nvPr/>
          </p:nvCxnSpPr>
          <p:spPr bwMode="auto">
            <a:xfrm>
              <a:off x="5179381" y="2785541"/>
              <a:ext cx="1719072" cy="1005840"/>
            </a:xfrm>
            <a:prstGeom prst="bentConnector3">
              <a:avLst>
                <a:gd name="adj1" fmla="val 42073"/>
              </a:avLst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0" name="Elbow Connector 159"/>
            <p:cNvCxnSpPr/>
            <p:nvPr/>
          </p:nvCxnSpPr>
          <p:spPr bwMode="auto">
            <a:xfrm flipV="1">
              <a:off x="5179381" y="2475046"/>
              <a:ext cx="1005840" cy="1188720"/>
            </a:xfrm>
            <a:prstGeom prst="bentConnector3">
              <a:avLst>
                <a:gd name="adj1" fmla="val 35606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1" name="Elbow Connector 160"/>
            <p:cNvCxnSpPr/>
            <p:nvPr/>
          </p:nvCxnSpPr>
          <p:spPr bwMode="auto">
            <a:xfrm flipV="1">
              <a:off x="5183458" y="2864194"/>
              <a:ext cx="1124712" cy="1005840"/>
            </a:xfrm>
            <a:prstGeom prst="bentConnector3">
              <a:avLst>
                <a:gd name="adj1" fmla="val 43834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2" name="Elbow Connector 161"/>
            <p:cNvCxnSpPr/>
            <p:nvPr/>
          </p:nvCxnSpPr>
          <p:spPr bwMode="auto">
            <a:xfrm flipV="1">
              <a:off x="5179624" y="3205741"/>
              <a:ext cx="1234440" cy="914400"/>
            </a:xfrm>
            <a:prstGeom prst="bentConnector3">
              <a:avLst>
                <a:gd name="adj1" fmla="val 51120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3" name="Elbow Connector 162"/>
            <p:cNvCxnSpPr/>
            <p:nvPr/>
          </p:nvCxnSpPr>
          <p:spPr bwMode="auto">
            <a:xfrm flipV="1">
              <a:off x="5180158" y="3514117"/>
              <a:ext cx="1371600" cy="822960"/>
            </a:xfrm>
            <a:prstGeom prst="bentConnector3">
              <a:avLst>
                <a:gd name="adj1" fmla="val 69385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4" name="Elbow Connector 163"/>
            <p:cNvCxnSpPr/>
            <p:nvPr/>
          </p:nvCxnSpPr>
          <p:spPr bwMode="auto">
            <a:xfrm flipV="1">
              <a:off x="5183451" y="4415346"/>
              <a:ext cx="1719072" cy="640080"/>
            </a:xfrm>
            <a:prstGeom prst="bentConnector3">
              <a:avLst>
                <a:gd name="adj1" fmla="val 73424"/>
              </a:avLst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5" name="TextBox 164"/>
            <p:cNvSpPr txBox="1"/>
            <p:nvPr/>
          </p:nvSpPr>
          <p:spPr>
            <a:xfrm rot="5400000">
              <a:off x="5151576" y="4210179"/>
              <a:ext cx="79007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66" name="Straight Arrow Connector 165"/>
            <p:cNvCxnSpPr/>
            <p:nvPr/>
          </p:nvCxnSpPr>
          <p:spPr bwMode="auto">
            <a:xfrm flipV="1">
              <a:off x="7368712" y="4100412"/>
              <a:ext cx="383889" cy="1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 rot="5400000">
              <a:off x="7347020" y="3118566"/>
              <a:ext cx="79007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68" name="Straight Arrow Connector 167"/>
            <p:cNvCxnSpPr/>
            <p:nvPr/>
          </p:nvCxnSpPr>
          <p:spPr bwMode="auto">
            <a:xfrm>
              <a:off x="931318" y="1370874"/>
              <a:ext cx="1575143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>
              <a:off x="931318" y="1634035"/>
              <a:ext cx="1575143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 bwMode="auto">
            <a:xfrm>
              <a:off x="931318" y="1862845"/>
              <a:ext cx="1575143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>
              <a:off x="931318" y="2777921"/>
              <a:ext cx="1575143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2" name="TextBox 171"/>
            <p:cNvSpPr txBox="1"/>
            <p:nvPr/>
          </p:nvSpPr>
          <p:spPr>
            <a:xfrm rot="5400000">
              <a:off x="1147517" y="1945641"/>
              <a:ext cx="790070" cy="99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73" name="Elbow Connector 172"/>
            <p:cNvCxnSpPr/>
            <p:nvPr/>
          </p:nvCxnSpPr>
          <p:spPr bwMode="auto">
            <a:xfrm rot="16200000" flipH="1">
              <a:off x="1135983" y="2278450"/>
              <a:ext cx="2286000" cy="4572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4" name="Elbow Connector 173"/>
            <p:cNvCxnSpPr/>
            <p:nvPr/>
          </p:nvCxnSpPr>
          <p:spPr bwMode="auto">
            <a:xfrm rot="16200000" flipH="1">
              <a:off x="1064438" y="2445094"/>
              <a:ext cx="2240280" cy="64008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5" name="Elbow Connector 174"/>
            <p:cNvCxnSpPr/>
            <p:nvPr/>
          </p:nvCxnSpPr>
          <p:spPr bwMode="auto">
            <a:xfrm rot="16200000" flipH="1">
              <a:off x="953103" y="2577853"/>
              <a:ext cx="2286000" cy="82296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6" name="Elbow Connector 175"/>
            <p:cNvCxnSpPr/>
            <p:nvPr/>
          </p:nvCxnSpPr>
          <p:spPr bwMode="auto">
            <a:xfrm rot="16200000" flipH="1">
              <a:off x="895110" y="2752117"/>
              <a:ext cx="2240280" cy="100584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7" name="Elbow Connector 176"/>
            <p:cNvCxnSpPr/>
            <p:nvPr/>
          </p:nvCxnSpPr>
          <p:spPr bwMode="auto">
            <a:xfrm rot="16200000" flipH="1">
              <a:off x="709337" y="3238817"/>
              <a:ext cx="2240280" cy="1371600"/>
            </a:xfrm>
            <a:prstGeom prst="bentConnector2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 rot="5400000">
              <a:off x="1192761" y="4210186"/>
              <a:ext cx="79007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179" name="Straight Arrow Connector 178"/>
            <p:cNvCxnSpPr/>
            <p:nvPr/>
          </p:nvCxnSpPr>
          <p:spPr bwMode="auto">
            <a:xfrm>
              <a:off x="931318" y="2115911"/>
              <a:ext cx="1575143" cy="0"/>
            </a:xfrm>
            <a:prstGeom prst="straightConnector1">
              <a:avLst/>
            </a:prstGeom>
            <a:solidFill>
              <a:schemeClr val="bg1"/>
            </a:solidFill>
            <a:ln w="3175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0" name="TextBox 4"/>
            <p:cNvSpPr txBox="1">
              <a:spLocks noChangeArrowheads="1"/>
            </p:cNvSpPr>
            <p:nvPr/>
          </p:nvSpPr>
          <p:spPr bwMode="auto">
            <a:xfrm>
              <a:off x="2768137" y="1788829"/>
              <a:ext cx="21651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Original</a:t>
              </a:r>
              <a:endPara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ounded Rectangle 180"/>
            <p:cNvSpPr/>
            <p:nvPr/>
          </p:nvSpPr>
          <p:spPr bwMode="auto">
            <a:xfrm>
              <a:off x="2222678" y="1168026"/>
              <a:ext cx="3256102" cy="1828800"/>
            </a:xfrm>
            <a:prstGeom prst="roundRect">
              <a:avLst/>
            </a:prstGeom>
            <a:noFill/>
            <a:ln w="3175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ounded Rectangle 181"/>
            <p:cNvSpPr/>
            <p:nvPr/>
          </p:nvSpPr>
          <p:spPr bwMode="auto">
            <a:xfrm>
              <a:off x="2252187" y="3430939"/>
              <a:ext cx="3197084" cy="1828800"/>
            </a:xfrm>
            <a:prstGeom prst="roundRect">
              <a:avLst/>
            </a:prstGeom>
            <a:noFill/>
            <a:ln w="3175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4"/>
            <p:cNvSpPr txBox="1">
              <a:spLocks noChangeArrowheads="1"/>
            </p:cNvSpPr>
            <p:nvPr/>
          </p:nvSpPr>
          <p:spPr bwMode="auto">
            <a:xfrm>
              <a:off x="2607386" y="2927416"/>
              <a:ext cx="2558782" cy="53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Power gating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 bwMode="auto">
          <a:xfrm>
            <a:off x="447528" y="3013468"/>
            <a:ext cx="548640" cy="731104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 bwMode="auto">
          <a:xfrm flipV="1">
            <a:off x="996168" y="1370122"/>
            <a:ext cx="556950" cy="200889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8" name="TextBox 187"/>
          <p:cNvSpPr txBox="1"/>
          <p:nvPr/>
        </p:nvSpPr>
        <p:spPr>
          <a:xfrm>
            <a:off x="1729210" y="5653127"/>
            <a:ext cx="552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ym typeface="Wingdings"/>
              </a:rPr>
              <a:t></a:t>
            </a:r>
            <a:r>
              <a:rPr lang="en-US" dirty="0" smtClean="0">
                <a:sym typeface="Wingdings"/>
              </a:rPr>
              <a:t> 20</a:t>
            </a:r>
            <a:r>
              <a:rPr lang="en-US" dirty="0" smtClean="0"/>
              <a:t>% </a:t>
            </a:r>
            <a:r>
              <a:rPr lang="en-US" dirty="0" smtClean="0">
                <a:solidFill>
                  <a:schemeClr val="tx1"/>
                </a:solidFill>
              </a:rPr>
              <a:t>chip area cost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996168" y="3379020"/>
            <a:ext cx="556950" cy="2001055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7" name="TextBox 4"/>
          <p:cNvSpPr txBox="1">
            <a:spLocks noChangeArrowheads="1"/>
          </p:cNvSpPr>
          <p:nvPr/>
        </p:nvSpPr>
        <p:spPr bwMode="auto">
          <a:xfrm>
            <a:off x="6425505" y="1403684"/>
            <a:ext cx="187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Steering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66FFFF"/>
                </a:solidFill>
              </a:rPr>
              <a:t>Existing Techniques Inadequate</a:t>
            </a:r>
          </a:p>
        </p:txBody>
      </p:sp>
    </p:spTree>
    <p:extLst>
      <p:ext uri="{BB962C8B-B14F-4D97-AF65-F5344CB8AC3E}">
        <p14:creationId xmlns:p14="http://schemas.microsoft.com/office/powerpoint/2010/main" val="124313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729210" y="5653127"/>
            <a:ext cx="552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ym typeface="Wingdings"/>
              </a:rPr>
              <a:t></a:t>
            </a:r>
            <a:r>
              <a:rPr lang="en-US" sz="4000" dirty="0">
                <a:sym typeface="Wingdings"/>
              </a:rPr>
              <a:t> </a:t>
            </a:r>
            <a:r>
              <a:rPr lang="en-US" dirty="0">
                <a:sym typeface="Wingdings"/>
              </a:rPr>
              <a:t>7.5</a:t>
            </a:r>
            <a:r>
              <a:rPr lang="en-US" dirty="0"/>
              <a:t>% </a:t>
            </a:r>
            <a:r>
              <a:rPr lang="en-US" dirty="0">
                <a:solidFill>
                  <a:schemeClr val="tx1"/>
                </a:solidFill>
              </a:rPr>
              <a:t>chip area cost</a:t>
            </a:r>
            <a:endParaRPr lang="en-US" dirty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412750" y="989020"/>
            <a:ext cx="274638" cy="273050"/>
          </a:xfrm>
          <a:prstGeom prst="rect">
            <a:avLst/>
          </a:prstGeom>
          <a:solidFill>
            <a:srgbClr val="009900">
              <a:alpha val="50195"/>
            </a:srgbClr>
          </a:solidFill>
          <a:ln w="50800" algn="ctr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12750" y="1687520"/>
            <a:ext cx="274638" cy="274637"/>
          </a:xfrm>
          <a:prstGeom prst="rect">
            <a:avLst/>
          </a:prstGeom>
          <a:solidFill>
            <a:srgbClr val="FAB732">
              <a:alpha val="50195"/>
            </a:srgbClr>
          </a:solidFill>
          <a:ln w="50800" algn="ctr">
            <a:solidFill>
              <a:srgbClr val="FAB73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TextBox 37"/>
          <p:cNvSpPr txBox="1">
            <a:spLocks noChangeArrowheads="1"/>
          </p:cNvSpPr>
          <p:nvPr/>
        </p:nvSpPr>
        <p:spPr bwMode="auto">
          <a:xfrm>
            <a:off x="758825" y="865195"/>
            <a:ext cx="961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spc="-90" dirty="0" smtClean="0">
                <a:solidFill>
                  <a:srgbClr val="FFFF00"/>
                </a:solidFill>
              </a:rPr>
              <a:t>ERRS</a:t>
            </a:r>
            <a:r>
              <a:rPr lang="en-US" sz="2800" spc="-90" dirty="0" smtClean="0">
                <a:solidFill>
                  <a:srgbClr val="FFFFFF"/>
                </a:solidFill>
              </a:rPr>
              <a:t>: </a:t>
            </a:r>
            <a:r>
              <a:rPr lang="en-US" sz="2800" spc="-90" dirty="0" smtClean="0"/>
              <a:t>E</a:t>
            </a:r>
            <a:r>
              <a:rPr lang="en-US" sz="2800" spc="-90" dirty="0" smtClean="0">
                <a:solidFill>
                  <a:srgbClr val="FFFFFF"/>
                </a:solidFill>
              </a:rPr>
              <a:t>nhanced </a:t>
            </a:r>
            <a:r>
              <a:rPr lang="en-US" sz="2800" spc="-90" dirty="0">
                <a:solidFill>
                  <a:srgbClr val="FFFFFF"/>
                </a:solidFill>
              </a:rPr>
              <a:t>R</a:t>
            </a:r>
            <a:r>
              <a:rPr lang="en-US" sz="2800" spc="-90" dirty="0" smtClean="0">
                <a:solidFill>
                  <a:srgbClr val="FFFFFF"/>
                </a:solidFill>
              </a:rPr>
              <a:t>esource </a:t>
            </a:r>
            <a:r>
              <a:rPr lang="en-US" sz="2800" spc="-90" dirty="0">
                <a:solidFill>
                  <a:srgbClr val="FFFFFF"/>
                </a:solidFill>
              </a:rPr>
              <a:t>R</a:t>
            </a:r>
            <a:r>
              <a:rPr lang="en-US" sz="2800" spc="-90" dirty="0" smtClean="0">
                <a:solidFill>
                  <a:srgbClr val="FFFFFF"/>
                </a:solidFill>
              </a:rPr>
              <a:t>eallocation and Sharing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758825" y="1565282"/>
            <a:ext cx="894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SHE</a:t>
            </a:r>
            <a:r>
              <a:rPr lang="en-US" sz="2800" dirty="0" smtClean="0">
                <a:solidFill>
                  <a:srgbClr val="FFFFFF"/>
                </a:solidFill>
              </a:rPr>
              <a:t>: Sparing through Hierarchical Exploration</a:t>
            </a:r>
          </a:p>
        </p:txBody>
      </p:sp>
      <p:sp>
        <p:nvSpPr>
          <p:cNvPr id="139" name="Slide Number Placeholder 3"/>
          <p:cNvSpPr txBox="1">
            <a:spLocks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60B06DA-2C18-4798-BC47-A325229E4F4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246618" y="2585335"/>
            <a:ext cx="3493713" cy="2651760"/>
            <a:chOff x="4193453" y="2515986"/>
            <a:chExt cx="4059936" cy="3081528"/>
          </a:xfrm>
        </p:grpSpPr>
        <p:pic>
          <p:nvPicPr>
            <p:cNvPr id="68" name="Picture 2" descr="Sun's UltraSPARC T2 processor up close"/>
            <p:cNvPicPr>
              <a:picLocks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53" y="2515986"/>
              <a:ext cx="4059936" cy="308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4984163" y="3574164"/>
              <a:ext cx="157674" cy="192697"/>
            </a:xfrm>
            <a:prstGeom prst="rect">
              <a:avLst/>
            </a:prstGeom>
            <a:solidFill>
              <a:srgbClr val="FAB732">
                <a:alpha val="50000"/>
              </a:srgbClr>
            </a:solidFill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18134" y="3853727"/>
              <a:ext cx="222399" cy="299751"/>
            </a:xfrm>
            <a:prstGeom prst="rect">
              <a:avLst/>
            </a:prstGeom>
            <a:solidFill>
              <a:srgbClr val="FAB732">
                <a:alpha val="50000"/>
              </a:srgbClr>
            </a:solidFill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6710242" y="3857001"/>
              <a:ext cx="124981" cy="182844"/>
            </a:xfrm>
            <a:prstGeom prst="rect">
              <a:avLst/>
            </a:prstGeom>
            <a:solidFill>
              <a:srgbClr val="FAB732">
                <a:alpha val="50000"/>
              </a:srgbClr>
            </a:solidFill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40"/>
            <p:cNvSpPr>
              <a:spLocks noChangeArrowheads="1"/>
            </p:cNvSpPr>
            <p:nvPr/>
          </p:nvSpPr>
          <p:spPr bwMode="auto">
            <a:xfrm>
              <a:off x="5693326" y="3853727"/>
              <a:ext cx="962626" cy="29559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41"/>
            <p:cNvSpPr>
              <a:spLocks noChangeArrowheads="1"/>
            </p:cNvSpPr>
            <p:nvPr/>
          </p:nvSpPr>
          <p:spPr bwMode="auto">
            <a:xfrm>
              <a:off x="4494286" y="4779703"/>
              <a:ext cx="325026" cy="535270"/>
            </a:xfrm>
            <a:prstGeom prst="rect">
              <a:avLst/>
            </a:prstGeom>
            <a:solidFill>
              <a:srgbClr val="FAB732">
                <a:alpha val="50000"/>
              </a:srgbClr>
            </a:solidFill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>
              <a:off x="7861511" y="4768313"/>
              <a:ext cx="242509" cy="749378"/>
            </a:xfrm>
            <a:prstGeom prst="rect">
              <a:avLst/>
            </a:prstGeom>
            <a:solidFill>
              <a:srgbClr val="FAB732">
                <a:alpha val="50000"/>
              </a:srgbClr>
            </a:solidFill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37"/>
            <p:cNvSpPr>
              <a:spLocks noChangeArrowheads="1"/>
            </p:cNvSpPr>
            <p:nvPr/>
          </p:nvSpPr>
          <p:spPr bwMode="auto">
            <a:xfrm>
              <a:off x="4984163" y="3574164"/>
              <a:ext cx="157674" cy="192697"/>
            </a:xfrm>
            <a:prstGeom prst="rect">
              <a:avLst/>
            </a:prstGeom>
            <a:noFill/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38"/>
            <p:cNvSpPr>
              <a:spLocks noChangeArrowheads="1"/>
            </p:cNvSpPr>
            <p:nvPr/>
          </p:nvSpPr>
          <p:spPr bwMode="auto">
            <a:xfrm>
              <a:off x="5418134" y="3853727"/>
              <a:ext cx="222399" cy="299751"/>
            </a:xfrm>
            <a:prstGeom prst="rect">
              <a:avLst/>
            </a:prstGeom>
            <a:noFill/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39"/>
            <p:cNvSpPr>
              <a:spLocks noChangeArrowheads="1"/>
            </p:cNvSpPr>
            <p:nvPr/>
          </p:nvSpPr>
          <p:spPr bwMode="auto">
            <a:xfrm>
              <a:off x="6710242" y="3857001"/>
              <a:ext cx="124981" cy="182844"/>
            </a:xfrm>
            <a:prstGeom prst="rect">
              <a:avLst/>
            </a:prstGeom>
            <a:noFill/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40"/>
            <p:cNvSpPr>
              <a:spLocks noChangeArrowheads="1"/>
            </p:cNvSpPr>
            <p:nvPr/>
          </p:nvSpPr>
          <p:spPr bwMode="auto">
            <a:xfrm>
              <a:off x="5693326" y="3853727"/>
              <a:ext cx="962626" cy="29559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41"/>
            <p:cNvSpPr>
              <a:spLocks noChangeArrowheads="1"/>
            </p:cNvSpPr>
            <p:nvPr/>
          </p:nvSpPr>
          <p:spPr bwMode="auto">
            <a:xfrm>
              <a:off x="4494286" y="4779703"/>
              <a:ext cx="325026" cy="535270"/>
            </a:xfrm>
            <a:prstGeom prst="rect">
              <a:avLst/>
            </a:prstGeom>
            <a:noFill/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43"/>
            <p:cNvSpPr>
              <a:spLocks noChangeArrowheads="1"/>
            </p:cNvSpPr>
            <p:nvPr/>
          </p:nvSpPr>
          <p:spPr bwMode="auto">
            <a:xfrm>
              <a:off x="7861511" y="4768313"/>
              <a:ext cx="242509" cy="749378"/>
            </a:xfrm>
            <a:prstGeom prst="rect">
              <a:avLst/>
            </a:prstGeom>
            <a:noFill/>
            <a:ln w="31750" algn="ctr">
              <a:solidFill>
                <a:srgbClr val="FAB732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066697" y="2978590"/>
            <a:ext cx="288266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OpenSPARC T2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870587" y="3646730"/>
            <a:ext cx="3274883" cy="11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cores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64 threads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500M transistors</a:t>
            </a:r>
          </a:p>
        </p:txBody>
      </p:sp>
      <p:sp>
        <p:nvSpPr>
          <p:cNvPr id="66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66FFFF"/>
                </a:solidFill>
              </a:rPr>
              <a:t>New </a:t>
            </a:r>
            <a:r>
              <a:rPr lang="en-US" dirty="0" err="1">
                <a:solidFill>
                  <a:srgbClr val="66FFFF"/>
                </a:solidFill>
              </a:rPr>
              <a:t>Uncore</a:t>
            </a:r>
            <a:r>
              <a:rPr lang="en-US" dirty="0">
                <a:solidFill>
                  <a:srgbClr val="66FFFF"/>
                </a:solidFill>
              </a:rPr>
              <a:t> Self-Repair Techniques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5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1"/>
    </mc:Choice>
    <mc:Fallback xmlns="">
      <p:transition spd="slow" advTm="1662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969696"/>
              </a:buClr>
            </a:pPr>
            <a:r>
              <a:rPr lang="en-US" dirty="0" smtClean="0">
                <a:solidFill>
                  <a:srgbClr val="969696"/>
                </a:solidFill>
                <a:cs typeface="Arial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Self-repair for uncore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ERRS</a:t>
            </a: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SHE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34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Sun's UltraSPARC T2 processor up close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" y="2154550"/>
            <a:ext cx="5891727" cy="43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78712" y="6542087"/>
            <a:ext cx="1665288" cy="315913"/>
          </a:xfrm>
        </p:spPr>
        <p:txBody>
          <a:bodyPr/>
          <a:lstStyle/>
          <a:p>
            <a:pPr>
              <a:defRPr/>
            </a:pPr>
            <a:fld id="{2F568381-80F1-4DF3-BF22-7208DADA4D7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10246" name="Group 100"/>
          <p:cNvGrpSpPr>
            <a:grpSpLocks/>
          </p:cNvGrpSpPr>
          <p:nvPr/>
        </p:nvGrpSpPr>
        <p:grpSpPr bwMode="auto">
          <a:xfrm>
            <a:off x="1785151" y="5466979"/>
            <a:ext cx="1939298" cy="539801"/>
            <a:chOff x="2181225" y="5335550"/>
            <a:chExt cx="1809749" cy="461963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2371725" y="5335550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10247" name="Rectangle 59"/>
          <p:cNvSpPr>
            <a:spLocks noChangeArrowheads="1"/>
          </p:cNvSpPr>
          <p:nvPr/>
        </p:nvSpPr>
        <p:spPr bwMode="auto">
          <a:xfrm>
            <a:off x="3163853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Straight Arrow Connector 134"/>
          <p:cNvCxnSpPr>
            <a:cxnSpLocks noChangeShapeType="1"/>
          </p:cNvCxnSpPr>
          <p:nvPr/>
        </p:nvCxnSpPr>
        <p:spPr bwMode="auto">
          <a:xfrm rot="5400000" flipH="1" flipV="1">
            <a:off x="2875557" y="3517125"/>
            <a:ext cx="812485" cy="170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536680" y="3105641"/>
            <a:ext cx="1963114" cy="5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Reroute</a:t>
            </a:r>
          </a:p>
        </p:txBody>
      </p:sp>
      <p:cxnSp>
        <p:nvCxnSpPr>
          <p:cNvPr id="149" name="Straight Arrow Connector 148"/>
          <p:cNvCxnSpPr>
            <a:cxnSpLocks noChangeShapeType="1"/>
          </p:cNvCxnSpPr>
          <p:nvPr/>
        </p:nvCxnSpPr>
        <p:spPr bwMode="auto">
          <a:xfrm rot="5400000" flipH="1" flipV="1">
            <a:off x="2518698" y="3158728"/>
            <a:ext cx="782805" cy="711076"/>
          </a:xfrm>
          <a:prstGeom prst="straightConnector1">
            <a:avLst/>
          </a:prstGeom>
          <a:noFill/>
          <a:ln w="50800" algn="ctr">
            <a:solidFill>
              <a:schemeClr val="tx2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Arc 160"/>
          <p:cNvSpPr/>
          <p:nvPr/>
        </p:nvSpPr>
        <p:spPr bwMode="auto">
          <a:xfrm rot="8080757">
            <a:off x="2710199" y="3186204"/>
            <a:ext cx="636261" cy="539261"/>
          </a:xfrm>
          <a:prstGeom prst="arc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83" name="Straight Arrow Connector 182"/>
          <p:cNvCxnSpPr>
            <a:cxnSpLocks noChangeShapeType="1"/>
          </p:cNvCxnSpPr>
          <p:nvPr/>
        </p:nvCxnSpPr>
        <p:spPr bwMode="auto">
          <a:xfrm rot="5400000" flipH="1" flipV="1">
            <a:off x="2873856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/>
          </a:ln>
        </p:spPr>
      </p:cxnSp>
      <p:sp>
        <p:nvSpPr>
          <p:cNvPr id="10258" name="Rectangle 59"/>
          <p:cNvSpPr>
            <a:spLocks noChangeArrowheads="1"/>
          </p:cNvSpPr>
          <p:nvPr/>
        </p:nvSpPr>
        <p:spPr bwMode="auto">
          <a:xfrm>
            <a:off x="2735167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9" name="Rectangle 59"/>
          <p:cNvSpPr>
            <a:spLocks noChangeArrowheads="1"/>
          </p:cNvSpPr>
          <p:nvPr/>
        </p:nvSpPr>
        <p:spPr bwMode="auto">
          <a:xfrm>
            <a:off x="1528542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Rectangle 71"/>
          <p:cNvSpPr>
            <a:spLocks noChangeArrowheads="1"/>
          </p:cNvSpPr>
          <p:nvPr/>
        </p:nvSpPr>
        <p:spPr bwMode="auto">
          <a:xfrm>
            <a:off x="4177043" y="4761537"/>
            <a:ext cx="1517904" cy="774838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1" name="Group 101"/>
          <p:cNvGrpSpPr>
            <a:grpSpLocks/>
          </p:cNvGrpSpPr>
          <p:nvPr/>
        </p:nvGrpSpPr>
        <p:grpSpPr bwMode="auto">
          <a:xfrm>
            <a:off x="1794578" y="2667896"/>
            <a:ext cx="1939298" cy="539801"/>
            <a:chOff x="2181225" y="5327225"/>
            <a:chExt cx="1809749" cy="461963"/>
          </a:xfrm>
        </p:grpSpPr>
        <p:sp>
          <p:nvSpPr>
            <p:cNvPr id="105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2371725" y="5327225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10262" name="Rectangle 59"/>
          <p:cNvSpPr>
            <a:spLocks noChangeArrowheads="1"/>
          </p:cNvSpPr>
          <p:nvPr/>
        </p:nvSpPr>
        <p:spPr bwMode="auto">
          <a:xfrm>
            <a:off x="2306480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43"/>
          <p:cNvSpPr txBox="1">
            <a:spLocks noChangeArrowheads="1"/>
          </p:cNvSpPr>
          <p:nvPr/>
        </p:nvSpPr>
        <p:spPr bwMode="auto">
          <a:xfrm>
            <a:off x="6097179" y="4711496"/>
            <a:ext cx="3017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en-US" sz="2400" dirty="0" smtClean="0">
                <a:solidFill>
                  <a:srgbClr val="FFFFFF"/>
                </a:solidFill>
              </a:rPr>
              <a:t>esource sharing</a:t>
            </a:r>
          </a:p>
        </p:txBody>
      </p:sp>
      <p:sp>
        <p:nvSpPr>
          <p:cNvPr id="111" name="TextBox 43"/>
          <p:cNvSpPr txBox="1">
            <a:spLocks noChangeArrowheads="1"/>
          </p:cNvSpPr>
          <p:nvPr/>
        </p:nvSpPr>
        <p:spPr bwMode="auto">
          <a:xfrm>
            <a:off x="6097179" y="3058893"/>
            <a:ext cx="3017520" cy="5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Fault detected</a:t>
            </a:r>
          </a:p>
        </p:txBody>
      </p:sp>
      <p:cxnSp>
        <p:nvCxnSpPr>
          <p:cNvPr id="10268" name="Elbow Connector 63"/>
          <p:cNvCxnSpPr>
            <a:cxnSpLocks noChangeShapeType="1"/>
          </p:cNvCxnSpPr>
          <p:nvPr/>
        </p:nvCxnSpPr>
        <p:spPr bwMode="auto">
          <a:xfrm rot="16200000" flipH="1">
            <a:off x="2893957" y="3970238"/>
            <a:ext cx="822960" cy="164592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174"/>
          <p:cNvCxnSpPr>
            <a:cxnSpLocks noChangeShapeType="1"/>
          </p:cNvCxnSpPr>
          <p:nvPr/>
        </p:nvCxnSpPr>
        <p:spPr bwMode="auto">
          <a:xfrm>
            <a:off x="3504354" y="4198832"/>
            <a:ext cx="67031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133"/>
          <p:cNvCxnSpPr>
            <a:cxnSpLocks noChangeShapeType="1"/>
          </p:cNvCxnSpPr>
          <p:nvPr/>
        </p:nvCxnSpPr>
        <p:spPr bwMode="auto">
          <a:xfrm rot="5400000" flipH="1" flipV="1">
            <a:off x="2091332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10284" name="Rectangle 96"/>
          <p:cNvSpPr>
            <a:spLocks noChangeArrowheads="1"/>
          </p:cNvSpPr>
          <p:nvPr/>
        </p:nvSpPr>
        <p:spPr bwMode="auto">
          <a:xfrm>
            <a:off x="4178723" y="3820423"/>
            <a:ext cx="1516224" cy="772900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9381" y="4740680"/>
            <a:ext cx="195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1</a:t>
            </a:r>
            <a:endParaRPr lang="en-US" sz="2400" b="1" dirty="0">
              <a:solidFill>
                <a:srgbClr val="FAB732"/>
              </a:solidFill>
            </a:endParaRPr>
          </a:p>
        </p:txBody>
      </p:sp>
      <p:cxnSp>
        <p:nvCxnSpPr>
          <p:cNvPr id="55" name="Elbow Connector 54"/>
          <p:cNvCxnSpPr>
            <a:cxnSpLocks noChangeShapeType="1"/>
          </p:cNvCxnSpPr>
          <p:nvPr/>
        </p:nvCxnSpPr>
        <p:spPr bwMode="auto">
          <a:xfrm rot="5400000">
            <a:off x="5045275" y="3263115"/>
            <a:ext cx="1645920" cy="369147"/>
          </a:xfrm>
          <a:prstGeom prst="bentConnector2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arrow" w="med" len="med"/>
          </a:ln>
        </p:spPr>
      </p:cxnSp>
      <p:sp>
        <p:nvSpPr>
          <p:cNvPr id="56" name="Rectangle 72"/>
          <p:cNvSpPr>
            <a:spLocks noChangeArrowheads="1"/>
          </p:cNvSpPr>
          <p:nvPr/>
        </p:nvSpPr>
        <p:spPr bwMode="auto">
          <a:xfrm>
            <a:off x="5696348" y="2203191"/>
            <a:ext cx="372550" cy="382128"/>
          </a:xfrm>
          <a:prstGeom prst="rect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57" name="Group 217"/>
          <p:cNvGrpSpPr>
            <a:grpSpLocks/>
          </p:cNvGrpSpPr>
          <p:nvPr/>
        </p:nvGrpSpPr>
        <p:grpSpPr bwMode="auto">
          <a:xfrm>
            <a:off x="1874007" y="2244925"/>
            <a:ext cx="3805784" cy="1691640"/>
            <a:chOff x="2434922" y="3379155"/>
            <a:chExt cx="3047246" cy="1232722"/>
          </a:xfrm>
        </p:grpSpPr>
        <p:cxnSp>
          <p:nvCxnSpPr>
            <p:cNvPr id="58" name="Shape 74"/>
            <p:cNvCxnSpPr>
              <a:cxnSpLocks noChangeShapeType="1"/>
            </p:cNvCxnSpPr>
            <p:nvPr/>
          </p:nvCxnSpPr>
          <p:spPr bwMode="auto">
            <a:xfrm rot="10800000" flipV="1">
              <a:off x="2501769" y="3379155"/>
              <a:ext cx="2980399" cy="932484"/>
            </a:xfrm>
            <a:prstGeom prst="bentConnector3">
              <a:avLst>
                <a:gd name="adj1" fmla="val 134761"/>
              </a:avLst>
            </a:prstGeom>
            <a:noFill/>
            <a:ln w="34925" algn="ctr">
              <a:solidFill>
                <a:schemeClr val="bg1">
                  <a:lumMod val="20000"/>
                  <a:lumOff val="80000"/>
                </a:schemeClr>
              </a:solidFill>
              <a:round/>
              <a:headEnd type="none" w="sm" len="sm"/>
              <a:tailEnd/>
            </a:ln>
          </p:spPr>
        </p:cxnSp>
        <p:cxnSp>
          <p:nvCxnSpPr>
            <p:cNvPr id="59" name="Shape 212"/>
            <p:cNvCxnSpPr>
              <a:cxnSpLocks noChangeShapeType="1"/>
            </p:cNvCxnSpPr>
            <p:nvPr/>
          </p:nvCxnSpPr>
          <p:spPr bwMode="auto">
            <a:xfrm rot="16200000" flipH="1">
              <a:off x="2469429" y="4280309"/>
              <a:ext cx="297061" cy="366075"/>
            </a:xfrm>
            <a:prstGeom prst="bentConnector3">
              <a:avLst>
                <a:gd name="adj1" fmla="val -1306"/>
              </a:avLst>
            </a:prstGeom>
            <a:noFill/>
            <a:ln w="34925" algn="ctr">
              <a:solidFill>
                <a:schemeClr val="bg1">
                  <a:lumMod val="20000"/>
                  <a:lumOff val="80000"/>
                </a:schemeClr>
              </a:solidFill>
              <a:round/>
              <a:headEnd type="none" w="sm" len="sm"/>
              <a:tailEnd type="arrow" w="med" len="med"/>
            </a:ln>
          </p:spPr>
        </p:cxnSp>
      </p:grpSp>
      <p:cxnSp>
        <p:nvCxnSpPr>
          <p:cNvPr id="60" name="Elbow Connector 59"/>
          <p:cNvCxnSpPr>
            <a:cxnSpLocks noChangeShapeType="1"/>
          </p:cNvCxnSpPr>
          <p:nvPr/>
        </p:nvCxnSpPr>
        <p:spPr bwMode="auto">
          <a:xfrm rot="5400000">
            <a:off x="4635858" y="3643235"/>
            <a:ext cx="2468880" cy="369147"/>
          </a:xfrm>
          <a:prstGeom prst="bentConnector2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arrow" w="med" len="med"/>
          </a:ln>
        </p:spPr>
      </p:cxnSp>
      <p:grpSp>
        <p:nvGrpSpPr>
          <p:cNvPr id="41" name="Group 40"/>
          <p:cNvGrpSpPr/>
          <p:nvPr/>
        </p:nvGrpSpPr>
        <p:grpSpPr>
          <a:xfrm>
            <a:off x="4202173" y="3834002"/>
            <a:ext cx="1474317" cy="729659"/>
            <a:chOff x="4683375" y="1962646"/>
            <a:chExt cx="1465895" cy="74253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4683375" y="1962646"/>
              <a:ext cx="1465894" cy="742529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 flipV="1">
              <a:off x="4683375" y="1962646"/>
              <a:ext cx="1465895" cy="74253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9" name="Straight Arrow Connector 8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227946" y="5552795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" name="Elbow Connector 4"/>
          <p:cNvCxnSpPr/>
          <p:nvPr/>
        </p:nvCxnSpPr>
        <p:spPr bwMode="auto">
          <a:xfrm flipV="1">
            <a:off x="5663790" y="3311379"/>
            <a:ext cx="12700" cy="1920240"/>
          </a:xfrm>
          <a:prstGeom prst="bentConnector3">
            <a:avLst>
              <a:gd name="adj1" fmla="val 2393819"/>
            </a:avLst>
          </a:prstGeom>
          <a:solidFill>
            <a:schemeClr val="bg1"/>
          </a:solidFill>
          <a:ln w="444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66" name="TextBox 43"/>
          <p:cNvSpPr txBox="1">
            <a:spLocks noChangeArrowheads="1"/>
          </p:cNvSpPr>
          <p:nvPr/>
        </p:nvSpPr>
        <p:spPr bwMode="auto">
          <a:xfrm>
            <a:off x="6072664" y="3773150"/>
            <a:ext cx="256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en-US" sz="2400" dirty="0" smtClean="0">
                <a:solidFill>
                  <a:schemeClr val="tx2"/>
                </a:solidFill>
              </a:rPr>
              <a:t>8 cycle overhead</a:t>
            </a:r>
          </a:p>
          <a:p>
            <a:pPr marL="0" indent="0" eaLnBrk="1" hangingPunct="1"/>
            <a:r>
              <a:rPr lang="en-US" sz="2400" dirty="0" smtClean="0">
                <a:solidFill>
                  <a:schemeClr val="tx2"/>
                </a:solidFill>
              </a:rPr>
              <a:t>(faulty case only)</a:t>
            </a:r>
          </a:p>
        </p:txBody>
      </p:sp>
      <p:cxnSp>
        <p:nvCxnSpPr>
          <p:cNvPr id="69" name="Straight Arrow Connector 174"/>
          <p:cNvCxnSpPr>
            <a:cxnSpLocks noChangeShapeType="1"/>
          </p:cNvCxnSpPr>
          <p:nvPr/>
        </p:nvCxnSpPr>
        <p:spPr bwMode="auto">
          <a:xfrm>
            <a:off x="3504354" y="4198832"/>
            <a:ext cx="670318" cy="0"/>
          </a:xfrm>
          <a:prstGeom prst="straightConnector1">
            <a:avLst/>
          </a:prstGeom>
          <a:noFill/>
          <a:ln w="38100" algn="ctr">
            <a:solidFill>
              <a:schemeClr val="bg2">
                <a:lumMod val="60000"/>
                <a:lumOff val="40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513450" y="2184661"/>
            <a:ext cx="2861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dirty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elf-repair 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control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43242" y="674224"/>
            <a:ext cx="8204381" cy="10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Already-existing “similar” </a:t>
            </a:r>
            <a:r>
              <a:rPr lang="en-US" sz="2800" dirty="0" smtClean="0"/>
              <a:t>components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  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/>
              <a:t>No spares</a:t>
            </a:r>
            <a:endParaRPr lang="en-US" sz="2800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736415" y="3757046"/>
            <a:ext cx="720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65598" y="5879288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L2 </a:t>
            </a:r>
            <a:r>
              <a:rPr lang="en-US" sz="2400" dirty="0" err="1" smtClean="0">
                <a:solidFill>
                  <a:schemeClr val="tx1"/>
                </a:solidFill>
              </a:rPr>
              <a:t>mem</a:t>
            </a:r>
            <a:r>
              <a:rPr lang="en-US" sz="2400" dirty="0" smtClean="0">
                <a:solidFill>
                  <a:schemeClr val="tx1"/>
                </a:solidFill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4196041" y="5917538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62350" y="2986824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L2 </a:t>
            </a:r>
            <a:r>
              <a:rPr lang="en-US" sz="2400" dirty="0" err="1" smtClean="0">
                <a:solidFill>
                  <a:schemeClr val="tx1"/>
                </a:solidFill>
              </a:rPr>
              <a:t>mem</a:t>
            </a:r>
            <a:r>
              <a:rPr lang="en-US" sz="2400" dirty="0" smtClean="0">
                <a:solidFill>
                  <a:schemeClr val="tx1"/>
                </a:solidFill>
              </a:rPr>
              <a:t> 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4192793" y="3025074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91440" y="91440"/>
            <a:ext cx="90525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 dirty="0" smtClean="0">
                <a:solidFill>
                  <a:schemeClr val="tx2"/>
                </a:solidFill>
              </a:rPr>
              <a:t>Basic</a:t>
            </a:r>
            <a:r>
              <a:rPr lang="en-US" sz="3200" b="1" dirty="0" smtClean="0">
                <a:solidFill>
                  <a:srgbClr val="66FFFF"/>
                </a:solidFill>
              </a:rPr>
              <a:t> Resource </a:t>
            </a:r>
            <a:r>
              <a:rPr lang="en-US" sz="3200" b="1" dirty="0">
                <a:solidFill>
                  <a:srgbClr val="66FFFF"/>
                </a:solidFill>
              </a:rPr>
              <a:t>Reallocation </a:t>
            </a:r>
            <a:r>
              <a:rPr lang="en-US" sz="3200" b="1" dirty="0" smtClean="0">
                <a:solidFill>
                  <a:srgbClr val="66FFFF"/>
                </a:solidFill>
              </a:rPr>
              <a:t>&amp; </a:t>
            </a:r>
            <a:r>
              <a:rPr lang="en-US" sz="3200" b="1" dirty="0">
                <a:solidFill>
                  <a:srgbClr val="66FFFF"/>
                </a:solidFill>
              </a:rPr>
              <a:t>Sharing (RRS)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8209" y="4381718"/>
            <a:ext cx="1912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Crossbar  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blocks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3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61"/>
    </mc:Choice>
    <mc:Fallback xmlns="">
      <p:transition spd="slow" advTm="15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61" grpId="0" animBg="1"/>
      <p:bldP spid="116" grpId="0"/>
      <p:bldP spid="116" grpId="1"/>
      <p:bldP spid="111" grpId="0"/>
      <p:bldP spid="111" grpId="1"/>
      <p:bldP spid="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chemeClr val="tx2"/>
                </a:solidFill>
              </a:rPr>
              <a:t>Basic</a:t>
            </a:r>
            <a:r>
              <a:rPr lang="en-US" sz="3200" b="1" dirty="0">
                <a:solidFill>
                  <a:srgbClr val="66FFFF"/>
                </a:solidFill>
              </a:rPr>
              <a:t> RRS Performance Impact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326" y="4127453"/>
            <a:ext cx="212476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ill buffer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0274" y="1146740"/>
            <a:ext cx="494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Fault-free scenario</a:t>
            </a:r>
            <a:endParaRPr lang="en-US" dirty="0" smtClean="0"/>
          </a:p>
        </p:txBody>
      </p:sp>
      <p:pic>
        <p:nvPicPr>
          <p:cNvPr id="54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" y="2154550"/>
            <a:ext cx="5891727" cy="43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1785151" y="5466979"/>
            <a:ext cx="1939298" cy="539801"/>
            <a:chOff x="2181225" y="5335550"/>
            <a:chExt cx="1809749" cy="461963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2371725" y="5335550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3163853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2875557" y="3517125"/>
            <a:ext cx="812485" cy="170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8209" y="4381718"/>
            <a:ext cx="1912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Crossbar  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blocks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2735167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528542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71"/>
          <p:cNvSpPr>
            <a:spLocks noChangeArrowheads="1"/>
          </p:cNvSpPr>
          <p:nvPr/>
        </p:nvSpPr>
        <p:spPr bwMode="auto">
          <a:xfrm>
            <a:off x="4177043" y="4761537"/>
            <a:ext cx="1517904" cy="774838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101"/>
          <p:cNvGrpSpPr>
            <a:grpSpLocks/>
          </p:cNvGrpSpPr>
          <p:nvPr/>
        </p:nvGrpSpPr>
        <p:grpSpPr bwMode="auto">
          <a:xfrm>
            <a:off x="1794578" y="2667896"/>
            <a:ext cx="1939298" cy="539801"/>
            <a:chOff x="2181225" y="5327225"/>
            <a:chExt cx="1809749" cy="461963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2371725" y="5327225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2306480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Elbow Connector 63"/>
          <p:cNvCxnSpPr>
            <a:cxnSpLocks noChangeShapeType="1"/>
          </p:cNvCxnSpPr>
          <p:nvPr/>
        </p:nvCxnSpPr>
        <p:spPr bwMode="auto">
          <a:xfrm rot="16200000" flipH="1">
            <a:off x="2893957" y="3970238"/>
            <a:ext cx="822960" cy="164592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74"/>
          <p:cNvCxnSpPr>
            <a:cxnSpLocks noChangeShapeType="1"/>
          </p:cNvCxnSpPr>
          <p:nvPr/>
        </p:nvCxnSpPr>
        <p:spPr bwMode="auto">
          <a:xfrm>
            <a:off x="3504354" y="4198832"/>
            <a:ext cx="67031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33"/>
          <p:cNvCxnSpPr>
            <a:cxnSpLocks noChangeShapeType="1"/>
          </p:cNvCxnSpPr>
          <p:nvPr/>
        </p:nvCxnSpPr>
        <p:spPr bwMode="auto">
          <a:xfrm rot="5400000" flipH="1" flipV="1">
            <a:off x="2091332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4178723" y="3820423"/>
            <a:ext cx="1516224" cy="772900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79381" y="4740680"/>
            <a:ext cx="195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1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696348" y="2203191"/>
            <a:ext cx="372550" cy="382128"/>
          </a:xfrm>
          <a:prstGeom prst="rect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5227946" y="5552795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736415" y="3757046"/>
            <a:ext cx="720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65598" y="5879288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4196041" y="5917538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62350" y="2986824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4192793" y="3025074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6381" y="2683156"/>
            <a:ext cx="2358651" cy="1322787"/>
            <a:chOff x="581374" y="4051299"/>
            <a:chExt cx="3142502" cy="8385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81374" y="4051300"/>
              <a:ext cx="3142502" cy="838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581374" y="4461170"/>
              <a:ext cx="3142502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152626" y="4051299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1365225" y="4051624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2940025" y="4051624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345906" y="4711985"/>
            <a:ext cx="2358651" cy="1322786"/>
            <a:chOff x="581374" y="4051300"/>
            <a:chExt cx="3142502" cy="83852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581374" y="4051300"/>
              <a:ext cx="3142502" cy="838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581374" y="4461170"/>
              <a:ext cx="3142502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>
              <a:stCxn id="63" idx="2"/>
              <a:endCxn id="63" idx="0"/>
            </p:cNvCxnSpPr>
            <p:nvPr/>
          </p:nvCxnSpPr>
          <p:spPr bwMode="auto">
            <a:xfrm flipV="1">
              <a:off x="2152625" y="40513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1365225" y="4051624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2940025" y="4051624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2288090" y="264260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3" name="TextBox 82"/>
          <p:cNvSpPr txBox="1"/>
          <p:nvPr/>
        </p:nvSpPr>
        <p:spPr>
          <a:xfrm>
            <a:off x="4365047" y="4894938"/>
            <a:ext cx="1160894" cy="52322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 smtClean="0"/>
              <a:t>MISS!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273452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3046996" y="266165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273452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273452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273452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3403924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3403924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3403924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3403924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3" name="TextBox 52"/>
          <p:cNvSpPr txBox="1"/>
          <p:nvPr/>
        </p:nvSpPr>
        <p:spPr>
          <a:xfrm>
            <a:off x="4365047" y="3951963"/>
            <a:ext cx="1160894" cy="52322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 smtClean="0"/>
              <a:t>MISS!</a:t>
            </a:r>
          </a:p>
        </p:txBody>
      </p:sp>
      <p:sp>
        <p:nvSpPr>
          <p:cNvPr id="113" name="Line Callout 2 112"/>
          <p:cNvSpPr/>
          <p:nvPr/>
        </p:nvSpPr>
        <p:spPr bwMode="auto">
          <a:xfrm>
            <a:off x="6336381" y="2681918"/>
            <a:ext cx="2359152" cy="1325880"/>
          </a:xfrm>
          <a:prstGeom prst="borderCallout2">
            <a:avLst>
              <a:gd name="adj1" fmla="val 68343"/>
              <a:gd name="adj2" fmla="val -3760"/>
              <a:gd name="adj3" fmla="val 68344"/>
              <a:gd name="adj4" fmla="val -14988"/>
              <a:gd name="adj5" fmla="val 125978"/>
              <a:gd name="adj6" fmla="val -29604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Line Callout 2 113"/>
          <p:cNvSpPr/>
          <p:nvPr/>
        </p:nvSpPr>
        <p:spPr bwMode="auto">
          <a:xfrm>
            <a:off x="6344945" y="4709323"/>
            <a:ext cx="2359152" cy="1325880"/>
          </a:xfrm>
          <a:prstGeom prst="borderCallout2">
            <a:avLst>
              <a:gd name="adj1" fmla="val 86940"/>
              <a:gd name="adj2" fmla="val -3107"/>
              <a:gd name="adj3" fmla="val 87328"/>
              <a:gd name="adj4" fmla="val -13463"/>
              <a:gd name="adj5" fmla="val 45776"/>
              <a:gd name="adj6" fmla="val -3025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513450" y="2184661"/>
            <a:ext cx="2861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dirty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elf-repair 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control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68259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069 0.28009 C -0.00069 0.35648 -0.00173 0.33796 0.05434 0.33796 L 0.25 0.3416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1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0365 0.14375 C 0.00365 0.1882 0.00452 0.19236 0.05782 0.19236 L 0.16302 0.19375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 animBg="1"/>
      <p:bldP spid="83" grpId="1" animBg="1"/>
      <p:bldP spid="53" grpId="0" animBg="1"/>
      <p:bldP spid="53" grpId="1" animBg="1"/>
      <p:bldP spid="113" grpId="0" animBg="1"/>
      <p:bldP spid="1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1"/>
          <p:cNvSpPr txBox="1"/>
          <p:nvPr/>
        </p:nvSpPr>
        <p:spPr>
          <a:xfrm>
            <a:off x="119213" y="1146740"/>
            <a:ext cx="429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Single faulty component:</a:t>
            </a:r>
            <a:endParaRPr lang="en-US" dirty="0" smtClean="0"/>
          </a:p>
        </p:txBody>
      </p:sp>
      <p:sp>
        <p:nvSpPr>
          <p:cNvPr id="193" name="TextBox 192"/>
          <p:cNvSpPr txBox="1"/>
          <p:nvPr/>
        </p:nvSpPr>
        <p:spPr>
          <a:xfrm>
            <a:off x="4196041" y="1146740"/>
            <a:ext cx="217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70% impact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56</a:t>
            </a:fld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4" name="Picture 2" descr="Sun's UltraSPARC T2 processor up close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" y="2154550"/>
            <a:ext cx="5891727" cy="43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1785151" y="5466979"/>
            <a:ext cx="1939298" cy="539801"/>
            <a:chOff x="2181225" y="5335550"/>
            <a:chExt cx="1809749" cy="461963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2371725" y="5335550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3163853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2875557" y="3517125"/>
            <a:ext cx="812485" cy="170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2735167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528542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71"/>
          <p:cNvSpPr>
            <a:spLocks noChangeArrowheads="1"/>
          </p:cNvSpPr>
          <p:nvPr/>
        </p:nvSpPr>
        <p:spPr bwMode="auto">
          <a:xfrm>
            <a:off x="4177043" y="4761537"/>
            <a:ext cx="1517904" cy="774838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101"/>
          <p:cNvGrpSpPr>
            <a:grpSpLocks/>
          </p:cNvGrpSpPr>
          <p:nvPr/>
        </p:nvGrpSpPr>
        <p:grpSpPr bwMode="auto">
          <a:xfrm>
            <a:off x="1794578" y="2667896"/>
            <a:ext cx="1939298" cy="539801"/>
            <a:chOff x="2181225" y="5327225"/>
            <a:chExt cx="1809749" cy="461963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2371725" y="5327225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2306480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Elbow Connector 63"/>
          <p:cNvCxnSpPr>
            <a:cxnSpLocks noChangeShapeType="1"/>
          </p:cNvCxnSpPr>
          <p:nvPr/>
        </p:nvCxnSpPr>
        <p:spPr bwMode="auto">
          <a:xfrm rot="16200000" flipH="1">
            <a:off x="2893957" y="3970238"/>
            <a:ext cx="822960" cy="164592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74"/>
          <p:cNvCxnSpPr>
            <a:cxnSpLocks noChangeShapeType="1"/>
          </p:cNvCxnSpPr>
          <p:nvPr/>
        </p:nvCxnSpPr>
        <p:spPr bwMode="auto">
          <a:xfrm>
            <a:off x="3504354" y="4198832"/>
            <a:ext cx="67031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33"/>
          <p:cNvCxnSpPr>
            <a:cxnSpLocks noChangeShapeType="1"/>
          </p:cNvCxnSpPr>
          <p:nvPr/>
        </p:nvCxnSpPr>
        <p:spPr bwMode="auto">
          <a:xfrm rot="5400000" flipH="1" flipV="1">
            <a:off x="2091332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4178723" y="3820423"/>
            <a:ext cx="1516224" cy="772900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79381" y="4740680"/>
            <a:ext cx="195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1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696348" y="2203191"/>
            <a:ext cx="372550" cy="382128"/>
          </a:xfrm>
          <a:prstGeom prst="rect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5227946" y="5552795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736415" y="3757046"/>
            <a:ext cx="720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65598" y="5879288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4196041" y="5917538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62350" y="2986824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4192793" y="3025074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H="1" flipV="1">
            <a:off x="2518698" y="3158728"/>
            <a:ext cx="782805" cy="711076"/>
          </a:xfrm>
          <a:prstGeom prst="straightConnector1">
            <a:avLst/>
          </a:prstGeom>
          <a:noFill/>
          <a:ln w="50800" algn="ctr">
            <a:solidFill>
              <a:schemeClr val="tx2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2288090" y="264260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Arc 85"/>
          <p:cNvSpPr/>
          <p:nvPr/>
        </p:nvSpPr>
        <p:spPr bwMode="auto">
          <a:xfrm rot="8080757">
            <a:off x="2710199" y="3186204"/>
            <a:ext cx="636261" cy="539261"/>
          </a:xfrm>
          <a:prstGeom prst="arc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8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2873856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/>
          </a:ln>
        </p:spPr>
      </p:cxnSp>
      <p:sp>
        <p:nvSpPr>
          <p:cNvPr id="113" name="TextBox 112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 flipV="1">
            <a:off x="5663790" y="3311379"/>
            <a:ext cx="12700" cy="1920240"/>
          </a:xfrm>
          <a:prstGeom prst="bentConnector3">
            <a:avLst>
              <a:gd name="adj1" fmla="val 2393819"/>
            </a:avLst>
          </a:prstGeom>
          <a:solidFill>
            <a:schemeClr val="bg1"/>
          </a:solidFill>
          <a:ln w="444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116" name="Group 115"/>
          <p:cNvGrpSpPr/>
          <p:nvPr/>
        </p:nvGrpSpPr>
        <p:grpSpPr>
          <a:xfrm>
            <a:off x="6345906" y="4691945"/>
            <a:ext cx="2358651" cy="1342308"/>
            <a:chOff x="581374" y="4038600"/>
            <a:chExt cx="3142502" cy="850900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581374" y="4051300"/>
              <a:ext cx="3142502" cy="838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 bwMode="auto">
            <a:xfrm>
              <a:off x="581374" y="4461170"/>
              <a:ext cx="3142502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9" name="Straight Connector 118"/>
            <p:cNvCxnSpPr>
              <a:stCxn id="117" idx="2"/>
              <a:endCxn id="117" idx="0"/>
            </p:cNvCxnSpPr>
            <p:nvPr/>
          </p:nvCxnSpPr>
          <p:spPr bwMode="auto">
            <a:xfrm flipV="1">
              <a:off x="2152625" y="40513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365225" y="40386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2940025" y="40386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546040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8218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6453326" y="4127453"/>
            <a:ext cx="212476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ill buffer</a:t>
            </a:r>
          </a:p>
        </p:txBody>
      </p:sp>
      <p:sp>
        <p:nvSpPr>
          <p:cNvPr id="131" name="Line Callout 2 130"/>
          <p:cNvSpPr/>
          <p:nvPr/>
        </p:nvSpPr>
        <p:spPr bwMode="auto">
          <a:xfrm>
            <a:off x="6344945" y="4709323"/>
            <a:ext cx="2359152" cy="1325880"/>
          </a:xfrm>
          <a:prstGeom prst="borderCallout2">
            <a:avLst>
              <a:gd name="adj1" fmla="val 86940"/>
              <a:gd name="adj2" fmla="val -3107"/>
              <a:gd name="adj3" fmla="val 87328"/>
              <a:gd name="adj4" fmla="val -13463"/>
              <a:gd name="adj5" fmla="val 45776"/>
              <a:gd name="adj6" fmla="val -3025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202173" y="3834002"/>
            <a:ext cx="1474317" cy="729659"/>
            <a:chOff x="4683375" y="1962646"/>
            <a:chExt cx="1465895" cy="742530"/>
          </a:xfrm>
        </p:grpSpPr>
        <p:cxnSp>
          <p:nvCxnSpPr>
            <p:cNvPr id="133" name="Straight Connector 132"/>
            <p:cNvCxnSpPr/>
            <p:nvPr/>
          </p:nvCxnSpPr>
          <p:spPr bwMode="auto">
            <a:xfrm flipV="1">
              <a:off x="4683375" y="1962646"/>
              <a:ext cx="1465894" cy="742529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H="1" flipV="1">
              <a:off x="4683375" y="1962646"/>
              <a:ext cx="1465895" cy="74253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3046996" y="2644921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Oval 167"/>
          <p:cNvSpPr/>
          <p:nvPr/>
        </p:nvSpPr>
        <p:spPr>
          <a:xfrm>
            <a:off x="2006073" y="1462336"/>
            <a:ext cx="1778001" cy="1781175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69696"/>
              </a:solidFill>
              <a:cs typeface="Arial" pitchFamily="34" charset="0"/>
            </a:endParaRPr>
          </a:p>
        </p:txBody>
      </p:sp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3057156" y="2644921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88" name="TextBox 187"/>
          <p:cNvSpPr txBox="1"/>
          <p:nvPr/>
        </p:nvSpPr>
        <p:spPr>
          <a:xfrm>
            <a:off x="6068898" y="4788138"/>
            <a:ext cx="1088311" cy="52322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89554" y="480787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70519" y="4812564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89" name="TextBox 188"/>
          <p:cNvSpPr txBox="1"/>
          <p:nvPr/>
        </p:nvSpPr>
        <p:spPr>
          <a:xfrm>
            <a:off x="6658178" y="4788138"/>
            <a:ext cx="1088311" cy="52322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49053" y="481002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0598" y="481002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65963" y="548253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57508" y="548253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49053" y="548253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40598" y="548253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2286406" y="2660161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91309"/>
              </p:ext>
            </p:extLst>
          </p:nvPr>
        </p:nvGraphicFramePr>
        <p:xfrm>
          <a:off x="2214037" y="1708648"/>
          <a:ext cx="13779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Visio" r:id="rId9" imgW="1468713" imgH="1468877" progId="Visio.Drawing.11">
                  <p:embed/>
                </p:oleObj>
              </mc:Choice>
              <mc:Fallback>
                <p:oleObj name="Visio" r:id="rId9" imgW="1468713" imgH="14688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037" y="1708648"/>
                        <a:ext cx="13779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oup 17"/>
          <p:cNvGrpSpPr>
            <a:grpSpLocks/>
          </p:cNvGrpSpPr>
          <p:nvPr/>
        </p:nvGrpSpPr>
        <p:grpSpPr bwMode="auto">
          <a:xfrm>
            <a:off x="2348975" y="1843585"/>
            <a:ext cx="1108075" cy="1108075"/>
            <a:chOff x="4017169" y="2871789"/>
            <a:chExt cx="1107281" cy="1107281"/>
          </a:xfrm>
        </p:grpSpPr>
        <p:cxnSp>
          <p:nvCxnSpPr>
            <p:cNvPr id="171" name="Straight Connector 170"/>
            <p:cNvCxnSpPr/>
            <p:nvPr/>
          </p:nvCxnSpPr>
          <p:spPr bwMode="auto">
            <a:xfrm rot="5400000">
              <a:off x="4402655" y="3595171"/>
              <a:ext cx="333136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4017169" y="2871789"/>
              <a:ext cx="1107281" cy="110728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8"/>
          <p:cNvGrpSpPr>
            <a:grpSpLocks/>
          </p:cNvGrpSpPr>
          <p:nvPr/>
        </p:nvGrpSpPr>
        <p:grpSpPr bwMode="auto">
          <a:xfrm>
            <a:off x="2348975" y="1843585"/>
            <a:ext cx="1108075" cy="1108075"/>
            <a:chOff x="4017169" y="2871789"/>
            <a:chExt cx="1107281" cy="1107281"/>
          </a:xfrm>
        </p:grpSpPr>
        <p:cxnSp>
          <p:nvCxnSpPr>
            <p:cNvPr id="174" name="Straight Connector 173"/>
            <p:cNvCxnSpPr/>
            <p:nvPr/>
          </p:nvCxnSpPr>
          <p:spPr bwMode="auto">
            <a:xfrm rot="5400000">
              <a:off x="4351891" y="3645935"/>
              <a:ext cx="434663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oval" w="sm" len="sm"/>
              <a:tailEnd type="none"/>
            </a:ln>
            <a:effectLst/>
          </p:spPr>
        </p:cxnSp>
        <p:sp>
          <p:nvSpPr>
            <p:cNvPr id="175" name="Oval 20"/>
            <p:cNvSpPr>
              <a:spLocks noChangeArrowheads="1"/>
            </p:cNvSpPr>
            <p:nvPr/>
          </p:nvSpPr>
          <p:spPr bwMode="auto">
            <a:xfrm>
              <a:off x="4017169" y="2871789"/>
              <a:ext cx="1107281" cy="110728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33"/>
          <p:cNvGrpSpPr>
            <a:grpSpLocks/>
          </p:cNvGrpSpPr>
          <p:nvPr/>
        </p:nvGrpSpPr>
        <p:grpSpPr bwMode="auto">
          <a:xfrm>
            <a:off x="2869675" y="1903910"/>
            <a:ext cx="61912" cy="987425"/>
            <a:chOff x="4538661" y="2936081"/>
            <a:chExt cx="61914" cy="985838"/>
          </a:xfrm>
        </p:grpSpPr>
        <p:sp>
          <p:nvSpPr>
            <p:cNvPr id="177" name="Rectangle 176"/>
            <p:cNvSpPr/>
            <p:nvPr/>
          </p:nvSpPr>
          <p:spPr>
            <a:xfrm>
              <a:off x="4538661" y="3807803"/>
              <a:ext cx="58739" cy="114116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38100"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541836" y="2936081"/>
              <a:ext cx="58739" cy="114116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38100"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9" name="Group 21"/>
          <p:cNvGrpSpPr>
            <a:grpSpLocks/>
          </p:cNvGrpSpPr>
          <p:nvPr/>
        </p:nvGrpSpPr>
        <p:grpSpPr bwMode="auto">
          <a:xfrm>
            <a:off x="2347387" y="1843585"/>
            <a:ext cx="1106488" cy="1108075"/>
            <a:chOff x="4017169" y="2871789"/>
            <a:chExt cx="1107281" cy="1107281"/>
          </a:xfrm>
        </p:grpSpPr>
        <p:cxnSp>
          <p:nvCxnSpPr>
            <p:cNvPr id="180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321381" y="3677237"/>
              <a:ext cx="496475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sm" len="sm"/>
              <a:tailEnd/>
            </a:ln>
          </p:spPr>
        </p:cxnSp>
        <p:sp>
          <p:nvSpPr>
            <p:cNvPr id="181" name="Oval 23"/>
            <p:cNvSpPr>
              <a:spLocks noChangeArrowheads="1"/>
            </p:cNvSpPr>
            <p:nvPr/>
          </p:nvSpPr>
          <p:spPr bwMode="auto">
            <a:xfrm>
              <a:off x="4017169" y="2871789"/>
              <a:ext cx="1107281" cy="1107281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82" name="Oval 181"/>
          <p:cNvSpPr/>
          <p:nvPr/>
        </p:nvSpPr>
        <p:spPr>
          <a:xfrm>
            <a:off x="2853800" y="2349998"/>
            <a:ext cx="95250" cy="9525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38100">
            <a:noFill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3" name="Group 32"/>
          <p:cNvGrpSpPr>
            <a:grpSpLocks/>
          </p:cNvGrpSpPr>
          <p:nvPr/>
        </p:nvGrpSpPr>
        <p:grpSpPr bwMode="auto">
          <a:xfrm rot="5400000">
            <a:off x="2869674" y="1902323"/>
            <a:ext cx="61913" cy="985838"/>
            <a:chOff x="4691061" y="3088481"/>
            <a:chExt cx="61914" cy="985838"/>
          </a:xfrm>
        </p:grpSpPr>
        <p:sp>
          <p:nvSpPr>
            <p:cNvPr id="184" name="Rectangle 183"/>
            <p:cNvSpPr/>
            <p:nvPr/>
          </p:nvSpPr>
          <p:spPr>
            <a:xfrm>
              <a:off x="4691060" y="3885406"/>
              <a:ext cx="58739" cy="114300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38100">
              <a:noFill/>
            </a:ln>
          </p:spPr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694236" y="3013869"/>
              <a:ext cx="58739" cy="114300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38100">
              <a:noFill/>
            </a:ln>
          </p:spPr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58209" y="4381718"/>
            <a:ext cx="1912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Crossbar  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blocks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chemeClr val="tx2"/>
                </a:solidFill>
              </a:rPr>
              <a:t>Basic</a:t>
            </a:r>
            <a:r>
              <a:rPr lang="en-US" sz="3200" b="1" dirty="0">
                <a:solidFill>
                  <a:srgbClr val="66FFFF"/>
                </a:solidFill>
              </a:rPr>
              <a:t> RRS Performance Impact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513450" y="2184661"/>
            <a:ext cx="2861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dirty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elf-repair 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control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81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208 0.26528 C -0.00208 0.34167 -0.00486 0.34074 0.05122 0.34074 L 0.25 0.341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-0.00347 0.00301 -0.00729 0.01088 -0.0099 0.01597 C -0.01285 0.02801 -0.02656 0.04236 -0.03264 0.05347 C -0.03438 0.06065 -0.03663 0.06551 -0.04132 0.06944 C -0.04601 0.07847 -0.05087 0.08796 -0.0566 0.0956 C -0.05799 0.10139 -0.05938 0.1037 -0.06302 0.10717 C -0.06458 0.11296 -0.06406 0.11551 -0.06858 0.11736 C -0.07222 0.1206 -0.07413 0.12477 -0.07726 0.12893 C -0.0783 0.13356 -0.08264 0.1419 -0.08264 0.1419 C -0.08299 0.14328 -0.08316 0.1449 -0.08368 0.14629 C -0.0842 0.14791 -0.08542 0.14907 -0.08594 0.15069 C -0.08698 0.1544 -0.08802 0.16227 -0.08802 0.16227 C -0.08889 0.21875 -0.09097 0.27129 -0.08924 0.32754 C -0.08924 0.33009 -0.08906 0.33264 -0.08802 0.33472 C -0.08733 0.33588 -0.08594 0.33611 -0.0849 0.33611 C -0.06823 0.3375 -0.05156 0.33796 -0.0349 0.33912 C 0.03142 0.33796 0.08489 0.33912 0.15104 0.33912 " pathEditMode="relative" ptsTypes="ffffffffffffffff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C -0.00139 0.00602 -0.00452 0.00625 -0.0066 0.01181 C -0.01111 0.02315 -0.01406 0.03403 -0.02222 0.04144 C -0.02361 0.04746 -0.02552 0.05047 -0.02882 0.05486 C -0.03195 0.06621 -0.02743 0.05162 -0.03333 0.06366 C -0.03472 0.06644 -0.03524 0.06991 -0.03663 0.07269 C -0.03872 0.08125 -0.03611 0.07292 -0.04115 0.08148 C -0.04722 0.09167 -0.05174 0.10371 -0.0599 0.11111 C -0.06181 0.11829 -0.0658 0.12269 -0.06892 0.12894 C -0.07031 0.13449 -0.07309 0.13727 -0.07552 0.14213 C -0.07761 0.15162 -0.07986 0.16088 -0.08212 0.17037 C -0.08229 0.1794 -0.08542 0.3294 -0.08212 0.33334 C -0.06372 0.35486 -0.03333 0.33426 -0.00886 0.33472 C -0.00469 0.33611 -0.0007 0.3375 0.0033 0.33935 C 0.0493 0.33843 0.09531 0.33334 0.14114 0.33334 " pathEditMode="relative" ptsTypes="ffffffffffffffA">
                                      <p:cBhvr>
                                        <p:cTn id="13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0191 0.27662 C -0.00191 0.35231 -0.00486 0.34189 0.05121 0.34189 L 0.25 0.33819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71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68" grpId="0" animBg="1"/>
      <p:bldP spid="168" grpId="1" animBg="1"/>
      <p:bldP spid="188" grpId="1" animBg="1"/>
      <p:bldP spid="188" grpId="2" animBg="1"/>
      <p:bldP spid="189" grpId="1" animBg="1"/>
      <p:bldP spid="189" grpId="2" animBg="1"/>
      <p:bldP spid="182" grpId="0" animBg="1"/>
      <p:bldP spid="182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66FFFF"/>
                </a:solidFill>
              </a:rPr>
              <a:t>Enhanced RRS (ERRS) Idea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921250" y="641350"/>
            <a:ext cx="3829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57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247719"/>
            <a:ext cx="3820636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Identify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0580" y="1247719"/>
            <a:ext cx="418338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Mitigate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0580" y="3384405"/>
            <a:ext cx="4183380" cy="64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Analyze</a:t>
            </a:r>
          </a:p>
        </p:txBody>
      </p:sp>
      <p:sp>
        <p:nvSpPr>
          <p:cNvPr id="3" name="Flowchart: Decision 2"/>
          <p:cNvSpPr/>
          <p:nvPr/>
        </p:nvSpPr>
        <p:spPr bwMode="auto">
          <a:xfrm>
            <a:off x="338296" y="2965243"/>
            <a:ext cx="3829844" cy="1478280"/>
          </a:xfrm>
          <a:prstGeom prst="flowChartDecis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563" y="3442773"/>
            <a:ext cx="33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Desirable tradeoff?</a:t>
            </a:r>
          </a:p>
        </p:txBody>
      </p:sp>
      <p:cxnSp>
        <p:nvCxnSpPr>
          <p:cNvPr id="9" name="Straight Arrow Connector 8"/>
          <p:cNvCxnSpPr>
            <a:stCxn id="2" idx="3"/>
            <a:endCxn id="7" idx="1"/>
          </p:cNvCxnSpPr>
          <p:nvPr/>
        </p:nvCxnSpPr>
        <p:spPr bwMode="auto">
          <a:xfrm>
            <a:off x="4163536" y="1567759"/>
            <a:ext cx="477044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 bwMode="auto">
          <a:xfrm>
            <a:off x="6732270" y="1887799"/>
            <a:ext cx="0" cy="149660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6" name="Straight Arrow Connector 15"/>
          <p:cNvCxnSpPr>
            <a:stCxn id="8" idx="1"/>
            <a:endCxn id="3" idx="3"/>
          </p:cNvCxnSpPr>
          <p:nvPr/>
        </p:nvCxnSpPr>
        <p:spPr bwMode="auto">
          <a:xfrm flipH="1" flipV="1">
            <a:off x="4168140" y="3704383"/>
            <a:ext cx="472440" cy="6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8" name="Elbow Connector 17"/>
          <p:cNvCxnSpPr/>
          <p:nvPr/>
        </p:nvCxnSpPr>
        <p:spPr bwMode="auto">
          <a:xfrm rot="5400000" flipH="1" flipV="1">
            <a:off x="3579700" y="552001"/>
            <a:ext cx="1077444" cy="374904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308860" y="2523980"/>
            <a:ext cx="9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22" name="Straight Arrow Connector 21"/>
          <p:cNvCxnSpPr>
            <a:stCxn id="3" idx="2"/>
            <a:endCxn id="20" idx="0"/>
          </p:cNvCxnSpPr>
          <p:nvPr/>
        </p:nvCxnSpPr>
        <p:spPr bwMode="auto">
          <a:xfrm flipH="1">
            <a:off x="2251710" y="4443523"/>
            <a:ext cx="1508" cy="47021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0" name="Flowchart: Terminator 19"/>
          <p:cNvSpPr/>
          <p:nvPr/>
        </p:nvSpPr>
        <p:spPr bwMode="auto">
          <a:xfrm>
            <a:off x="1623060" y="4913740"/>
            <a:ext cx="1257300" cy="678180"/>
          </a:xfrm>
          <a:prstGeom prst="flowChartTerminato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9066" y="4992814"/>
            <a:ext cx="109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8860" y="4428283"/>
            <a:ext cx="9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23143778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58</a:t>
            </a:fld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4" name="Picture 2" descr="Sun's UltraSPARC T2 processor up close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" y="2154550"/>
            <a:ext cx="5891727" cy="43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1785151" y="5466979"/>
            <a:ext cx="1939298" cy="539801"/>
            <a:chOff x="2181225" y="5335550"/>
            <a:chExt cx="1809749" cy="461963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2371725" y="5335550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3163853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2875557" y="3517125"/>
            <a:ext cx="812485" cy="170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2735167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528542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71"/>
          <p:cNvSpPr>
            <a:spLocks noChangeArrowheads="1"/>
          </p:cNvSpPr>
          <p:nvPr/>
        </p:nvSpPr>
        <p:spPr bwMode="auto">
          <a:xfrm>
            <a:off x="4177043" y="4761537"/>
            <a:ext cx="1517904" cy="774838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101"/>
          <p:cNvGrpSpPr>
            <a:grpSpLocks/>
          </p:cNvGrpSpPr>
          <p:nvPr/>
        </p:nvGrpSpPr>
        <p:grpSpPr bwMode="auto">
          <a:xfrm>
            <a:off x="1794578" y="2667896"/>
            <a:ext cx="1939298" cy="539801"/>
            <a:chOff x="2181225" y="5327225"/>
            <a:chExt cx="1809749" cy="461963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2181225" y="5349875"/>
              <a:ext cx="1809749" cy="36671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latinLnBrk="1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2371725" y="5327225"/>
              <a:ext cx="142874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pitchFamily="34" charset="0"/>
                </a:rPr>
                <a:t>4 cores</a:t>
              </a:r>
            </a:p>
          </p:txBody>
        </p:sp>
      </p:grp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2306480" y="3952044"/>
            <a:ext cx="319814" cy="406242"/>
          </a:xfrm>
          <a:prstGeom prst="rect">
            <a:avLst/>
          </a:prstGeom>
          <a:noFill/>
          <a:ln w="38100" algn="ctr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Elbow Connector 63"/>
          <p:cNvCxnSpPr>
            <a:cxnSpLocks noChangeShapeType="1"/>
          </p:cNvCxnSpPr>
          <p:nvPr/>
        </p:nvCxnSpPr>
        <p:spPr bwMode="auto">
          <a:xfrm rot="16200000" flipH="1">
            <a:off x="2893957" y="3970238"/>
            <a:ext cx="822960" cy="164592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74"/>
          <p:cNvCxnSpPr>
            <a:cxnSpLocks noChangeShapeType="1"/>
          </p:cNvCxnSpPr>
          <p:nvPr/>
        </p:nvCxnSpPr>
        <p:spPr bwMode="auto">
          <a:xfrm>
            <a:off x="3504354" y="4198832"/>
            <a:ext cx="67031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33"/>
          <p:cNvCxnSpPr>
            <a:cxnSpLocks noChangeShapeType="1"/>
          </p:cNvCxnSpPr>
          <p:nvPr/>
        </p:nvCxnSpPr>
        <p:spPr bwMode="auto">
          <a:xfrm rot="5400000" flipH="1" flipV="1">
            <a:off x="2091332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4178723" y="3820423"/>
            <a:ext cx="1516224" cy="772900"/>
          </a:xfrm>
          <a:prstGeom prst="rect">
            <a:avLst/>
          </a:prstGeom>
          <a:noFill/>
          <a:ln w="38100" algn="ctr">
            <a:solidFill>
              <a:srgbClr val="FAB73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79381" y="4740680"/>
            <a:ext cx="195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1</a:t>
            </a:r>
            <a:endParaRPr lang="en-US" sz="2400" b="1" dirty="0">
              <a:solidFill>
                <a:srgbClr val="FAB732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696348" y="2203191"/>
            <a:ext cx="372550" cy="382128"/>
          </a:xfrm>
          <a:prstGeom prst="rect">
            <a:avLst/>
          </a:prstGeom>
          <a:noFill/>
          <a:ln w="38100" algn="ctr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5227946" y="5552795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AB73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513450" y="2117986"/>
            <a:ext cx="2861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dirty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elf-repair 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dirty="0" smtClean="0">
                <a:solidFill>
                  <a:srgbClr val="00387D">
                    <a:lumMod val="20000"/>
                    <a:lumOff val="80000"/>
                  </a:srgbClr>
                </a:solidFill>
                <a:cs typeface="Arial" pitchFamily="34" charset="0"/>
              </a:rPr>
              <a:t>control</a:t>
            </a:r>
            <a:endParaRPr lang="en-US" sz="2400" dirty="0">
              <a:solidFill>
                <a:srgbClr val="00387D">
                  <a:lumMod val="20000"/>
                  <a:lumOff val="80000"/>
                </a:srgbClr>
              </a:solidFill>
              <a:cs typeface="Arial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736415" y="3757046"/>
            <a:ext cx="720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65598" y="5879288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4196041" y="5917538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62350" y="2986824"/>
            <a:ext cx="155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L2 </a:t>
            </a: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r>
              <a:rPr lang="en-US" sz="2400" dirty="0" smtClean="0">
                <a:solidFill>
                  <a:srgbClr val="FFFFFF"/>
                </a:solidFill>
              </a:rPr>
              <a:t>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4192793" y="3025074"/>
            <a:ext cx="1498906" cy="394231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latinLnBrk="1">
              <a:defRPr/>
            </a:pPr>
            <a:endParaRPr lang="en-US" sz="200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H="1" flipV="1">
            <a:off x="2518698" y="3158728"/>
            <a:ext cx="782805" cy="711076"/>
          </a:xfrm>
          <a:prstGeom prst="straightConnector1">
            <a:avLst/>
          </a:prstGeom>
          <a:noFill/>
          <a:ln w="50800" algn="ctr">
            <a:solidFill>
              <a:schemeClr val="tx2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Arc 85"/>
          <p:cNvSpPr/>
          <p:nvPr/>
        </p:nvSpPr>
        <p:spPr bwMode="auto">
          <a:xfrm rot="8080757">
            <a:off x="2710199" y="3186204"/>
            <a:ext cx="636261" cy="539261"/>
          </a:xfrm>
          <a:prstGeom prst="arc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8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2873856" y="3517125"/>
            <a:ext cx="812485" cy="1702"/>
          </a:xfrm>
          <a:prstGeom prst="straightConnector1">
            <a:avLst/>
          </a:prstGeom>
          <a:noFill/>
          <a:ln w="38100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/>
          </a:ln>
        </p:spPr>
      </p:cxnSp>
      <p:sp>
        <p:nvSpPr>
          <p:cNvPr id="113" name="TextBox 112"/>
          <p:cNvSpPr txBox="1"/>
          <p:nvPr/>
        </p:nvSpPr>
        <p:spPr>
          <a:xfrm>
            <a:off x="4057344" y="3791375"/>
            <a:ext cx="17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AB732"/>
                </a:solidFill>
              </a:rPr>
              <a:t>L2 bank control 0</a:t>
            </a:r>
            <a:endParaRPr lang="en-US" sz="2400" b="1" dirty="0">
              <a:solidFill>
                <a:srgbClr val="FAB732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5228729" y="3465278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 flipV="1">
            <a:off x="5663790" y="3311379"/>
            <a:ext cx="12700" cy="1920240"/>
          </a:xfrm>
          <a:prstGeom prst="bentConnector3">
            <a:avLst>
              <a:gd name="adj1" fmla="val 2393819"/>
            </a:avLst>
          </a:prstGeom>
          <a:solidFill>
            <a:schemeClr val="bg1"/>
          </a:solidFill>
          <a:ln w="444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34696" y="480240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34696" y="5474916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6471927" y="4218080"/>
            <a:ext cx="212476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ill buffer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202173" y="3834002"/>
            <a:ext cx="1474317" cy="729659"/>
            <a:chOff x="4683375" y="1962646"/>
            <a:chExt cx="1465895" cy="742530"/>
          </a:xfrm>
        </p:grpSpPr>
        <p:cxnSp>
          <p:nvCxnSpPr>
            <p:cNvPr id="61" name="Straight Connector 60"/>
            <p:cNvCxnSpPr/>
            <p:nvPr/>
          </p:nvCxnSpPr>
          <p:spPr bwMode="auto">
            <a:xfrm flipV="1">
              <a:off x="4683375" y="1962646"/>
              <a:ext cx="1465894" cy="742529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4683375" y="1962646"/>
              <a:ext cx="1465895" cy="74253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6345906" y="4691945"/>
            <a:ext cx="2358651" cy="1342308"/>
            <a:chOff x="581374" y="4038600"/>
            <a:chExt cx="3142502" cy="8509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581374" y="4051300"/>
              <a:ext cx="3142502" cy="838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581374" y="4461170"/>
              <a:ext cx="3142502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>
              <a:stCxn id="72" idx="2"/>
              <a:endCxn id="72" idx="0"/>
            </p:cNvCxnSpPr>
            <p:nvPr/>
          </p:nvCxnSpPr>
          <p:spPr bwMode="auto">
            <a:xfrm flipV="1">
              <a:off x="2152625" y="40513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1365225" y="40386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2940025" y="40386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5" name="Line Callout 2 84"/>
          <p:cNvSpPr/>
          <p:nvPr/>
        </p:nvSpPr>
        <p:spPr bwMode="auto">
          <a:xfrm>
            <a:off x="6344945" y="4709323"/>
            <a:ext cx="2359152" cy="1325880"/>
          </a:xfrm>
          <a:prstGeom prst="borderCallout2">
            <a:avLst>
              <a:gd name="adj1" fmla="val 86940"/>
              <a:gd name="adj2" fmla="val -3107"/>
              <a:gd name="adj3" fmla="val 87328"/>
              <a:gd name="adj4" fmla="val -13463"/>
              <a:gd name="adj5" fmla="val 45776"/>
              <a:gd name="adj6" fmla="val -3025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345906" y="3386598"/>
            <a:ext cx="2358651" cy="1325056"/>
            <a:chOff x="581374" y="4049536"/>
            <a:chExt cx="3142502" cy="83996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581374" y="4051300"/>
              <a:ext cx="3142502" cy="838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581374" y="4461170"/>
              <a:ext cx="3142502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Straight Connector 101"/>
            <p:cNvCxnSpPr>
              <a:stCxn id="94" idx="2"/>
              <a:endCxn id="94" idx="0"/>
            </p:cNvCxnSpPr>
            <p:nvPr/>
          </p:nvCxnSpPr>
          <p:spPr bwMode="auto">
            <a:xfrm flipV="1">
              <a:off x="2152625" y="4051300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365225" y="4049536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2940025" y="4049536"/>
              <a:ext cx="0" cy="8382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06" name="TextBox 105"/>
          <p:cNvSpPr txBox="1"/>
          <p:nvPr/>
        </p:nvSpPr>
        <p:spPr>
          <a:xfrm>
            <a:off x="6461767" y="2907440"/>
            <a:ext cx="212476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ill buffer</a:t>
            </a: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2288090" y="2642602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3046996" y="2644921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345415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345415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345415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34696" y="3454153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373583" y="413184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6965128" y="413184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7556673" y="413184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7886">
            <a:off x="8134696" y="4131845"/>
            <a:ext cx="414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119213" y="1146740"/>
            <a:ext cx="429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Single faulty component:</a:t>
            </a:r>
            <a:endParaRPr lang="en-US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4036021" y="1146740"/>
            <a:ext cx="217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% impact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FFFF"/>
                </a:solidFill>
                <a:sym typeface="Wingdings" pitchFamily="2" charset="2"/>
              </a:rPr>
              <a:t>ERRS Mitigates RRS Performance Impact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58209" y="4381718"/>
            <a:ext cx="1912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Crossbar  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en-US" sz="2400" b="1" dirty="0" smtClean="0">
                <a:solidFill>
                  <a:srgbClr val="66FFFF"/>
                </a:solidFill>
                <a:cs typeface="Arial" pitchFamily="34" charset="0"/>
              </a:rPr>
              <a:t>blocks</a:t>
            </a:r>
            <a:endParaRPr lang="en-US" sz="2400" b="1" dirty="0">
              <a:solidFill>
                <a:srgbClr val="66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53982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208 0.26528 C -0.00208 0.34167 -0.00486 0.34074 0.05122 0.34074 L 0.25 0.3412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-0.00347 0.00301 -0.00729 0.01088 -0.0099 0.01597 C -0.01285 0.02801 -0.02656 0.04236 -0.03264 0.05347 C -0.03438 0.06065 -0.03663 0.06551 -0.04132 0.06944 C -0.04601 0.07847 -0.05087 0.08796 -0.0566 0.0956 C -0.05799 0.10139 -0.05938 0.1037 -0.06302 0.10717 C -0.06458 0.11296 -0.06406 0.11551 -0.06858 0.11736 C -0.07222 0.1206 -0.07413 0.12477 -0.07726 0.12893 C -0.0783 0.13356 -0.08264 0.1419 -0.08264 0.1419 C -0.08299 0.14328 -0.08316 0.1449 -0.08368 0.14629 C -0.0842 0.14791 -0.08542 0.14907 -0.08594 0.15069 C -0.08698 0.1544 -0.08802 0.16227 -0.08802 0.16227 C -0.08889 0.21875 -0.09097 0.27129 -0.08924 0.32754 C -0.08924 0.33009 -0.08906 0.33264 -0.08802 0.33472 C -0.08733 0.33588 -0.08594 0.33611 -0.0849 0.33611 C -0.06823 0.3375 -0.05156 0.33796 -0.0349 0.33912 C 0.03142 0.33796 0.08489 0.33912 0.15104 0.33912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06" grpId="0"/>
      <p:bldP spid="1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Slide Number Placeholder 3"/>
          <p:cNvSpPr txBox="1">
            <a:spLocks noGrp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47159646-7510-4273-9EB9-56BB2D6C2F5A}" type="slidenum">
              <a:rPr lang="en-US" sz="1400" smtClean="0">
                <a:solidFill>
                  <a:srgbClr val="FFFFFF"/>
                </a:solidFill>
              </a:rPr>
              <a:pPr algn="r" eaLnBrk="0" hangingPunct="0"/>
              <a:t>59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167" name="Group 166"/>
          <p:cNvGrpSpPr>
            <a:grpSpLocks/>
          </p:cNvGrpSpPr>
          <p:nvPr/>
        </p:nvGrpSpPr>
        <p:grpSpPr>
          <a:xfrm>
            <a:off x="768569" y="940587"/>
            <a:ext cx="7635240" cy="5029200"/>
            <a:chOff x="4193453" y="2515986"/>
            <a:chExt cx="4059936" cy="3081528"/>
          </a:xfrm>
        </p:grpSpPr>
        <p:pic>
          <p:nvPicPr>
            <p:cNvPr id="168" name="Picture 2" descr="Sun's UltraSPARC T2 processor up close"/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53" y="2515986"/>
              <a:ext cx="4059936" cy="308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98598" y="2832324"/>
            <a:ext cx="689050" cy="209386"/>
            <a:chOff x="3585121" y="2898981"/>
            <a:chExt cx="689050" cy="181639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1376420" y="2631451"/>
            <a:ext cx="680649" cy="221764"/>
            <a:chOff x="1656595" y="2738490"/>
            <a:chExt cx="536412" cy="192377"/>
          </a:xfrm>
        </p:grpSpPr>
        <p:sp>
          <p:nvSpPr>
            <p:cNvPr id="90" name="Oval 89"/>
            <p:cNvSpPr/>
            <p:nvPr/>
          </p:nvSpPr>
          <p:spPr bwMode="auto">
            <a:xfrm>
              <a:off x="1726301" y="2738490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656595" y="2836261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788233" y="2834946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Straight Connector 92"/>
            <p:cNvCxnSpPr>
              <a:stCxn id="90" idx="3"/>
              <a:endCxn id="91" idx="7"/>
            </p:cNvCxnSpPr>
            <p:nvPr/>
          </p:nvCxnSpPr>
          <p:spPr bwMode="auto">
            <a:xfrm flipH="1">
              <a:off x="1716094" y="2797027"/>
              <a:ext cx="20416" cy="4927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" name="Straight Connector 93"/>
            <p:cNvCxnSpPr>
              <a:stCxn id="90" idx="5"/>
              <a:endCxn id="92" idx="0"/>
            </p:cNvCxnSpPr>
            <p:nvPr/>
          </p:nvCxnSpPr>
          <p:spPr bwMode="auto">
            <a:xfrm>
              <a:off x="1785802" y="2797023"/>
              <a:ext cx="37286" cy="3791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Straight Connector 94"/>
            <p:cNvCxnSpPr>
              <a:stCxn id="91" idx="6"/>
              <a:endCxn id="92" idx="2"/>
            </p:cNvCxnSpPr>
            <p:nvPr/>
          </p:nvCxnSpPr>
          <p:spPr bwMode="auto">
            <a:xfrm flipV="1">
              <a:off x="1726301" y="2869233"/>
              <a:ext cx="61931" cy="131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6" name="Rectangle 95"/>
            <p:cNvSpPr/>
            <p:nvPr/>
          </p:nvSpPr>
          <p:spPr bwMode="auto">
            <a:xfrm>
              <a:off x="2147288" y="2743660"/>
              <a:ext cx="45719" cy="187207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366735" y="2934278"/>
            <a:ext cx="685766" cy="229467"/>
            <a:chOff x="1656595" y="2738490"/>
            <a:chExt cx="540461" cy="199063"/>
          </a:xfrm>
        </p:grpSpPr>
        <p:sp>
          <p:nvSpPr>
            <p:cNvPr id="98" name="Oval 97"/>
            <p:cNvSpPr/>
            <p:nvPr/>
          </p:nvSpPr>
          <p:spPr bwMode="auto">
            <a:xfrm>
              <a:off x="1726301" y="2738490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1656595" y="2836261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1788233" y="2834946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Straight Connector 100"/>
            <p:cNvCxnSpPr>
              <a:stCxn id="98" idx="3"/>
              <a:endCxn id="99" idx="7"/>
            </p:cNvCxnSpPr>
            <p:nvPr/>
          </p:nvCxnSpPr>
          <p:spPr bwMode="auto">
            <a:xfrm flipH="1">
              <a:off x="1716094" y="2797027"/>
              <a:ext cx="20416" cy="4927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Straight Connector 101"/>
            <p:cNvCxnSpPr>
              <a:stCxn id="98" idx="5"/>
              <a:endCxn id="100" idx="0"/>
            </p:cNvCxnSpPr>
            <p:nvPr/>
          </p:nvCxnSpPr>
          <p:spPr bwMode="auto">
            <a:xfrm>
              <a:off x="1785802" y="2797023"/>
              <a:ext cx="37286" cy="3791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Straight Connector 102"/>
            <p:cNvCxnSpPr>
              <a:stCxn id="99" idx="6"/>
              <a:endCxn id="100" idx="2"/>
            </p:cNvCxnSpPr>
            <p:nvPr/>
          </p:nvCxnSpPr>
          <p:spPr bwMode="auto">
            <a:xfrm flipV="1">
              <a:off x="1726301" y="2869233"/>
              <a:ext cx="61931" cy="131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4" name="Rectangle 103"/>
            <p:cNvSpPr/>
            <p:nvPr/>
          </p:nvSpPr>
          <p:spPr bwMode="auto">
            <a:xfrm>
              <a:off x="2151337" y="2750346"/>
              <a:ext cx="45719" cy="187207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940990" y="4629893"/>
            <a:ext cx="285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hit processing: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uplicated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22833" y="4765922"/>
            <a:ext cx="360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miss fill buffer: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ntries doubled</a:t>
            </a: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 bwMode="auto">
          <a:xfrm flipV="1">
            <a:off x="3761000" y="3936218"/>
            <a:ext cx="233193" cy="76574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5353049" y="4013184"/>
            <a:ext cx="233193" cy="76574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4452595" y="912425"/>
            <a:ext cx="3361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 bank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FSM:</a:t>
            </a:r>
          </a:p>
          <a:p>
            <a:pPr algn="ctr"/>
            <a:r>
              <a:rPr lang="en-US" dirty="0" smtClean="0"/>
              <a:t>entries doubled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 bwMode="auto">
          <a:xfrm flipH="1">
            <a:off x="2205978" y="2297420"/>
            <a:ext cx="353657" cy="388187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1606973" y="947334"/>
            <a:ext cx="285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 data return:</a:t>
            </a:r>
          </a:p>
          <a:p>
            <a:pPr algn="ctr"/>
            <a:r>
              <a:rPr lang="en-US" dirty="0" smtClean="0"/>
              <a:t>duplicated</a:t>
            </a:r>
            <a:endParaRPr lang="en-US" dirty="0"/>
          </a:p>
        </p:txBody>
      </p:sp>
      <p:cxnSp>
        <p:nvCxnSpPr>
          <p:cNvPr id="128" name="Straight Arrow Connector 127"/>
          <p:cNvCxnSpPr>
            <a:endCxn id="211" idx="1"/>
          </p:cNvCxnSpPr>
          <p:nvPr/>
        </p:nvCxnSpPr>
        <p:spPr bwMode="auto">
          <a:xfrm>
            <a:off x="6537960" y="2232660"/>
            <a:ext cx="455660" cy="51593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29" name="Group 128"/>
          <p:cNvGrpSpPr/>
          <p:nvPr/>
        </p:nvGrpSpPr>
        <p:grpSpPr>
          <a:xfrm>
            <a:off x="1679138" y="2628496"/>
            <a:ext cx="467182" cy="534661"/>
            <a:chOff x="1679138" y="2668951"/>
            <a:chExt cx="467182" cy="534661"/>
          </a:xfrm>
        </p:grpSpPr>
        <p:sp>
          <p:nvSpPr>
            <p:cNvPr id="130" name="Oval 129"/>
            <p:cNvSpPr/>
            <p:nvPr/>
          </p:nvSpPr>
          <p:spPr bwMode="auto">
            <a:xfrm>
              <a:off x="1777255" y="2668951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688807" y="2781650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855835" y="2780135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3" name="Straight Connector 132"/>
            <p:cNvCxnSpPr>
              <a:stCxn id="130" idx="3"/>
              <a:endCxn id="131" idx="7"/>
            </p:cNvCxnSpPr>
            <p:nvPr/>
          </p:nvCxnSpPr>
          <p:spPr bwMode="auto">
            <a:xfrm flipH="1">
              <a:off x="1764302" y="2736426"/>
              <a:ext cx="25905" cy="568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4" name="Straight Connector 133"/>
            <p:cNvCxnSpPr>
              <a:stCxn id="130" idx="5"/>
              <a:endCxn id="132" idx="0"/>
            </p:cNvCxnSpPr>
            <p:nvPr/>
          </p:nvCxnSpPr>
          <p:spPr bwMode="auto">
            <a:xfrm>
              <a:off x="1852750" y="2736426"/>
              <a:ext cx="47310" cy="43709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5" name="Straight Connector 134"/>
            <p:cNvCxnSpPr>
              <a:stCxn id="131" idx="6"/>
              <a:endCxn id="132" idx="2"/>
            </p:cNvCxnSpPr>
            <p:nvPr/>
          </p:nvCxnSpPr>
          <p:spPr bwMode="auto">
            <a:xfrm flipV="1">
              <a:off x="1777255" y="2819661"/>
              <a:ext cx="78581" cy="1515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6" name="Rectangle 135"/>
            <p:cNvSpPr/>
            <p:nvPr/>
          </p:nvSpPr>
          <p:spPr bwMode="auto">
            <a:xfrm>
              <a:off x="2085134" y="2677480"/>
              <a:ext cx="58010" cy="21579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1767586" y="2980264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679138" y="3092963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846166" y="3091448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0" name="Straight Connector 139"/>
            <p:cNvCxnSpPr>
              <a:stCxn id="137" idx="3"/>
              <a:endCxn id="138" idx="7"/>
            </p:cNvCxnSpPr>
            <p:nvPr/>
          </p:nvCxnSpPr>
          <p:spPr bwMode="auto">
            <a:xfrm flipH="1">
              <a:off x="1754633" y="3047739"/>
              <a:ext cx="25905" cy="568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1" name="Straight Connector 140"/>
            <p:cNvCxnSpPr>
              <a:stCxn id="137" idx="5"/>
              <a:endCxn id="139" idx="0"/>
            </p:cNvCxnSpPr>
            <p:nvPr/>
          </p:nvCxnSpPr>
          <p:spPr bwMode="auto">
            <a:xfrm>
              <a:off x="1843081" y="3047739"/>
              <a:ext cx="47310" cy="43709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2" name="Straight Connector 141"/>
            <p:cNvCxnSpPr>
              <a:stCxn id="138" idx="6"/>
              <a:endCxn id="139" idx="2"/>
            </p:cNvCxnSpPr>
            <p:nvPr/>
          </p:nvCxnSpPr>
          <p:spPr bwMode="auto">
            <a:xfrm flipV="1">
              <a:off x="1767586" y="3130974"/>
              <a:ext cx="78581" cy="1515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43" name="Rectangle 142"/>
            <p:cNvSpPr/>
            <p:nvPr/>
          </p:nvSpPr>
          <p:spPr bwMode="auto">
            <a:xfrm>
              <a:off x="2088310" y="2987820"/>
              <a:ext cx="58010" cy="21579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014353" y="2793645"/>
            <a:ext cx="468285" cy="196476"/>
            <a:chOff x="3014353" y="2748667"/>
            <a:chExt cx="468285" cy="196476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63" name="Rectangle 162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3745562" y="2833251"/>
            <a:ext cx="689050" cy="209386"/>
            <a:chOff x="3585121" y="2898981"/>
            <a:chExt cx="689050" cy="181639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6" name="Straight Connector 24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48" name="Group 247"/>
          <p:cNvGrpSpPr/>
          <p:nvPr/>
        </p:nvGrpSpPr>
        <p:grpSpPr>
          <a:xfrm>
            <a:off x="3961317" y="2794572"/>
            <a:ext cx="468285" cy="196476"/>
            <a:chOff x="3014353" y="2748667"/>
            <a:chExt cx="468285" cy="196476"/>
          </a:xfrm>
        </p:grpSpPr>
        <p:sp>
          <p:nvSpPr>
            <p:cNvPr id="249" name="Rectangle 24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0" name="Straight Connector 24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2" name="Rectangle 25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4715211" y="2828679"/>
            <a:ext cx="689050" cy="209386"/>
            <a:chOff x="3585121" y="2898981"/>
            <a:chExt cx="689050" cy="181639"/>
          </a:xfrm>
        </p:grpSpPr>
        <p:sp>
          <p:nvSpPr>
            <p:cNvPr id="254" name="Rectangle 25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6" name="Straight Connector 25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58" name="Group 257"/>
          <p:cNvGrpSpPr/>
          <p:nvPr/>
        </p:nvGrpSpPr>
        <p:grpSpPr>
          <a:xfrm>
            <a:off x="4930966" y="2790000"/>
            <a:ext cx="468285" cy="196476"/>
            <a:chOff x="3014353" y="2748667"/>
            <a:chExt cx="468285" cy="196476"/>
          </a:xfrm>
        </p:grpSpPr>
        <p:sp>
          <p:nvSpPr>
            <p:cNvPr id="259" name="Rectangle 25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2" name="Rectangle 26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5675449" y="2826312"/>
            <a:ext cx="689050" cy="209386"/>
            <a:chOff x="3585121" y="2898981"/>
            <a:chExt cx="689050" cy="181639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68" name="Group 267"/>
          <p:cNvGrpSpPr/>
          <p:nvPr/>
        </p:nvGrpSpPr>
        <p:grpSpPr>
          <a:xfrm>
            <a:off x="5891204" y="2787633"/>
            <a:ext cx="468285" cy="196476"/>
            <a:chOff x="3014353" y="2748667"/>
            <a:chExt cx="468285" cy="196476"/>
          </a:xfrm>
        </p:grpSpPr>
        <p:sp>
          <p:nvSpPr>
            <p:cNvPr id="269" name="Rectangle 26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0" name="Straight Connector 26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72" name="Rectangle 27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2843863" y="3731762"/>
            <a:ext cx="689050" cy="209386"/>
            <a:chOff x="3585121" y="2898981"/>
            <a:chExt cx="689050" cy="181639"/>
          </a:xfrm>
        </p:grpSpPr>
        <p:sp>
          <p:nvSpPr>
            <p:cNvPr id="284" name="Rectangle 28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88" name="Group 287"/>
          <p:cNvGrpSpPr/>
          <p:nvPr/>
        </p:nvGrpSpPr>
        <p:grpSpPr>
          <a:xfrm>
            <a:off x="3059618" y="3693083"/>
            <a:ext cx="468285" cy="196476"/>
            <a:chOff x="3014353" y="2748667"/>
            <a:chExt cx="468285" cy="196476"/>
          </a:xfrm>
        </p:grpSpPr>
        <p:sp>
          <p:nvSpPr>
            <p:cNvPr id="289" name="Rectangle 28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2" name="Rectangle 29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805398" y="3729885"/>
            <a:ext cx="689050" cy="209386"/>
            <a:chOff x="3585121" y="2898981"/>
            <a:chExt cx="689050" cy="181639"/>
          </a:xfrm>
        </p:grpSpPr>
        <p:sp>
          <p:nvSpPr>
            <p:cNvPr id="294" name="Rectangle 29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98" name="Group 297"/>
          <p:cNvGrpSpPr/>
          <p:nvPr/>
        </p:nvGrpSpPr>
        <p:grpSpPr>
          <a:xfrm>
            <a:off x="4021153" y="3691206"/>
            <a:ext cx="468285" cy="196476"/>
            <a:chOff x="3014353" y="2748667"/>
            <a:chExt cx="468285" cy="196476"/>
          </a:xfrm>
        </p:grpSpPr>
        <p:sp>
          <p:nvSpPr>
            <p:cNvPr id="299" name="Rectangle 29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0" name="Straight Connector 29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2" name="Rectangle 30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741202" y="3725439"/>
            <a:ext cx="689050" cy="209386"/>
            <a:chOff x="3585121" y="2898981"/>
            <a:chExt cx="689050" cy="181639"/>
          </a:xfrm>
        </p:grpSpPr>
        <p:sp>
          <p:nvSpPr>
            <p:cNvPr id="314" name="Rectangle 31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6" name="Straight Connector 31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18" name="Group 317"/>
          <p:cNvGrpSpPr/>
          <p:nvPr/>
        </p:nvGrpSpPr>
        <p:grpSpPr>
          <a:xfrm>
            <a:off x="4956957" y="3686760"/>
            <a:ext cx="468285" cy="196476"/>
            <a:chOff x="3014353" y="2748667"/>
            <a:chExt cx="468285" cy="196476"/>
          </a:xfrm>
        </p:grpSpPr>
        <p:sp>
          <p:nvSpPr>
            <p:cNvPr id="319" name="Rectangle 31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2" name="Rectangle 32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701836" y="3722749"/>
            <a:ext cx="689050" cy="209386"/>
            <a:chOff x="3585121" y="2898981"/>
            <a:chExt cx="689050" cy="181639"/>
          </a:xfrm>
        </p:grpSpPr>
        <p:sp>
          <p:nvSpPr>
            <p:cNvPr id="324" name="Rectangle 323"/>
            <p:cNvSpPr/>
            <p:nvPr/>
          </p:nvSpPr>
          <p:spPr bwMode="auto">
            <a:xfrm>
              <a:off x="3585121" y="2898981"/>
              <a:ext cx="174035" cy="13716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4042124" y="2989177"/>
              <a:ext cx="232047" cy="91440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>
              <a:off x="4192631" y="2989180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>
              <a:off x="4115210" y="2988172"/>
              <a:ext cx="0" cy="914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28" name="Group 327"/>
          <p:cNvGrpSpPr/>
          <p:nvPr/>
        </p:nvGrpSpPr>
        <p:grpSpPr>
          <a:xfrm>
            <a:off x="5917591" y="3684070"/>
            <a:ext cx="468285" cy="196476"/>
            <a:chOff x="3014353" y="2748667"/>
            <a:chExt cx="468285" cy="196476"/>
          </a:xfrm>
        </p:grpSpPr>
        <p:sp>
          <p:nvSpPr>
            <p:cNvPr id="329" name="Rectangle 328"/>
            <p:cNvSpPr/>
            <p:nvPr/>
          </p:nvSpPr>
          <p:spPr bwMode="auto">
            <a:xfrm>
              <a:off x="3250591" y="2749825"/>
              <a:ext cx="232047" cy="1054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0" name="Straight Connector 329"/>
            <p:cNvCxnSpPr/>
            <p:nvPr/>
          </p:nvCxnSpPr>
          <p:spPr bwMode="auto">
            <a:xfrm>
              <a:off x="3401098" y="2749829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 bwMode="auto">
            <a:xfrm>
              <a:off x="3323677" y="2748667"/>
              <a:ext cx="0" cy="1054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32" name="Rectangle 331"/>
            <p:cNvSpPr/>
            <p:nvPr/>
          </p:nvSpPr>
          <p:spPr bwMode="auto">
            <a:xfrm>
              <a:off x="3014353" y="2787040"/>
              <a:ext cx="174035" cy="158103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7006596" y="2630339"/>
            <a:ext cx="680649" cy="221764"/>
            <a:chOff x="1656595" y="2738490"/>
            <a:chExt cx="536412" cy="192377"/>
          </a:xfrm>
        </p:grpSpPr>
        <p:sp>
          <p:nvSpPr>
            <p:cNvPr id="334" name="Oval 333"/>
            <p:cNvSpPr/>
            <p:nvPr/>
          </p:nvSpPr>
          <p:spPr bwMode="auto">
            <a:xfrm>
              <a:off x="1726301" y="2738490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1656595" y="2836261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1788233" y="2834946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7" name="Straight Connector 336"/>
            <p:cNvCxnSpPr>
              <a:stCxn id="334" idx="3"/>
              <a:endCxn id="335" idx="7"/>
            </p:cNvCxnSpPr>
            <p:nvPr/>
          </p:nvCxnSpPr>
          <p:spPr bwMode="auto">
            <a:xfrm flipH="1">
              <a:off x="1716094" y="2797027"/>
              <a:ext cx="20416" cy="4927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8" name="Straight Connector 337"/>
            <p:cNvCxnSpPr>
              <a:stCxn id="334" idx="5"/>
              <a:endCxn id="336" idx="0"/>
            </p:cNvCxnSpPr>
            <p:nvPr/>
          </p:nvCxnSpPr>
          <p:spPr bwMode="auto">
            <a:xfrm>
              <a:off x="1785802" y="2797023"/>
              <a:ext cx="37286" cy="3791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9" name="Straight Connector 338"/>
            <p:cNvCxnSpPr>
              <a:stCxn id="335" idx="6"/>
              <a:endCxn id="336" idx="2"/>
            </p:cNvCxnSpPr>
            <p:nvPr/>
          </p:nvCxnSpPr>
          <p:spPr bwMode="auto">
            <a:xfrm flipV="1">
              <a:off x="1726301" y="2869233"/>
              <a:ext cx="61931" cy="131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0" name="Rectangle 339"/>
            <p:cNvSpPr/>
            <p:nvPr/>
          </p:nvSpPr>
          <p:spPr bwMode="auto">
            <a:xfrm>
              <a:off x="2147288" y="2743660"/>
              <a:ext cx="45719" cy="187207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996911" y="2933166"/>
            <a:ext cx="685766" cy="229467"/>
            <a:chOff x="1656595" y="2738490"/>
            <a:chExt cx="540461" cy="199063"/>
          </a:xfrm>
        </p:grpSpPr>
        <p:sp>
          <p:nvSpPr>
            <p:cNvPr id="342" name="Oval 341"/>
            <p:cNvSpPr/>
            <p:nvPr/>
          </p:nvSpPr>
          <p:spPr bwMode="auto">
            <a:xfrm>
              <a:off x="1726301" y="2738490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1656595" y="2836261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4" name="Oval 343"/>
            <p:cNvSpPr/>
            <p:nvPr/>
          </p:nvSpPr>
          <p:spPr bwMode="auto">
            <a:xfrm>
              <a:off x="1788233" y="2834946"/>
              <a:ext cx="69708" cy="68580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5" name="Straight Connector 344"/>
            <p:cNvCxnSpPr>
              <a:stCxn id="342" idx="3"/>
              <a:endCxn id="343" idx="7"/>
            </p:cNvCxnSpPr>
            <p:nvPr/>
          </p:nvCxnSpPr>
          <p:spPr bwMode="auto">
            <a:xfrm flipH="1">
              <a:off x="1716094" y="2797027"/>
              <a:ext cx="20416" cy="4927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6" name="Straight Connector 345"/>
            <p:cNvCxnSpPr>
              <a:stCxn id="342" idx="5"/>
              <a:endCxn id="344" idx="0"/>
            </p:cNvCxnSpPr>
            <p:nvPr/>
          </p:nvCxnSpPr>
          <p:spPr bwMode="auto">
            <a:xfrm>
              <a:off x="1785802" y="2797023"/>
              <a:ext cx="37286" cy="3791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7" name="Straight Connector 346"/>
            <p:cNvCxnSpPr>
              <a:stCxn id="343" idx="6"/>
              <a:endCxn id="344" idx="2"/>
            </p:cNvCxnSpPr>
            <p:nvPr/>
          </p:nvCxnSpPr>
          <p:spPr bwMode="auto">
            <a:xfrm flipV="1">
              <a:off x="1726301" y="2869233"/>
              <a:ext cx="61931" cy="131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8" name="Rectangle 347"/>
            <p:cNvSpPr/>
            <p:nvPr/>
          </p:nvSpPr>
          <p:spPr bwMode="auto">
            <a:xfrm>
              <a:off x="2151337" y="2750346"/>
              <a:ext cx="45719" cy="187207"/>
            </a:xfrm>
            <a:prstGeom prst="rect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7309314" y="2627384"/>
            <a:ext cx="467182" cy="534661"/>
            <a:chOff x="1679138" y="2668951"/>
            <a:chExt cx="467182" cy="534661"/>
          </a:xfrm>
        </p:grpSpPr>
        <p:sp>
          <p:nvSpPr>
            <p:cNvPr id="350" name="Oval 349"/>
            <p:cNvSpPr/>
            <p:nvPr/>
          </p:nvSpPr>
          <p:spPr bwMode="auto">
            <a:xfrm>
              <a:off x="1777255" y="2668951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1688807" y="2781650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1855835" y="2780135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3" name="Straight Connector 352"/>
            <p:cNvCxnSpPr>
              <a:stCxn id="350" idx="3"/>
              <a:endCxn id="351" idx="7"/>
            </p:cNvCxnSpPr>
            <p:nvPr/>
          </p:nvCxnSpPr>
          <p:spPr bwMode="auto">
            <a:xfrm flipH="1">
              <a:off x="1764302" y="2736426"/>
              <a:ext cx="25905" cy="568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4" name="Straight Connector 353"/>
            <p:cNvCxnSpPr>
              <a:stCxn id="350" idx="5"/>
              <a:endCxn id="352" idx="0"/>
            </p:cNvCxnSpPr>
            <p:nvPr/>
          </p:nvCxnSpPr>
          <p:spPr bwMode="auto">
            <a:xfrm>
              <a:off x="1852750" y="2736426"/>
              <a:ext cx="47310" cy="43709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5" name="Straight Connector 354"/>
            <p:cNvCxnSpPr>
              <a:stCxn id="351" idx="6"/>
              <a:endCxn id="352" idx="2"/>
            </p:cNvCxnSpPr>
            <p:nvPr/>
          </p:nvCxnSpPr>
          <p:spPr bwMode="auto">
            <a:xfrm flipV="1">
              <a:off x="1777255" y="2819661"/>
              <a:ext cx="78581" cy="1515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56" name="Rectangle 355"/>
            <p:cNvSpPr/>
            <p:nvPr/>
          </p:nvSpPr>
          <p:spPr bwMode="auto">
            <a:xfrm>
              <a:off x="2085134" y="2677480"/>
              <a:ext cx="58010" cy="21579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1767586" y="2980264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1679138" y="3092963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1846166" y="3091448"/>
              <a:ext cx="88448" cy="79052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0" name="Straight Connector 359"/>
            <p:cNvCxnSpPr>
              <a:stCxn id="357" idx="3"/>
              <a:endCxn id="358" idx="7"/>
            </p:cNvCxnSpPr>
            <p:nvPr/>
          </p:nvCxnSpPr>
          <p:spPr bwMode="auto">
            <a:xfrm flipH="1">
              <a:off x="1754633" y="3047739"/>
              <a:ext cx="25905" cy="568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1" name="Straight Connector 360"/>
            <p:cNvCxnSpPr>
              <a:stCxn id="357" idx="5"/>
              <a:endCxn id="359" idx="0"/>
            </p:cNvCxnSpPr>
            <p:nvPr/>
          </p:nvCxnSpPr>
          <p:spPr bwMode="auto">
            <a:xfrm>
              <a:off x="1843081" y="3047739"/>
              <a:ext cx="47310" cy="43709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2" name="Straight Connector 361"/>
            <p:cNvCxnSpPr>
              <a:stCxn id="358" idx="6"/>
              <a:endCxn id="359" idx="2"/>
            </p:cNvCxnSpPr>
            <p:nvPr/>
          </p:nvCxnSpPr>
          <p:spPr bwMode="auto">
            <a:xfrm flipV="1">
              <a:off x="1767586" y="3130974"/>
              <a:ext cx="78581" cy="1515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63" name="Rectangle 362"/>
            <p:cNvSpPr/>
            <p:nvPr/>
          </p:nvSpPr>
          <p:spPr bwMode="auto">
            <a:xfrm>
              <a:off x="2088310" y="2987820"/>
              <a:ext cx="58010" cy="21579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5542" y="3102680"/>
            <a:ext cx="1958340" cy="453923"/>
            <a:chOff x="3585542" y="3102680"/>
            <a:chExt cx="1958340" cy="453923"/>
          </a:xfrm>
        </p:grpSpPr>
        <p:sp>
          <p:nvSpPr>
            <p:cNvPr id="364" name="Rectangle 40"/>
            <p:cNvSpPr>
              <a:spLocks noChangeArrowheads="1"/>
            </p:cNvSpPr>
            <p:nvPr/>
          </p:nvSpPr>
          <p:spPr bwMode="auto">
            <a:xfrm>
              <a:off x="358554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40"/>
            <p:cNvSpPr>
              <a:spLocks noChangeArrowheads="1"/>
            </p:cNvSpPr>
            <p:nvPr/>
          </p:nvSpPr>
          <p:spPr bwMode="auto">
            <a:xfrm>
              <a:off x="358554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Rectangle 40"/>
            <p:cNvSpPr>
              <a:spLocks noChangeArrowheads="1"/>
            </p:cNvSpPr>
            <p:nvPr/>
          </p:nvSpPr>
          <p:spPr bwMode="auto">
            <a:xfrm>
              <a:off x="3839179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Rectangle 40"/>
            <p:cNvSpPr>
              <a:spLocks noChangeArrowheads="1"/>
            </p:cNvSpPr>
            <p:nvPr/>
          </p:nvSpPr>
          <p:spPr bwMode="auto">
            <a:xfrm>
              <a:off x="3839179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Rectangle 40"/>
            <p:cNvSpPr>
              <a:spLocks noChangeArrowheads="1"/>
            </p:cNvSpPr>
            <p:nvPr/>
          </p:nvSpPr>
          <p:spPr bwMode="auto">
            <a:xfrm>
              <a:off x="4092816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Rectangle 40"/>
            <p:cNvSpPr>
              <a:spLocks noChangeArrowheads="1"/>
            </p:cNvSpPr>
            <p:nvPr/>
          </p:nvSpPr>
          <p:spPr bwMode="auto">
            <a:xfrm>
              <a:off x="4092816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Rectangle 40"/>
            <p:cNvSpPr>
              <a:spLocks noChangeArrowheads="1"/>
            </p:cNvSpPr>
            <p:nvPr/>
          </p:nvSpPr>
          <p:spPr bwMode="auto">
            <a:xfrm>
              <a:off x="4346453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Rectangle 40"/>
            <p:cNvSpPr>
              <a:spLocks noChangeArrowheads="1"/>
            </p:cNvSpPr>
            <p:nvPr/>
          </p:nvSpPr>
          <p:spPr bwMode="auto">
            <a:xfrm>
              <a:off x="4346453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Rectangle 40"/>
            <p:cNvSpPr>
              <a:spLocks noChangeArrowheads="1"/>
            </p:cNvSpPr>
            <p:nvPr/>
          </p:nvSpPr>
          <p:spPr bwMode="auto">
            <a:xfrm>
              <a:off x="4600090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Rectangle 40"/>
            <p:cNvSpPr>
              <a:spLocks noChangeArrowheads="1"/>
            </p:cNvSpPr>
            <p:nvPr/>
          </p:nvSpPr>
          <p:spPr bwMode="auto">
            <a:xfrm>
              <a:off x="4600090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Rectangle 40"/>
            <p:cNvSpPr>
              <a:spLocks noChangeArrowheads="1"/>
            </p:cNvSpPr>
            <p:nvPr/>
          </p:nvSpPr>
          <p:spPr bwMode="auto">
            <a:xfrm>
              <a:off x="4853727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Rectangle 40"/>
            <p:cNvSpPr>
              <a:spLocks noChangeArrowheads="1"/>
            </p:cNvSpPr>
            <p:nvPr/>
          </p:nvSpPr>
          <p:spPr bwMode="auto">
            <a:xfrm>
              <a:off x="4853727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Rectangle 40"/>
            <p:cNvSpPr>
              <a:spLocks noChangeArrowheads="1"/>
            </p:cNvSpPr>
            <p:nvPr/>
          </p:nvSpPr>
          <p:spPr bwMode="auto">
            <a:xfrm>
              <a:off x="5107364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Rectangle 40"/>
            <p:cNvSpPr>
              <a:spLocks noChangeArrowheads="1"/>
            </p:cNvSpPr>
            <p:nvPr/>
          </p:nvSpPr>
          <p:spPr bwMode="auto">
            <a:xfrm>
              <a:off x="5107364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Rectangle 40"/>
            <p:cNvSpPr>
              <a:spLocks noChangeArrowheads="1"/>
            </p:cNvSpPr>
            <p:nvPr/>
          </p:nvSpPr>
          <p:spPr bwMode="auto">
            <a:xfrm>
              <a:off x="536100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Rectangle 40"/>
            <p:cNvSpPr>
              <a:spLocks noChangeArrowheads="1"/>
            </p:cNvSpPr>
            <p:nvPr/>
          </p:nvSpPr>
          <p:spPr bwMode="auto">
            <a:xfrm>
              <a:off x="536100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2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FFFF"/>
                </a:solidFill>
                <a:sym typeface="Wingdings" pitchFamily="2" charset="2"/>
              </a:rPr>
              <a:t>ERRS </a:t>
            </a:r>
            <a:r>
              <a:rPr lang="en-US" sz="3200" b="1" dirty="0" smtClean="0">
                <a:solidFill>
                  <a:srgbClr val="66FFFF"/>
                </a:solidFill>
                <a:sym typeface="Wingdings" pitchFamily="2" charset="2"/>
              </a:rPr>
              <a:t>on </a:t>
            </a:r>
            <a:r>
              <a:rPr lang="en-US" sz="3200" b="1" dirty="0" err="1" smtClean="0">
                <a:solidFill>
                  <a:srgbClr val="66FFFF"/>
                </a:solidFill>
                <a:sym typeface="Wingdings" pitchFamily="2" charset="2"/>
              </a:rPr>
              <a:t>OpenSPARC</a:t>
            </a:r>
            <a:r>
              <a:rPr lang="en-US" sz="3200" b="1" dirty="0" smtClean="0">
                <a:solidFill>
                  <a:srgbClr val="66FFFF"/>
                </a:solidFill>
                <a:sym typeface="Wingdings" pitchFamily="2" charset="2"/>
              </a:rPr>
              <a:t> T2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769784" y="6074779"/>
            <a:ext cx="552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3.2</a:t>
            </a:r>
            <a:r>
              <a:rPr lang="en-US" dirty="0" smtClean="0"/>
              <a:t>% </a:t>
            </a:r>
            <a:r>
              <a:rPr lang="en-US" dirty="0" smtClean="0">
                <a:solidFill>
                  <a:schemeClr val="tx1"/>
                </a:solidFill>
              </a:rPr>
              <a:t>area, </a:t>
            </a:r>
            <a:r>
              <a:rPr lang="en-US" dirty="0" smtClean="0"/>
              <a:t>2.7%</a:t>
            </a:r>
            <a:r>
              <a:rPr lang="en-US" dirty="0" smtClean="0">
                <a:solidFill>
                  <a:schemeClr val="tx1"/>
                </a:solidFill>
              </a:rPr>
              <a:t>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4"/>
    </mc:Choice>
    <mc:Fallback xmlns="">
      <p:transition spd="slow" advTm="188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6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102484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Undo Icon in 128x128 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08686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884" y="3087348"/>
            <a:ext cx="2610466" cy="3313450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94360" y="2866089"/>
            <a:ext cx="7955280" cy="3840480"/>
          </a:xfrm>
          <a:prstGeom prst="roundRect">
            <a:avLst>
              <a:gd name="adj" fmla="val 5200"/>
            </a:avLst>
          </a:prstGeom>
          <a:gradFill rotWithShape="1">
            <a:gsLst>
              <a:gs pos="0">
                <a:srgbClr val="0080FF">
                  <a:tint val="50000"/>
                  <a:satMod val="300000"/>
                </a:srgbClr>
              </a:gs>
              <a:gs pos="35000">
                <a:srgbClr val="0080FF">
                  <a:tint val="37000"/>
                  <a:satMod val="300000"/>
                </a:srgbClr>
              </a:gs>
              <a:gs pos="100000">
                <a:srgbClr val="0080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80FF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kern="0" smtClean="0">
              <a:solidFill>
                <a:srgbClr val="FFFFFF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290898" y="2838764"/>
            <a:ext cx="6562205" cy="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457200">
              <a:spcBef>
                <a:spcPts val="0"/>
              </a:spcBef>
              <a:buClrTx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Online Self-Test and Diagnostics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33170" y="3499071"/>
            <a:ext cx="3919533" cy="6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Localize failures</a:t>
            </a: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  <p:pic>
        <p:nvPicPr>
          <p:cNvPr id="32" name="Content Placeholder 6" descr="9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4522" y="4363558"/>
            <a:ext cx="2331463" cy="219862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6" name="Rectangle 45"/>
          <p:cNvSpPr/>
          <p:nvPr/>
        </p:nvSpPr>
        <p:spPr bwMode="auto">
          <a:xfrm>
            <a:off x="705809" y="912948"/>
            <a:ext cx="5052702" cy="1880096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21626" y="4634208"/>
            <a:ext cx="426741" cy="642264"/>
            <a:chOff x="4582791" y="1950016"/>
            <a:chExt cx="426741" cy="642264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4582791" y="1950016"/>
              <a:ext cx="157069" cy="6422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739860" y="1962646"/>
              <a:ext cx="26462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4877222" y="1950016"/>
              <a:ext cx="132310" cy="6422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585317" y="2584702"/>
              <a:ext cx="286853" cy="25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585317" y="1962646"/>
              <a:ext cx="419163" cy="62710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4742386" y="1962646"/>
              <a:ext cx="129784" cy="62710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3" name="Right Arrow 42"/>
          <p:cNvSpPr/>
          <p:nvPr/>
        </p:nvSpPr>
        <p:spPr bwMode="auto">
          <a:xfrm>
            <a:off x="4290646" y="5129222"/>
            <a:ext cx="562708" cy="499808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6781" y="4522009"/>
            <a:ext cx="229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Diagnosis</a:t>
            </a:r>
          </a:p>
        </p:txBody>
      </p:sp>
      <p:pic>
        <p:nvPicPr>
          <p:cNvPr id="45" name="Content Placeholder 6" descr="9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2238" y="4302598"/>
            <a:ext cx="2331463" cy="219862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9" y="4533732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9"/>
    </mc:Choice>
    <mc:Fallback xmlns="">
      <p:transition spd="slow" advTm="24389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3975" y="107950"/>
            <a:ext cx="9090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FFFF"/>
                </a:solidFill>
              </a:rPr>
              <a:t>Performance Evaluation Setup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D3EBE-DE73-497E-BE77-2FCB3FFC4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60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64622"/>
              </p:ext>
            </p:extLst>
          </p:nvPr>
        </p:nvGraphicFramePr>
        <p:xfrm>
          <a:off x="298175" y="836345"/>
          <a:ext cx="8426306" cy="4896635"/>
        </p:xfrm>
        <a:graphic>
          <a:graphicData uri="http://schemas.openxmlformats.org/drawingml/2006/table">
            <a:tbl>
              <a:tblPr/>
              <a:tblGrid>
                <a:gridCol w="1987825"/>
                <a:gridCol w="6438481"/>
              </a:tblGrid>
              <a:tr h="17219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solidFill>
                            <a:srgbClr val="66FFFF"/>
                          </a:solidFill>
                          <a:latin typeface="+mn-lt"/>
                          <a:ea typeface="SimSun"/>
                          <a:cs typeface="Calibri"/>
                        </a:rPr>
                        <a:t>Simulators</a:t>
                      </a:r>
                      <a:endParaRPr lang="en-US" sz="2400" dirty="0">
                        <a:solidFill>
                          <a:srgbClr val="66FFFF"/>
                        </a:solidFill>
                        <a:latin typeface="+mn-lt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GEM5</a:t>
                      </a:r>
                      <a:endParaRPr lang="en-US" sz="2400" dirty="0">
                        <a:latin typeface="+mn-lt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66FFFF"/>
                          </a:solidFill>
                          <a:latin typeface="+mn-lt"/>
                          <a:ea typeface="SimSun"/>
                          <a:cs typeface="Calibri"/>
                        </a:rPr>
                        <a:t>Simulated </a:t>
                      </a:r>
                      <a:endParaRPr lang="en-US" sz="2400" dirty="0" smtClean="0">
                        <a:solidFill>
                          <a:srgbClr val="66FFFF"/>
                        </a:solidFill>
                        <a:latin typeface="+mn-lt"/>
                        <a:ea typeface="SimSu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solidFill>
                            <a:srgbClr val="66FFFF"/>
                          </a:solidFill>
                          <a:latin typeface="+mn-lt"/>
                          <a:ea typeface="SimSun"/>
                          <a:cs typeface="Calibri"/>
                        </a:rPr>
                        <a:t>CMP</a:t>
                      </a:r>
                      <a:endParaRPr lang="en-US" sz="2400" dirty="0">
                        <a:solidFill>
                          <a:srgbClr val="66FFFF"/>
                        </a:solidFill>
                        <a:latin typeface="+mn-lt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64 single-issue in-order processor cores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1KB private L1 data</a:t>
                      </a:r>
                      <a:r>
                        <a:rPr lang="en-US" sz="2400" baseline="0" dirty="0" smtClean="0">
                          <a:latin typeface="+mn-lt"/>
                          <a:ea typeface="SimSun"/>
                          <a:cs typeface="Calibri"/>
                        </a:rPr>
                        <a:t> and instruction caches</a:t>
                      </a:r>
                      <a:endParaRPr lang="en-US" sz="2400" dirty="0" smtClean="0">
                        <a:latin typeface="+mn-lt"/>
                        <a:ea typeface="SimSun"/>
                        <a:cs typeface="Calibri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4MByte </a:t>
                      </a:r>
                      <a:r>
                        <a:rPr lang="en-US" sz="2400" dirty="0">
                          <a:latin typeface="+mn-lt"/>
                          <a:ea typeface="SimSun"/>
                          <a:cs typeface="Calibri"/>
                        </a:rPr>
                        <a:t>shared L2 cache (8 banks</a:t>
                      </a: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)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latin typeface="+mn-lt"/>
                          <a:ea typeface="SimSun"/>
                          <a:cs typeface="Calibri"/>
                        </a:rPr>
                        <a:t>4</a:t>
                      </a:r>
                      <a:r>
                        <a:rPr lang="en-US" sz="2400" baseline="0" dirty="0" smtClean="0">
                          <a:latin typeface="+mn-lt"/>
                          <a:ea typeface="SimSun"/>
                          <a:cs typeface="Calibri"/>
                        </a:rPr>
                        <a:t> DRAM controllers</a:t>
                      </a:r>
                      <a:endParaRPr lang="en-US" sz="2400" dirty="0">
                        <a:latin typeface="+mn-lt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1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61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47" y="5795977"/>
            <a:ext cx="693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64-core CMP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PARSEC benchmark programs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1508760" y="991958"/>
            <a:ext cx="6126480" cy="52322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ERRS: 3% performance impact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91440"/>
            <a:ext cx="9330274" cy="614363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ERRS vs. </a:t>
            </a:r>
            <a:r>
              <a:rPr lang="en-US" dirty="0">
                <a:ea typeface="굴림" pitchFamily="50" charset="-127"/>
              </a:rPr>
              <a:t>B</a:t>
            </a:r>
            <a:r>
              <a:rPr lang="en-US" dirty="0" smtClean="0">
                <a:ea typeface="굴림" pitchFamily="50" charset="-127"/>
              </a:rPr>
              <a:t>asic RRS: Performance Impact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430095" y="1766399"/>
            <a:ext cx="322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 faulty L2 controller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1809" y="1766399"/>
            <a:ext cx="391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 faulty DRAM controller</a:t>
            </a: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955766"/>
              </p:ext>
            </p:extLst>
          </p:nvPr>
        </p:nvGraphicFramePr>
        <p:xfrm>
          <a:off x="1088136" y="2231136"/>
          <a:ext cx="3657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625500"/>
              </p:ext>
            </p:extLst>
          </p:nvPr>
        </p:nvGraphicFramePr>
        <p:xfrm>
          <a:off x="5056632" y="2231136"/>
          <a:ext cx="3657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758569" y="3620327"/>
            <a:ext cx="190548" cy="252641"/>
            <a:chOff x="1676352" y="3333750"/>
            <a:chExt cx="190548" cy="252641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1676352" y="3333750"/>
              <a:ext cx="190548" cy="138341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1676352" y="3448050"/>
              <a:ext cx="190548" cy="138341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108890" y="3096859"/>
            <a:ext cx="1657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Average CPI overhead</a:t>
            </a:r>
            <a:endParaRPr lang="en-US" sz="2400" dirty="0">
              <a:solidFill>
                <a:srgbClr val="66FFFF"/>
              </a:solidFill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1668910" y="5311741"/>
            <a:ext cx="172155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Basic RRS</a:t>
            </a:r>
            <a:endParaRPr lang="en-US" sz="2400" dirty="0">
              <a:solidFill>
                <a:srgbClr val="FFFFFF"/>
              </a:solidFill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5797406" y="5322014"/>
            <a:ext cx="172155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Basic RRS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5"/>
    </mc:Choice>
    <mc:Fallback xmlns="">
      <p:transition spd="slow" advTm="68155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62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47" y="5795977"/>
            <a:ext cx="693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64-core CMP</a:t>
            </a:r>
          </a:p>
          <a:p>
            <a:pPr algn="ctr"/>
            <a:r>
              <a:rPr lang="en-US" sz="2400" dirty="0">
                <a:solidFill>
                  <a:srgbClr val="66FFFF"/>
                </a:solidFill>
              </a:rPr>
              <a:t>S</a:t>
            </a:r>
            <a:r>
              <a:rPr lang="en-US" sz="2400" dirty="0" smtClean="0">
                <a:solidFill>
                  <a:srgbClr val="66FFFF"/>
                </a:solidFill>
              </a:rPr>
              <a:t>tressed programs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1508760" y="991958"/>
            <a:ext cx="6126480" cy="52322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ERRS: 5% performance impact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91440"/>
            <a:ext cx="9330274" cy="614363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ERRS vs. Basic RRS: Performance Impact</a:t>
            </a:r>
            <a:endParaRPr lang="en-US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26164"/>
              </p:ext>
            </p:extLst>
          </p:nvPr>
        </p:nvGraphicFramePr>
        <p:xfrm>
          <a:off x="1088136" y="2231136"/>
          <a:ext cx="3657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78895"/>
              </p:ext>
            </p:extLst>
          </p:nvPr>
        </p:nvGraphicFramePr>
        <p:xfrm>
          <a:off x="5056632" y="2229817"/>
          <a:ext cx="3657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30095" y="1766399"/>
            <a:ext cx="322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 faulty L2 controller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1809" y="1766399"/>
            <a:ext cx="391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 faulty DRAM controller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90" y="3096859"/>
            <a:ext cx="1657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Average CPI overhead</a:t>
            </a:r>
            <a:endParaRPr lang="en-US" sz="2400" dirty="0">
              <a:solidFill>
                <a:srgbClr val="66FFFF"/>
              </a:solidFill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1668910" y="5311741"/>
            <a:ext cx="172155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Basic RRS</a:t>
            </a:r>
            <a:endParaRPr lang="en-US" sz="2400" dirty="0">
              <a:solidFill>
                <a:srgbClr val="FFFFFF"/>
              </a:solidFill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5797406" y="5322014"/>
            <a:ext cx="172155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Basic RRS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9"/>
    </mc:Choice>
    <mc:Fallback xmlns="">
      <p:transition spd="slow" advTm="33639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63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2" y="125767"/>
            <a:ext cx="9714155" cy="614363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ERRS for Multiple Faulty Components</a:t>
            </a: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587057"/>
              </p:ext>
            </p:extLst>
          </p:nvPr>
        </p:nvGraphicFramePr>
        <p:xfrm>
          <a:off x="1280160" y="1388083"/>
          <a:ext cx="6515807" cy="406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>
            <a:off x="1804863" y="5213004"/>
            <a:ext cx="6492240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903175" y="4157209"/>
            <a:ext cx="155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 DRAM controllers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892" y="3177644"/>
            <a:ext cx="155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 L2 bank controllers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667" y="2074354"/>
            <a:ext cx="155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4</a:t>
            </a:r>
            <a:r>
              <a:rPr lang="en-US" sz="2200" dirty="0" smtClean="0">
                <a:solidFill>
                  <a:srgbClr val="FFFFFF"/>
                </a:solidFill>
              </a:rPr>
              <a:t> L2 bank controllers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521" y="2479395"/>
            <a:ext cx="3188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4</a:t>
            </a:r>
            <a:r>
              <a:rPr lang="en-US" sz="2200" dirty="0" smtClean="0">
                <a:solidFill>
                  <a:srgbClr val="FFFFFF"/>
                </a:solidFill>
              </a:rPr>
              <a:t> L2 bank controllers +</a:t>
            </a:r>
          </a:p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2 DRAM controllers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8178" y="5293107"/>
            <a:ext cx="29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</a:rPr>
              <a:t>Faulty components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870286" y="1219036"/>
            <a:ext cx="612648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</a:rPr>
              <a:t>Graceful performance degradation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947" y="5795977"/>
            <a:ext cx="693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64-core CMP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PARSEC benchmark programs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587549"/>
            <a:ext cx="1529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Average CPI</a:t>
            </a:r>
          </a:p>
          <a:p>
            <a:pPr algn="ctr"/>
            <a:r>
              <a:rPr lang="en-US" sz="2400" dirty="0">
                <a:solidFill>
                  <a:srgbClr val="66FFFF"/>
                </a:solidFill>
              </a:rPr>
              <a:t>i</a:t>
            </a:r>
            <a:r>
              <a:rPr lang="en-US" sz="2400" dirty="0" smtClean="0">
                <a:solidFill>
                  <a:srgbClr val="66FFFF"/>
                </a:solidFill>
              </a:rPr>
              <a:t>mpact (%)</a:t>
            </a:r>
            <a:endParaRPr lang="en-US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1"/>
    </mc:Choice>
    <mc:Fallback xmlns="">
      <p:transition spd="slow" advTm="3967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Slide Number Placeholder 3"/>
          <p:cNvSpPr txBox="1">
            <a:spLocks noGrp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47159646-7510-4273-9EB9-56BB2D6C2F5A}" type="slidenum">
              <a:rPr lang="en-US" sz="1400" smtClean="0">
                <a:solidFill>
                  <a:srgbClr val="FFFFFF"/>
                </a:solidFill>
              </a:rPr>
              <a:pPr algn="r" eaLnBrk="0" hangingPunct="0"/>
              <a:t>64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146" name="Group 145"/>
          <p:cNvGrpSpPr>
            <a:grpSpLocks/>
          </p:cNvGrpSpPr>
          <p:nvPr/>
        </p:nvGrpSpPr>
        <p:grpSpPr>
          <a:xfrm>
            <a:off x="768569" y="932967"/>
            <a:ext cx="7635240" cy="5029200"/>
            <a:chOff x="4193453" y="2515986"/>
            <a:chExt cx="4059936" cy="3081528"/>
          </a:xfrm>
        </p:grpSpPr>
        <p:pic>
          <p:nvPicPr>
            <p:cNvPr id="147" name="Picture 2" descr="Sun's UltraSPARC T2 processor up close"/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53" y="2515986"/>
              <a:ext cx="4059936" cy="308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652338" y="3264847"/>
            <a:ext cx="191099" cy="114026"/>
            <a:chOff x="8289299" y="739755"/>
            <a:chExt cx="227214" cy="115096"/>
          </a:xfrm>
        </p:grpSpPr>
        <p:cxnSp>
          <p:nvCxnSpPr>
            <p:cNvPr id="209" name="Straight Connector 208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0" name="Straight Connector 209"/>
            <p:cNvCxnSpPr>
              <a:cxnSpLocks noChangeAspect="1"/>
            </p:cNvCxnSpPr>
            <p:nvPr/>
          </p:nvCxnSpPr>
          <p:spPr bwMode="auto">
            <a:xfrm flipH="1" flipV="1">
              <a:off x="8289301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11" name="Group 210"/>
          <p:cNvGrpSpPr/>
          <p:nvPr/>
        </p:nvGrpSpPr>
        <p:grpSpPr>
          <a:xfrm>
            <a:off x="7032397" y="3274270"/>
            <a:ext cx="191099" cy="114026"/>
            <a:chOff x="8289299" y="739755"/>
            <a:chExt cx="227214" cy="115096"/>
          </a:xfrm>
        </p:grpSpPr>
        <p:cxnSp>
          <p:nvCxnSpPr>
            <p:cNvPr id="212" name="Straight Connector 211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/>
            <p:cNvCxnSpPr>
              <a:cxnSpLocks noChangeAspect="1"/>
            </p:cNvCxnSpPr>
            <p:nvPr/>
          </p:nvCxnSpPr>
          <p:spPr bwMode="auto">
            <a:xfrm flipH="1" flipV="1">
              <a:off x="8289301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14" name="Group 213"/>
          <p:cNvGrpSpPr/>
          <p:nvPr/>
        </p:nvGrpSpPr>
        <p:grpSpPr>
          <a:xfrm>
            <a:off x="7286026" y="3236840"/>
            <a:ext cx="191099" cy="114026"/>
            <a:chOff x="8289299" y="739755"/>
            <a:chExt cx="227214" cy="115096"/>
          </a:xfrm>
        </p:grpSpPr>
        <p:cxnSp>
          <p:nvCxnSpPr>
            <p:cNvPr id="215" name="Straight Connector 214"/>
            <p:cNvCxnSpPr>
              <a:cxnSpLocks noChangeAspect="1"/>
            </p:cNvCxnSpPr>
            <p:nvPr/>
          </p:nvCxnSpPr>
          <p:spPr bwMode="auto">
            <a:xfrm flipV="1">
              <a:off x="8289299" y="739755"/>
              <a:ext cx="227214" cy="11509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6" name="Straight Connector 215"/>
            <p:cNvCxnSpPr>
              <a:cxnSpLocks noChangeAspect="1"/>
            </p:cNvCxnSpPr>
            <p:nvPr/>
          </p:nvCxnSpPr>
          <p:spPr bwMode="auto">
            <a:xfrm flipH="1" flipV="1">
              <a:off x="8289301" y="739757"/>
              <a:ext cx="227212" cy="11509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0" name="Oval 59"/>
          <p:cNvSpPr/>
          <p:nvPr/>
        </p:nvSpPr>
        <p:spPr bwMode="auto">
          <a:xfrm>
            <a:off x="5671145" y="4312920"/>
            <a:ext cx="1820660" cy="1501139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95468" y="5303403"/>
            <a:ext cx="119723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stuckat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rapezoid 1"/>
          <p:cNvSpPr/>
          <p:nvPr/>
        </p:nvSpPr>
        <p:spPr bwMode="auto">
          <a:xfrm rot="5400000">
            <a:off x="5959850" y="4717587"/>
            <a:ext cx="577926" cy="334866"/>
          </a:xfrm>
          <a:prstGeom prst="trapezoid">
            <a:avLst>
              <a:gd name="adj" fmla="val 423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Flowchart: Delay 82"/>
          <p:cNvSpPr/>
          <p:nvPr/>
        </p:nvSpPr>
        <p:spPr bwMode="auto">
          <a:xfrm>
            <a:off x="6815612" y="4732620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0"/>
            <a:endCxn id="83" idx="1"/>
          </p:cNvCxnSpPr>
          <p:nvPr/>
        </p:nvCxnSpPr>
        <p:spPr bwMode="auto">
          <a:xfrm>
            <a:off x="6416246" y="4885020"/>
            <a:ext cx="399366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7173695" y="4885020"/>
            <a:ext cx="18288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5898500" y="4732620"/>
            <a:ext cx="18288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5898500" y="5030400"/>
            <a:ext cx="18288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456927" y="4885020"/>
            <a:ext cx="274320" cy="471861"/>
            <a:chOff x="2708031" y="1960120"/>
            <a:chExt cx="274320" cy="471861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2845191" y="1960120"/>
              <a:ext cx="0" cy="355365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708031" y="2311813"/>
              <a:ext cx="274320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2753751" y="2376293"/>
              <a:ext cx="182880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799471" y="2431981"/>
              <a:ext cx="91440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0" name="Oval 89"/>
          <p:cNvSpPr/>
          <p:nvPr/>
        </p:nvSpPr>
        <p:spPr bwMode="auto">
          <a:xfrm>
            <a:off x="6382209" y="1130034"/>
            <a:ext cx="1879215" cy="1607815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rapezoid 90"/>
          <p:cNvSpPr/>
          <p:nvPr/>
        </p:nvSpPr>
        <p:spPr bwMode="auto">
          <a:xfrm>
            <a:off x="6638885" y="1715914"/>
            <a:ext cx="577926" cy="334866"/>
          </a:xfrm>
          <a:prstGeom prst="trapezoid">
            <a:avLst>
              <a:gd name="adj" fmla="val 423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Flowchart: Stored Data 91"/>
          <p:cNvSpPr/>
          <p:nvPr/>
        </p:nvSpPr>
        <p:spPr bwMode="auto">
          <a:xfrm rot="16200000" flipH="1">
            <a:off x="7559884" y="1773037"/>
            <a:ext cx="408777" cy="301752"/>
          </a:xfrm>
          <a:prstGeom prst="flowChartOnlineStorag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6927848" y="1324804"/>
            <a:ext cx="0" cy="39003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7764273" y="1324804"/>
            <a:ext cx="0" cy="39003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924375" y="1488849"/>
            <a:ext cx="822960" cy="0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719658" y="2168548"/>
            <a:ext cx="128809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bridging</a:t>
            </a:r>
          </a:p>
        </p:txBody>
      </p:sp>
      <p:cxnSp>
        <p:nvCxnSpPr>
          <p:cNvPr id="98" name="Straight Connector 97"/>
          <p:cNvCxnSpPr/>
          <p:nvPr/>
        </p:nvCxnSpPr>
        <p:spPr bwMode="auto">
          <a:xfrm flipV="1">
            <a:off x="7764273" y="2055489"/>
            <a:ext cx="0" cy="18288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6802681" y="2055489"/>
            <a:ext cx="0" cy="18288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7063646" y="2055489"/>
            <a:ext cx="0" cy="18288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1" name="Oval 100"/>
          <p:cNvSpPr/>
          <p:nvPr/>
        </p:nvSpPr>
        <p:spPr bwMode="auto">
          <a:xfrm>
            <a:off x="2928050" y="1047694"/>
            <a:ext cx="1879215" cy="1607815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Flowchart: Stored Data 101"/>
          <p:cNvSpPr/>
          <p:nvPr/>
        </p:nvSpPr>
        <p:spPr bwMode="auto">
          <a:xfrm flipH="1">
            <a:off x="3809895" y="1608995"/>
            <a:ext cx="408777" cy="352991"/>
          </a:xfrm>
          <a:prstGeom prst="flowChartOnlineStorag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03" name="Flowchart: Delay 102"/>
          <p:cNvSpPr/>
          <p:nvPr/>
        </p:nvSpPr>
        <p:spPr bwMode="auto">
          <a:xfrm>
            <a:off x="3146185" y="1456595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2963305" y="1593755"/>
            <a:ext cx="18288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5" name="Flowchart: Delay 104"/>
          <p:cNvSpPr/>
          <p:nvPr/>
        </p:nvSpPr>
        <p:spPr bwMode="auto">
          <a:xfrm>
            <a:off x="3130945" y="1814735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2963305" y="1974755"/>
            <a:ext cx="18288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>
            <a:off x="3504268" y="1608995"/>
            <a:ext cx="371009" cy="91676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flipV="1">
            <a:off x="3504268" y="1875695"/>
            <a:ext cx="371009" cy="91676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0" name="Straight Connector 109"/>
          <p:cNvCxnSpPr>
            <a:endCxn id="101" idx="6"/>
          </p:cNvCxnSpPr>
          <p:nvPr/>
        </p:nvCxnSpPr>
        <p:spPr bwMode="auto">
          <a:xfrm>
            <a:off x="4218672" y="1761395"/>
            <a:ext cx="54864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4156077" y="1659240"/>
            <a:ext cx="673829" cy="140200"/>
            <a:chOff x="2109104" y="4864321"/>
            <a:chExt cx="1029100" cy="140200"/>
          </a:xfrm>
        </p:grpSpPr>
        <p:cxnSp>
          <p:nvCxnSpPr>
            <p:cNvPr id="72" name="Straight Connector 71"/>
            <p:cNvCxnSpPr/>
            <p:nvPr/>
          </p:nvCxnSpPr>
          <p:spPr bwMode="auto">
            <a:xfrm flipV="1">
              <a:off x="2295681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504131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713398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399441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609841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2821875" y="4864321"/>
              <a:ext cx="129869" cy="14020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109104" y="4999143"/>
              <a:ext cx="202095" cy="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936109" y="4999143"/>
              <a:ext cx="202095" cy="0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3250405" y="2106149"/>
            <a:ext cx="128809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delay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394186" y="2826914"/>
            <a:ext cx="91441" cy="425481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6719658" y="3447567"/>
            <a:ext cx="408290" cy="780236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8" name="Straight Arrow Connector 117"/>
          <p:cNvCxnSpPr>
            <a:endCxn id="191" idx="1"/>
          </p:cNvCxnSpPr>
          <p:nvPr/>
        </p:nvCxnSpPr>
        <p:spPr bwMode="auto">
          <a:xfrm>
            <a:off x="4381750" y="2710774"/>
            <a:ext cx="2180102" cy="60029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6" name="TextBox 4"/>
          <p:cNvSpPr txBox="1">
            <a:spLocks noChangeArrowheads="1"/>
          </p:cNvSpPr>
          <p:nvPr/>
        </p:nvSpPr>
        <p:spPr bwMode="auto">
          <a:xfrm>
            <a:off x="1832158" y="6106061"/>
            <a:ext cx="5479684" cy="584775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All faults inside a component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585542" y="3102680"/>
            <a:ext cx="1958340" cy="453923"/>
            <a:chOff x="3585542" y="3102680"/>
            <a:chExt cx="1958340" cy="453923"/>
          </a:xfrm>
        </p:grpSpPr>
        <p:sp>
          <p:nvSpPr>
            <p:cNvPr id="123" name="Rectangle 40"/>
            <p:cNvSpPr>
              <a:spLocks noChangeArrowheads="1"/>
            </p:cNvSpPr>
            <p:nvPr/>
          </p:nvSpPr>
          <p:spPr bwMode="auto">
            <a:xfrm>
              <a:off x="358554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40"/>
            <p:cNvSpPr>
              <a:spLocks noChangeArrowheads="1"/>
            </p:cNvSpPr>
            <p:nvPr/>
          </p:nvSpPr>
          <p:spPr bwMode="auto">
            <a:xfrm>
              <a:off x="358554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839179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3839179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40"/>
            <p:cNvSpPr>
              <a:spLocks noChangeArrowheads="1"/>
            </p:cNvSpPr>
            <p:nvPr/>
          </p:nvSpPr>
          <p:spPr bwMode="auto">
            <a:xfrm>
              <a:off x="4092816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4092816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4346453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4346453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40"/>
            <p:cNvSpPr>
              <a:spLocks noChangeArrowheads="1"/>
            </p:cNvSpPr>
            <p:nvPr/>
          </p:nvSpPr>
          <p:spPr bwMode="auto">
            <a:xfrm>
              <a:off x="4600090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4600090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4853727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40"/>
            <p:cNvSpPr>
              <a:spLocks noChangeArrowheads="1"/>
            </p:cNvSpPr>
            <p:nvPr/>
          </p:nvSpPr>
          <p:spPr bwMode="auto">
            <a:xfrm>
              <a:off x="4853727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40"/>
            <p:cNvSpPr>
              <a:spLocks noChangeArrowheads="1"/>
            </p:cNvSpPr>
            <p:nvPr/>
          </p:nvSpPr>
          <p:spPr bwMode="auto">
            <a:xfrm>
              <a:off x="5107364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5107364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536100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40"/>
            <p:cNvSpPr>
              <a:spLocks noChangeArrowheads="1"/>
            </p:cNvSpPr>
            <p:nvPr/>
          </p:nvSpPr>
          <p:spPr bwMode="auto">
            <a:xfrm>
              <a:off x="536100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66FFFF"/>
                </a:solidFill>
              </a:rPr>
              <a:t>Which Faults </a:t>
            </a:r>
            <a:r>
              <a:rPr lang="en-US" sz="3200" b="1" dirty="0" smtClean="0">
                <a:solidFill>
                  <a:srgbClr val="66FFFF"/>
                </a:solidFill>
              </a:rPr>
              <a:t>Repairable</a:t>
            </a:r>
            <a:r>
              <a:rPr lang="en-US" sz="3200" b="1" dirty="0">
                <a:solidFill>
                  <a:srgbClr val="66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8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4"/>
    </mc:Choice>
    <mc:Fallback xmlns="">
      <p:transition spd="slow" advTm="32784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Slide Number Placeholder 3"/>
          <p:cNvSpPr txBox="1">
            <a:spLocks noGrp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47159646-7510-4273-9EB9-56BB2D6C2F5A}" type="slidenum">
              <a:rPr lang="en-US" sz="1400" smtClean="0">
                <a:solidFill>
                  <a:srgbClr val="FFFFFF"/>
                </a:solidFill>
              </a:rPr>
              <a:pPr algn="r" eaLnBrk="0" hangingPunct="0"/>
              <a:t>65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6" name="Rectangle 3"/>
          <p:cNvSpPr txBox="1">
            <a:spLocks noChangeArrowheads="1"/>
          </p:cNvSpPr>
          <p:nvPr/>
        </p:nvSpPr>
        <p:spPr bwMode="auto">
          <a:xfrm>
            <a:off x="198731" y="811880"/>
            <a:ext cx="8808109" cy="44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/>
              <a:t>Single points of failure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/>
              <a:t> Primary inputs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/>
              <a:t> Primary outputs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/>
              <a:t> Steering logic</a:t>
            </a:r>
          </a:p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en-US" sz="2800" dirty="0" smtClean="0"/>
              <a:t>Metric: </a:t>
            </a:r>
            <a:r>
              <a:rPr lang="en-US" sz="2800" i="1" dirty="0">
                <a:solidFill>
                  <a:schemeClr val="tx2"/>
                </a:solidFill>
              </a:rPr>
              <a:t>s</a:t>
            </a:r>
            <a:r>
              <a:rPr lang="en-US" sz="2800" i="1" dirty="0" smtClean="0">
                <a:solidFill>
                  <a:schemeClr val="tx2"/>
                </a:solidFill>
              </a:rPr>
              <a:t>elf-repair </a:t>
            </a:r>
            <a:r>
              <a:rPr lang="en-US" sz="2800" i="1" dirty="0">
                <a:solidFill>
                  <a:schemeClr val="tx2"/>
                </a:solidFill>
              </a:rPr>
              <a:t>coverage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% </a:t>
            </a:r>
            <a:r>
              <a:rPr lang="en-US" sz="2800" dirty="0">
                <a:solidFill>
                  <a:schemeClr val="tx1"/>
                </a:solidFill>
              </a:rPr>
              <a:t>non-single points of </a:t>
            </a:r>
            <a:r>
              <a:rPr lang="en-US" sz="2800" dirty="0" smtClean="0">
                <a:solidFill>
                  <a:schemeClr val="tx1"/>
                </a:solidFill>
              </a:rPr>
              <a:t>failure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66FFFF"/>
                </a:solidFill>
              </a:rPr>
              <a:t>Which Faults </a:t>
            </a:r>
            <a:r>
              <a:rPr lang="en-US" sz="3200" b="1" dirty="0" smtClean="0">
                <a:solidFill>
                  <a:srgbClr val="66FFFF"/>
                </a:solidFill>
              </a:rPr>
              <a:t>Not Repairable</a:t>
            </a:r>
            <a:r>
              <a:rPr lang="en-US" sz="3200" b="1" dirty="0">
                <a:solidFill>
                  <a:srgbClr val="66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3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4"/>
    </mc:Choice>
    <mc:Fallback xmlns="">
      <p:transition spd="slow" advTm="32784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Slide Number Placeholder 3"/>
          <p:cNvSpPr txBox="1">
            <a:spLocks noGrp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47159646-7510-4273-9EB9-56BB2D6C2F5A}" type="slidenum">
              <a:rPr lang="en-US" sz="1400" smtClean="0">
                <a:solidFill>
                  <a:srgbClr val="FFFFFF"/>
                </a:solidFill>
              </a:rPr>
              <a:pPr algn="r" eaLnBrk="0" hangingPunct="0"/>
              <a:t>66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146" name="Group 145"/>
          <p:cNvGrpSpPr>
            <a:grpSpLocks/>
          </p:cNvGrpSpPr>
          <p:nvPr/>
        </p:nvGrpSpPr>
        <p:grpSpPr>
          <a:xfrm>
            <a:off x="768569" y="932967"/>
            <a:ext cx="7635240" cy="5029200"/>
            <a:chOff x="4193453" y="2515986"/>
            <a:chExt cx="4059936" cy="3081528"/>
          </a:xfrm>
        </p:grpSpPr>
        <p:pic>
          <p:nvPicPr>
            <p:cNvPr id="147" name="Picture 2" descr="Sun's UltraSPARC T2 processor up close"/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53" y="2515986"/>
              <a:ext cx="4059936" cy="308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27"/>
            <p:cNvSpPr>
              <a:spLocks noChangeArrowheads="1"/>
            </p:cNvSpPr>
            <p:nvPr/>
          </p:nvSpPr>
          <p:spPr bwMode="auto">
            <a:xfrm>
              <a:off x="4494286" y="2980307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28"/>
            <p:cNvSpPr>
              <a:spLocks noChangeArrowheads="1"/>
            </p:cNvSpPr>
            <p:nvPr/>
          </p:nvSpPr>
          <p:spPr bwMode="auto">
            <a:xfrm>
              <a:off x="4494286" y="3405209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29"/>
            <p:cNvSpPr>
              <a:spLocks noChangeArrowheads="1"/>
            </p:cNvSpPr>
            <p:nvPr/>
          </p:nvSpPr>
          <p:spPr bwMode="auto">
            <a:xfrm>
              <a:off x="4494286" y="3920006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30"/>
            <p:cNvSpPr>
              <a:spLocks noChangeArrowheads="1"/>
            </p:cNvSpPr>
            <p:nvPr/>
          </p:nvSpPr>
          <p:spPr bwMode="auto">
            <a:xfrm>
              <a:off x="4494286" y="434794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31"/>
            <p:cNvSpPr>
              <a:spLocks noChangeArrowheads="1"/>
            </p:cNvSpPr>
            <p:nvPr/>
          </p:nvSpPr>
          <p:spPr bwMode="auto">
            <a:xfrm>
              <a:off x="7273953" y="29635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32"/>
            <p:cNvSpPr>
              <a:spLocks noChangeArrowheads="1"/>
            </p:cNvSpPr>
            <p:nvPr/>
          </p:nvSpPr>
          <p:spPr bwMode="auto">
            <a:xfrm>
              <a:off x="7273953" y="339152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33"/>
            <p:cNvSpPr>
              <a:spLocks noChangeArrowheads="1"/>
            </p:cNvSpPr>
            <p:nvPr/>
          </p:nvSpPr>
          <p:spPr bwMode="auto">
            <a:xfrm>
              <a:off x="7273953" y="3913192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34"/>
            <p:cNvSpPr>
              <a:spLocks noChangeArrowheads="1"/>
            </p:cNvSpPr>
            <p:nvPr/>
          </p:nvSpPr>
          <p:spPr bwMode="auto">
            <a:xfrm>
              <a:off x="7273953" y="4336533"/>
              <a:ext cx="655579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35"/>
            <p:cNvSpPr>
              <a:spLocks noChangeArrowheads="1"/>
            </p:cNvSpPr>
            <p:nvPr/>
          </p:nvSpPr>
          <p:spPr bwMode="auto">
            <a:xfrm>
              <a:off x="4494286" y="357719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7"/>
            <p:cNvSpPr>
              <a:spLocks noChangeArrowheads="1"/>
            </p:cNvSpPr>
            <p:nvPr/>
          </p:nvSpPr>
          <p:spPr bwMode="auto">
            <a:xfrm>
              <a:off x="4494286" y="374992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8"/>
            <p:cNvSpPr>
              <a:spLocks noChangeArrowheads="1"/>
            </p:cNvSpPr>
            <p:nvPr/>
          </p:nvSpPr>
          <p:spPr bwMode="auto">
            <a:xfrm>
              <a:off x="7503540" y="3571873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9"/>
            <p:cNvSpPr>
              <a:spLocks noChangeArrowheads="1"/>
            </p:cNvSpPr>
            <p:nvPr/>
          </p:nvSpPr>
          <p:spPr bwMode="auto">
            <a:xfrm>
              <a:off x="7503540" y="3738909"/>
              <a:ext cx="425992" cy="103858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27"/>
            <p:cNvSpPr>
              <a:spLocks noChangeArrowheads="1"/>
            </p:cNvSpPr>
            <p:nvPr/>
          </p:nvSpPr>
          <p:spPr bwMode="auto">
            <a:xfrm>
              <a:off x="5203326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27"/>
            <p:cNvSpPr>
              <a:spLocks noChangeArrowheads="1"/>
            </p:cNvSpPr>
            <p:nvPr/>
          </p:nvSpPr>
          <p:spPr bwMode="auto">
            <a:xfrm>
              <a:off x="5710289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27"/>
            <p:cNvSpPr>
              <a:spLocks noChangeArrowheads="1"/>
            </p:cNvSpPr>
            <p:nvPr/>
          </p:nvSpPr>
          <p:spPr bwMode="auto">
            <a:xfrm>
              <a:off x="6217252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27"/>
            <p:cNvSpPr>
              <a:spLocks noChangeArrowheads="1"/>
            </p:cNvSpPr>
            <p:nvPr/>
          </p:nvSpPr>
          <p:spPr bwMode="auto">
            <a:xfrm>
              <a:off x="6724215" y="3675361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27"/>
            <p:cNvSpPr>
              <a:spLocks noChangeArrowheads="1"/>
            </p:cNvSpPr>
            <p:nvPr/>
          </p:nvSpPr>
          <p:spPr bwMode="auto">
            <a:xfrm>
              <a:off x="5228951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7"/>
            <p:cNvSpPr>
              <a:spLocks noChangeArrowheads="1"/>
            </p:cNvSpPr>
            <p:nvPr/>
          </p:nvSpPr>
          <p:spPr bwMode="auto">
            <a:xfrm>
              <a:off x="5735914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27"/>
            <p:cNvSpPr>
              <a:spLocks noChangeArrowheads="1"/>
            </p:cNvSpPr>
            <p:nvPr/>
          </p:nvSpPr>
          <p:spPr bwMode="auto">
            <a:xfrm>
              <a:off x="6242877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7"/>
            <p:cNvSpPr>
              <a:spLocks noChangeArrowheads="1"/>
            </p:cNvSpPr>
            <p:nvPr/>
          </p:nvSpPr>
          <p:spPr bwMode="auto">
            <a:xfrm>
              <a:off x="6749840" y="4201153"/>
              <a:ext cx="444798" cy="119837"/>
            </a:xfrm>
            <a:prstGeom prst="rect">
              <a:avLst/>
            </a:prstGeom>
            <a:noFill/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585542" y="3102680"/>
            <a:ext cx="1958340" cy="453923"/>
            <a:chOff x="3585542" y="3102680"/>
            <a:chExt cx="1958340" cy="453923"/>
          </a:xfrm>
        </p:grpSpPr>
        <p:sp>
          <p:nvSpPr>
            <p:cNvPr id="123" name="Rectangle 40"/>
            <p:cNvSpPr>
              <a:spLocks noChangeArrowheads="1"/>
            </p:cNvSpPr>
            <p:nvPr/>
          </p:nvSpPr>
          <p:spPr bwMode="auto">
            <a:xfrm>
              <a:off x="358554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40"/>
            <p:cNvSpPr>
              <a:spLocks noChangeArrowheads="1"/>
            </p:cNvSpPr>
            <p:nvPr/>
          </p:nvSpPr>
          <p:spPr bwMode="auto">
            <a:xfrm>
              <a:off x="358554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839179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3839179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40"/>
            <p:cNvSpPr>
              <a:spLocks noChangeArrowheads="1"/>
            </p:cNvSpPr>
            <p:nvPr/>
          </p:nvSpPr>
          <p:spPr bwMode="auto">
            <a:xfrm>
              <a:off x="4092816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4092816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4346453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4346453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40"/>
            <p:cNvSpPr>
              <a:spLocks noChangeArrowheads="1"/>
            </p:cNvSpPr>
            <p:nvPr/>
          </p:nvSpPr>
          <p:spPr bwMode="auto">
            <a:xfrm>
              <a:off x="4600090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4600090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4853727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40"/>
            <p:cNvSpPr>
              <a:spLocks noChangeArrowheads="1"/>
            </p:cNvSpPr>
            <p:nvPr/>
          </p:nvSpPr>
          <p:spPr bwMode="auto">
            <a:xfrm>
              <a:off x="4853727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40"/>
            <p:cNvSpPr>
              <a:spLocks noChangeArrowheads="1"/>
            </p:cNvSpPr>
            <p:nvPr/>
          </p:nvSpPr>
          <p:spPr bwMode="auto">
            <a:xfrm>
              <a:off x="5107364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5107364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5361002" y="3102680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40"/>
            <p:cNvSpPr>
              <a:spLocks noChangeArrowheads="1"/>
            </p:cNvSpPr>
            <p:nvPr/>
          </p:nvSpPr>
          <p:spPr bwMode="auto">
            <a:xfrm>
              <a:off x="5361002" y="3350644"/>
              <a:ext cx="182880" cy="205959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3175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66FFFF"/>
                </a:solidFill>
              </a:rPr>
              <a:t>ERRS Component Self-Repair Coverage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7958" y="2632022"/>
            <a:ext cx="136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98%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40540" y="3075456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96%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32368" y="2637416"/>
            <a:ext cx="22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494735" y="3767798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494735" y="1533443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494735" y="2179619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494735" y="3060662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431886" y="2637416"/>
            <a:ext cx="22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05799" y="3740366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05799" y="1506011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05799" y="2152187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05799" y="3033230"/>
            <a:ext cx="9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760991" y="2615151"/>
            <a:ext cx="136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98%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47608" y="3530480"/>
            <a:ext cx="22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447126" y="3530480"/>
            <a:ext cx="22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4"/>
    </mc:Choice>
    <mc:Fallback xmlns="">
      <p:transition spd="slow" advTm="32784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48947" y="1149142"/>
            <a:ext cx="6620067" cy="4693779"/>
            <a:chOff x="1338049" y="950310"/>
            <a:chExt cx="7200234" cy="4871930"/>
          </a:xfrm>
        </p:grpSpPr>
        <p:sp>
          <p:nvSpPr>
            <p:cNvPr id="33" name="Straight Connector 32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713815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711D-D993-4433-936D-1EC6F20713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87893" y="5856372"/>
            <a:ext cx="7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7681" y="4911872"/>
            <a:ext cx="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3.2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6003941" y="5306558"/>
            <a:ext cx="1095305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ERRS</a:t>
            </a:r>
            <a:endParaRPr lang="en-US" sz="24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92212" y="1884535"/>
            <a:ext cx="172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Post-layout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chip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32893" y="4540104"/>
            <a:ext cx="173841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Power: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3%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FFFF"/>
                </a:solidFill>
              </a:rPr>
              <a:t>ERRS </a:t>
            </a:r>
            <a:r>
              <a:rPr lang="en-US" sz="3200" b="1" dirty="0" smtClean="0">
                <a:solidFill>
                  <a:srgbClr val="66FFFF"/>
                </a:solidFill>
              </a:rPr>
              <a:t>Chip Area/Power Impact &amp; </a:t>
            </a:r>
            <a:r>
              <a:rPr lang="en-US" sz="3200" b="1" dirty="0">
                <a:solidFill>
                  <a:srgbClr val="66FFFF"/>
                </a:solidFill>
              </a:rPr>
              <a:t>Coverage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784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00543"/>
            <a:ext cx="9165401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969696"/>
              </a:buClr>
            </a:pPr>
            <a:r>
              <a:rPr lang="en-US" dirty="0" smtClean="0">
                <a:solidFill>
                  <a:srgbClr val="969696"/>
                </a:solidFill>
                <a:cs typeface="Arial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Self-repair for uncore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ERRS</a:t>
            </a:r>
            <a:endParaRPr lang="en-US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SHE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FF00"/>
              </a:buClr>
              <a:buSzPct val="90000"/>
            </a:pPr>
            <a:r>
              <a:rPr lang="en-US" dirty="0" smtClean="0"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800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921250" y="641350"/>
            <a:ext cx="3829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69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6" name="Rounded Rectangle 13"/>
          <p:cNvSpPr>
            <a:spLocks noChangeArrowheads="1"/>
          </p:cNvSpPr>
          <p:nvPr/>
        </p:nvSpPr>
        <p:spPr bwMode="auto">
          <a:xfrm>
            <a:off x="198484" y="1148125"/>
            <a:ext cx="22860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Component RTL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ight Arrow 97"/>
          <p:cNvSpPr>
            <a:spLocks noChangeArrowheads="1"/>
          </p:cNvSpPr>
          <p:nvPr/>
        </p:nvSpPr>
        <p:spPr bwMode="auto">
          <a:xfrm>
            <a:off x="5949225" y="1872025"/>
            <a:ext cx="571500" cy="838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ight Arrow 98"/>
          <p:cNvSpPr>
            <a:spLocks noChangeArrowheads="1"/>
          </p:cNvSpPr>
          <p:nvPr/>
        </p:nvSpPr>
        <p:spPr bwMode="auto">
          <a:xfrm>
            <a:off x="2677350" y="1872025"/>
            <a:ext cx="571500" cy="838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 useBgFill="1"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3407350" y="1570400"/>
            <a:ext cx="2300455" cy="1441450"/>
          </a:xfrm>
          <a:prstGeom prst="rect">
            <a:avLst/>
          </a:prstGeo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a typeface="Batang" pitchFamily="18" charset="-127"/>
              </a:rPr>
              <a:t>SHE</a:t>
            </a:r>
            <a:endParaRPr lang="en-US" b="1" dirty="0">
              <a:solidFill>
                <a:srgbClr val="FFFF00"/>
              </a:solidFill>
              <a:ea typeface="Batang" pitchFamily="18" charset="-127"/>
            </a:endParaRPr>
          </a:p>
        </p:txBody>
      </p:sp>
      <p:sp>
        <p:nvSpPr>
          <p:cNvPr id="20" name="Rounded Rectangle 13"/>
          <p:cNvSpPr>
            <a:spLocks noChangeArrowheads="1"/>
          </p:cNvSpPr>
          <p:nvPr/>
        </p:nvSpPr>
        <p:spPr bwMode="auto">
          <a:xfrm>
            <a:off x="6720274" y="1148125"/>
            <a:ext cx="22860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Sparing for component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8600" y="4041363"/>
            <a:ext cx="8686800" cy="2281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00"/>
              </a:buClr>
            </a:pPr>
            <a:r>
              <a:rPr lang="en-US" dirty="0" smtClean="0">
                <a:sym typeface="Wingdings" pitchFamily="2" charset="2"/>
              </a:rPr>
              <a:t>Minimize area cost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 Identical blocks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 spare shared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 smtClean="0"/>
              <a:t>Balanced coverage vs. area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34396" y="91440"/>
            <a:ext cx="924550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FFFF"/>
                </a:solidFill>
              </a:rPr>
              <a:t>SHE: </a:t>
            </a:r>
            <a:r>
              <a:rPr lang="en-US" sz="3200" b="1" dirty="0">
                <a:solidFill>
                  <a:srgbClr val="FFFF00"/>
                </a:solidFill>
              </a:rPr>
              <a:t>S</a:t>
            </a:r>
            <a:r>
              <a:rPr lang="en-US" sz="3200" b="1" dirty="0">
                <a:solidFill>
                  <a:srgbClr val="66FFFF"/>
                </a:solidFill>
              </a:rPr>
              <a:t>paring through </a:t>
            </a:r>
            <a:r>
              <a:rPr lang="en-US" sz="3200" b="1" dirty="0">
                <a:solidFill>
                  <a:srgbClr val="FFFF00"/>
                </a:solidFill>
              </a:rPr>
              <a:t>H</a:t>
            </a:r>
            <a:r>
              <a:rPr lang="en-US" sz="3200" b="1" dirty="0">
                <a:solidFill>
                  <a:srgbClr val="66FFFF"/>
                </a:solidFill>
              </a:rPr>
              <a:t>ierarchical </a:t>
            </a:r>
            <a:r>
              <a:rPr lang="en-US" sz="3200" b="1" dirty="0">
                <a:solidFill>
                  <a:srgbClr val="FFFF00"/>
                </a:solidFill>
              </a:rPr>
              <a:t>E</a:t>
            </a:r>
            <a:r>
              <a:rPr lang="en-US" sz="3200" b="1" dirty="0">
                <a:solidFill>
                  <a:srgbClr val="66FFFF"/>
                </a:solidFill>
              </a:rPr>
              <a:t>xploration</a:t>
            </a:r>
          </a:p>
        </p:txBody>
      </p:sp>
    </p:spTree>
    <p:extLst>
      <p:ext uri="{BB962C8B-B14F-4D97-AF65-F5344CB8AC3E}">
        <p14:creationId xmlns:p14="http://schemas.microsoft.com/office/powerpoint/2010/main" val="899212161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9" descr="Undo Icon in 128x128 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7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6472146" y="2874276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21803" y="3423984"/>
            <a:ext cx="5052702" cy="3313450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94360" y="763479"/>
            <a:ext cx="7955280" cy="3566160"/>
          </a:xfrm>
          <a:prstGeom prst="roundRect">
            <a:avLst>
              <a:gd name="adj" fmla="val 5200"/>
            </a:avLst>
          </a:prstGeom>
          <a:gradFill rotWithShape="1">
            <a:gsLst>
              <a:gs pos="0">
                <a:srgbClr val="0080FF">
                  <a:tint val="50000"/>
                  <a:satMod val="300000"/>
                </a:srgbClr>
              </a:gs>
              <a:gs pos="35000">
                <a:srgbClr val="0080FF">
                  <a:tint val="37000"/>
                  <a:satMod val="300000"/>
                </a:srgbClr>
              </a:gs>
              <a:gs pos="100000">
                <a:srgbClr val="0080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80FF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kern="0" smtClean="0">
              <a:solidFill>
                <a:srgbClr val="FFFFFF"/>
              </a:solidFill>
            </a:endParaRPr>
          </a:p>
        </p:txBody>
      </p:sp>
      <p:pic>
        <p:nvPicPr>
          <p:cNvPr id="28" name="Content Placeholder 6" descr="9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101" y="1960524"/>
            <a:ext cx="2331463" cy="219862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Right Arrow 31"/>
          <p:cNvSpPr/>
          <p:nvPr/>
        </p:nvSpPr>
        <p:spPr bwMode="auto">
          <a:xfrm>
            <a:off x="4290646" y="2965142"/>
            <a:ext cx="562708" cy="499808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6781" y="2357929"/>
            <a:ext cx="229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Self-repair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12469" y="2238885"/>
            <a:ext cx="426741" cy="642264"/>
            <a:chOff x="4582791" y="1950016"/>
            <a:chExt cx="426741" cy="642264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4582791" y="1950016"/>
              <a:ext cx="157069" cy="6422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739860" y="1962646"/>
              <a:ext cx="26462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877222" y="1950016"/>
              <a:ext cx="132310" cy="6422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585317" y="2584702"/>
              <a:ext cx="286853" cy="25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585317" y="1962646"/>
              <a:ext cx="419163" cy="62710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 flipV="1">
              <a:off x="4742386" y="1962646"/>
              <a:ext cx="129784" cy="62710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420064" y="1960524"/>
            <a:ext cx="2331463" cy="2198620"/>
            <a:chOff x="6571758" y="1671655"/>
            <a:chExt cx="2331463" cy="2198620"/>
          </a:xfrm>
        </p:grpSpPr>
        <p:pic>
          <p:nvPicPr>
            <p:cNvPr id="40" name="Content Placeholder 6" descr="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1758" y="1671655"/>
              <a:ext cx="2331463" cy="2198620"/>
            </a:xfrm>
            <a:prstGeom prst="roundRect">
              <a:avLst>
                <a:gd name="adj" fmla="val 16667"/>
              </a:avLst>
            </a:prstGeom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1" name="Content Placeholder 6" descr="946.jpg"/>
            <p:cNvPicPr>
              <a:picLocks noChangeAspect="1"/>
            </p:cNvPicPr>
            <p:nvPr/>
          </p:nvPicPr>
          <p:blipFill rotWithShape="1">
            <a:blip r:embed="rId8" cstate="print">
              <a:extLst/>
            </a:blip>
            <a:srcRect l="48777" t="2457" r="36189" b="62098"/>
            <a:stretch/>
          </p:blipFill>
          <p:spPr>
            <a:xfrm>
              <a:off x="7762706" y="1868861"/>
              <a:ext cx="350520" cy="705799"/>
            </a:xfrm>
            <a:prstGeom prst="roundRect">
              <a:avLst>
                <a:gd name="adj" fmla="val 16667"/>
              </a:avLst>
            </a:prstGeom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290898" y="835042"/>
            <a:ext cx="6562205" cy="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457200">
              <a:spcBef>
                <a:spcPts val="0"/>
              </a:spcBef>
              <a:buClrTx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Replace / bypass faulty component(s)</a:t>
            </a:r>
          </a:p>
        </p:txBody>
      </p:sp>
      <p:pic>
        <p:nvPicPr>
          <p:cNvPr id="49" name="Picture 48" descr="C:\Documents and Settings\yli6\Local Settings\Temporary Internet Files\Content.IE5\4TYR0P6Z\MC900441310[2].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9" t="8604" r="6136" b="11805"/>
          <a:stretch/>
        </p:blipFill>
        <p:spPr bwMode="auto">
          <a:xfrm>
            <a:off x="6546935" y="1500517"/>
            <a:ext cx="762487" cy="7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C:\Documents and Settings\yli6\Local Settings\Temporary Internet Files\Content.IE5\W5UV05UF\MC900432537[2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11" y="1575000"/>
            <a:ext cx="582730" cy="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2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7"/>
    </mc:Choice>
    <mc:Fallback xmlns="">
      <p:transition spd="slow" advTm="11337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24608" y="1379320"/>
            <a:ext cx="1900555" cy="1499616"/>
            <a:chOff x="-1577340" y="3679558"/>
            <a:chExt cx="3337560" cy="2633472"/>
          </a:xfrm>
        </p:grpSpPr>
        <p:pic>
          <p:nvPicPr>
            <p:cNvPr id="65" name="Picture 2" descr="Sun's UltraSPARC T2 processor up close"/>
            <p:cNvPicPr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7340" y="3679558"/>
              <a:ext cx="3337560" cy="263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-1332049" y="4068466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-1332049" y="4411939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>
              <a:off x="-1332049" y="4875972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-1332049" y="5217173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938034" y="4405112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938034" y="4889608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938034" y="5217156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6" name="Rectangle 35"/>
            <p:cNvSpPr>
              <a:spLocks noChangeArrowheads="1"/>
            </p:cNvSpPr>
            <p:nvPr/>
          </p:nvSpPr>
          <p:spPr bwMode="auto">
            <a:xfrm>
              <a:off x="-1332049" y="4573436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7" name="Rectangle 37"/>
            <p:cNvSpPr>
              <a:spLocks noChangeArrowheads="1"/>
            </p:cNvSpPr>
            <p:nvPr/>
          </p:nvSpPr>
          <p:spPr bwMode="auto">
            <a:xfrm>
              <a:off x="-927162" y="4575710"/>
              <a:ext cx="129656" cy="252484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8" name="Rectangle 38"/>
            <p:cNvSpPr>
              <a:spLocks noChangeArrowheads="1"/>
            </p:cNvSpPr>
            <p:nvPr/>
          </p:nvSpPr>
          <p:spPr bwMode="auto">
            <a:xfrm>
              <a:off x="-631826" y="4875744"/>
              <a:ext cx="201706" cy="18446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489083" y="4873469"/>
              <a:ext cx="102773" cy="186737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>
              <a:off x="-347134" y="4807723"/>
              <a:ext cx="791574" cy="252484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1" name="Rectangle 47"/>
            <p:cNvSpPr>
              <a:spLocks noChangeArrowheads="1"/>
            </p:cNvSpPr>
            <p:nvPr/>
          </p:nvSpPr>
          <p:spPr bwMode="auto">
            <a:xfrm>
              <a:off x="-1332049" y="4725837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>
              <a:off x="1126825" y="4568887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3" name="Rectangle 49"/>
            <p:cNvSpPr>
              <a:spLocks noChangeArrowheads="1"/>
            </p:cNvSpPr>
            <p:nvPr/>
          </p:nvSpPr>
          <p:spPr bwMode="auto">
            <a:xfrm>
              <a:off x="1126825" y="4721288"/>
              <a:ext cx="350296" cy="88710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4" name="Rectangle 50"/>
            <p:cNvSpPr>
              <a:spLocks noChangeArrowheads="1"/>
            </p:cNvSpPr>
            <p:nvPr/>
          </p:nvSpPr>
          <p:spPr bwMode="auto">
            <a:xfrm>
              <a:off x="-1339303" y="5581099"/>
              <a:ext cx="277171" cy="495217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310020" y="5541343"/>
              <a:ext cx="315912" cy="669617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-752272" y="457096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-330416" y="457096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91440" y="457096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513296" y="457096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-758896" y="512092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1" name="Rectangle 28"/>
            <p:cNvSpPr>
              <a:spLocks noChangeArrowheads="1"/>
            </p:cNvSpPr>
            <p:nvPr/>
          </p:nvSpPr>
          <p:spPr bwMode="auto">
            <a:xfrm>
              <a:off x="-337040" y="512092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84816" y="512092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506672" y="5120926"/>
              <a:ext cx="365760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4" name="Rectangle 31"/>
            <p:cNvSpPr>
              <a:spLocks noChangeArrowheads="1"/>
            </p:cNvSpPr>
            <p:nvPr/>
          </p:nvSpPr>
          <p:spPr bwMode="auto">
            <a:xfrm>
              <a:off x="938034" y="4063917"/>
              <a:ext cx="539087" cy="102359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70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8473" y="1655591"/>
            <a:ext cx="7858728" cy="4536090"/>
            <a:chOff x="248887" y="1655591"/>
            <a:chExt cx="7858728" cy="4536090"/>
          </a:xfrm>
        </p:grpSpPr>
        <p:grpSp>
          <p:nvGrpSpPr>
            <p:cNvPr id="42" name="Group 41"/>
            <p:cNvGrpSpPr/>
            <p:nvPr/>
          </p:nvGrpSpPr>
          <p:grpSpPr>
            <a:xfrm>
              <a:off x="2434768" y="2202183"/>
              <a:ext cx="1531144" cy="1403721"/>
              <a:chOff x="2434768" y="1795784"/>
              <a:chExt cx="1531144" cy="140372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434768" y="1795784"/>
                <a:ext cx="1531144" cy="1403721"/>
              </a:xfrm>
              <a:prstGeom prst="rect">
                <a:avLst/>
              </a:prstGeom>
              <a:solidFill>
                <a:srgbClr val="01032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>
                  <a:solidFill>
                    <a:srgbClr val="66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02404" y="2458393"/>
                <a:ext cx="1217127" cy="557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rgbClr val="FFFFFF"/>
                    </a:solidFill>
                    <a:cs typeface="Arial" panose="020B0604020202020204" pitchFamily="34" charset="0"/>
                  </a:rPr>
                  <a:t>rdmc</a:t>
                </a:r>
                <a:endParaRPr lang="en-US" sz="2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17394" y="1957160"/>
                <a:ext cx="544654" cy="3146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rgbClr val="FFFFFF"/>
                    </a:solidFill>
                    <a:cs typeface="Arial" panose="020B0604020202020204" pitchFamily="34" charset="0"/>
                  </a:rPr>
                  <a:t>pio</a:t>
                </a:r>
                <a:endParaRPr lang="en-US" sz="2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13985" y="211853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399343" y="2119667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632692" y="212049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 bwMode="auto">
            <a:xfrm>
              <a:off x="2112085" y="2815691"/>
              <a:ext cx="318630" cy="790213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109830" y="2202185"/>
              <a:ext cx="324938" cy="23348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grpSp>
          <p:nvGrpSpPr>
            <p:cNvPr id="19" name="Group 18"/>
            <p:cNvGrpSpPr/>
            <p:nvPr/>
          </p:nvGrpSpPr>
          <p:grpSpPr>
            <a:xfrm>
              <a:off x="4287356" y="2781449"/>
              <a:ext cx="1367778" cy="1862088"/>
              <a:chOff x="5137957" y="2781449"/>
              <a:chExt cx="1367778" cy="186208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37957" y="2781449"/>
                <a:ext cx="1367778" cy="1862088"/>
              </a:xfrm>
              <a:prstGeom prst="rect">
                <a:avLst/>
              </a:prstGeom>
              <a:solidFill>
                <a:srgbClr val="01032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306286" y="2911469"/>
                <a:ext cx="1005840" cy="36576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chnl_16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317176" y="3430515"/>
                <a:ext cx="1005840" cy="36576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chnl_15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325885" y="4118924"/>
                <a:ext cx="1005840" cy="36576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chnl_1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6200000">
                <a:off x="5805214" y="3773676"/>
                <a:ext cx="77162" cy="393032"/>
                <a:chOff x="5300617" y="4026568"/>
                <a:chExt cx="77162" cy="393032"/>
              </a:xfrm>
              <a:solidFill>
                <a:schemeClr val="tx1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5301579" y="4182016"/>
                  <a:ext cx="73152" cy="7315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304627" y="4026568"/>
                  <a:ext cx="73152" cy="7315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300617" y="4346448"/>
                  <a:ext cx="73152" cy="7315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45" name="Straight Connector 44"/>
            <p:cNvCxnSpPr/>
            <p:nvPr/>
          </p:nvCxnSpPr>
          <p:spPr bwMode="auto">
            <a:xfrm flipV="1">
              <a:off x="3826859" y="2778996"/>
              <a:ext cx="466843" cy="8819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3819531" y="3422291"/>
              <a:ext cx="467825" cy="121428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478957" y="4121462"/>
              <a:ext cx="534675" cy="25789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490134" y="4492428"/>
              <a:ext cx="508121" cy="102815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grpSp>
          <p:nvGrpSpPr>
            <p:cNvPr id="53" name="Group 52"/>
            <p:cNvGrpSpPr/>
            <p:nvPr/>
          </p:nvGrpSpPr>
          <p:grpSpPr>
            <a:xfrm rot="7080000">
              <a:off x="6005421" y="4313731"/>
              <a:ext cx="77162" cy="393032"/>
              <a:chOff x="7196036" y="3964912"/>
              <a:chExt cx="77162" cy="393032"/>
            </a:xfrm>
          </p:grpSpPr>
          <p:sp>
            <p:nvSpPr>
              <p:cNvPr id="54" name="Oval 53"/>
              <p:cNvSpPr/>
              <p:nvPr/>
            </p:nvSpPr>
            <p:spPr>
              <a:xfrm rot="10800000">
                <a:off x="7199084" y="4129344"/>
                <a:ext cx="73152" cy="73152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rot="10800000">
                <a:off x="7196036" y="4284792"/>
                <a:ext cx="73152" cy="73152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7200046" y="3964912"/>
                <a:ext cx="73152" cy="73152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6405109" y="4308855"/>
              <a:ext cx="1531144" cy="1403721"/>
              <a:chOff x="7084218" y="5036155"/>
              <a:chExt cx="1531144" cy="1403721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084218" y="5036155"/>
                <a:ext cx="1531144" cy="1403721"/>
              </a:xfrm>
              <a:prstGeom prst="rect">
                <a:avLst/>
              </a:prstGeom>
              <a:solidFill>
                <a:srgbClr val="01032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>
                  <a:solidFill>
                    <a:srgbClr val="66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7237406" y="5317791"/>
                <a:ext cx="130597" cy="188580"/>
                <a:chOff x="3628645" y="4714407"/>
                <a:chExt cx="130597" cy="188580"/>
              </a:xfrm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28645" y="4714407"/>
                  <a:ext cx="130597" cy="188580"/>
                </a:xfrm>
                <a:prstGeom prst="rect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 bwMode="auto">
                <a:xfrm rot="5400000">
                  <a:off x="3631701" y="4823155"/>
                  <a:ext cx="64643" cy="57259"/>
                </a:xfrm>
                <a:prstGeom prst="triangle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237406" y="5641641"/>
                <a:ext cx="130597" cy="188580"/>
                <a:chOff x="3628645" y="4714407"/>
                <a:chExt cx="130597" cy="188580"/>
              </a:xfrm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28645" y="4714407"/>
                  <a:ext cx="130597" cy="188580"/>
                </a:xfrm>
                <a:prstGeom prst="rect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 bwMode="auto">
                <a:xfrm rot="5400000">
                  <a:off x="3631701" y="4823155"/>
                  <a:ext cx="64643" cy="57259"/>
                </a:xfrm>
                <a:prstGeom prst="triangle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7246931" y="5984541"/>
                <a:ext cx="130597" cy="188580"/>
                <a:chOff x="3628645" y="4714407"/>
                <a:chExt cx="130597" cy="188580"/>
              </a:xfrm>
            </p:grpSpPr>
            <p:sp>
              <p:nvSpPr>
                <p:cNvPr id="190" name="Rectangle 189"/>
                <p:cNvSpPr/>
                <p:nvPr/>
              </p:nvSpPr>
              <p:spPr bwMode="auto">
                <a:xfrm>
                  <a:off x="3628645" y="4714407"/>
                  <a:ext cx="130597" cy="188580"/>
                </a:xfrm>
                <a:prstGeom prst="rect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1" name="Isosceles Triangle 190"/>
                <p:cNvSpPr/>
                <p:nvPr/>
              </p:nvSpPr>
              <p:spPr bwMode="auto">
                <a:xfrm rot="5400000">
                  <a:off x="3631701" y="4823155"/>
                  <a:ext cx="64643" cy="57259"/>
                </a:xfrm>
                <a:prstGeom prst="triangle">
                  <a:avLst/>
                </a:prstGeom>
                <a:solidFill>
                  <a:srgbClr val="01032D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2" name="Flowchart: Delay 191"/>
              <p:cNvSpPr/>
              <p:nvPr/>
            </p:nvSpPr>
            <p:spPr bwMode="auto">
              <a:xfrm>
                <a:off x="7691401" y="5466616"/>
                <a:ext cx="221855" cy="188843"/>
              </a:xfrm>
              <a:prstGeom prst="flowChartDelay">
                <a:avLst/>
              </a:prstGeom>
              <a:solidFill>
                <a:srgbClr val="01032D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lowchart: Delay 192"/>
              <p:cNvSpPr/>
              <p:nvPr/>
            </p:nvSpPr>
            <p:spPr bwMode="auto">
              <a:xfrm>
                <a:off x="7674358" y="5852013"/>
                <a:ext cx="221855" cy="188843"/>
              </a:xfrm>
              <a:prstGeom prst="flowChartDelay">
                <a:avLst/>
              </a:prstGeom>
              <a:solidFill>
                <a:srgbClr val="01032D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lowchart: Stored Data 193"/>
              <p:cNvSpPr/>
              <p:nvPr/>
            </p:nvSpPr>
            <p:spPr bwMode="auto">
              <a:xfrm flipH="1">
                <a:off x="8150814" y="5286397"/>
                <a:ext cx="220946" cy="186955"/>
              </a:xfrm>
              <a:prstGeom prst="flowChartOnlineStorage">
                <a:avLst/>
              </a:prstGeom>
              <a:solidFill>
                <a:srgbClr val="01032D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lowchart: Stored Data 194"/>
              <p:cNvSpPr/>
              <p:nvPr/>
            </p:nvSpPr>
            <p:spPr bwMode="auto">
              <a:xfrm flipH="1">
                <a:off x="8150814" y="5676181"/>
                <a:ext cx="220946" cy="186955"/>
              </a:xfrm>
              <a:prstGeom prst="flowChartOnlineStorage">
                <a:avLst/>
              </a:prstGeom>
              <a:solidFill>
                <a:srgbClr val="01032D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lowchart: Stored Data 195"/>
              <p:cNvSpPr/>
              <p:nvPr/>
            </p:nvSpPr>
            <p:spPr bwMode="auto">
              <a:xfrm flipH="1">
                <a:off x="8137659" y="6065965"/>
                <a:ext cx="220946" cy="186955"/>
              </a:xfrm>
              <a:prstGeom prst="flowChartOnlineStorage">
                <a:avLst/>
              </a:prstGeom>
              <a:solidFill>
                <a:srgbClr val="01032D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smtClea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97" name="Elbow Connector 196"/>
              <p:cNvCxnSpPr/>
              <p:nvPr/>
            </p:nvCxnSpPr>
            <p:spPr bwMode="auto">
              <a:xfrm>
                <a:off x="7377528" y="5412081"/>
                <a:ext cx="292125" cy="94290"/>
              </a:xfrm>
              <a:prstGeom prst="bentConnector3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00" name="Elbow Connector 199"/>
              <p:cNvCxnSpPr>
                <a:stCxn id="187" idx="3"/>
              </p:cNvCxnSpPr>
              <p:nvPr/>
            </p:nvCxnSpPr>
            <p:spPr bwMode="auto">
              <a:xfrm flipV="1">
                <a:off x="7368003" y="5610369"/>
                <a:ext cx="301650" cy="125562"/>
              </a:xfrm>
              <a:prstGeom prst="bentConnector3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03" name="Elbow Connector 202"/>
              <p:cNvCxnSpPr/>
              <p:nvPr/>
            </p:nvCxnSpPr>
            <p:spPr bwMode="auto">
              <a:xfrm>
                <a:off x="7377528" y="5735931"/>
                <a:ext cx="282682" cy="147986"/>
              </a:xfrm>
              <a:prstGeom prst="bentConnector3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06" name="Elbow Connector 205"/>
              <p:cNvCxnSpPr>
                <a:stCxn id="190" idx="3"/>
              </p:cNvCxnSpPr>
              <p:nvPr/>
            </p:nvCxnSpPr>
            <p:spPr bwMode="auto">
              <a:xfrm flipV="1">
                <a:off x="7377528" y="5985895"/>
                <a:ext cx="283675" cy="92936"/>
              </a:xfrm>
              <a:prstGeom prst="bentConnector3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09" name="Elbow Connector 208"/>
              <p:cNvCxnSpPr>
                <a:endCxn id="183" idx="3"/>
              </p:cNvCxnSpPr>
              <p:nvPr/>
            </p:nvCxnSpPr>
            <p:spPr bwMode="auto">
              <a:xfrm rot="10800000" flipV="1">
                <a:off x="7368003" y="5327687"/>
                <a:ext cx="806482" cy="84394"/>
              </a:xfrm>
              <a:prstGeom prst="bentConnector3">
                <a:avLst>
                  <a:gd name="adj1" fmla="val 80629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12" name="Elbow Connector 211"/>
              <p:cNvCxnSpPr>
                <a:endCxn id="192" idx="3"/>
              </p:cNvCxnSpPr>
              <p:nvPr/>
            </p:nvCxnSpPr>
            <p:spPr bwMode="auto">
              <a:xfrm rot="10800000" flipV="1">
                <a:off x="7913257" y="5416838"/>
                <a:ext cx="245839" cy="144200"/>
              </a:xfrm>
              <a:prstGeom prst="bentConnector3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15" name="Elbow Connector 214"/>
              <p:cNvCxnSpPr>
                <a:stCxn id="192" idx="3"/>
              </p:cNvCxnSpPr>
              <p:nvPr/>
            </p:nvCxnSpPr>
            <p:spPr bwMode="auto">
              <a:xfrm>
                <a:off x="7913256" y="5561038"/>
                <a:ext cx="254601" cy="162556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19" name="Elbow Connector 218"/>
              <p:cNvCxnSpPr>
                <a:stCxn id="193" idx="3"/>
              </p:cNvCxnSpPr>
              <p:nvPr/>
            </p:nvCxnSpPr>
            <p:spPr bwMode="auto">
              <a:xfrm flipV="1">
                <a:off x="7896213" y="5806894"/>
                <a:ext cx="267679" cy="139541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22" name="Elbow Connector 221"/>
              <p:cNvCxnSpPr>
                <a:endCxn id="193" idx="3"/>
              </p:cNvCxnSpPr>
              <p:nvPr/>
            </p:nvCxnSpPr>
            <p:spPr bwMode="auto">
              <a:xfrm rot="10800000">
                <a:off x="7896214" y="5946436"/>
                <a:ext cx="254601" cy="175483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25" name="Elbow Connector 224"/>
              <p:cNvCxnSpPr>
                <a:endCxn id="190" idx="3"/>
              </p:cNvCxnSpPr>
              <p:nvPr/>
            </p:nvCxnSpPr>
            <p:spPr bwMode="auto">
              <a:xfrm rot="10800000">
                <a:off x="7377529" y="6078832"/>
                <a:ext cx="786363" cy="121195"/>
              </a:xfrm>
              <a:prstGeom prst="bentConnector3">
                <a:avLst>
                  <a:gd name="adj1" fmla="val 8196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</p:grpSp>
        <p:sp>
          <p:nvSpPr>
            <p:cNvPr id="253" name="TextBox 252"/>
            <p:cNvSpPr txBox="1"/>
            <p:nvPr/>
          </p:nvSpPr>
          <p:spPr>
            <a:xfrm>
              <a:off x="248887" y="2886395"/>
              <a:ext cx="185914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66FFFF"/>
                  </a:solidFill>
                </a:rPr>
                <a:t>Level 1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430714" y="3613363"/>
              <a:ext cx="153519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66FFFF"/>
                  </a:solidFill>
                </a:rPr>
                <a:t>Level 2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4271491" y="4662897"/>
              <a:ext cx="13836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66FFFF"/>
                  </a:solidFill>
                </a:rPr>
                <a:t>Level 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233746" y="5730016"/>
              <a:ext cx="187386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66FFFF"/>
                  </a:solidFill>
                </a:rPr>
                <a:t>Lowest level </a:t>
              </a:r>
              <a:endParaRPr lang="en-US" sz="2400" i="1" dirty="0" smtClean="0">
                <a:solidFill>
                  <a:srgbClr val="66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46840" y="1655591"/>
              <a:ext cx="236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Network controller</a:t>
              </a:r>
            </a:p>
          </p:txBody>
        </p:sp>
      </p:grp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66FFFF"/>
                </a:solidFill>
                <a:ea typeface="굴림" pitchFamily="50" charset="-127"/>
              </a:rPr>
              <a:t>The Design Hierarchy</a:t>
            </a:r>
            <a:endParaRPr lang="en-US" sz="32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46869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71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10000" y="3378652"/>
            <a:ext cx="567976" cy="609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191188"/>
            <a:ext cx="3006777" cy="32847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7109768" y="1640498"/>
            <a:ext cx="77162" cy="393032"/>
            <a:chOff x="5300617" y="3275138"/>
            <a:chExt cx="77162" cy="393032"/>
          </a:xfrm>
        </p:grpSpPr>
        <p:sp>
          <p:nvSpPr>
            <p:cNvPr id="12" name="Oval 11"/>
            <p:cNvSpPr/>
            <p:nvPr/>
          </p:nvSpPr>
          <p:spPr>
            <a:xfrm>
              <a:off x="5301579" y="3430586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04627" y="3275138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00617" y="3595018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7" name="Trapezoid 16"/>
          <p:cNvSpPr/>
          <p:nvPr/>
        </p:nvSpPr>
        <p:spPr>
          <a:xfrm rot="5400000">
            <a:off x="6844391" y="3358505"/>
            <a:ext cx="833245" cy="183324"/>
          </a:xfrm>
          <a:prstGeom prst="trapezoid">
            <a:avLst>
              <a:gd name="adj" fmla="val 75000"/>
            </a:avLst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 bwMode="auto">
          <a:xfrm>
            <a:off x="6853851" y="3014073"/>
            <a:ext cx="315500" cy="231085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6854188" y="3638190"/>
            <a:ext cx="315163" cy="290283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Trapezoid 20"/>
          <p:cNvSpPr/>
          <p:nvPr/>
        </p:nvSpPr>
        <p:spPr>
          <a:xfrm rot="5400000">
            <a:off x="5956033" y="1772715"/>
            <a:ext cx="653415" cy="183659"/>
          </a:xfrm>
          <a:prstGeom prst="trapezoid">
            <a:avLst>
              <a:gd name="adj" fmla="val 75000"/>
            </a:avLst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5884949" y="1595728"/>
            <a:ext cx="305962" cy="173736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Elbow Connector 23"/>
          <p:cNvCxnSpPr/>
          <p:nvPr/>
        </p:nvCxnSpPr>
        <p:spPr bwMode="auto">
          <a:xfrm flipV="1">
            <a:off x="5887874" y="1983746"/>
            <a:ext cx="303037" cy="170549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52689" y="5240838"/>
            <a:ext cx="569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Original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Spare / steering logic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17" idx="0"/>
          </p:cNvCxnSpPr>
          <p:nvPr/>
        </p:nvCxnSpPr>
        <p:spPr bwMode="auto">
          <a:xfrm>
            <a:off x="7352676" y="3450168"/>
            <a:ext cx="36576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2668183" y="5702970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676203" y="5342024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361564" y="1838015"/>
            <a:ext cx="27432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421016" y="2015194"/>
            <a:ext cx="3414346" cy="2470408"/>
            <a:chOff x="510956" y="2015194"/>
            <a:chExt cx="3414346" cy="2470408"/>
          </a:xfrm>
        </p:grpSpPr>
        <p:sp>
          <p:nvSpPr>
            <p:cNvPr id="44" name="TextBox 43"/>
            <p:cNvSpPr txBox="1"/>
            <p:nvPr/>
          </p:nvSpPr>
          <p:spPr>
            <a:xfrm>
              <a:off x="510956" y="2015194"/>
              <a:ext cx="34143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Network controller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166788" y="2561871"/>
              <a:ext cx="2118318" cy="1923731"/>
              <a:chOff x="2434768" y="1795784"/>
              <a:chExt cx="1531144" cy="140372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434768" y="1795784"/>
                <a:ext cx="1531144" cy="1403721"/>
              </a:xfrm>
              <a:prstGeom prst="rect">
                <a:avLst/>
              </a:prstGeom>
              <a:solidFill>
                <a:srgbClr val="01032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602404" y="2458393"/>
                <a:ext cx="1217127" cy="557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rdmc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17394" y="1957160"/>
                <a:ext cx="544654" cy="3146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pio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13985" y="211853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399343" y="2119667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632692" y="212049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5139512" y="1376465"/>
            <a:ext cx="753522" cy="431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39507" y="1946089"/>
            <a:ext cx="753522" cy="4312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8746" y="2618003"/>
            <a:ext cx="1683880" cy="7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rdmc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36256" y="3549886"/>
            <a:ext cx="1683880" cy="764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rdmc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66FFFF"/>
                </a:solidFill>
              </a:rPr>
              <a:t>Sparing in Different Levels: Coarse-Grained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84949" y="4602424"/>
            <a:ext cx="13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Level 2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5843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72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3810000" y="3378652"/>
            <a:ext cx="567976" cy="609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53000" y="2041153"/>
            <a:ext cx="3897573" cy="24347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88055" y="2169345"/>
            <a:ext cx="1900126" cy="2182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16200000">
            <a:off x="5813561" y="3615003"/>
            <a:ext cx="77162" cy="393032"/>
            <a:chOff x="5300617" y="4026568"/>
            <a:chExt cx="77162" cy="393032"/>
          </a:xfrm>
          <a:solidFill>
            <a:schemeClr val="tx1"/>
          </a:solidFill>
        </p:grpSpPr>
        <p:sp>
          <p:nvSpPr>
            <p:cNvPr id="53" name="Oval 52"/>
            <p:cNvSpPr/>
            <p:nvPr/>
          </p:nvSpPr>
          <p:spPr>
            <a:xfrm>
              <a:off x="5301579" y="4182016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304627" y="4026568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300617" y="4346448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64" name="Elbow Connector 63"/>
          <p:cNvCxnSpPr/>
          <p:nvPr/>
        </p:nvCxnSpPr>
        <p:spPr bwMode="auto">
          <a:xfrm rot="16200000" flipH="1">
            <a:off x="8415812" y="2540780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Elbow Connector 64"/>
          <p:cNvCxnSpPr/>
          <p:nvPr/>
        </p:nvCxnSpPr>
        <p:spPr bwMode="auto">
          <a:xfrm flipV="1">
            <a:off x="8290312" y="2435227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6" name="Trapezoid 65"/>
          <p:cNvSpPr/>
          <p:nvPr/>
        </p:nvSpPr>
        <p:spPr>
          <a:xfrm rot="5400000">
            <a:off x="8352520" y="2457884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67" name="Elbow Connector 66"/>
          <p:cNvCxnSpPr/>
          <p:nvPr/>
        </p:nvCxnSpPr>
        <p:spPr bwMode="auto">
          <a:xfrm flipV="1">
            <a:off x="8299240" y="2596753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Elbow Connector 67"/>
          <p:cNvCxnSpPr/>
          <p:nvPr/>
        </p:nvCxnSpPr>
        <p:spPr bwMode="auto">
          <a:xfrm rot="16200000" flipH="1">
            <a:off x="8429440" y="2993660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Elbow Connector 68"/>
          <p:cNvCxnSpPr/>
          <p:nvPr/>
        </p:nvCxnSpPr>
        <p:spPr bwMode="auto">
          <a:xfrm flipV="1">
            <a:off x="8308964" y="2888107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Trapezoid 69"/>
          <p:cNvSpPr/>
          <p:nvPr/>
        </p:nvSpPr>
        <p:spPr>
          <a:xfrm rot="5400000">
            <a:off x="8366148" y="2910764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71" name="Elbow Connector 70"/>
          <p:cNvCxnSpPr/>
          <p:nvPr/>
        </p:nvCxnSpPr>
        <p:spPr bwMode="auto">
          <a:xfrm flipV="1">
            <a:off x="8402582" y="3037593"/>
            <a:ext cx="0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Elbow Connector 71"/>
          <p:cNvCxnSpPr/>
          <p:nvPr/>
        </p:nvCxnSpPr>
        <p:spPr bwMode="auto">
          <a:xfrm rot="16200000" flipH="1">
            <a:off x="8430884" y="3721052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Elbow Connector 72"/>
          <p:cNvCxnSpPr/>
          <p:nvPr/>
        </p:nvCxnSpPr>
        <p:spPr bwMode="auto">
          <a:xfrm flipV="1">
            <a:off x="8310408" y="3615499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4" name="Trapezoid 73"/>
          <p:cNvSpPr/>
          <p:nvPr/>
        </p:nvSpPr>
        <p:spPr>
          <a:xfrm rot="5400000">
            <a:off x="8367592" y="3638156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75" name="Elbow Connector 74"/>
          <p:cNvCxnSpPr/>
          <p:nvPr/>
        </p:nvCxnSpPr>
        <p:spPr bwMode="auto">
          <a:xfrm flipV="1">
            <a:off x="8314312" y="3777025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Elbow Connector 75"/>
          <p:cNvCxnSpPr/>
          <p:nvPr/>
        </p:nvCxnSpPr>
        <p:spPr bwMode="auto">
          <a:xfrm flipV="1">
            <a:off x="8317673" y="3434054"/>
            <a:ext cx="85673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Elbow Connector 76"/>
          <p:cNvCxnSpPr/>
          <p:nvPr/>
        </p:nvCxnSpPr>
        <p:spPr bwMode="auto">
          <a:xfrm flipV="1">
            <a:off x="6781303" y="2429476"/>
            <a:ext cx="502920" cy="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8" name="Trapezoid 77"/>
          <p:cNvSpPr/>
          <p:nvPr/>
        </p:nvSpPr>
        <p:spPr>
          <a:xfrm rot="5400000">
            <a:off x="6938717" y="284752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79" name="Elbow Connector 78"/>
          <p:cNvCxnSpPr>
            <a:stCxn id="78" idx="0"/>
          </p:cNvCxnSpPr>
          <p:nvPr/>
        </p:nvCxnSpPr>
        <p:spPr bwMode="auto">
          <a:xfrm>
            <a:off x="7128785" y="2885193"/>
            <a:ext cx="168012" cy="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Trapezoid 79"/>
          <p:cNvSpPr/>
          <p:nvPr/>
        </p:nvSpPr>
        <p:spPr>
          <a:xfrm rot="5400000">
            <a:off x="6938717" y="3577916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81" name="Elbow Connector 80"/>
          <p:cNvCxnSpPr>
            <a:stCxn id="80" idx="0"/>
          </p:cNvCxnSpPr>
          <p:nvPr/>
        </p:nvCxnSpPr>
        <p:spPr bwMode="auto">
          <a:xfrm>
            <a:off x="7128785" y="3615584"/>
            <a:ext cx="167161" cy="131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2" name="Elbow Connector 81"/>
          <p:cNvCxnSpPr/>
          <p:nvPr/>
        </p:nvCxnSpPr>
        <p:spPr bwMode="auto">
          <a:xfrm rot="16200000" flipH="1">
            <a:off x="6812384" y="2573448"/>
            <a:ext cx="365760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3" name="Elbow Connector 82"/>
          <p:cNvCxnSpPr/>
          <p:nvPr/>
        </p:nvCxnSpPr>
        <p:spPr bwMode="auto">
          <a:xfrm>
            <a:off x="6792194" y="2955725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4" name="Elbow Connector 83"/>
          <p:cNvCxnSpPr/>
          <p:nvPr/>
        </p:nvCxnSpPr>
        <p:spPr bwMode="auto">
          <a:xfrm rot="16200000" flipH="1">
            <a:off x="6912533" y="3422447"/>
            <a:ext cx="182880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Elbow Connector 84"/>
          <p:cNvCxnSpPr/>
          <p:nvPr/>
        </p:nvCxnSpPr>
        <p:spPr bwMode="auto">
          <a:xfrm rot="16200000" flipH="1">
            <a:off x="6868391" y="3052827"/>
            <a:ext cx="182880" cy="0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6" name="Elbow Connector 85"/>
          <p:cNvCxnSpPr/>
          <p:nvPr/>
        </p:nvCxnSpPr>
        <p:spPr bwMode="auto">
          <a:xfrm rot="16200000" flipH="1">
            <a:off x="6959396" y="3705039"/>
            <a:ext cx="365760" cy="347472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7" name="Elbow Connector 86"/>
          <p:cNvCxnSpPr/>
          <p:nvPr/>
        </p:nvCxnSpPr>
        <p:spPr bwMode="auto">
          <a:xfrm>
            <a:off x="6783485" y="3688058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7291254" y="2249907"/>
            <a:ext cx="1005840" cy="365760"/>
          </a:xfrm>
          <a:prstGeom prst="rect">
            <a:avLst/>
          </a:prstGeom>
          <a:noFill/>
          <a:ln w="2857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66FFFF"/>
                </a:solidFill>
              </a:rPr>
              <a:t>chnl_16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02144" y="2708993"/>
            <a:ext cx="1005840" cy="365760"/>
          </a:xfrm>
          <a:prstGeom prst="rect">
            <a:avLst/>
          </a:prstGeom>
          <a:noFill/>
          <a:ln w="2857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66FFFF"/>
                </a:solidFill>
              </a:rPr>
              <a:t>chnl_15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7310853" y="3427382"/>
            <a:ext cx="1005840" cy="365760"/>
          </a:xfrm>
          <a:prstGeom prst="rect">
            <a:avLst/>
          </a:prstGeom>
          <a:noFill/>
          <a:ln w="2857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66FFFF"/>
                </a:solidFill>
              </a:rPr>
              <a:t>chnl_1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310853" y="3892871"/>
            <a:ext cx="1005840" cy="365760"/>
          </a:xfrm>
          <a:prstGeom prst="rect">
            <a:avLst/>
          </a:prstGeom>
          <a:solidFill>
            <a:srgbClr val="01032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chnl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 rot="16200000">
            <a:off x="7775192" y="3052154"/>
            <a:ext cx="77162" cy="393032"/>
            <a:chOff x="5300617" y="4026568"/>
            <a:chExt cx="77162" cy="393032"/>
          </a:xfrm>
          <a:solidFill>
            <a:schemeClr val="tx1"/>
          </a:solidFill>
        </p:grpSpPr>
        <p:sp>
          <p:nvSpPr>
            <p:cNvPr id="97" name="Oval 96"/>
            <p:cNvSpPr/>
            <p:nvPr/>
          </p:nvSpPr>
          <p:spPr>
            <a:xfrm>
              <a:off x="5301579" y="4182016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304627" y="4026568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300617" y="4346448"/>
              <a:ext cx="73152" cy="731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8" name="Trapezoid 117"/>
          <p:cNvSpPr/>
          <p:nvPr/>
        </p:nvSpPr>
        <p:spPr>
          <a:xfrm rot="5400000">
            <a:off x="5941043" y="2612165"/>
            <a:ext cx="653415" cy="183659"/>
          </a:xfrm>
          <a:prstGeom prst="trapezoid">
            <a:avLst>
              <a:gd name="adj" fmla="val 75000"/>
            </a:avLst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19" name="Elbow Connector 118"/>
          <p:cNvCxnSpPr/>
          <p:nvPr/>
        </p:nvCxnSpPr>
        <p:spPr bwMode="auto">
          <a:xfrm>
            <a:off x="5869959" y="2435178"/>
            <a:ext cx="305962" cy="173736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0" name="Elbow Connector 119"/>
          <p:cNvCxnSpPr/>
          <p:nvPr/>
        </p:nvCxnSpPr>
        <p:spPr bwMode="auto">
          <a:xfrm flipV="1">
            <a:off x="5872884" y="2823196"/>
            <a:ext cx="303037" cy="170549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6346574" y="2677465"/>
            <a:ext cx="27432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5124522" y="2215915"/>
            <a:ext cx="753522" cy="431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124517" y="2785539"/>
            <a:ext cx="753522" cy="4312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21016" y="2015194"/>
            <a:ext cx="3414346" cy="2470408"/>
            <a:chOff x="510956" y="2015194"/>
            <a:chExt cx="3414346" cy="2470408"/>
          </a:xfrm>
        </p:grpSpPr>
        <p:sp>
          <p:nvSpPr>
            <p:cNvPr id="125" name="TextBox 124"/>
            <p:cNvSpPr txBox="1"/>
            <p:nvPr/>
          </p:nvSpPr>
          <p:spPr>
            <a:xfrm>
              <a:off x="510956" y="2015194"/>
              <a:ext cx="34143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Network controller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166788" y="2561871"/>
              <a:ext cx="2118318" cy="1923731"/>
              <a:chOff x="2434768" y="1795784"/>
              <a:chExt cx="1531144" cy="1403721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2434768" y="1795784"/>
                <a:ext cx="1531144" cy="1403721"/>
              </a:xfrm>
              <a:prstGeom prst="rect">
                <a:avLst/>
              </a:prstGeom>
              <a:solidFill>
                <a:srgbClr val="01032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602404" y="2458393"/>
                <a:ext cx="1217127" cy="557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rdmc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617394" y="1957160"/>
                <a:ext cx="544654" cy="3146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pio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513985" y="211853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399343" y="2119667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632692" y="212049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052689" y="5240838"/>
            <a:ext cx="569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Original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Spare / steering logic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2668183" y="5702970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676203" y="5342024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66FFFF"/>
                </a:solidFill>
              </a:rPr>
              <a:t>Sparing in Different Levels: </a:t>
            </a:r>
            <a:r>
              <a:rPr lang="en-US" sz="3200" b="1" dirty="0" smtClean="0">
                <a:solidFill>
                  <a:srgbClr val="66FFFF"/>
                </a:solidFill>
              </a:rPr>
              <a:t>Mixed Levels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83781" y="4602424"/>
            <a:ext cx="267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Level 2 / Level 3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8070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921250" y="641350"/>
            <a:ext cx="3829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AFE2-187B-4399-83FC-9E09F36BE3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73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800600" y="1681423"/>
            <a:ext cx="3886200" cy="28105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0" name="Flowchart: Delay 109"/>
          <p:cNvSpPr/>
          <p:nvPr/>
        </p:nvSpPr>
        <p:spPr bwMode="auto">
          <a:xfrm>
            <a:off x="5420992" y="1846266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11" name="Flowchart: Delay 110"/>
          <p:cNvSpPr/>
          <p:nvPr/>
        </p:nvSpPr>
        <p:spPr bwMode="auto">
          <a:xfrm>
            <a:off x="5430624" y="3619403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12" name="Elbow Connector 111"/>
          <p:cNvCxnSpPr/>
          <p:nvPr/>
        </p:nvCxnSpPr>
        <p:spPr bwMode="auto">
          <a:xfrm rot="16200000" flipH="1">
            <a:off x="5904575" y="2075850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3" name="Flowchart: Delay 112"/>
          <p:cNvSpPr/>
          <p:nvPr/>
        </p:nvSpPr>
        <p:spPr bwMode="auto">
          <a:xfrm>
            <a:off x="5424896" y="2257443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14" name="Elbow Connector 113"/>
          <p:cNvCxnSpPr>
            <a:stCxn id="110" idx="3"/>
          </p:cNvCxnSpPr>
          <p:nvPr/>
        </p:nvCxnSpPr>
        <p:spPr bwMode="auto">
          <a:xfrm flipV="1">
            <a:off x="5779075" y="1970297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5" name="Trapezoid 114"/>
          <p:cNvSpPr/>
          <p:nvPr/>
        </p:nvSpPr>
        <p:spPr>
          <a:xfrm rot="5400000">
            <a:off x="5841283" y="1992954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16" name="Elbow Connector 115"/>
          <p:cNvCxnSpPr/>
          <p:nvPr/>
        </p:nvCxnSpPr>
        <p:spPr bwMode="auto">
          <a:xfrm flipV="1">
            <a:off x="5788003" y="2131823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7" name="Oval 116"/>
          <p:cNvSpPr/>
          <p:nvPr/>
        </p:nvSpPr>
        <p:spPr>
          <a:xfrm>
            <a:off x="5531796" y="3255586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534844" y="310013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530834" y="342001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Flowchart: Delay 119"/>
          <p:cNvSpPr/>
          <p:nvPr/>
        </p:nvSpPr>
        <p:spPr bwMode="auto">
          <a:xfrm>
            <a:off x="5431475" y="2689814"/>
            <a:ext cx="358083" cy="30480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21" name="Elbow Connector 120"/>
          <p:cNvCxnSpPr/>
          <p:nvPr/>
        </p:nvCxnSpPr>
        <p:spPr bwMode="auto">
          <a:xfrm rot="16200000" flipH="1">
            <a:off x="5918203" y="2511790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2" name="Elbow Connector 121"/>
          <p:cNvCxnSpPr/>
          <p:nvPr/>
        </p:nvCxnSpPr>
        <p:spPr bwMode="auto">
          <a:xfrm flipV="1">
            <a:off x="5797727" y="2406237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3" name="Trapezoid 122"/>
          <p:cNvSpPr/>
          <p:nvPr/>
        </p:nvSpPr>
        <p:spPr>
          <a:xfrm rot="5400000">
            <a:off x="5854911" y="2428894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24" name="Elbow Connector 123"/>
          <p:cNvCxnSpPr/>
          <p:nvPr/>
        </p:nvCxnSpPr>
        <p:spPr bwMode="auto">
          <a:xfrm flipV="1">
            <a:off x="5801631" y="2567763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5" name="Elbow Connector 124"/>
          <p:cNvCxnSpPr/>
          <p:nvPr/>
        </p:nvCxnSpPr>
        <p:spPr bwMode="auto">
          <a:xfrm rot="16200000" flipH="1">
            <a:off x="5918203" y="2950673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6" name="Elbow Connector 125"/>
          <p:cNvCxnSpPr/>
          <p:nvPr/>
        </p:nvCxnSpPr>
        <p:spPr bwMode="auto">
          <a:xfrm flipV="1">
            <a:off x="5797727" y="2845120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7" name="Trapezoid 126"/>
          <p:cNvSpPr/>
          <p:nvPr/>
        </p:nvSpPr>
        <p:spPr>
          <a:xfrm rot="5400000">
            <a:off x="5854911" y="2867777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28" name="Elbow Connector 127"/>
          <p:cNvCxnSpPr/>
          <p:nvPr/>
        </p:nvCxnSpPr>
        <p:spPr bwMode="auto">
          <a:xfrm flipV="1">
            <a:off x="5891345" y="2994606"/>
            <a:ext cx="0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9" name="Elbow Connector 128"/>
          <p:cNvCxnSpPr/>
          <p:nvPr/>
        </p:nvCxnSpPr>
        <p:spPr bwMode="auto">
          <a:xfrm rot="16200000" flipH="1">
            <a:off x="5919647" y="3875961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0" name="Elbow Connector 129"/>
          <p:cNvCxnSpPr/>
          <p:nvPr/>
        </p:nvCxnSpPr>
        <p:spPr bwMode="auto">
          <a:xfrm flipV="1">
            <a:off x="5799171" y="3770408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1" name="Trapezoid 130"/>
          <p:cNvSpPr/>
          <p:nvPr/>
        </p:nvSpPr>
        <p:spPr>
          <a:xfrm rot="5400000">
            <a:off x="5856355" y="379306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32" name="Elbow Connector 131"/>
          <p:cNvCxnSpPr/>
          <p:nvPr/>
        </p:nvCxnSpPr>
        <p:spPr bwMode="auto">
          <a:xfrm flipV="1">
            <a:off x="5803075" y="3931934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flipV="1">
            <a:off x="5806436" y="3588963"/>
            <a:ext cx="85673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4" name="Elbow Connector 133"/>
          <p:cNvCxnSpPr/>
          <p:nvPr/>
        </p:nvCxnSpPr>
        <p:spPr bwMode="auto">
          <a:xfrm flipV="1">
            <a:off x="4915981" y="1998666"/>
            <a:ext cx="502920" cy="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5" name="Trapezoid 134"/>
          <p:cNvSpPr/>
          <p:nvPr/>
        </p:nvSpPr>
        <p:spPr>
          <a:xfrm rot="5400000">
            <a:off x="5073395" y="2370171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36" name="Elbow Connector 135"/>
          <p:cNvCxnSpPr>
            <a:stCxn id="135" idx="0"/>
            <a:endCxn id="113" idx="1"/>
          </p:cNvCxnSpPr>
          <p:nvPr/>
        </p:nvCxnSpPr>
        <p:spPr bwMode="auto">
          <a:xfrm>
            <a:off x="5263463" y="2407839"/>
            <a:ext cx="161433" cy="200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7" name="Trapezoid 136"/>
          <p:cNvSpPr/>
          <p:nvPr/>
        </p:nvSpPr>
        <p:spPr>
          <a:xfrm rot="5400000">
            <a:off x="5073395" y="2804538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38" name="Elbow Connector 137"/>
          <p:cNvCxnSpPr>
            <a:stCxn id="137" idx="0"/>
            <a:endCxn id="120" idx="1"/>
          </p:cNvCxnSpPr>
          <p:nvPr/>
        </p:nvCxnSpPr>
        <p:spPr bwMode="auto">
          <a:xfrm>
            <a:off x="5263463" y="2842206"/>
            <a:ext cx="168012" cy="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9" name="Trapezoid 138"/>
          <p:cNvSpPr/>
          <p:nvPr/>
        </p:nvSpPr>
        <p:spPr>
          <a:xfrm rot="5400000">
            <a:off x="5073395" y="373282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40" name="Elbow Connector 139"/>
          <p:cNvCxnSpPr>
            <a:stCxn id="139" idx="0"/>
            <a:endCxn id="111" idx="1"/>
          </p:cNvCxnSpPr>
          <p:nvPr/>
        </p:nvCxnSpPr>
        <p:spPr bwMode="auto">
          <a:xfrm>
            <a:off x="5263463" y="3770493"/>
            <a:ext cx="167161" cy="131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>
            <a:off x="4926872" y="2478624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2" name="Elbow Connector 141"/>
          <p:cNvCxnSpPr/>
          <p:nvPr/>
        </p:nvCxnSpPr>
        <p:spPr bwMode="auto">
          <a:xfrm rot="16200000" flipH="1">
            <a:off x="4960515" y="2135618"/>
            <a:ext cx="338855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3" name="Elbow Connector 142"/>
          <p:cNvCxnSpPr/>
          <p:nvPr/>
        </p:nvCxnSpPr>
        <p:spPr bwMode="auto">
          <a:xfrm>
            <a:off x="4926872" y="2912738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4" name="Elbow Connector 143"/>
          <p:cNvCxnSpPr/>
          <p:nvPr/>
        </p:nvCxnSpPr>
        <p:spPr bwMode="auto">
          <a:xfrm rot="16200000" flipH="1">
            <a:off x="4983638" y="2592855"/>
            <a:ext cx="292608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5" name="Elbow Connector 144"/>
          <p:cNvCxnSpPr/>
          <p:nvPr/>
        </p:nvCxnSpPr>
        <p:spPr bwMode="auto">
          <a:xfrm rot="16200000" flipH="1">
            <a:off x="5047211" y="3577356"/>
            <a:ext cx="182880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6" name="Elbow Connector 145"/>
          <p:cNvCxnSpPr/>
          <p:nvPr/>
        </p:nvCxnSpPr>
        <p:spPr bwMode="auto">
          <a:xfrm rot="16200000" flipH="1">
            <a:off x="5003069" y="3009840"/>
            <a:ext cx="182880" cy="0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7" name="Elbow Connector 146"/>
          <p:cNvCxnSpPr/>
          <p:nvPr/>
        </p:nvCxnSpPr>
        <p:spPr bwMode="auto">
          <a:xfrm rot="16200000" flipH="1">
            <a:off x="5094074" y="3846300"/>
            <a:ext cx="365760" cy="347472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8" name="Elbow Connector 147"/>
          <p:cNvCxnSpPr/>
          <p:nvPr/>
        </p:nvCxnSpPr>
        <p:spPr bwMode="auto">
          <a:xfrm>
            <a:off x="4918163" y="3829319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9" name="Flowchart: Delay 148"/>
          <p:cNvSpPr/>
          <p:nvPr/>
        </p:nvSpPr>
        <p:spPr bwMode="auto">
          <a:xfrm>
            <a:off x="5439644" y="4051690"/>
            <a:ext cx="358083" cy="304800"/>
          </a:xfrm>
          <a:prstGeom prst="flowChartDelay">
            <a:avLst/>
          </a:prstGeom>
          <a:solidFill>
            <a:srgbClr val="01032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822337" y="3057469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825385" y="2902021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821375" y="3221901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3" name="Elbow Connector 152"/>
          <p:cNvCxnSpPr/>
          <p:nvPr/>
        </p:nvCxnSpPr>
        <p:spPr bwMode="auto">
          <a:xfrm rot="16200000" flipH="1">
            <a:off x="7208744" y="2752556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4" name="Elbow Connector 153"/>
          <p:cNvCxnSpPr/>
          <p:nvPr/>
        </p:nvCxnSpPr>
        <p:spPr bwMode="auto">
          <a:xfrm flipV="1">
            <a:off x="7088268" y="2647003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5" name="Trapezoid 154"/>
          <p:cNvSpPr/>
          <p:nvPr/>
        </p:nvSpPr>
        <p:spPr>
          <a:xfrm rot="5400000">
            <a:off x="7145452" y="2669660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56" name="Elbow Connector 155"/>
          <p:cNvCxnSpPr/>
          <p:nvPr/>
        </p:nvCxnSpPr>
        <p:spPr bwMode="auto">
          <a:xfrm flipV="1">
            <a:off x="7181886" y="2796489"/>
            <a:ext cx="0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7" name="Elbow Connector 156"/>
          <p:cNvCxnSpPr/>
          <p:nvPr/>
        </p:nvCxnSpPr>
        <p:spPr bwMode="auto">
          <a:xfrm rot="16200000" flipH="1">
            <a:off x="7210188" y="3677844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8" name="Elbow Connector 157"/>
          <p:cNvCxnSpPr/>
          <p:nvPr/>
        </p:nvCxnSpPr>
        <p:spPr bwMode="auto">
          <a:xfrm flipV="1">
            <a:off x="7089712" y="3572291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9" name="Trapezoid 158"/>
          <p:cNvSpPr/>
          <p:nvPr/>
        </p:nvSpPr>
        <p:spPr>
          <a:xfrm rot="5400000">
            <a:off x="7146896" y="3594948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60" name="Elbow Connector 159"/>
          <p:cNvCxnSpPr/>
          <p:nvPr/>
        </p:nvCxnSpPr>
        <p:spPr bwMode="auto">
          <a:xfrm flipV="1">
            <a:off x="7093616" y="3733817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1" name="Elbow Connector 160"/>
          <p:cNvCxnSpPr/>
          <p:nvPr/>
        </p:nvCxnSpPr>
        <p:spPr bwMode="auto">
          <a:xfrm flipV="1">
            <a:off x="7096977" y="3390846"/>
            <a:ext cx="85673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2" name="Trapezoid 161"/>
          <p:cNvSpPr/>
          <p:nvPr/>
        </p:nvSpPr>
        <p:spPr>
          <a:xfrm rot="5400000">
            <a:off x="6363936" y="2606421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63" name="Elbow Connector 162"/>
          <p:cNvCxnSpPr>
            <a:stCxn id="162" idx="0"/>
          </p:cNvCxnSpPr>
          <p:nvPr/>
        </p:nvCxnSpPr>
        <p:spPr bwMode="auto">
          <a:xfrm>
            <a:off x="6554004" y="2644089"/>
            <a:ext cx="182880" cy="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4" name="Trapezoid 163"/>
          <p:cNvSpPr/>
          <p:nvPr/>
        </p:nvSpPr>
        <p:spPr>
          <a:xfrm rot="5400000">
            <a:off x="6363936" y="3534708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65" name="Elbow Connector 164"/>
          <p:cNvCxnSpPr/>
          <p:nvPr/>
        </p:nvCxnSpPr>
        <p:spPr bwMode="auto">
          <a:xfrm>
            <a:off x="6217413" y="2714621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6200000" flipH="1">
            <a:off x="6337752" y="3379239"/>
            <a:ext cx="182880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7" name="Elbow Connector 166"/>
          <p:cNvCxnSpPr/>
          <p:nvPr/>
        </p:nvCxnSpPr>
        <p:spPr bwMode="auto">
          <a:xfrm rot="16200000" flipH="1">
            <a:off x="6293610" y="2811723"/>
            <a:ext cx="182880" cy="0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16200000" flipH="1">
            <a:off x="6393759" y="3639039"/>
            <a:ext cx="365760" cy="365760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9" name="Elbow Connector 168"/>
          <p:cNvCxnSpPr/>
          <p:nvPr/>
        </p:nvCxnSpPr>
        <p:spPr bwMode="auto">
          <a:xfrm>
            <a:off x="6208704" y="3631202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0" name="Flowchart: Stored Data 169"/>
          <p:cNvSpPr/>
          <p:nvPr/>
        </p:nvSpPr>
        <p:spPr bwMode="auto">
          <a:xfrm flipH="1">
            <a:off x="6708207" y="2500398"/>
            <a:ext cx="356616" cy="301752"/>
          </a:xfrm>
          <a:prstGeom prst="flowChartOnlineStorag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71" name="Elbow Connector 170"/>
          <p:cNvCxnSpPr/>
          <p:nvPr/>
        </p:nvCxnSpPr>
        <p:spPr bwMode="auto">
          <a:xfrm>
            <a:off x="6564890" y="3568065"/>
            <a:ext cx="182880" cy="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2" name="Flowchart: Stored Data 171"/>
          <p:cNvSpPr/>
          <p:nvPr/>
        </p:nvSpPr>
        <p:spPr bwMode="auto">
          <a:xfrm flipH="1">
            <a:off x="6719093" y="3424374"/>
            <a:ext cx="356616" cy="301752"/>
          </a:xfrm>
          <a:prstGeom prst="flowChartOnlineStorag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73" name="Flowchart: Stored Data 172"/>
          <p:cNvSpPr/>
          <p:nvPr/>
        </p:nvSpPr>
        <p:spPr bwMode="auto">
          <a:xfrm flipH="1">
            <a:off x="6718655" y="3857628"/>
            <a:ext cx="356616" cy="301752"/>
          </a:xfrm>
          <a:prstGeom prst="flowChartOnlineStorage">
            <a:avLst/>
          </a:prstGeom>
          <a:solidFill>
            <a:srgbClr val="01032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74" name="Elbow Connector 173"/>
          <p:cNvCxnSpPr/>
          <p:nvPr/>
        </p:nvCxnSpPr>
        <p:spPr bwMode="auto">
          <a:xfrm flipV="1">
            <a:off x="7075979" y="2239379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5" name="Trapezoid 174"/>
          <p:cNvSpPr/>
          <p:nvPr/>
        </p:nvSpPr>
        <p:spPr>
          <a:xfrm rot="5400000">
            <a:off x="7138187" y="227074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76" name="Elbow Connector 175"/>
          <p:cNvCxnSpPr/>
          <p:nvPr/>
        </p:nvCxnSpPr>
        <p:spPr bwMode="auto">
          <a:xfrm flipV="1">
            <a:off x="7084907" y="2374778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7" name="Elbow Connector 176"/>
          <p:cNvCxnSpPr/>
          <p:nvPr/>
        </p:nvCxnSpPr>
        <p:spPr bwMode="auto">
          <a:xfrm flipV="1">
            <a:off x="6212885" y="2241621"/>
            <a:ext cx="548640" cy="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8" name="Elbow Connector 177"/>
          <p:cNvCxnSpPr/>
          <p:nvPr/>
        </p:nvCxnSpPr>
        <p:spPr bwMode="auto">
          <a:xfrm rot="16200000" flipH="1">
            <a:off x="6257419" y="2378573"/>
            <a:ext cx="338855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9" name="Flowchart: Stored Data 178"/>
          <p:cNvSpPr/>
          <p:nvPr/>
        </p:nvSpPr>
        <p:spPr bwMode="auto">
          <a:xfrm flipH="1">
            <a:off x="6699056" y="2095452"/>
            <a:ext cx="356616" cy="301752"/>
          </a:xfrm>
          <a:prstGeom prst="flowChartOnlineStorag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cxnSp>
        <p:nvCxnSpPr>
          <p:cNvPr id="180" name="Elbow Connector 179"/>
          <p:cNvCxnSpPr/>
          <p:nvPr/>
        </p:nvCxnSpPr>
        <p:spPr bwMode="auto">
          <a:xfrm rot="16200000" flipH="1">
            <a:off x="7204157" y="2319696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1" name="Elbow Connector 180"/>
          <p:cNvCxnSpPr/>
          <p:nvPr/>
        </p:nvCxnSpPr>
        <p:spPr bwMode="auto">
          <a:xfrm rot="16200000" flipH="1">
            <a:off x="8405608" y="2072481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2" name="Elbow Connector 181"/>
          <p:cNvCxnSpPr/>
          <p:nvPr/>
        </p:nvCxnSpPr>
        <p:spPr bwMode="auto">
          <a:xfrm flipV="1">
            <a:off x="8280108" y="1966928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3" name="Trapezoid 182"/>
          <p:cNvSpPr/>
          <p:nvPr/>
        </p:nvSpPr>
        <p:spPr>
          <a:xfrm rot="5400000">
            <a:off x="8342316" y="198958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84" name="Elbow Connector 183"/>
          <p:cNvCxnSpPr/>
          <p:nvPr/>
        </p:nvCxnSpPr>
        <p:spPr bwMode="auto">
          <a:xfrm flipV="1">
            <a:off x="8289036" y="2128454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5" name="Oval 184"/>
          <p:cNvSpPr/>
          <p:nvPr/>
        </p:nvSpPr>
        <p:spPr>
          <a:xfrm>
            <a:off x="8137337" y="3252217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8140385" y="3096769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8136375" y="3416649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8" name="Elbow Connector 187"/>
          <p:cNvCxnSpPr/>
          <p:nvPr/>
        </p:nvCxnSpPr>
        <p:spPr bwMode="auto">
          <a:xfrm rot="16200000" flipH="1">
            <a:off x="8419236" y="2508421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9" name="Elbow Connector 188"/>
          <p:cNvCxnSpPr/>
          <p:nvPr/>
        </p:nvCxnSpPr>
        <p:spPr bwMode="auto">
          <a:xfrm flipV="1">
            <a:off x="8298760" y="2402868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0" name="Trapezoid 189"/>
          <p:cNvSpPr/>
          <p:nvPr/>
        </p:nvSpPr>
        <p:spPr>
          <a:xfrm rot="5400000">
            <a:off x="8355944" y="2425525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1" name="Elbow Connector 190"/>
          <p:cNvCxnSpPr/>
          <p:nvPr/>
        </p:nvCxnSpPr>
        <p:spPr bwMode="auto">
          <a:xfrm flipV="1">
            <a:off x="8302664" y="2564394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2" name="Elbow Connector 191"/>
          <p:cNvCxnSpPr/>
          <p:nvPr/>
        </p:nvCxnSpPr>
        <p:spPr bwMode="auto">
          <a:xfrm rot="16200000" flipH="1">
            <a:off x="8419236" y="2947304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3" name="Elbow Connector 192"/>
          <p:cNvCxnSpPr/>
          <p:nvPr/>
        </p:nvCxnSpPr>
        <p:spPr bwMode="auto">
          <a:xfrm flipV="1">
            <a:off x="8298760" y="2841751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4" name="Trapezoid 193"/>
          <p:cNvSpPr/>
          <p:nvPr/>
        </p:nvSpPr>
        <p:spPr>
          <a:xfrm rot="5400000">
            <a:off x="8355944" y="2864408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5" name="Elbow Connector 194"/>
          <p:cNvCxnSpPr/>
          <p:nvPr/>
        </p:nvCxnSpPr>
        <p:spPr bwMode="auto">
          <a:xfrm flipV="1">
            <a:off x="8392378" y="2991237"/>
            <a:ext cx="0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6" name="Elbow Connector 195"/>
          <p:cNvCxnSpPr/>
          <p:nvPr/>
        </p:nvCxnSpPr>
        <p:spPr bwMode="auto">
          <a:xfrm rot="16200000" flipH="1">
            <a:off x="8420680" y="3872592"/>
            <a:ext cx="0" cy="91440"/>
          </a:xfrm>
          <a:prstGeom prst="bentConnector3">
            <a:avLst>
              <a:gd name="adj1" fmla="val 10151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7" name="Elbow Connector 196"/>
          <p:cNvCxnSpPr/>
          <p:nvPr/>
        </p:nvCxnSpPr>
        <p:spPr bwMode="auto">
          <a:xfrm flipV="1">
            <a:off x="8300204" y="3767039"/>
            <a:ext cx="171052" cy="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8" name="Trapezoid 197"/>
          <p:cNvSpPr/>
          <p:nvPr/>
        </p:nvSpPr>
        <p:spPr>
          <a:xfrm rot="5400000">
            <a:off x="8357388" y="3789696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9" name="Elbow Connector 198"/>
          <p:cNvCxnSpPr/>
          <p:nvPr/>
        </p:nvCxnSpPr>
        <p:spPr bwMode="auto">
          <a:xfrm flipV="1">
            <a:off x="8304108" y="3928565"/>
            <a:ext cx="85673" cy="2780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Elbow Connector 199"/>
          <p:cNvCxnSpPr/>
          <p:nvPr/>
        </p:nvCxnSpPr>
        <p:spPr bwMode="auto">
          <a:xfrm flipV="1">
            <a:off x="8307469" y="3585594"/>
            <a:ext cx="85673" cy="18288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Elbow Connector 200"/>
          <p:cNvCxnSpPr/>
          <p:nvPr/>
        </p:nvCxnSpPr>
        <p:spPr bwMode="auto">
          <a:xfrm flipV="1">
            <a:off x="7556358" y="1995297"/>
            <a:ext cx="502920" cy="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2" name="Trapezoid 201"/>
          <p:cNvSpPr/>
          <p:nvPr/>
        </p:nvSpPr>
        <p:spPr>
          <a:xfrm rot="5400000">
            <a:off x="7713772" y="2366802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3" name="Elbow Connector 202"/>
          <p:cNvCxnSpPr>
            <a:stCxn id="202" idx="0"/>
          </p:cNvCxnSpPr>
          <p:nvPr/>
        </p:nvCxnSpPr>
        <p:spPr bwMode="auto">
          <a:xfrm>
            <a:off x="7903840" y="2404470"/>
            <a:ext cx="161433" cy="200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4" name="Trapezoid 203"/>
          <p:cNvSpPr/>
          <p:nvPr/>
        </p:nvSpPr>
        <p:spPr>
          <a:xfrm rot="5400000">
            <a:off x="7713772" y="2801169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5" name="Elbow Connector 204"/>
          <p:cNvCxnSpPr>
            <a:stCxn id="204" idx="0"/>
          </p:cNvCxnSpPr>
          <p:nvPr/>
        </p:nvCxnSpPr>
        <p:spPr bwMode="auto">
          <a:xfrm>
            <a:off x="7903840" y="2838837"/>
            <a:ext cx="168012" cy="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6" name="Trapezoid 205"/>
          <p:cNvSpPr/>
          <p:nvPr/>
        </p:nvSpPr>
        <p:spPr>
          <a:xfrm rot="5400000">
            <a:off x="7713772" y="3729456"/>
            <a:ext cx="304800" cy="75336"/>
          </a:xfrm>
          <a:prstGeom prst="trapezoid">
            <a:avLst>
              <a:gd name="adj" fmla="val 75000"/>
            </a:avLst>
          </a:prstGeom>
          <a:solidFill>
            <a:srgbClr val="01032D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7" name="Elbow Connector 206"/>
          <p:cNvCxnSpPr>
            <a:stCxn id="206" idx="0"/>
          </p:cNvCxnSpPr>
          <p:nvPr/>
        </p:nvCxnSpPr>
        <p:spPr bwMode="auto">
          <a:xfrm>
            <a:off x="7903840" y="3767124"/>
            <a:ext cx="167161" cy="131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8" name="Elbow Connector 207"/>
          <p:cNvCxnSpPr/>
          <p:nvPr/>
        </p:nvCxnSpPr>
        <p:spPr bwMode="auto">
          <a:xfrm>
            <a:off x="7567249" y="2475255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9" name="Elbow Connector 208"/>
          <p:cNvCxnSpPr/>
          <p:nvPr/>
        </p:nvCxnSpPr>
        <p:spPr bwMode="auto">
          <a:xfrm rot="16200000" flipH="1">
            <a:off x="7600892" y="2132249"/>
            <a:ext cx="338855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0" name="Elbow Connector 209"/>
          <p:cNvCxnSpPr/>
          <p:nvPr/>
        </p:nvCxnSpPr>
        <p:spPr bwMode="auto">
          <a:xfrm>
            <a:off x="7567249" y="2909369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1" name="Elbow Connector 210"/>
          <p:cNvCxnSpPr/>
          <p:nvPr/>
        </p:nvCxnSpPr>
        <p:spPr bwMode="auto">
          <a:xfrm rot="16200000" flipH="1">
            <a:off x="7624015" y="2589486"/>
            <a:ext cx="292608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2" name="Elbow Connector 211"/>
          <p:cNvCxnSpPr/>
          <p:nvPr/>
        </p:nvCxnSpPr>
        <p:spPr bwMode="auto">
          <a:xfrm rot="16200000" flipH="1">
            <a:off x="7687588" y="3573987"/>
            <a:ext cx="182880" cy="81534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3" name="Elbow Connector 212"/>
          <p:cNvCxnSpPr/>
          <p:nvPr/>
        </p:nvCxnSpPr>
        <p:spPr bwMode="auto">
          <a:xfrm rot="16200000" flipH="1">
            <a:off x="7643446" y="3006471"/>
            <a:ext cx="182880" cy="0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4" name="Elbow Connector 213"/>
          <p:cNvCxnSpPr/>
          <p:nvPr/>
        </p:nvCxnSpPr>
        <p:spPr bwMode="auto">
          <a:xfrm rot="16200000" flipH="1">
            <a:off x="7734451" y="3842931"/>
            <a:ext cx="365760" cy="347472"/>
          </a:xfrm>
          <a:prstGeom prst="bentConnector3">
            <a:avLst>
              <a:gd name="adj1" fmla="val 1014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5" name="Elbow Connector 214"/>
          <p:cNvCxnSpPr/>
          <p:nvPr/>
        </p:nvCxnSpPr>
        <p:spPr bwMode="auto">
          <a:xfrm>
            <a:off x="7558540" y="3825950"/>
            <a:ext cx="256032" cy="34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6" name="Rectangle 215"/>
          <p:cNvSpPr/>
          <p:nvPr/>
        </p:nvSpPr>
        <p:spPr bwMode="auto">
          <a:xfrm>
            <a:off x="8066310" y="1849849"/>
            <a:ext cx="210789" cy="30437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17" name="Isosceles Triangle 216"/>
          <p:cNvSpPr/>
          <p:nvPr/>
        </p:nvSpPr>
        <p:spPr bwMode="auto">
          <a:xfrm rot="5400000">
            <a:off x="8071242" y="2025373"/>
            <a:ext cx="104336" cy="92419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8077200" y="2256985"/>
            <a:ext cx="210789" cy="30437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19" name="Isosceles Triangle 218"/>
          <p:cNvSpPr/>
          <p:nvPr/>
        </p:nvSpPr>
        <p:spPr bwMode="auto">
          <a:xfrm rot="5400000">
            <a:off x="8082132" y="2432509"/>
            <a:ext cx="104336" cy="92419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8077200" y="2696758"/>
            <a:ext cx="210789" cy="30437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1" name="Isosceles Triangle 220"/>
          <p:cNvSpPr/>
          <p:nvPr/>
        </p:nvSpPr>
        <p:spPr bwMode="auto">
          <a:xfrm rot="5400000">
            <a:off x="8082132" y="2872282"/>
            <a:ext cx="104336" cy="92419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8085909" y="3619867"/>
            <a:ext cx="210789" cy="30437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 bwMode="auto">
          <a:xfrm rot="5400000">
            <a:off x="8090841" y="3795391"/>
            <a:ext cx="104336" cy="92419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8085909" y="4044412"/>
            <a:ext cx="210789" cy="304376"/>
          </a:xfrm>
          <a:prstGeom prst="rect">
            <a:avLst/>
          </a:prstGeom>
          <a:solidFill>
            <a:srgbClr val="01032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5" name="Isosceles Triangle 224"/>
          <p:cNvSpPr/>
          <p:nvPr/>
        </p:nvSpPr>
        <p:spPr bwMode="auto">
          <a:xfrm rot="5400000">
            <a:off x="8090841" y="4219936"/>
            <a:ext cx="104336" cy="92419"/>
          </a:xfrm>
          <a:prstGeom prst="triangle">
            <a:avLst/>
          </a:prstGeom>
          <a:solidFill>
            <a:srgbClr val="01032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30" name="Right Arrow 229"/>
          <p:cNvSpPr/>
          <p:nvPr/>
        </p:nvSpPr>
        <p:spPr bwMode="auto">
          <a:xfrm>
            <a:off x="3810000" y="3378652"/>
            <a:ext cx="567976" cy="6096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421016" y="2015194"/>
            <a:ext cx="3414346" cy="2470408"/>
            <a:chOff x="510956" y="2015194"/>
            <a:chExt cx="3414346" cy="2470408"/>
          </a:xfrm>
        </p:grpSpPr>
        <p:sp>
          <p:nvSpPr>
            <p:cNvPr id="242" name="TextBox 241"/>
            <p:cNvSpPr txBox="1"/>
            <p:nvPr/>
          </p:nvSpPr>
          <p:spPr>
            <a:xfrm>
              <a:off x="510956" y="2015194"/>
              <a:ext cx="34143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Network controller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1166788" y="2561871"/>
              <a:ext cx="2118318" cy="1923731"/>
              <a:chOff x="2434768" y="1795784"/>
              <a:chExt cx="1531144" cy="1403721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2434768" y="1795784"/>
                <a:ext cx="1531144" cy="1403721"/>
              </a:xfrm>
              <a:prstGeom prst="rect">
                <a:avLst/>
              </a:prstGeom>
              <a:solidFill>
                <a:srgbClr val="01032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602404" y="2458393"/>
                <a:ext cx="1217127" cy="557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rdmc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617394" y="1957160"/>
                <a:ext cx="544654" cy="3146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pio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3513985" y="211853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399343" y="2119667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632692" y="2120498"/>
                <a:ext cx="46670" cy="46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32" name="TextBox 231"/>
          <p:cNvSpPr txBox="1"/>
          <p:nvPr/>
        </p:nvSpPr>
        <p:spPr>
          <a:xfrm>
            <a:off x="3052689" y="5240838"/>
            <a:ext cx="569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Original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Spare / steering logic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2668183" y="5702970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34" name="Rectangle 233"/>
          <p:cNvSpPr/>
          <p:nvPr/>
        </p:nvSpPr>
        <p:spPr bwMode="auto">
          <a:xfrm>
            <a:off x="2676203" y="5342024"/>
            <a:ext cx="262838" cy="2628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6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66FFFF"/>
                </a:solidFill>
              </a:rPr>
              <a:t>Sparing in Different Levels: </a:t>
            </a:r>
            <a:r>
              <a:rPr lang="en-US" sz="3200" b="1" dirty="0" smtClean="0">
                <a:solidFill>
                  <a:srgbClr val="66FFFF"/>
                </a:solidFill>
              </a:rPr>
              <a:t>Fine-Grained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800600" y="459159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Lowest level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972"/>
      </p:ext>
    </p:extLst>
  </p:cSld>
  <p:clrMapOvr>
    <a:masterClrMapping/>
  </p:clrMapOvr>
  <p:transition spd="med" advTm="1758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33344" y="1545276"/>
            <a:ext cx="8135306" cy="4225535"/>
            <a:chOff x="424197" y="2573580"/>
            <a:chExt cx="8135306" cy="4225535"/>
          </a:xfrm>
        </p:grpSpPr>
        <p:sp>
          <p:nvSpPr>
            <p:cNvPr id="28" name="TextBox 27"/>
            <p:cNvSpPr txBox="1"/>
            <p:nvPr/>
          </p:nvSpPr>
          <p:spPr>
            <a:xfrm>
              <a:off x="1243652" y="6337450"/>
              <a:ext cx="731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FFFFFF"/>
                  </a:solidFill>
                  <a:latin typeface="Arial"/>
                </a:rPr>
                <a:t>Deeper in hierarchy</a:t>
              </a:r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24197" y="2573580"/>
              <a:ext cx="8135306" cy="3362565"/>
              <a:chOff x="399094" y="2104712"/>
              <a:chExt cx="8135306" cy="3362565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1218549" y="2104712"/>
                <a:ext cx="0" cy="329184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1219200" y="5396552"/>
                <a:ext cx="7315200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399094" y="2133600"/>
                <a:ext cx="81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  <a:latin typeface="Arial"/>
                  </a:rPr>
                  <a:t>High</a:t>
                </a:r>
                <a:endParaRPr lang="en-US" sz="24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8675" y="5005612"/>
                <a:ext cx="750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  <a:latin typeface="Arial"/>
                  </a:rPr>
                  <a:t>Low</a:t>
                </a:r>
                <a:endParaRPr lang="en-US" sz="24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322696" y="2252103"/>
                <a:ext cx="7089642" cy="2648688"/>
                <a:chOff x="1978925" y="2633103"/>
                <a:chExt cx="5337369" cy="2648688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291308" y="2633103"/>
                  <a:ext cx="17282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66FFFF"/>
                      </a:solidFill>
                      <a:latin typeface="Arial"/>
                    </a:rPr>
                    <a:t>Area overhead</a:t>
                  </a:r>
                  <a:endParaRPr lang="en-US" sz="2400" dirty="0">
                    <a:solidFill>
                      <a:srgbClr val="66FFFF"/>
                    </a:solidFill>
                    <a:latin typeface="Arial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8289" y="4820126"/>
                  <a:ext cx="22280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Arial"/>
                    </a:rPr>
                    <a:t>Self-repair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Arial"/>
                    </a:rPr>
                    <a:t>c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/>
                    </a:rPr>
                    <a:t>overage</a:t>
                  </a:r>
                  <a:endParaRPr lang="en-US" sz="24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 flipH="1">
                  <a:off x="1978925" y="2649893"/>
                  <a:ext cx="5199797" cy="2073674"/>
                </a:xfrm>
                <a:custGeom>
                  <a:avLst/>
                  <a:gdLst>
                    <a:gd name="connsiteX0" fmla="*/ 0 w 5199797"/>
                    <a:gd name="connsiteY0" fmla="*/ 0 h 2073674"/>
                    <a:gd name="connsiteX1" fmla="*/ 1119117 w 5199797"/>
                    <a:gd name="connsiteY1" fmla="*/ 1351129 h 2073674"/>
                    <a:gd name="connsiteX2" fmla="*/ 2265529 w 5199797"/>
                    <a:gd name="connsiteY2" fmla="*/ 1992573 h 2073674"/>
                    <a:gd name="connsiteX3" fmla="*/ 3507475 w 5199797"/>
                    <a:gd name="connsiteY3" fmla="*/ 2019869 h 2073674"/>
                    <a:gd name="connsiteX4" fmla="*/ 4408227 w 5199797"/>
                    <a:gd name="connsiteY4" fmla="*/ 1583141 h 2073674"/>
                    <a:gd name="connsiteX5" fmla="*/ 5199797 w 5199797"/>
                    <a:gd name="connsiteY5" fmla="*/ 846162 h 207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797" h="2073674">
                      <a:moveTo>
                        <a:pt x="0" y="0"/>
                      </a:moveTo>
                      <a:cubicBezTo>
                        <a:pt x="370764" y="509517"/>
                        <a:pt x="741529" y="1019034"/>
                        <a:pt x="1119117" y="1351129"/>
                      </a:cubicBezTo>
                      <a:cubicBezTo>
                        <a:pt x="1496705" y="1683224"/>
                        <a:pt x="1867469" y="1881116"/>
                        <a:pt x="2265529" y="1992573"/>
                      </a:cubicBezTo>
                      <a:cubicBezTo>
                        <a:pt x="2663589" y="2104030"/>
                        <a:pt x="3150359" y="2088108"/>
                        <a:pt x="3507475" y="2019869"/>
                      </a:cubicBezTo>
                      <a:cubicBezTo>
                        <a:pt x="3864591" y="1951630"/>
                        <a:pt x="4126174" y="1778759"/>
                        <a:pt x="4408227" y="1583141"/>
                      </a:cubicBezTo>
                      <a:cubicBezTo>
                        <a:pt x="4690280" y="1387523"/>
                        <a:pt x="4945038" y="1116842"/>
                        <a:pt x="5199797" y="846162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rgbClr val="66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1676400" y="6358651"/>
              <a:ext cx="6400800" cy="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  <p:sp>
          <p:nvSpPr>
            <p:cNvPr id="60" name="Freeform 59"/>
            <p:cNvSpPr/>
            <p:nvPr/>
          </p:nvSpPr>
          <p:spPr bwMode="auto">
            <a:xfrm>
              <a:off x="1359568" y="2615565"/>
              <a:ext cx="6894095" cy="2322094"/>
            </a:xfrm>
            <a:custGeom>
              <a:avLst/>
              <a:gdLst>
                <a:gd name="connsiteX0" fmla="*/ 0 w 6894095"/>
                <a:gd name="connsiteY0" fmla="*/ 0 h 2322094"/>
                <a:gd name="connsiteX1" fmla="*/ 1792706 w 6894095"/>
                <a:gd name="connsiteY1" fmla="*/ 144379 h 2322094"/>
                <a:gd name="connsiteX2" fmla="*/ 2767264 w 6894095"/>
                <a:gd name="connsiteY2" fmla="*/ 288758 h 2322094"/>
                <a:gd name="connsiteX3" fmla="*/ 3874169 w 6894095"/>
                <a:gd name="connsiteY3" fmla="*/ 577515 h 2322094"/>
                <a:gd name="connsiteX4" fmla="*/ 4944979 w 6894095"/>
                <a:gd name="connsiteY4" fmla="*/ 974558 h 2322094"/>
                <a:gd name="connsiteX5" fmla="*/ 5642811 w 6894095"/>
                <a:gd name="connsiteY5" fmla="*/ 1395663 h 2322094"/>
                <a:gd name="connsiteX6" fmla="*/ 6569243 w 6894095"/>
                <a:gd name="connsiteY6" fmla="*/ 2057400 h 2322094"/>
                <a:gd name="connsiteX7" fmla="*/ 6894095 w 6894095"/>
                <a:gd name="connsiteY7" fmla="*/ 2322094 h 232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4095" h="2322094">
                  <a:moveTo>
                    <a:pt x="0" y="0"/>
                  </a:moveTo>
                  <a:lnTo>
                    <a:pt x="1792706" y="144379"/>
                  </a:lnTo>
                  <a:cubicBezTo>
                    <a:pt x="2253917" y="192505"/>
                    <a:pt x="2420354" y="216569"/>
                    <a:pt x="2767264" y="288758"/>
                  </a:cubicBezTo>
                  <a:cubicBezTo>
                    <a:pt x="3114174" y="360947"/>
                    <a:pt x="3511217" y="463215"/>
                    <a:pt x="3874169" y="577515"/>
                  </a:cubicBezTo>
                  <a:cubicBezTo>
                    <a:pt x="4237121" y="691815"/>
                    <a:pt x="4650205" y="838200"/>
                    <a:pt x="4944979" y="974558"/>
                  </a:cubicBezTo>
                  <a:cubicBezTo>
                    <a:pt x="5239753" y="1110916"/>
                    <a:pt x="5372100" y="1215189"/>
                    <a:pt x="5642811" y="1395663"/>
                  </a:cubicBezTo>
                  <a:cubicBezTo>
                    <a:pt x="5913522" y="1576137"/>
                    <a:pt x="6360696" y="1902995"/>
                    <a:pt x="6569243" y="2057400"/>
                  </a:cubicBezTo>
                  <a:cubicBezTo>
                    <a:pt x="6777790" y="2211805"/>
                    <a:pt x="6835942" y="2266949"/>
                    <a:pt x="6894095" y="2322094"/>
                  </a:cubicBezTo>
                </a:path>
              </a:pathLst>
            </a:cu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20020" y="747655"/>
            <a:ext cx="31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/>
              </a:rPr>
              <a:t>Balanced tradeoff</a:t>
            </a:r>
            <a:endParaRPr lang="en-US" sz="24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299A-E83A-4F58-A727-7C6FABE07531}" type="slidenum">
              <a:rPr lang="en-US" smtClean="0">
                <a:solidFill>
                  <a:srgbClr val="FFFFFF"/>
                </a:solidFill>
              </a:rPr>
              <a:pPr/>
              <a:t>74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63059" y="1412739"/>
            <a:ext cx="0" cy="3786809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548909" y="1412739"/>
            <a:ext cx="0" cy="3786809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3597452" y="1412739"/>
            <a:ext cx="822960" cy="9025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kern="0" dirty="0">
                <a:solidFill>
                  <a:srgbClr val="66FFFF"/>
                </a:solidFill>
                <a:ea typeface="굴림" pitchFamily="50" charset="-127"/>
              </a:rPr>
              <a:t>How to Obtain “Sweet-Spot”?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937442" y="6030656"/>
            <a:ext cx="5269117" cy="5238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Algorithm details </a:t>
            </a:r>
            <a:r>
              <a:rPr lang="en-US" dirty="0">
                <a:solidFill>
                  <a:srgbClr val="FFFFFF"/>
                </a:solidFill>
              </a:rPr>
              <a:t>in paper</a:t>
            </a:r>
          </a:p>
        </p:txBody>
      </p:sp>
    </p:spTree>
    <p:extLst>
      <p:ext uri="{BB962C8B-B14F-4D97-AF65-F5344CB8AC3E}">
        <p14:creationId xmlns:p14="http://schemas.microsoft.com/office/powerpoint/2010/main" val="16447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711D-D993-4433-936D-1EC6F20713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48947" y="1149142"/>
            <a:ext cx="6620067" cy="4693779"/>
            <a:chOff x="1338049" y="950310"/>
            <a:chExt cx="7200234" cy="4871930"/>
          </a:xfrm>
        </p:grpSpPr>
        <p:sp>
          <p:nvSpPr>
            <p:cNvPr id="24" name="Straight Connector 23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7893" y="5856372"/>
            <a:ext cx="7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7681" y="4911872"/>
            <a:ext cx="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3.2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6003941" y="5306558"/>
            <a:ext cx="1095305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cs typeface="Arial" pitchFamily="34" charset="0"/>
              </a:rPr>
              <a:t>ERRS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0" name="TextBox 15"/>
          <p:cNvSpPr txBox="1"/>
          <p:nvPr/>
        </p:nvSpPr>
        <p:spPr>
          <a:xfrm>
            <a:off x="92212" y="1884535"/>
            <a:ext cx="172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Post-layout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chip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33686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66FFFF"/>
                </a:solidFill>
                <a:ea typeface="굴림" pitchFamily="50" charset="-127"/>
              </a:rPr>
              <a:t>SHE Results</a:t>
            </a:r>
            <a:endParaRPr lang="en-US" sz="3200" b="1" kern="0" dirty="0">
              <a:solidFill>
                <a:srgbClr val="66FFFF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337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947409" y="1149142"/>
            <a:ext cx="6641697" cy="4693779"/>
            <a:chOff x="1336376" y="950310"/>
            <a:chExt cx="7223760" cy="4871930"/>
          </a:xfrm>
        </p:grpSpPr>
        <p:sp>
          <p:nvSpPr>
            <p:cNvPr id="39" name="Straight Connector 38"/>
            <p:cNvSpPr/>
            <p:nvPr/>
          </p:nvSpPr>
          <p:spPr>
            <a:xfrm flipH="1" flipV="1">
              <a:off x="1336376" y="4026318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  <a:alpha val="2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  <a:alpha val="2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87893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>
                    <a:alpha val="25000"/>
                  </a:srgbClr>
                </a:solidFill>
              </a:rPr>
              <a:t>75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57681" y="4911872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>
                    <a:alpha val="25000"/>
                  </a:srgbClr>
                </a:solidFill>
              </a:rPr>
              <a:t>3.2</a:t>
            </a:r>
            <a:endParaRPr lang="en-US" sz="2400" dirty="0">
              <a:solidFill>
                <a:srgbClr val="FFFFFF">
                  <a:alpha val="25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57681" y="3889586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7.5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6003941" y="5306558"/>
            <a:ext cx="1095305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>
                    <a:alpha val="25000"/>
                  </a:srgbClr>
                </a:solidFill>
                <a:cs typeface="Arial" pitchFamily="34" charset="0"/>
              </a:rPr>
              <a:t>ERRS</a:t>
            </a:r>
            <a:endParaRPr lang="en-US" sz="2400" dirty="0">
              <a:solidFill>
                <a:srgbClr val="FFFF00">
                  <a:alpha val="25000"/>
                </a:srgbClr>
              </a:solidFill>
              <a:cs typeface="Arial" pitchFamily="34" charset="0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6119552" y="4100614"/>
            <a:ext cx="1857776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ERRS + SHE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19662" y="2795624"/>
            <a:ext cx="424634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SHE power impact: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 0.2%</a:t>
            </a:r>
            <a:endParaRPr lang="en-US" sz="2400" dirty="0" smtClean="0">
              <a:solidFill>
                <a:srgbClr val="66FFFF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SHE </a:t>
            </a:r>
            <a:r>
              <a:rPr lang="en-US" sz="2400" dirty="0">
                <a:solidFill>
                  <a:srgbClr val="66FFFF"/>
                </a:solidFill>
                <a:cs typeface="Arial" pitchFamily="34" charset="0"/>
              </a:rPr>
              <a:t>p</a:t>
            </a: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erformance impact: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0%</a:t>
            </a:r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63557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711D-D993-4433-936D-1EC6F20713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TextBox 15"/>
          <p:cNvSpPr txBox="1"/>
          <p:nvPr/>
        </p:nvSpPr>
        <p:spPr>
          <a:xfrm>
            <a:off x="92212" y="1884535"/>
            <a:ext cx="172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Post-layout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chip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66FFFF"/>
                </a:solidFill>
                <a:ea typeface="굴림" pitchFamily="50" charset="-127"/>
              </a:rPr>
              <a:t>SHE Results</a:t>
            </a:r>
            <a:endParaRPr lang="en-US" sz="3200" b="1" kern="0" dirty="0">
              <a:solidFill>
                <a:srgbClr val="66FFFF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8428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FFFF"/>
                </a:solidFill>
              </a:rPr>
              <a:t>What About Diagnosis?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C5EDF-9118-434E-8378-C7D6A5ACB3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77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99449" y="932035"/>
            <a:ext cx="8520343" cy="50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Traditional </a:t>
            </a:r>
            <a:r>
              <a:rPr lang="en-US" sz="2800" dirty="0" smtClean="0">
                <a:solidFill>
                  <a:schemeClr val="tx1"/>
                </a:solidFill>
              </a:rPr>
              <a:t>fault diagnosis difficult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Effect-cause: infeasible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RTL unavailable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 smtClean="0"/>
              <a:t>Cause-effect: impractical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7 petabyte</a:t>
            </a:r>
            <a:r>
              <a:rPr lang="en-US" sz="2800" dirty="0" smtClean="0">
                <a:cs typeface="Arial" pitchFamily="34" charset="0"/>
              </a:rPr>
              <a:t> fault dictionary</a:t>
            </a:r>
          </a:p>
          <a:p>
            <a:pPr lvl="2">
              <a:lnSpc>
                <a:spcPct val="130000"/>
              </a:lnSpc>
            </a:pPr>
            <a:r>
              <a:rPr lang="en-US" sz="2800" dirty="0">
                <a:cs typeface="Arial" pitchFamily="34" charset="0"/>
              </a:rPr>
              <a:t>  [</a:t>
            </a:r>
            <a:r>
              <a:rPr lang="en-US" sz="2800" dirty="0" err="1">
                <a:cs typeface="Arial" pitchFamily="34" charset="0"/>
              </a:rPr>
              <a:t>Beckler</a:t>
            </a:r>
            <a:r>
              <a:rPr lang="en-US" sz="2800" dirty="0">
                <a:cs typeface="Arial" pitchFamily="34" charset="0"/>
              </a:rPr>
              <a:t> ITC12</a:t>
            </a:r>
            <a:r>
              <a:rPr lang="en-US" sz="2800" dirty="0" smtClean="0">
                <a:cs typeface="Arial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09321984"/>
      </p:ext>
    </p:extLst>
  </p:cSld>
  <p:clrMapOvr>
    <a:masterClrMapping/>
  </p:clrMapOvr>
  <p:transition spd="med" advTm="65102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C5EDF-9118-434E-8378-C7D6A5ACB3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78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262130" y="765207"/>
            <a:ext cx="8520343" cy="14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en-US" sz="2800" dirty="0" smtClean="0"/>
              <a:t>CASP [Li DATE08, VTS10]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/>
              <a:t>oncurrent, </a:t>
            </a:r>
            <a:r>
              <a:rPr lang="en-US" sz="2800" dirty="0" smtClean="0">
                <a:solidFill>
                  <a:schemeClr val="tx2"/>
                </a:solidFill>
              </a:rPr>
              <a:t>A</a:t>
            </a:r>
            <a:r>
              <a:rPr lang="en-US" sz="2800" dirty="0" smtClean="0"/>
              <a:t>utonomous, </a:t>
            </a:r>
            <a:r>
              <a:rPr lang="en-US" sz="2800" dirty="0" smtClean="0">
                <a:solidFill>
                  <a:schemeClr val="tx2"/>
                </a:solidFill>
              </a:rPr>
              <a:t>S</a:t>
            </a:r>
            <a:r>
              <a:rPr lang="en-US" sz="2800" dirty="0" smtClean="0"/>
              <a:t>tored test </a:t>
            </a: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 smtClean="0"/>
              <a:t>atterns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FFFF"/>
                </a:solidFill>
              </a:rPr>
              <a:t>Fault Diagnosis Simplified</a:t>
            </a:r>
          </a:p>
        </p:txBody>
      </p:sp>
    </p:spTree>
    <p:extLst>
      <p:ext uri="{BB962C8B-B14F-4D97-AF65-F5344CB8AC3E}">
        <p14:creationId xmlns:p14="http://schemas.microsoft.com/office/powerpoint/2010/main" val="2419035057"/>
      </p:ext>
    </p:extLst>
  </p:cSld>
  <p:clrMapOvr>
    <a:masterClrMapping/>
  </p:clrMapOvr>
  <p:transition spd="med" advTm="65102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C5EDF-9118-434E-8378-C7D6A5ACB3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79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62130" y="765207"/>
            <a:ext cx="8520343" cy="14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en-US" sz="2800" dirty="0" smtClean="0"/>
              <a:t>CASP [Li DATE08, VTS10]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oncurrent, </a:t>
            </a:r>
            <a:r>
              <a:rPr lang="en-US" sz="2800" dirty="0" smtClean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FF"/>
                </a:solidFill>
              </a:rPr>
              <a:t>utonomous,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tored test </a:t>
            </a:r>
            <a:r>
              <a:rPr lang="en-US" sz="2800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FFFF"/>
                </a:solidFill>
              </a:rPr>
              <a:t>atterns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66644" y="3576758"/>
            <a:ext cx="1695059" cy="2435464"/>
          </a:xfrm>
          <a:prstGeom prst="rect">
            <a:avLst/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086392" y="3576758"/>
            <a:ext cx="1691640" cy="2435464"/>
          </a:xfrm>
          <a:prstGeom prst="rect">
            <a:avLst/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9778" y="3887385"/>
            <a:ext cx="186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731201" y="6087979"/>
            <a:ext cx="1064951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Block </a:t>
            </a:r>
            <a:r>
              <a:rPr lang="en-US" sz="2000" i="1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1</a:t>
            </a:r>
          </a:p>
        </p:txBody>
      </p:sp>
      <p:sp>
        <p:nvSpPr>
          <p:cNvPr id="41" name="Rectangle 98"/>
          <p:cNvSpPr>
            <a:spLocks noChangeArrowheads="1"/>
          </p:cNvSpPr>
          <p:nvPr/>
        </p:nvSpPr>
        <p:spPr bwMode="auto">
          <a:xfrm>
            <a:off x="3365769" y="6087979"/>
            <a:ext cx="1064951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Block </a:t>
            </a:r>
            <a:r>
              <a:rPr lang="en-US" sz="2000" i="1" dirty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</a:t>
            </a:r>
            <a:endParaRPr lang="en-US" sz="2000" i="1" dirty="0" smtClean="0">
              <a:solidFill>
                <a:srgbClr val="66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 useBgFill="1"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229482" y="2462570"/>
            <a:ext cx="4988022" cy="658314"/>
          </a:xfrm>
          <a:prstGeom prst="rect">
            <a:avLst/>
          </a:prstGeom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Blocks = self-repair granularity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910400" y="4197304"/>
            <a:ext cx="1668780" cy="1316736"/>
            <a:chOff x="5374199" y="3186529"/>
            <a:chExt cx="3337560" cy="2633472"/>
          </a:xfrm>
        </p:grpSpPr>
        <p:pic>
          <p:nvPicPr>
            <p:cNvPr id="5" name="Picture 2" descr="Sun's UltraSPARC T2 processor up close"/>
            <p:cNvPicPr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199" y="3186529"/>
              <a:ext cx="3337560" cy="263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>
              <a:off x="5619490" y="3575437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5619490" y="3918910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5619490" y="4382943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5619490" y="4724144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7889573" y="3912083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7889573" y="4396579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7889573" y="4724127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5619490" y="4080407"/>
              <a:ext cx="350296" cy="8871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6024377" y="4082681"/>
              <a:ext cx="129656" cy="252484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6319713" y="4357951"/>
              <a:ext cx="100853" cy="8448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7440622" y="4380441"/>
              <a:ext cx="102773" cy="6731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6599978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5619490" y="4232808"/>
              <a:ext cx="350296" cy="8871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8078364" y="4075858"/>
              <a:ext cx="350296" cy="8871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8078364" y="4228259"/>
              <a:ext cx="350296" cy="8871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6199267" y="407793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6621123" y="407793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7042979" y="407793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464835" y="407793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192643" y="462789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614499" y="462789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036355" y="462789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458211" y="4627897"/>
              <a:ext cx="365760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7889573" y="3570888"/>
              <a:ext cx="539087" cy="1023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6702929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6805880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6908831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7011782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7114733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7217684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" name="Rectangle 40"/>
            <p:cNvSpPr>
              <a:spLocks noChangeArrowheads="1"/>
            </p:cNvSpPr>
            <p:nvPr/>
          </p:nvSpPr>
          <p:spPr bwMode="auto">
            <a:xfrm>
              <a:off x="7320638" y="4379692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6604298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6707249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6810200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6913151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>
              <a:off x="7016102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7119053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7222004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>
              <a:off x="7324958" y="4487668"/>
              <a:ext cx="64008" cy="6400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6" name="Rectangle 50"/>
            <p:cNvSpPr>
              <a:spLocks noChangeArrowheads="1"/>
            </p:cNvSpPr>
            <p:nvPr/>
          </p:nvSpPr>
          <p:spPr bwMode="auto">
            <a:xfrm>
              <a:off x="5640239" y="5063813"/>
              <a:ext cx="248794" cy="50032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9" name="Rectangle 50"/>
            <p:cNvSpPr>
              <a:spLocks noChangeArrowheads="1"/>
            </p:cNvSpPr>
            <p:nvPr/>
          </p:nvSpPr>
          <p:spPr bwMode="auto">
            <a:xfrm>
              <a:off x="8261559" y="5062077"/>
              <a:ext cx="124397" cy="12928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8424958" y="5063813"/>
              <a:ext cx="124397" cy="12928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8261559" y="5250272"/>
              <a:ext cx="285942" cy="12928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2" name="Rectangle 50"/>
            <p:cNvSpPr>
              <a:spLocks noChangeArrowheads="1"/>
            </p:cNvSpPr>
            <p:nvPr/>
          </p:nvSpPr>
          <p:spPr bwMode="auto">
            <a:xfrm>
              <a:off x="8261559" y="5432426"/>
              <a:ext cx="276512" cy="315259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3" name="Rectangle 38"/>
            <p:cNvSpPr>
              <a:spLocks noChangeArrowheads="1"/>
            </p:cNvSpPr>
            <p:nvPr/>
          </p:nvSpPr>
          <p:spPr bwMode="auto">
            <a:xfrm>
              <a:off x="6457550" y="4382715"/>
              <a:ext cx="100853" cy="168961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6319713" y="4480103"/>
              <a:ext cx="100853" cy="84480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auto">
            <a:xfrm>
              <a:off x="7440622" y="4494301"/>
              <a:ext cx="102773" cy="67318"/>
            </a:xfrm>
            <a:prstGeom prst="rect">
              <a:avLst/>
            </a:prstGeom>
            <a:noFill/>
            <a:ln w="31750" algn="ctr">
              <a:solidFill>
                <a:srgbClr val="66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 bwMode="auto">
          <a:xfrm>
            <a:off x="5217504" y="3576758"/>
            <a:ext cx="1692896" cy="6205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5217504" y="5514040"/>
            <a:ext cx="1692896" cy="6205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FFFF"/>
                </a:solidFill>
              </a:rPr>
              <a:t>Fault Diagnosis Simplified</a:t>
            </a:r>
          </a:p>
        </p:txBody>
      </p:sp>
    </p:spTree>
    <p:extLst>
      <p:ext uri="{BB962C8B-B14F-4D97-AF65-F5344CB8AC3E}">
        <p14:creationId xmlns:p14="http://schemas.microsoft.com/office/powerpoint/2010/main" val="727661211"/>
      </p:ext>
    </p:extLst>
  </p:cSld>
  <p:clrMapOvr>
    <a:masterClrMapping/>
  </p:clrMapOvr>
  <p:transition spd="med" advTm="65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8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76992" y="3087348"/>
            <a:ext cx="5052702" cy="3313450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94360" y="763479"/>
            <a:ext cx="7955280" cy="3566160"/>
          </a:xfrm>
          <a:prstGeom prst="roundRect">
            <a:avLst>
              <a:gd name="adj" fmla="val 5200"/>
            </a:avLst>
          </a:prstGeom>
          <a:gradFill rotWithShape="1">
            <a:gsLst>
              <a:gs pos="0">
                <a:srgbClr val="0080FF">
                  <a:tint val="50000"/>
                  <a:satMod val="300000"/>
                </a:srgbClr>
              </a:gs>
              <a:gs pos="35000">
                <a:srgbClr val="0080FF">
                  <a:tint val="37000"/>
                  <a:satMod val="300000"/>
                </a:srgbClr>
              </a:gs>
              <a:gs pos="100000">
                <a:srgbClr val="0080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80FF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kern="0" smtClean="0">
              <a:solidFill>
                <a:srgbClr val="FFFFFF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176391" y="835042"/>
            <a:ext cx="6791218" cy="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457200">
              <a:spcBef>
                <a:spcPts val="0"/>
              </a:spcBef>
              <a:buClrTx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Correction of corrupted data and states </a:t>
            </a: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886986" y="2426918"/>
            <a:ext cx="7406640" cy="365125"/>
          </a:xfrm>
          <a:prstGeom prst="rightArrow">
            <a:avLst>
              <a:gd name="adj1" fmla="val 31593"/>
              <a:gd name="adj2" fmla="val 99221"/>
            </a:avLst>
          </a:prstGeom>
          <a:noFill/>
          <a:ln w="254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 flipH="1">
            <a:off x="1309941" y="2408103"/>
            <a:ext cx="200025" cy="5492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  <a:extLst/>
        </p:spPr>
        <p:txBody>
          <a:bodyPr tIns="91440" b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759101" y="1619613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>
                <a:solidFill>
                  <a:srgbClr val="DADADA">
                    <a:lumMod val="10000"/>
                  </a:srgbClr>
                </a:solidFill>
              </a:rPr>
              <a:t>Failure </a:t>
            </a:r>
            <a:endParaRPr lang="en-GB" sz="24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 smtClean="0">
                <a:solidFill>
                  <a:srgbClr val="DADADA">
                    <a:lumMod val="10000"/>
                  </a:srgbClr>
                </a:solidFill>
              </a:rPr>
              <a:t>occurs</a:t>
            </a:r>
            <a:endParaRPr lang="en-GB" sz="2400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1" name="Arc 26"/>
          <p:cNvSpPr>
            <a:spLocks/>
          </p:cNvSpPr>
          <p:nvPr/>
        </p:nvSpPr>
        <p:spPr bwMode="auto">
          <a:xfrm>
            <a:off x="7385507" y="2828791"/>
            <a:ext cx="509587" cy="919162"/>
          </a:xfrm>
          <a:custGeom>
            <a:avLst/>
            <a:gdLst>
              <a:gd name="G0" fmla="+- 952 0 0"/>
              <a:gd name="G1" fmla="+- 21600 0 0"/>
              <a:gd name="G2" fmla="+- 21600 0 0"/>
              <a:gd name="T0" fmla="*/ 952 w 22552"/>
              <a:gd name="T1" fmla="*/ 0 h 43200"/>
              <a:gd name="T2" fmla="*/ 0 w 22552"/>
              <a:gd name="T3" fmla="*/ 43179 h 43200"/>
              <a:gd name="T4" fmla="*/ 952 w 225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52" h="43200" fill="none" extrusionOk="0">
                <a:moveTo>
                  <a:pt x="951" y="0"/>
                </a:moveTo>
                <a:cubicBezTo>
                  <a:pt x="12881" y="0"/>
                  <a:pt x="22552" y="9670"/>
                  <a:pt x="22552" y="21600"/>
                </a:cubicBezTo>
                <a:cubicBezTo>
                  <a:pt x="22552" y="33529"/>
                  <a:pt x="12881" y="43200"/>
                  <a:pt x="952" y="43200"/>
                </a:cubicBezTo>
                <a:cubicBezTo>
                  <a:pt x="634" y="43200"/>
                  <a:pt x="317" y="43193"/>
                  <a:pt x="-1" y="43179"/>
                </a:cubicBezTo>
              </a:path>
              <a:path w="22552" h="43200" stroke="0" extrusionOk="0">
                <a:moveTo>
                  <a:pt x="951" y="0"/>
                </a:moveTo>
                <a:cubicBezTo>
                  <a:pt x="12881" y="0"/>
                  <a:pt x="22552" y="9670"/>
                  <a:pt x="22552" y="21600"/>
                </a:cubicBezTo>
                <a:cubicBezTo>
                  <a:pt x="22552" y="33529"/>
                  <a:pt x="12881" y="43200"/>
                  <a:pt x="952" y="43200"/>
                </a:cubicBezTo>
                <a:cubicBezTo>
                  <a:pt x="634" y="43200"/>
                  <a:pt x="317" y="43193"/>
                  <a:pt x="-1" y="43179"/>
                </a:cubicBezTo>
                <a:lnTo>
                  <a:pt x="952" y="21600"/>
                </a:lnTo>
                <a:close/>
              </a:path>
            </a:pathLst>
          </a:custGeom>
          <a:noFill/>
          <a:ln w="69850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</p:spPr>
        <p:txBody>
          <a:bodyPr tIns="91440" b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4574167" y="3746365"/>
            <a:ext cx="2880360" cy="3175"/>
          </a:xfrm>
          <a:prstGeom prst="line">
            <a:avLst/>
          </a:prstGeom>
          <a:noFill/>
          <a:ln w="69850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3" name="Arc 24"/>
          <p:cNvSpPr>
            <a:spLocks/>
          </p:cNvSpPr>
          <p:nvPr/>
        </p:nvSpPr>
        <p:spPr bwMode="auto">
          <a:xfrm flipH="1" flipV="1">
            <a:off x="4152900" y="2825910"/>
            <a:ext cx="527050" cy="919163"/>
          </a:xfrm>
          <a:custGeom>
            <a:avLst/>
            <a:gdLst>
              <a:gd name="G0" fmla="+- 952 0 0"/>
              <a:gd name="G1" fmla="+- 21575 0 0"/>
              <a:gd name="G2" fmla="+- 21600 0 0"/>
              <a:gd name="T0" fmla="*/ 1982 w 22552"/>
              <a:gd name="T1" fmla="*/ 0 h 43175"/>
              <a:gd name="T2" fmla="*/ 0 w 22552"/>
              <a:gd name="T3" fmla="*/ 43154 h 43175"/>
              <a:gd name="T4" fmla="*/ 952 w 22552"/>
              <a:gd name="T5" fmla="*/ 21575 h 4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52" h="43175" fill="none" extrusionOk="0">
                <a:moveTo>
                  <a:pt x="1982" y="-1"/>
                </a:moveTo>
                <a:cubicBezTo>
                  <a:pt x="13497" y="549"/>
                  <a:pt x="22552" y="10046"/>
                  <a:pt x="22552" y="21575"/>
                </a:cubicBezTo>
                <a:cubicBezTo>
                  <a:pt x="22552" y="33504"/>
                  <a:pt x="12881" y="43175"/>
                  <a:pt x="952" y="43175"/>
                </a:cubicBezTo>
                <a:cubicBezTo>
                  <a:pt x="634" y="43175"/>
                  <a:pt x="317" y="43168"/>
                  <a:pt x="-1" y="43154"/>
                </a:cubicBezTo>
              </a:path>
              <a:path w="22552" h="43175" stroke="0" extrusionOk="0">
                <a:moveTo>
                  <a:pt x="1982" y="-1"/>
                </a:moveTo>
                <a:cubicBezTo>
                  <a:pt x="13497" y="549"/>
                  <a:pt x="22552" y="10046"/>
                  <a:pt x="22552" y="21575"/>
                </a:cubicBezTo>
                <a:cubicBezTo>
                  <a:pt x="22552" y="33504"/>
                  <a:pt x="12881" y="43175"/>
                  <a:pt x="952" y="43175"/>
                </a:cubicBezTo>
                <a:cubicBezTo>
                  <a:pt x="634" y="43175"/>
                  <a:pt x="317" y="43168"/>
                  <a:pt x="-1" y="43154"/>
                </a:cubicBezTo>
                <a:lnTo>
                  <a:pt x="952" y="21575"/>
                </a:lnTo>
                <a:close/>
              </a:path>
            </a:pathLst>
          </a:custGeom>
          <a:noFill/>
          <a:ln w="69850">
            <a:solidFill>
              <a:schemeClr val="accent4">
                <a:lumMod val="10000"/>
              </a:schemeClr>
            </a:solidFill>
            <a:round/>
            <a:headEnd/>
            <a:tailEnd type="triangle" w="sm" len="sm"/>
          </a:ln>
          <a:effectLst/>
        </p:spPr>
        <p:txBody>
          <a:bodyPr tIns="91440" b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463931" y="3785052"/>
            <a:ext cx="1368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eaLnBrk="0" hangingPunct="0"/>
            <a:r>
              <a:rPr lang="en-US" sz="2400" dirty="0" smtClean="0">
                <a:solidFill>
                  <a:srgbClr val="DADADA">
                    <a:lumMod val="10000"/>
                  </a:srgbClr>
                </a:solidFill>
              </a:rPr>
              <a:t>Rollback</a:t>
            </a:r>
            <a:endParaRPr lang="en-US" sz="2400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5" name="Explosion 2 54"/>
          <p:cNvSpPr>
            <a:spLocks noChangeArrowheads="1"/>
          </p:cNvSpPr>
          <p:nvPr/>
        </p:nvSpPr>
        <p:spPr bwMode="auto">
          <a:xfrm>
            <a:off x="5561589" y="2413884"/>
            <a:ext cx="452423" cy="420688"/>
          </a:xfrm>
          <a:prstGeom prst="irregularSeal2">
            <a:avLst/>
          </a:prstGeom>
          <a:solidFill>
            <a:srgbClr val="FC0128"/>
          </a:solidFill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66943" y="1579280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DADADA">
                    <a:lumMod val="10000"/>
                  </a:srgbClr>
                </a:solidFill>
              </a:rPr>
              <a:t>Checkpoint</a:t>
            </a:r>
            <a:endParaRPr lang="en-US" sz="2400" dirty="0">
              <a:solidFill>
                <a:srgbClr val="DADADA">
                  <a:lumMod val="10000"/>
                </a:srgbClr>
              </a:solidFill>
            </a:endParaRPr>
          </a:p>
        </p:txBody>
      </p:sp>
      <p:cxnSp>
        <p:nvCxnSpPr>
          <p:cNvPr id="57" name="Straight Arrow Connector 56"/>
          <p:cNvCxnSpPr>
            <a:cxnSpLocks noChangeShapeType="1"/>
            <a:stCxn id="56" idx="2"/>
          </p:cNvCxnSpPr>
          <p:nvPr/>
        </p:nvCxnSpPr>
        <p:spPr bwMode="auto">
          <a:xfrm flipH="1">
            <a:off x="1509966" y="2040945"/>
            <a:ext cx="147565" cy="253081"/>
          </a:xfrm>
          <a:prstGeom prst="straightConnector1">
            <a:avLst/>
          </a:prstGeom>
          <a:noFill/>
          <a:ln w="22225" algn="ctr">
            <a:solidFill>
              <a:schemeClr val="accent4">
                <a:lumMod val="10000"/>
              </a:schemeClr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 flipH="1">
            <a:off x="4679419" y="2398607"/>
            <a:ext cx="200025" cy="5492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  <a:extLst/>
        </p:spPr>
        <p:txBody>
          <a:bodyPr tIns="91440" b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066302" y="1619613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>
                <a:solidFill>
                  <a:srgbClr val="DADADA">
                    <a:lumMod val="10000"/>
                  </a:srgbClr>
                </a:solidFill>
              </a:rPr>
              <a:t>Failure </a:t>
            </a:r>
            <a:endParaRPr lang="en-GB" sz="24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 smtClean="0">
                <a:solidFill>
                  <a:srgbClr val="DADADA">
                    <a:lumMod val="10000"/>
                  </a:srgbClr>
                </a:solidFill>
              </a:rPr>
              <a:t>detected</a:t>
            </a:r>
            <a:endParaRPr lang="en-GB" sz="2400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61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72" y="2294026"/>
            <a:ext cx="630908" cy="6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91440" y="91439"/>
            <a:ext cx="9144000" cy="640080"/>
          </a:xfrm>
        </p:spPr>
        <p:txBody>
          <a:bodyPr/>
          <a:lstStyle/>
          <a:p>
            <a:r>
              <a:rPr lang="en-US" dirty="0" smtClean="0">
                <a:ea typeface="굴림" pitchFamily="50" charset="-127"/>
              </a:rPr>
              <a:t>Tolerating Permanent Hardware Failures</a:t>
            </a:r>
            <a:endParaRPr lang="en-US" dirty="0" smtClean="0"/>
          </a:p>
        </p:txBody>
      </p:sp>
      <p:pic>
        <p:nvPicPr>
          <p:cNvPr id="32" name="Picture 9" descr="Undo Icon in 128x128 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9"/>
    </mc:Choice>
    <mc:Fallback xmlns="">
      <p:transition spd="slow" advTm="32209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3086392" y="3576758"/>
            <a:ext cx="1691640" cy="2435464"/>
          </a:xfrm>
          <a:prstGeom prst="rect">
            <a:avLst/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C5EDF-9118-434E-8378-C7D6A5ACB3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80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5400000">
            <a:off x="868080" y="4376447"/>
            <a:ext cx="1021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466644" y="3576758"/>
            <a:ext cx="1695059" cy="2435464"/>
          </a:xfrm>
          <a:prstGeom prst="rect">
            <a:avLst/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19778" y="3887385"/>
            <a:ext cx="186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93" name="Rectangle 98"/>
          <p:cNvSpPr>
            <a:spLocks noChangeArrowheads="1"/>
          </p:cNvSpPr>
          <p:nvPr/>
        </p:nvSpPr>
        <p:spPr bwMode="auto">
          <a:xfrm>
            <a:off x="731201" y="6087979"/>
            <a:ext cx="1064951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Block </a:t>
            </a:r>
            <a:r>
              <a:rPr lang="en-US" sz="2000" i="1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5931" y="3766534"/>
            <a:ext cx="1097280" cy="1978057"/>
            <a:chOff x="733211" y="3766534"/>
            <a:chExt cx="1097280" cy="1978057"/>
          </a:xfrm>
        </p:grpSpPr>
        <p:sp>
          <p:nvSpPr>
            <p:cNvPr id="82" name="AutoShape 94"/>
            <p:cNvSpPr>
              <a:spLocks noChangeArrowheads="1"/>
            </p:cNvSpPr>
            <p:nvPr/>
          </p:nvSpPr>
          <p:spPr bwMode="auto">
            <a:xfrm flipV="1">
              <a:off x="733211" y="3766534"/>
              <a:ext cx="1097280" cy="274320"/>
            </a:xfrm>
            <a:custGeom>
              <a:avLst/>
              <a:gdLst>
                <a:gd name="T0" fmla="*/ 2147483647 w 21600"/>
                <a:gd name="T1" fmla="*/ 809926684 h 21600"/>
                <a:gd name="T2" fmla="*/ 2147483647 w 21600"/>
                <a:gd name="T3" fmla="*/ 1619853369 h 21600"/>
                <a:gd name="T4" fmla="*/ 2147483647 w 21600"/>
                <a:gd name="T5" fmla="*/ 80992668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35 w 21600"/>
                <a:gd name="T13" fmla="*/ 3635 h 21600"/>
                <a:gd name="T14" fmla="*/ 17965 w 21600"/>
                <a:gd name="T15" fmla="*/ 179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69" y="21600"/>
                  </a:lnTo>
                  <a:lnTo>
                    <a:pt x="1793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" name="Line 154"/>
            <p:cNvSpPr>
              <a:spLocks noChangeShapeType="1"/>
            </p:cNvSpPr>
            <p:nvPr/>
          </p:nvSpPr>
          <p:spPr bwMode="auto">
            <a:xfrm rot="16200000" flipH="1" flipV="1">
              <a:off x="866205" y="4137663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8" name="Line 154"/>
            <p:cNvSpPr>
              <a:spLocks noChangeShapeType="1"/>
            </p:cNvSpPr>
            <p:nvPr/>
          </p:nvSpPr>
          <p:spPr bwMode="auto">
            <a:xfrm rot="16200000" flipH="1" flipV="1">
              <a:off x="866206" y="5363591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850965" y="4247768"/>
              <a:ext cx="213360" cy="10270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AutoShape 94"/>
            <p:cNvSpPr>
              <a:spLocks noChangeArrowheads="1"/>
            </p:cNvSpPr>
            <p:nvPr/>
          </p:nvSpPr>
          <p:spPr bwMode="auto">
            <a:xfrm flipH="1">
              <a:off x="733211" y="5470271"/>
              <a:ext cx="1097280" cy="274320"/>
            </a:xfrm>
            <a:custGeom>
              <a:avLst/>
              <a:gdLst>
                <a:gd name="T0" fmla="*/ 2147483647 w 21600"/>
                <a:gd name="T1" fmla="*/ 809926684 h 21600"/>
                <a:gd name="T2" fmla="*/ 2147483647 w 21600"/>
                <a:gd name="T3" fmla="*/ 1619853369 h 21600"/>
                <a:gd name="T4" fmla="*/ 2147483647 w 21600"/>
                <a:gd name="T5" fmla="*/ 80992668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35 w 21600"/>
                <a:gd name="T13" fmla="*/ 3635 h 21600"/>
                <a:gd name="T14" fmla="*/ 17965 w 21600"/>
                <a:gd name="T15" fmla="*/ 179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69" y="21600"/>
                  </a:lnTo>
                  <a:lnTo>
                    <a:pt x="1793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9" name="Line 154"/>
            <p:cNvSpPr>
              <a:spLocks noChangeShapeType="1"/>
            </p:cNvSpPr>
            <p:nvPr/>
          </p:nvSpPr>
          <p:spPr bwMode="auto">
            <a:xfrm rot="16200000" flipH="1" flipV="1">
              <a:off x="1552005" y="4137663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0" name="Line 154"/>
            <p:cNvSpPr>
              <a:spLocks noChangeShapeType="1"/>
            </p:cNvSpPr>
            <p:nvPr/>
          </p:nvSpPr>
          <p:spPr bwMode="auto">
            <a:xfrm rot="16200000" flipH="1" flipV="1">
              <a:off x="1552006" y="5363591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536765" y="4247768"/>
              <a:ext cx="213360" cy="10270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3" name="Rectangle 136"/>
          <p:cNvSpPr>
            <a:spLocks noChangeArrowheads="1"/>
          </p:cNvSpPr>
          <p:nvPr/>
        </p:nvSpPr>
        <p:spPr bwMode="auto">
          <a:xfrm>
            <a:off x="466644" y="2949367"/>
            <a:ext cx="4311388" cy="44099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Local test logic</a:t>
            </a:r>
          </a:p>
        </p:txBody>
      </p:sp>
      <p:sp>
        <p:nvSpPr>
          <p:cNvPr id="84" name="Line 154"/>
          <p:cNvSpPr>
            <a:spLocks noChangeShapeType="1"/>
          </p:cNvSpPr>
          <p:nvPr/>
        </p:nvSpPr>
        <p:spPr bwMode="auto">
          <a:xfrm rot="16200000" flipH="1" flipV="1">
            <a:off x="853114" y="3576759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5" name="Elbow Connector 84"/>
          <p:cNvCxnSpPr/>
          <p:nvPr/>
        </p:nvCxnSpPr>
        <p:spPr bwMode="auto">
          <a:xfrm rot="5400000" flipH="1" flipV="1">
            <a:off x="532388" y="4345182"/>
            <a:ext cx="2057400" cy="731520"/>
          </a:xfrm>
          <a:prstGeom prst="bentConnector3">
            <a:avLst>
              <a:gd name="adj1" fmla="val -4678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86" name="Elbow Connector 85"/>
          <p:cNvCxnSpPr/>
          <p:nvPr/>
        </p:nvCxnSpPr>
        <p:spPr bwMode="auto">
          <a:xfrm rot="10800000">
            <a:off x="1468116" y="3415542"/>
            <a:ext cx="457200" cy="2743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1269101" y="2579126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3928952" y="2571506"/>
            <a:ext cx="0" cy="3657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5" name="Rectangle 98"/>
          <p:cNvSpPr>
            <a:spLocks noChangeArrowheads="1"/>
          </p:cNvSpPr>
          <p:nvPr/>
        </p:nvSpPr>
        <p:spPr bwMode="auto">
          <a:xfrm>
            <a:off x="388379" y="2199772"/>
            <a:ext cx="1724684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Pass/fail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1</a:t>
            </a:r>
          </a:p>
        </p:txBody>
      </p:sp>
      <p:sp>
        <p:nvSpPr>
          <p:cNvPr id="96" name="Rectangle 98"/>
          <p:cNvSpPr>
            <a:spLocks noChangeArrowheads="1"/>
          </p:cNvSpPr>
          <p:nvPr/>
        </p:nvSpPr>
        <p:spPr bwMode="auto">
          <a:xfrm>
            <a:off x="3059182" y="2222075"/>
            <a:ext cx="1724684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Pass/fail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</a:t>
            </a:r>
          </a:p>
        </p:txBody>
      </p:sp>
      <p:sp>
        <p:nvSpPr>
          <p:cNvPr id="103" name="Line 154"/>
          <p:cNvSpPr>
            <a:spLocks noChangeShapeType="1"/>
          </p:cNvSpPr>
          <p:nvPr/>
        </p:nvSpPr>
        <p:spPr bwMode="auto">
          <a:xfrm rot="16200000" flipH="1" flipV="1">
            <a:off x="3487682" y="3576759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91440" bIns="91440"/>
          <a:lstStyle/>
          <a:p>
            <a:endParaRPr lang="en-US" sz="2000" smtClean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104" name="Elbow Connector 103"/>
          <p:cNvCxnSpPr/>
          <p:nvPr/>
        </p:nvCxnSpPr>
        <p:spPr bwMode="auto">
          <a:xfrm rot="5400000" flipH="1" flipV="1">
            <a:off x="3166956" y="4345182"/>
            <a:ext cx="2057400" cy="731520"/>
          </a:xfrm>
          <a:prstGeom prst="bentConnector3">
            <a:avLst>
              <a:gd name="adj1" fmla="val -4678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105" name="Elbow Connector 104"/>
          <p:cNvCxnSpPr/>
          <p:nvPr/>
        </p:nvCxnSpPr>
        <p:spPr bwMode="auto">
          <a:xfrm rot="10800000">
            <a:off x="4102684" y="3415542"/>
            <a:ext cx="457200" cy="274320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 rot="5400000">
            <a:off x="3501334" y="4377761"/>
            <a:ext cx="1024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10" name="Rectangle 98"/>
          <p:cNvSpPr>
            <a:spLocks noChangeArrowheads="1"/>
          </p:cNvSpPr>
          <p:nvPr/>
        </p:nvSpPr>
        <p:spPr bwMode="auto">
          <a:xfrm>
            <a:off x="3365769" y="6087979"/>
            <a:ext cx="1064951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Block </a:t>
            </a:r>
            <a:r>
              <a:rPr lang="en-US" sz="2000" i="1" dirty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</a:t>
            </a:r>
            <a:endParaRPr lang="en-US" sz="2000" i="1" dirty="0" smtClean="0">
              <a:solidFill>
                <a:srgbClr val="66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0499" y="3766534"/>
            <a:ext cx="1097280" cy="1978057"/>
            <a:chOff x="3367779" y="3766534"/>
            <a:chExt cx="1097280" cy="1978057"/>
          </a:xfrm>
        </p:grpSpPr>
        <p:sp>
          <p:nvSpPr>
            <p:cNvPr id="102" name="AutoShape 94"/>
            <p:cNvSpPr>
              <a:spLocks noChangeArrowheads="1"/>
            </p:cNvSpPr>
            <p:nvPr/>
          </p:nvSpPr>
          <p:spPr bwMode="auto">
            <a:xfrm flipV="1">
              <a:off x="3367779" y="3766534"/>
              <a:ext cx="1097280" cy="274320"/>
            </a:xfrm>
            <a:custGeom>
              <a:avLst/>
              <a:gdLst>
                <a:gd name="T0" fmla="*/ 2147483647 w 21600"/>
                <a:gd name="T1" fmla="*/ 809926684 h 21600"/>
                <a:gd name="T2" fmla="*/ 2147483647 w 21600"/>
                <a:gd name="T3" fmla="*/ 1619853369 h 21600"/>
                <a:gd name="T4" fmla="*/ 2147483647 w 21600"/>
                <a:gd name="T5" fmla="*/ 80992668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35 w 21600"/>
                <a:gd name="T13" fmla="*/ 3635 h 21600"/>
                <a:gd name="T14" fmla="*/ 17965 w 21600"/>
                <a:gd name="T15" fmla="*/ 179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69" y="21600"/>
                  </a:lnTo>
                  <a:lnTo>
                    <a:pt x="1793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Line 154"/>
            <p:cNvSpPr>
              <a:spLocks noChangeShapeType="1"/>
            </p:cNvSpPr>
            <p:nvPr/>
          </p:nvSpPr>
          <p:spPr bwMode="auto">
            <a:xfrm rot="16200000" flipH="1" flipV="1">
              <a:off x="3500773" y="4137663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Line 154"/>
            <p:cNvSpPr>
              <a:spLocks noChangeShapeType="1"/>
            </p:cNvSpPr>
            <p:nvPr/>
          </p:nvSpPr>
          <p:spPr bwMode="auto">
            <a:xfrm rot="16200000" flipH="1" flipV="1">
              <a:off x="3500774" y="5363591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485533" y="4247768"/>
              <a:ext cx="213360" cy="10270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AutoShape 94"/>
            <p:cNvSpPr>
              <a:spLocks noChangeArrowheads="1"/>
            </p:cNvSpPr>
            <p:nvPr/>
          </p:nvSpPr>
          <p:spPr bwMode="auto">
            <a:xfrm flipH="1">
              <a:off x="3367779" y="5470271"/>
              <a:ext cx="1097280" cy="274320"/>
            </a:xfrm>
            <a:custGeom>
              <a:avLst/>
              <a:gdLst>
                <a:gd name="T0" fmla="*/ 2147483647 w 21600"/>
                <a:gd name="T1" fmla="*/ 809926684 h 21600"/>
                <a:gd name="T2" fmla="*/ 2147483647 w 21600"/>
                <a:gd name="T3" fmla="*/ 1619853369 h 21600"/>
                <a:gd name="T4" fmla="*/ 2147483647 w 21600"/>
                <a:gd name="T5" fmla="*/ 80992668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35 w 21600"/>
                <a:gd name="T13" fmla="*/ 3635 h 21600"/>
                <a:gd name="T14" fmla="*/ 17965 w 21600"/>
                <a:gd name="T15" fmla="*/ 179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69" y="21600"/>
                  </a:lnTo>
                  <a:lnTo>
                    <a:pt x="1793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Line 154"/>
            <p:cNvSpPr>
              <a:spLocks noChangeShapeType="1"/>
            </p:cNvSpPr>
            <p:nvPr/>
          </p:nvSpPr>
          <p:spPr bwMode="auto">
            <a:xfrm rot="16200000" flipH="1" flipV="1">
              <a:off x="4186573" y="4137663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Line 154"/>
            <p:cNvSpPr>
              <a:spLocks noChangeShapeType="1"/>
            </p:cNvSpPr>
            <p:nvPr/>
          </p:nvSpPr>
          <p:spPr bwMode="auto">
            <a:xfrm rot="16200000" flipH="1" flipV="1">
              <a:off x="4186574" y="5363591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US" sz="200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171333" y="4247768"/>
              <a:ext cx="213360" cy="10270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262130" y="765207"/>
            <a:ext cx="8520343" cy="14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en-US" sz="2800" dirty="0" smtClean="0"/>
              <a:t>CASP [Li DATE08, VTS10]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oncurrent, </a:t>
            </a:r>
            <a:r>
              <a:rPr lang="en-US" sz="2800" dirty="0" smtClean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FF"/>
                </a:solidFill>
              </a:rPr>
              <a:t>utonomous,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tored test </a:t>
            </a:r>
            <a:r>
              <a:rPr lang="en-US" sz="2800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FFFF"/>
                </a:solidFill>
              </a:rPr>
              <a:t>atterns</a:t>
            </a:r>
          </a:p>
        </p:txBody>
      </p:sp>
      <p:sp>
        <p:nvSpPr>
          <p:cNvPr id="118" name="Rectangle 98"/>
          <p:cNvSpPr>
            <a:spLocks noChangeArrowheads="1"/>
          </p:cNvSpPr>
          <p:nvPr/>
        </p:nvSpPr>
        <p:spPr bwMode="auto">
          <a:xfrm>
            <a:off x="1195580" y="6386022"/>
            <a:ext cx="2834211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solidFill>
                  <a:srgbClr val="66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= self-repair granularity</a:t>
            </a:r>
            <a:endParaRPr lang="en-US" sz="2000" i="1" dirty="0" smtClean="0">
              <a:solidFill>
                <a:srgbClr val="66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 useBgFill="1"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4927944" y="3788809"/>
            <a:ext cx="4196600" cy="1485969"/>
          </a:xfrm>
          <a:prstGeom prst="rect">
            <a:avLst/>
          </a:prstGeom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32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30000"/>
              </a:lnSpc>
              <a:buClr>
                <a:srgbClr val="FFFF00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Fail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tx2"/>
                </a:solidFill>
              </a:rPr>
              <a:t> self-repair needed</a:t>
            </a:r>
          </a:p>
          <a:p>
            <a:pPr marL="0" indent="0" algn="ctr">
              <a:lnSpc>
                <a:spcPct val="130000"/>
              </a:lnSpc>
              <a:buClr>
                <a:srgbClr val="FFFF00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Diagnosis = detection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91440" y="91440"/>
            <a:ext cx="8921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FFFF"/>
                </a:solidFill>
              </a:rPr>
              <a:t>Fault Diagnosis Simplified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69101" y="1776175"/>
            <a:ext cx="265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7858012"/>
      </p:ext>
    </p:extLst>
  </p:cSld>
  <p:clrMapOvr>
    <a:masterClrMapping/>
  </p:clrMapOvr>
  <p:transition spd="med" advTm="65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3" grpId="0" animBg="1"/>
      <p:bldP spid="84" grpId="0" animBg="1"/>
      <p:bldP spid="95" grpId="0"/>
      <p:bldP spid="96" grpId="0"/>
      <p:bldP spid="103" grpId="0" animBg="1"/>
      <p:bldP spid="108" grpId="0"/>
      <p:bldP spid="121" grpId="0" animBg="1"/>
      <p:bldP spid="4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947409" y="1149142"/>
            <a:ext cx="6641697" cy="4693779"/>
            <a:chOff x="1336376" y="950310"/>
            <a:chExt cx="7223760" cy="4871930"/>
          </a:xfrm>
        </p:grpSpPr>
        <p:sp>
          <p:nvSpPr>
            <p:cNvPr id="39" name="Straight Connector 38"/>
            <p:cNvSpPr/>
            <p:nvPr/>
          </p:nvSpPr>
          <p:spPr>
            <a:xfrm flipH="1" flipV="1">
              <a:off x="1336376" y="4026318"/>
              <a:ext cx="722376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 flipV="1">
              <a:off x="1343818" y="5081808"/>
              <a:ext cx="54864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6867612" y="5182160"/>
              <a:ext cx="0" cy="64008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8538283" y="970401"/>
              <a:ext cx="0" cy="484632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 flipV="1">
              <a:off x="1338049" y="950310"/>
              <a:ext cx="713232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200362"/>
              </p:ext>
            </p:extLst>
          </p:nvPr>
        </p:nvGraphicFramePr>
        <p:xfrm>
          <a:off x="1783869" y="819943"/>
          <a:ext cx="7110133" cy="50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81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477125" y="6540500"/>
            <a:ext cx="166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431A026-0462-4530-B1EB-0789F638FE5A}" type="slidenum">
              <a:rPr lang="en-US" smtClean="0">
                <a:solidFill>
                  <a:srgbClr val="FFFFFF"/>
                </a:solidFill>
              </a:rPr>
              <a:pPr/>
              <a:t>81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2238047" y="6172387"/>
            <a:ext cx="5932525" cy="466380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Self-repair coverage (%)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97938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87893" y="5856372"/>
            <a:ext cx="7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57681" y="4911872"/>
            <a:ext cx="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3.2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57681" y="3889586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7.5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57681" y="940035"/>
            <a:ext cx="756649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6003941" y="5306558"/>
            <a:ext cx="1095305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ERRS</a:t>
            </a:r>
            <a:endParaRPr lang="en-US" sz="24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6119552" y="4100614"/>
            <a:ext cx="1857776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ERRS + SHE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1700" y="5856372"/>
            <a:ext cx="707976" cy="4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98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2" name="TextBox 15"/>
          <p:cNvSpPr txBox="1"/>
          <p:nvPr/>
        </p:nvSpPr>
        <p:spPr>
          <a:xfrm>
            <a:off x="92212" y="1884535"/>
            <a:ext cx="172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Post-layout</a:t>
            </a: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chip area </a:t>
            </a:r>
            <a:endParaRPr lang="en-US" sz="2400" dirty="0">
              <a:solidFill>
                <a:srgbClr val="66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impact (%)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91215" y="3188134"/>
            <a:ext cx="4114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Power:            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3%</a:t>
            </a:r>
            <a:endParaRPr lang="en-US" sz="2400" dirty="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91215" y="2346982"/>
            <a:ext cx="469789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FF"/>
                </a:solidFill>
                <a:cs typeface="Arial" pitchFamily="34" charset="0"/>
              </a:rPr>
              <a:t>Performance: 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0% (fault-free)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                        0.3% - 5% (faulty)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91440" y="91440"/>
            <a:ext cx="90525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66FFFF"/>
                </a:solidFill>
                <a:ea typeface="굴림" pitchFamily="50" charset="-127"/>
              </a:rPr>
              <a:t>Summary: Self-Repair of Uncore Components</a:t>
            </a:r>
            <a:endParaRPr lang="en-US" sz="3200" b="1" kern="0" dirty="0">
              <a:solidFill>
                <a:srgbClr val="66FFFF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873732" y="717837"/>
            <a:ext cx="4669870" cy="440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Existing sparing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661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12798"/>
            <a:ext cx="8891082" cy="65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[Aitken 04] Aitken, R., “A Modular Wrapper Enabling High Speed BIST and Repair for Small Wide Memories,” </a:t>
            </a:r>
            <a:r>
              <a:rPr lang="en-US" sz="2400" i="1" dirty="0" smtClean="0"/>
              <a:t>Proc. Intl. Test Conf., </a:t>
            </a:r>
            <a:r>
              <a:rPr lang="en-US" sz="2400" dirty="0" smtClean="0"/>
              <a:t>pp. 997-1005, 2004.</a:t>
            </a:r>
          </a:p>
          <a:p>
            <a:pPr marL="0" indent="0">
              <a:buNone/>
            </a:pPr>
            <a:r>
              <a:rPr lang="en-US" sz="2400" dirty="0" smtClean="0"/>
              <a:t>[Chang 07] Chang, J., </a:t>
            </a:r>
            <a:r>
              <a:rPr lang="en-US" sz="2400" i="1" dirty="0" smtClean="0"/>
              <a:t>et al.</a:t>
            </a:r>
            <a:r>
              <a:rPr lang="en-US" sz="2400" dirty="0" smtClean="0"/>
              <a:t>, “The 65-nm 16-MB Shared On-Die L3 Cache for the Dual-Core Intel Xeon Processor 7100 Series,” </a:t>
            </a:r>
            <a:r>
              <a:rPr lang="en-US" sz="2400" i="1" dirty="0" smtClean="0"/>
              <a:t>IEEE Journal of Solid-State </a:t>
            </a:r>
            <a:r>
              <a:rPr lang="nl-NL" sz="2400" i="1" dirty="0" smtClean="0"/>
              <a:t>Circuits</a:t>
            </a:r>
            <a:r>
              <a:rPr lang="nl-NL" sz="2400" dirty="0" smtClean="0"/>
              <a:t>, vol. 42, no. 4, pp. 846-852, 2007.</a:t>
            </a:r>
          </a:p>
          <a:p>
            <a:pPr marL="0" indent="0">
              <a:buNone/>
            </a:pPr>
            <a:r>
              <a:rPr lang="nl-NL" sz="2400" dirty="0" smtClean="0"/>
              <a:t>[Kurdahi 06] Kurdahi, F.J., </a:t>
            </a:r>
            <a:r>
              <a:rPr lang="nl-NL" sz="2400" i="1" dirty="0" smtClean="0"/>
              <a:t>et al.</a:t>
            </a:r>
            <a:r>
              <a:rPr lang="nl-NL" sz="2400" dirty="0" smtClean="0"/>
              <a:t>, “System-Level SRAM Yield Enhancement,” </a:t>
            </a:r>
            <a:r>
              <a:rPr lang="nl-NL" sz="2400" i="1" dirty="0" smtClean="0"/>
              <a:t>Proc. Intl. Symp. Quality Electronic Design, </a:t>
            </a:r>
            <a:r>
              <a:rPr lang="nl-NL" sz="2400" dirty="0" smtClean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399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99884"/>
            <a:ext cx="8629825" cy="65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[Li </a:t>
            </a:r>
            <a:r>
              <a:rPr lang="en-US" sz="2400" dirty="0" smtClean="0">
                <a:solidFill>
                  <a:schemeClr val="tx1"/>
                </a:solidFill>
              </a:rPr>
              <a:t>VTS10</a:t>
            </a:r>
            <a:r>
              <a:rPr lang="en-US" sz="2400" dirty="0">
                <a:solidFill>
                  <a:schemeClr val="tx1"/>
                </a:solidFill>
              </a:rPr>
              <a:t>] Li, Y., </a:t>
            </a:r>
            <a:r>
              <a:rPr lang="en-US" sz="2400" i="1" dirty="0">
                <a:solidFill>
                  <a:schemeClr val="tx1"/>
                </a:solidFill>
              </a:rPr>
              <a:t>et al.</a:t>
            </a:r>
            <a:r>
              <a:rPr lang="en-US" sz="2400" dirty="0">
                <a:solidFill>
                  <a:schemeClr val="tx1"/>
                </a:solidFill>
              </a:rPr>
              <a:t>, “Concurrent Autonomous Self-Test for Uncore Components in System-on-Chips,” </a:t>
            </a:r>
            <a:r>
              <a:rPr lang="en-US" sz="2400" i="1" dirty="0">
                <a:solidFill>
                  <a:schemeClr val="tx1"/>
                </a:solidFill>
              </a:rPr>
              <a:t>Proc. VLSI Test Symposium, </a:t>
            </a:r>
            <a:r>
              <a:rPr lang="en-US" sz="2400" dirty="0"/>
              <a:t>2010.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[Li </a:t>
            </a:r>
            <a:r>
              <a:rPr lang="en-US" sz="2400" dirty="0" smtClean="0">
                <a:solidFill>
                  <a:schemeClr val="tx1"/>
                </a:solidFill>
              </a:rPr>
              <a:t>DATE08</a:t>
            </a:r>
            <a:r>
              <a:rPr lang="en-US" sz="2400" dirty="0">
                <a:solidFill>
                  <a:schemeClr val="tx1"/>
                </a:solidFill>
              </a:rPr>
              <a:t>] Li, Y., S. </a:t>
            </a:r>
            <a:r>
              <a:rPr lang="en-US" sz="2400" dirty="0" err="1">
                <a:solidFill>
                  <a:schemeClr val="tx1"/>
                </a:solidFill>
              </a:rPr>
              <a:t>Makar</a:t>
            </a:r>
            <a:r>
              <a:rPr lang="en-US" sz="2400" dirty="0">
                <a:solidFill>
                  <a:schemeClr val="tx1"/>
                </a:solidFill>
              </a:rPr>
              <a:t>, and S. </a:t>
            </a:r>
            <a:r>
              <a:rPr lang="en-US" sz="2400" dirty="0" err="1">
                <a:solidFill>
                  <a:schemeClr val="tx1"/>
                </a:solidFill>
              </a:rPr>
              <a:t>Mitra</a:t>
            </a:r>
            <a:r>
              <a:rPr lang="en-US" sz="2400" dirty="0">
                <a:solidFill>
                  <a:schemeClr val="tx1"/>
                </a:solidFill>
              </a:rPr>
              <a:t>, “CASP: Concurrent Autonomous Chip Self-Test using Stored Test Patterns,” </a:t>
            </a:r>
            <a:r>
              <a:rPr lang="en-US" sz="2400" i="1" dirty="0">
                <a:solidFill>
                  <a:schemeClr val="tx1"/>
                </a:solidFill>
              </a:rPr>
              <a:t>Proc. Design, Automation, and Test in Europe, </a:t>
            </a:r>
            <a:r>
              <a:rPr lang="en-US" sz="2400" dirty="0"/>
              <a:t>pp. 885-890, 2008</a:t>
            </a:r>
            <a:r>
              <a:rPr lang="en-US" sz="2400" dirty="0" smtClean="0"/>
              <a:t>.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[</a:t>
            </a:r>
            <a:r>
              <a:rPr lang="nl-NL" sz="2400" dirty="0"/>
              <a:t>Li </a:t>
            </a:r>
            <a:r>
              <a:rPr lang="nl-NL" sz="2400" dirty="0" smtClean="0"/>
              <a:t>ITC 13</a:t>
            </a:r>
            <a:r>
              <a:rPr lang="nl-NL" sz="2400" dirty="0"/>
              <a:t>] Li, Y., </a:t>
            </a:r>
            <a:r>
              <a:rPr lang="nl-NL" sz="2400" i="1" dirty="0"/>
              <a:t>et al.</a:t>
            </a:r>
            <a:r>
              <a:rPr lang="nl-NL" sz="2400" dirty="0"/>
              <a:t>, “</a:t>
            </a:r>
            <a:r>
              <a:rPr lang="en-US" sz="2400" dirty="0">
                <a:ea typeface="Times New Roman"/>
              </a:rPr>
              <a:t>Self-Repair of Uncore Components in Robust System-on-Chips: An OpenSPARC T2 Case Study,” </a:t>
            </a:r>
            <a:r>
              <a:rPr lang="en-US" sz="2400" i="1" dirty="0">
                <a:ea typeface="Times New Roman"/>
              </a:rPr>
              <a:t>Proc. IEEE Intl. Test Conf.</a:t>
            </a:r>
            <a:r>
              <a:rPr lang="en-US" sz="2400" dirty="0">
                <a:ea typeface="Times New Roman"/>
              </a:rPr>
              <a:t>, pp. 1-10, 2013</a:t>
            </a:r>
            <a:r>
              <a:rPr lang="en-US" sz="2400" dirty="0" smtClean="0">
                <a:ea typeface="Times New Roman"/>
              </a:rPr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2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99884"/>
            <a:ext cx="8629825" cy="65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/>
              <a:t>Powell 09] Powell, M.D., </a:t>
            </a:r>
            <a:r>
              <a:rPr lang="en-US" sz="2400" i="1" dirty="0"/>
              <a:t>et al</a:t>
            </a:r>
            <a:r>
              <a:rPr lang="en-US" sz="2400" dirty="0"/>
              <a:t>., “Architectural Core Salvaging in a </a:t>
            </a:r>
            <a:r>
              <a:rPr lang="en-US" sz="2400" dirty="0" smtClean="0"/>
              <a:t>Multi-Core Processor </a:t>
            </a:r>
            <a:r>
              <a:rPr lang="en-US" sz="2400" dirty="0"/>
              <a:t>for Hard-Error Tolerance,” </a:t>
            </a:r>
            <a:r>
              <a:rPr lang="en-US" sz="2400" i="1" dirty="0"/>
              <a:t>Proc. Intl. </a:t>
            </a:r>
            <a:r>
              <a:rPr lang="en-US" sz="2400" i="1" dirty="0" err="1"/>
              <a:t>Symp</a:t>
            </a:r>
            <a:r>
              <a:rPr lang="en-US" sz="2400" i="1" dirty="0"/>
              <a:t>. on </a:t>
            </a:r>
            <a:r>
              <a:rPr lang="en-US" sz="2400" i="1" dirty="0" smtClean="0"/>
              <a:t>Computer Architecture</a:t>
            </a:r>
            <a:r>
              <a:rPr lang="en-US" sz="2400" dirty="0"/>
              <a:t>, pp. 93-104, 2009.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Romanescu</a:t>
            </a:r>
            <a:r>
              <a:rPr lang="en-US" sz="2400" dirty="0"/>
              <a:t> 08] </a:t>
            </a:r>
            <a:r>
              <a:rPr lang="en-US" sz="2400" dirty="0" err="1"/>
              <a:t>Romanescu</a:t>
            </a:r>
            <a:r>
              <a:rPr lang="en-US" sz="2400" dirty="0"/>
              <a:t>, B.F., and D.J. </a:t>
            </a:r>
            <a:r>
              <a:rPr lang="en-US" sz="2400" dirty="0" err="1"/>
              <a:t>Sorin</a:t>
            </a:r>
            <a:r>
              <a:rPr lang="en-US" sz="2400" dirty="0"/>
              <a:t>, “Core </a:t>
            </a:r>
            <a:r>
              <a:rPr lang="en-US" sz="2400" dirty="0" smtClean="0"/>
              <a:t>Cannibalization Architecture</a:t>
            </a:r>
            <a:r>
              <a:rPr lang="en-US" sz="2400" dirty="0"/>
              <a:t>: Improving Lifetime Chip Performance for Multicore </a:t>
            </a:r>
            <a:r>
              <a:rPr lang="en-US" sz="2400" dirty="0" smtClean="0"/>
              <a:t>Processors in </a:t>
            </a:r>
            <a:r>
              <a:rPr lang="en-US" sz="2400" dirty="0"/>
              <a:t>the Presence of Hard Faults,” </a:t>
            </a:r>
            <a:r>
              <a:rPr lang="en-US" sz="2400" i="1" dirty="0"/>
              <a:t>Proc. Intl. Conf. on Parallel Architectures </a:t>
            </a:r>
            <a:r>
              <a:rPr lang="en-US" sz="2400" i="1" dirty="0" smtClean="0"/>
              <a:t>and </a:t>
            </a:r>
            <a:r>
              <a:rPr lang="fr-FR" sz="2400" i="1" dirty="0" smtClean="0"/>
              <a:t>Compilation </a:t>
            </a:r>
            <a:r>
              <a:rPr lang="fr-FR" sz="2400" i="1" dirty="0"/>
              <a:t>Techniques</a:t>
            </a:r>
            <a:r>
              <a:rPr lang="fr-FR" sz="2400" dirty="0"/>
              <a:t>, pp. 43-51, 2008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73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34568"/>
            <a:ext cx="8727796" cy="65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Sanda</a:t>
            </a:r>
            <a:r>
              <a:rPr lang="en-US" sz="2400" dirty="0"/>
              <a:t> 08] </a:t>
            </a:r>
            <a:r>
              <a:rPr lang="en-US" sz="2400" dirty="0" err="1"/>
              <a:t>Sanda</a:t>
            </a:r>
            <a:r>
              <a:rPr lang="en-US" sz="2400" dirty="0"/>
              <a:t>, P.N, </a:t>
            </a:r>
            <a:r>
              <a:rPr lang="en-US" sz="2400" i="1" dirty="0"/>
              <a:t>et al.</a:t>
            </a:r>
            <a:r>
              <a:rPr lang="en-US" sz="2400" dirty="0"/>
              <a:t>, “Fault-Tolerant Design of the IBM Power6 Microprocessor,” </a:t>
            </a:r>
            <a:r>
              <a:rPr lang="en-US" sz="2400" i="1" dirty="0"/>
              <a:t>IEEE Micro, </a:t>
            </a:r>
            <a:r>
              <a:rPr lang="en-US" sz="2400" dirty="0"/>
              <a:t>vol. 28, no. 2, pp. 30-38, 2008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 err="1"/>
              <a:t>Schuchman</a:t>
            </a:r>
            <a:r>
              <a:rPr lang="en-US" sz="2400" dirty="0"/>
              <a:t> 05] </a:t>
            </a:r>
            <a:r>
              <a:rPr lang="en-US" sz="2400" dirty="0" err="1"/>
              <a:t>Schuchman</a:t>
            </a:r>
            <a:r>
              <a:rPr lang="en-US" sz="2400" dirty="0"/>
              <a:t>, E., and T.N. </a:t>
            </a:r>
            <a:r>
              <a:rPr lang="en-US" sz="2400" dirty="0" err="1"/>
              <a:t>Vijaykumar</a:t>
            </a:r>
            <a:r>
              <a:rPr lang="en-US" sz="2400" dirty="0"/>
              <a:t>, “Rescue: </a:t>
            </a:r>
            <a:r>
              <a:rPr lang="en-US" sz="2400" dirty="0" smtClean="0"/>
              <a:t>A Microarchitecture </a:t>
            </a:r>
            <a:r>
              <a:rPr lang="en-US" sz="2400" dirty="0"/>
              <a:t>for Testability and Defect Tolerance,” </a:t>
            </a:r>
            <a:r>
              <a:rPr lang="en-US" sz="2400" i="1" dirty="0"/>
              <a:t>Proc. Intl. </a:t>
            </a:r>
            <a:r>
              <a:rPr lang="en-US" sz="2400" i="1" dirty="0" err="1"/>
              <a:t>Symp</a:t>
            </a:r>
            <a:r>
              <a:rPr lang="en-US" sz="2400" i="1" dirty="0"/>
              <a:t>. </a:t>
            </a:r>
            <a:r>
              <a:rPr lang="en-US" sz="2400" i="1" dirty="0" smtClean="0"/>
              <a:t>on Computer </a:t>
            </a:r>
            <a:r>
              <a:rPr lang="en-US" sz="2400" i="1" dirty="0"/>
              <a:t>Architecture, </a:t>
            </a:r>
            <a:r>
              <a:rPr lang="en-US" sz="2400" dirty="0"/>
              <a:t>pp. 160-171, 2005.</a:t>
            </a:r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 err="1"/>
              <a:t>Shirvani</a:t>
            </a:r>
            <a:r>
              <a:rPr lang="en-US" sz="2400" dirty="0"/>
              <a:t> 99] </a:t>
            </a:r>
            <a:r>
              <a:rPr lang="en-US" sz="2400" dirty="0" err="1"/>
              <a:t>Shirvani</a:t>
            </a:r>
            <a:r>
              <a:rPr lang="en-US" sz="2400" dirty="0"/>
              <a:t>, P.P., and E.J. </a:t>
            </a:r>
            <a:r>
              <a:rPr lang="en-US" sz="2400" dirty="0" err="1"/>
              <a:t>McCluskey</a:t>
            </a:r>
            <a:r>
              <a:rPr lang="en-US" sz="2400" dirty="0"/>
              <a:t>, “</a:t>
            </a:r>
            <a:r>
              <a:rPr lang="en-US" sz="2400" dirty="0" err="1"/>
              <a:t>PADded</a:t>
            </a:r>
            <a:r>
              <a:rPr lang="en-US" sz="2400" dirty="0"/>
              <a:t> Cache: A New </a:t>
            </a:r>
            <a:r>
              <a:rPr lang="en-US" sz="2400" dirty="0" smtClean="0"/>
              <a:t>Fault-Tolerance </a:t>
            </a:r>
            <a:r>
              <a:rPr lang="en-US" sz="2400" dirty="0"/>
              <a:t>Technique for Cache Memories,” </a:t>
            </a:r>
            <a:r>
              <a:rPr lang="en-US" sz="2400" i="1" dirty="0"/>
              <a:t>Proc. VLSI Test </a:t>
            </a:r>
            <a:r>
              <a:rPr lang="en-US" sz="2400" i="1" dirty="0" err="1"/>
              <a:t>Symp</a:t>
            </a:r>
            <a:r>
              <a:rPr lang="en-US" sz="2400" i="1" dirty="0"/>
              <a:t>., </a:t>
            </a:r>
            <a:r>
              <a:rPr lang="en-US" sz="2400" dirty="0"/>
              <a:t>pp. </a:t>
            </a:r>
            <a:r>
              <a:rPr lang="en-US" sz="2400" dirty="0" smtClean="0"/>
              <a:t>440-445</a:t>
            </a:r>
            <a:r>
              <a:rPr lang="en-US" sz="2400" dirty="0"/>
              <a:t>, 1999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1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39"/>
            <a:ext cx="8823325" cy="6400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B539B-31B8-403E-962E-C5D1C0CBE4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2918" y="799884"/>
            <a:ext cx="8629825" cy="65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28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Shivakumar</a:t>
            </a:r>
            <a:r>
              <a:rPr lang="en-US" sz="2400" dirty="0"/>
              <a:t> 03] </a:t>
            </a:r>
            <a:r>
              <a:rPr lang="en-US" sz="2400" dirty="0" err="1"/>
              <a:t>Shivakumar</a:t>
            </a:r>
            <a:r>
              <a:rPr lang="en-US" sz="2400" dirty="0"/>
              <a:t>, P., </a:t>
            </a:r>
            <a:r>
              <a:rPr lang="en-US" sz="2400" i="1" dirty="0"/>
              <a:t>et al.</a:t>
            </a:r>
            <a:r>
              <a:rPr lang="en-US" sz="2400" dirty="0"/>
              <a:t>, “Exploiting Microarchitectural Redundancy for Defect Tolerance,” </a:t>
            </a:r>
            <a:r>
              <a:rPr lang="en-US" sz="2400" i="1" dirty="0"/>
              <a:t>Proc. Intl. Conf. on Computer Design</a:t>
            </a:r>
            <a:r>
              <a:rPr lang="en-US" sz="2400" dirty="0"/>
              <a:t>, pp. 481-488, 2003.</a:t>
            </a: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[</a:t>
            </a:r>
            <a:r>
              <a:rPr lang="en-US" sz="2400" dirty="0" err="1">
                <a:cs typeface="Arial" pitchFamily="34" charset="0"/>
              </a:rPr>
              <a:t>Sridharan</a:t>
            </a:r>
            <a:r>
              <a:rPr lang="en-US" sz="2400" dirty="0">
                <a:cs typeface="Arial" pitchFamily="34" charset="0"/>
              </a:rPr>
              <a:t> 12] </a:t>
            </a:r>
            <a:r>
              <a:rPr lang="en-US" sz="2400" dirty="0" err="1">
                <a:cs typeface="Arial" pitchFamily="34" charset="0"/>
              </a:rPr>
              <a:t>Sridharan</a:t>
            </a:r>
            <a:r>
              <a:rPr lang="en-US" sz="2400" dirty="0">
                <a:cs typeface="Arial" pitchFamily="34" charset="0"/>
              </a:rPr>
              <a:t>, V., </a:t>
            </a:r>
            <a:r>
              <a:rPr lang="en-US" sz="2400" i="1" dirty="0">
                <a:cs typeface="Arial" pitchFamily="34" charset="0"/>
              </a:rPr>
              <a:t>et al.</a:t>
            </a:r>
            <a:r>
              <a:rPr lang="en-US" sz="2400" dirty="0">
                <a:cs typeface="Arial" pitchFamily="34" charset="0"/>
              </a:rPr>
              <a:t>, “A Study of DRAM Failures in the Field,” </a:t>
            </a:r>
            <a:r>
              <a:rPr lang="en-US" sz="2400" i="1" dirty="0">
                <a:cs typeface="Arial" pitchFamily="34" charset="0"/>
              </a:rPr>
              <a:t>Proc. Intl. Conf. High Performance Computing, Networking, Storage and Analysis, </a:t>
            </a:r>
            <a:r>
              <a:rPr lang="en-US" sz="2400" dirty="0">
                <a:cs typeface="Arial" pitchFamily="34" charset="0"/>
              </a:rPr>
              <a:t>pp. 1-11, 2012</a:t>
            </a:r>
            <a:r>
              <a:rPr lang="en-US" sz="2400" dirty="0" smtClean="0">
                <a:cs typeface="Arial" pitchFamily="34" charset="0"/>
              </a:rPr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 err="1"/>
              <a:t>Schuchman</a:t>
            </a:r>
            <a:r>
              <a:rPr lang="en-US" sz="2400" dirty="0"/>
              <a:t> 05] </a:t>
            </a:r>
            <a:r>
              <a:rPr lang="en-US" sz="2400" dirty="0" err="1"/>
              <a:t>Schuchman</a:t>
            </a:r>
            <a:r>
              <a:rPr lang="en-US" sz="2400" dirty="0"/>
              <a:t>, E., and T.N. </a:t>
            </a:r>
            <a:r>
              <a:rPr lang="en-US" sz="2400" dirty="0" err="1"/>
              <a:t>Vijaykumar</a:t>
            </a:r>
            <a:r>
              <a:rPr lang="en-US" sz="2400" dirty="0"/>
              <a:t>, “Rescue: </a:t>
            </a:r>
            <a:r>
              <a:rPr lang="en-US" sz="2400" dirty="0" smtClean="0"/>
              <a:t>A Microarchitecture </a:t>
            </a:r>
            <a:r>
              <a:rPr lang="en-US" sz="2400" dirty="0"/>
              <a:t>for Testability and Defect Tolerance,” </a:t>
            </a:r>
            <a:r>
              <a:rPr lang="en-US" sz="2400" i="1" dirty="0"/>
              <a:t>Proc. Intl. </a:t>
            </a:r>
            <a:r>
              <a:rPr lang="en-US" sz="2400" i="1" dirty="0" err="1"/>
              <a:t>Symp</a:t>
            </a:r>
            <a:r>
              <a:rPr lang="en-US" sz="2400" i="1" dirty="0"/>
              <a:t>. </a:t>
            </a:r>
            <a:r>
              <a:rPr lang="en-US" sz="2400" i="1" dirty="0" smtClean="0"/>
              <a:t>on Computer </a:t>
            </a:r>
            <a:r>
              <a:rPr lang="en-US" sz="2400" i="1" dirty="0"/>
              <a:t>Architecture, </a:t>
            </a:r>
            <a:r>
              <a:rPr lang="en-US" sz="2400" dirty="0"/>
              <a:t>pp. 160-171, 2005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0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"/>
    </mc:Choice>
    <mc:Fallback xmlns="">
      <p:transition spd="slow" advTm="18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fld id="{4A5E35F9-FDF5-4E21-9175-2CC981DE3D0A}" type="slidenum">
              <a:rPr lang="en-US" sz="1400" smtClean="0">
                <a:solidFill>
                  <a:srgbClr val="FFFFFF"/>
                </a:solidFill>
              </a:rPr>
              <a:pPr/>
              <a:t>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46" y="915742"/>
            <a:ext cx="30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4308" y="914267"/>
            <a:ext cx="2433433" cy="1932614"/>
            <a:chOff x="5594308" y="914267"/>
            <a:chExt cx="2433433" cy="1932614"/>
          </a:xfrm>
        </p:grpSpPr>
        <p:sp>
          <p:nvSpPr>
            <p:cNvPr id="24" name="TextBox 23"/>
            <p:cNvSpPr txBox="1"/>
            <p:nvPr/>
          </p:nvSpPr>
          <p:spPr>
            <a:xfrm>
              <a:off x="5594308" y="914267"/>
              <a:ext cx="243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Diagnosis</a:t>
              </a:r>
            </a:p>
          </p:txBody>
        </p:sp>
        <p:pic>
          <p:nvPicPr>
            <p:cNvPr id="26627" name="Picture 3" descr="C:\Users\yli6\AppData\Local\Microsoft\Windows\Temporary Internet Files\Content.IE5\77FM7DIR\MC90043162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74" y="1484780"/>
              <a:ext cx="1362101" cy="136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53764" y="4385805"/>
            <a:ext cx="2714521" cy="1797117"/>
            <a:chOff x="5453764" y="4385805"/>
            <a:chExt cx="2714521" cy="1797117"/>
          </a:xfrm>
        </p:grpSpPr>
        <p:sp>
          <p:nvSpPr>
            <p:cNvPr id="25" name="TextBox 24"/>
            <p:cNvSpPr txBox="1"/>
            <p:nvPr/>
          </p:nvSpPr>
          <p:spPr>
            <a:xfrm>
              <a:off x="5453764" y="4385805"/>
              <a:ext cx="2714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Self-repair</a:t>
              </a:r>
            </a:p>
          </p:txBody>
        </p:sp>
        <p:pic>
          <p:nvPicPr>
            <p:cNvPr id="26628" name="Picture 4" descr="C:\Users\yli6\AppData\Local\Microsoft\Windows\Temporary Internet Files\Content.IE5\77FM7DIR\MC90044128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248" y="4679370"/>
              <a:ext cx="1503552" cy="150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1803" y="4417477"/>
            <a:ext cx="243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Recovery</a:t>
            </a:r>
          </a:p>
        </p:txBody>
      </p:sp>
      <p:sp>
        <p:nvSpPr>
          <p:cNvPr id="6" name="Curved Down Arrow 5"/>
          <p:cNvSpPr/>
          <p:nvPr/>
        </p:nvSpPr>
        <p:spPr bwMode="auto">
          <a:xfrm>
            <a:off x="3232160" y="1248188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102484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30725" name="Picture 5" descr="C:\Users\yli6\AppData\Local\Microsoft\Windows\Temporary Internet Files\Content.IE5\BKFY989B\MC9004338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3" y="1328090"/>
            <a:ext cx="1518791" cy="15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rved Down Arrow 29"/>
          <p:cNvSpPr/>
          <p:nvPr/>
        </p:nvSpPr>
        <p:spPr bwMode="auto">
          <a:xfrm rot="10800000">
            <a:off x="3232161" y="5199384"/>
            <a:ext cx="2352858" cy="759395"/>
          </a:xfrm>
          <a:prstGeom prst="curvedDownArrow">
            <a:avLst>
              <a:gd name="adj1" fmla="val 18095"/>
              <a:gd name="adj2" fmla="val 50000"/>
              <a:gd name="adj3" fmla="val 25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08686" y="3087348"/>
            <a:ext cx="459638" cy="1181349"/>
          </a:xfrm>
          <a:prstGeom prst="curvedLeftArrow">
            <a:avLst>
              <a:gd name="adj1" fmla="val 25000"/>
              <a:gd name="adj2" fmla="val 50000"/>
              <a:gd name="adj3" fmla="val 3272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18" name="Picture 9" descr="Undo Icon in 128x128 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28918" y="5066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9143" y="960823"/>
            <a:ext cx="5527063" cy="5653985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76144" y="863653"/>
            <a:ext cx="2763531" cy="3405044"/>
          </a:xfrm>
          <a:prstGeom prst="rect">
            <a:avLst/>
          </a:prstGeom>
          <a:solidFill>
            <a:srgbClr val="01032D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 bwMode="auto">
          <a:xfrm>
            <a:off x="91440" y="91439"/>
            <a:ext cx="88233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66FFFF"/>
                </a:solidFill>
              </a:rPr>
              <a:t>This Lecture</a:t>
            </a:r>
            <a:endParaRPr lang="en-US" kern="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3|11.1|6.1|4.9"/>
</p:tagLst>
</file>

<file path=ppt/theme/theme1.xml><?xml version="1.0" encoding="utf-8"?>
<a:theme xmlns:a="http://schemas.openxmlformats.org/drawingml/2006/main" name="6_advice99_3">
  <a:themeElements>
    <a:clrScheme name="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AAAEBF"/>
      </a:accent3>
      <a:accent4>
        <a:srgbClr val="DADADA"/>
      </a:accent4>
      <a:accent5>
        <a:srgbClr val="E8AAC8"/>
      </a:accent5>
      <a:accent6>
        <a:srgbClr val="8AB9E7"/>
      </a:accent6>
      <a:hlink>
        <a:srgbClr val="9933FF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dvice99_3">
  <a:themeElements>
    <a:clrScheme name="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AAAEBF"/>
      </a:accent3>
      <a:accent4>
        <a:srgbClr val="DADADA"/>
      </a:accent4>
      <a:accent5>
        <a:srgbClr val="E8AAC8"/>
      </a:accent5>
      <a:accent6>
        <a:srgbClr val="8AB9E7"/>
      </a:accent6>
      <a:hlink>
        <a:srgbClr val="9933FF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advice99_3">
  <a:themeElements>
    <a:clrScheme name="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AAAEBF"/>
      </a:accent3>
      <a:accent4>
        <a:srgbClr val="DADADA"/>
      </a:accent4>
      <a:accent5>
        <a:srgbClr val="E8AAC8"/>
      </a:accent5>
      <a:accent6>
        <a:srgbClr val="8AB9E7"/>
      </a:accent6>
      <a:hlink>
        <a:srgbClr val="9933FF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rgbClr val="FFFF00"/>
          </a:solidFill>
          <a:prstDash val="solid"/>
          <a:round/>
          <a:headEnd type="none" w="sm" len="sm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advice99_3">
  <a:themeElements>
    <a:clrScheme name="Custom 3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AAAEBF"/>
      </a:accent3>
      <a:accent4>
        <a:srgbClr val="DADADA"/>
      </a:accent4>
      <a:accent5>
        <a:srgbClr val="E8AAC8"/>
      </a:accent5>
      <a:accent6>
        <a:srgbClr val="8AB9E7"/>
      </a:accent6>
      <a:hlink>
        <a:srgbClr val="FFFF00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dvice99_3">
  <a:themeElements>
    <a:clrScheme name="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AAAEBF"/>
      </a:accent3>
      <a:accent4>
        <a:srgbClr val="DADADA"/>
      </a:accent4>
      <a:accent5>
        <a:srgbClr val="E8AAC8"/>
      </a:accent5>
      <a:accent6>
        <a:srgbClr val="8AB9E7"/>
      </a:accent6>
      <a:hlink>
        <a:srgbClr val="9933FF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sg">
  <a:themeElements>
    <a:clrScheme name="사용자 지정 3">
      <a:dk1>
        <a:srgbClr val="969696"/>
      </a:dk1>
      <a:lt1>
        <a:srgbClr val="FFFFFF"/>
      </a:lt1>
      <a:dk2>
        <a:srgbClr val="00387D"/>
      </a:dk2>
      <a:lt2>
        <a:srgbClr val="FFFF00"/>
      </a:lt2>
      <a:accent1>
        <a:srgbClr val="D60093"/>
      </a:accent1>
      <a:accent2>
        <a:srgbClr val="99CCFF"/>
      </a:accent2>
      <a:accent3>
        <a:srgbClr val="FFFF00"/>
      </a:accent3>
      <a:accent4>
        <a:srgbClr val="00B050"/>
      </a:accent4>
      <a:accent5>
        <a:srgbClr val="002A5D"/>
      </a:accent5>
      <a:accent6>
        <a:srgbClr val="9933FF"/>
      </a:accent6>
      <a:hlink>
        <a:srgbClr val="9933FF"/>
      </a:hlink>
      <a:folHlink>
        <a:srgbClr val="66FFFF"/>
      </a:folHlink>
    </a:clrScheme>
    <a:fontScheme name="advice99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vice99_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ce99_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ce99_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굴림"/>
      <a:ea typeface="굴림"/>
      <a:cs typeface=""/>
    </a:majorFont>
    <a:minorFont>
      <a:latin typeface="굴림"/>
      <a:ea typeface="굴림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59531076</TotalTime>
  <Pages>44</Pages>
  <Words>2932</Words>
  <Application>Microsoft Office PowerPoint</Application>
  <PresentationFormat>On-screen Show (4:3)</PresentationFormat>
  <Paragraphs>1091</Paragraphs>
  <Slides>86</Slides>
  <Notes>86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4" baseType="lpstr">
      <vt:lpstr>Batang</vt:lpstr>
      <vt:lpstr>굴림</vt:lpstr>
      <vt:lpstr>MS PGothic</vt:lpstr>
      <vt:lpstr>MS PGothic</vt:lpstr>
      <vt:lpstr>SimSun</vt:lpstr>
      <vt:lpstr>Arial</vt:lpstr>
      <vt:lpstr>Calibri</vt:lpstr>
      <vt:lpstr>Cambria Math</vt:lpstr>
      <vt:lpstr>Times New Roman</vt:lpstr>
      <vt:lpstr>Wingdings</vt:lpstr>
      <vt:lpstr>Wingdings 2</vt:lpstr>
      <vt:lpstr>6_advice99_3</vt:lpstr>
      <vt:lpstr>1_advice99_3</vt:lpstr>
      <vt:lpstr>20_advice99_3</vt:lpstr>
      <vt:lpstr>11_advice99_3</vt:lpstr>
      <vt:lpstr>2_advice99_3</vt:lpstr>
      <vt:lpstr>rsg</vt:lpstr>
      <vt:lpstr>Visio</vt:lpstr>
      <vt:lpstr>PowerPoint Presentation</vt:lpstr>
      <vt:lpstr>Hardware Failures: Major Concern</vt:lpstr>
      <vt:lpstr>Tolerating Permanent Hardware Failures</vt:lpstr>
      <vt:lpstr>Tolerating Permanent Hardware Failures</vt:lpstr>
      <vt:lpstr>Tolerating Permanent Hardware Failures</vt:lpstr>
      <vt:lpstr>Tolerating Permanent Hardware Failures</vt:lpstr>
      <vt:lpstr>Tolerating Permanent Hardware Failures</vt:lpstr>
      <vt:lpstr>Tolerating Permanent Hardware Failures</vt:lpstr>
      <vt:lpstr>PowerPoint Presentation</vt:lpstr>
      <vt:lpstr>Outline</vt:lpstr>
      <vt:lpstr>Memory Organization</vt:lpstr>
      <vt:lpstr>Memory Functional Fault Models</vt:lpstr>
      <vt:lpstr>Spare Rows / Columns</vt:lpstr>
      <vt:lpstr>PowerPoint Presentation</vt:lpstr>
      <vt:lpstr>PowerPoint Presentation</vt:lpstr>
      <vt:lpstr>Spare Words</vt:lpstr>
      <vt:lpstr>Redundancy in Memories</vt:lpstr>
      <vt:lpstr>How Much Redundancy?</vt:lpstr>
      <vt:lpstr>How Much Redundancy?</vt:lpstr>
      <vt:lpstr>Built-In Repair Analysis</vt:lpstr>
      <vt:lpstr>Special Self-Repair Techniques for Caches</vt:lpstr>
      <vt:lpstr>Cache Line Disable/Delete</vt:lpstr>
      <vt:lpstr>Setting the FT Bit</vt:lpstr>
      <vt:lpstr>PADded Cache</vt:lpstr>
      <vt:lpstr>PADded Cache</vt:lpstr>
      <vt:lpstr>Cache Line Delete vs. PADded Cache</vt:lpstr>
      <vt:lpstr>Outline</vt:lpstr>
      <vt:lpstr>Core Sparing</vt:lpstr>
      <vt:lpstr>Core Cannibalization</vt:lpstr>
      <vt:lpstr>Core Cannibalization: Discussion</vt:lpstr>
      <vt:lpstr>Microarchitectural Block Disabling </vt:lpstr>
      <vt:lpstr>PowerPoint Presentation</vt:lpstr>
      <vt:lpstr>PowerPoint Presentation</vt:lpstr>
      <vt:lpstr>Microarchitectural Block Disabling: Discussion</vt:lpstr>
      <vt:lpstr>Architectural Core Salvaging</vt:lpstr>
      <vt:lpstr>Architectural Core Salvaging</vt:lpstr>
      <vt:lpstr>Architectural Core Salvaging</vt:lpstr>
      <vt:lpstr>Architectural Core Salvaging</vt:lpstr>
      <vt:lpstr>Architectural Core Salvaging</vt:lpstr>
      <vt:lpstr>Architectural Core Salvaging: Discussion</vt:lpstr>
      <vt:lpstr>Self-Repair for Processor Cores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ERRS vs. Basic RRS: Performance Impact</vt:lpstr>
      <vt:lpstr>ERRS vs. Basic RRS: Performance Impact</vt:lpstr>
      <vt:lpstr>ERRS for Multiple Faulty Components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 DATE 2010</dc:title>
  <dc:creator>ymoonkim</dc:creator>
  <cp:lastModifiedBy>Brian Osbun</cp:lastModifiedBy>
  <cp:revision>9228</cp:revision>
  <cp:lastPrinted>1997-11-26T23:57:52Z</cp:lastPrinted>
  <dcterms:created xsi:type="dcterms:W3CDTF">1996-01-03T18:31:26Z</dcterms:created>
  <dcterms:modified xsi:type="dcterms:W3CDTF">2013-10-22T13:46:55Z</dcterms:modified>
</cp:coreProperties>
</file>